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54"/>
  </p:notesMasterIdLst>
  <p:handoutMasterIdLst>
    <p:handoutMasterId r:id="rId55"/>
  </p:handoutMasterIdLst>
  <p:sldIdLst>
    <p:sldId id="256" r:id="rId2"/>
    <p:sldId id="408" r:id="rId3"/>
    <p:sldId id="406" r:id="rId4"/>
    <p:sldId id="411" r:id="rId5"/>
    <p:sldId id="416" r:id="rId6"/>
    <p:sldId id="417" r:id="rId7"/>
    <p:sldId id="418" r:id="rId8"/>
    <p:sldId id="419" r:id="rId9"/>
    <p:sldId id="421" r:id="rId10"/>
    <p:sldId id="420" r:id="rId11"/>
    <p:sldId id="422" r:id="rId12"/>
    <p:sldId id="379" r:id="rId13"/>
    <p:sldId id="423" r:id="rId14"/>
    <p:sldId id="425" r:id="rId15"/>
    <p:sldId id="426" r:id="rId16"/>
    <p:sldId id="424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40" r:id="rId26"/>
    <p:sldId id="435" r:id="rId27"/>
    <p:sldId id="436" r:id="rId28"/>
    <p:sldId id="437" r:id="rId29"/>
    <p:sldId id="438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50" r:id="rId39"/>
    <p:sldId id="451" r:id="rId40"/>
    <p:sldId id="452" r:id="rId41"/>
    <p:sldId id="453" r:id="rId42"/>
    <p:sldId id="454" r:id="rId43"/>
    <p:sldId id="460" r:id="rId44"/>
    <p:sldId id="439" r:id="rId45"/>
    <p:sldId id="405" r:id="rId46"/>
    <p:sldId id="414" r:id="rId47"/>
    <p:sldId id="457" r:id="rId48"/>
    <p:sldId id="415" r:id="rId49"/>
    <p:sldId id="458" r:id="rId50"/>
    <p:sldId id="459" r:id="rId51"/>
    <p:sldId id="461" r:id="rId52"/>
    <p:sldId id="462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Filo" initials="JJF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F"/>
    <a:srgbClr val="CC0000"/>
    <a:srgbClr val="333399"/>
    <a:srgbClr val="000099"/>
    <a:srgbClr val="663300"/>
    <a:srgbClr val="FFFF66"/>
    <a:srgbClr val="FFFF99"/>
    <a:srgbClr val="FF99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6" autoAdjust="0"/>
    <p:restoredTop sz="72241" autoAdjust="0"/>
  </p:normalViewPr>
  <p:slideViewPr>
    <p:cSldViewPr showGuides="1">
      <p:cViewPr varScale="1">
        <p:scale>
          <a:sx n="63" d="100"/>
          <a:sy n="63" d="100"/>
        </p:scale>
        <p:origin x="-10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43.xml"/><Relationship Id="rId3" Type="http://schemas.openxmlformats.org/officeDocument/2006/relationships/slide" Target="slides/slide12.xml"/><Relationship Id="rId7" Type="http://schemas.openxmlformats.org/officeDocument/2006/relationships/slide" Target="slides/slide23.xml"/><Relationship Id="rId12" Type="http://schemas.openxmlformats.org/officeDocument/2006/relationships/slide" Target="slides/slide39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2.xml"/><Relationship Id="rId11" Type="http://schemas.openxmlformats.org/officeDocument/2006/relationships/slide" Target="slides/slide38.xml"/><Relationship Id="rId5" Type="http://schemas.openxmlformats.org/officeDocument/2006/relationships/slide" Target="slides/slide21.xml"/><Relationship Id="rId15" Type="http://schemas.openxmlformats.org/officeDocument/2006/relationships/slide" Target="slides/slide52.xml"/><Relationship Id="rId10" Type="http://schemas.openxmlformats.org/officeDocument/2006/relationships/slide" Target="slides/slide31.xml"/><Relationship Id="rId4" Type="http://schemas.openxmlformats.org/officeDocument/2006/relationships/slide" Target="slides/slide15.xml"/><Relationship Id="rId9" Type="http://schemas.openxmlformats.org/officeDocument/2006/relationships/slide" Target="slides/slide30.xml"/><Relationship Id="rId14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2B49F18A-A65E-4532-B886-362BDB790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648CB625-4B80-402C-BE59-9FA5893D6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F9124-0EEF-4336-A515-AB83BCAC4FD5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r>
              <a:rPr lang="en-US" baseline="0" dirty="0" smtClean="0"/>
              <a:t> to the new product capabilities for Windchill Document Management.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30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31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NOTE: See Student Guide for detailed exercise steps.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38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39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98463" lvl="1" indent="-109538">
              <a:buNone/>
            </a:pPr>
            <a:r>
              <a:rPr lang="en-GB" dirty="0" smtClean="0"/>
              <a:t>NOTE: See Student Guide for detailed exercise steps.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43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98463" lvl="1" indent="-109538">
              <a:buNone/>
            </a:pPr>
            <a:r>
              <a:rPr lang="en-GB" dirty="0" smtClean="0"/>
              <a:t>NOTE: See Student Guide for detailed exercise steps.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2C94E-0C20-47D9-A48D-3C8AE82E5C98}" type="slidenum">
              <a:rPr lang="en-GB"/>
              <a:pPr/>
              <a:t>45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A1: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51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98463" lvl="1" indent="-109538">
              <a:buNone/>
            </a:pPr>
            <a:r>
              <a:rPr lang="en-GB" dirty="0" smtClean="0"/>
              <a:t>NOTE: See Student Guide for detailed exercise steps.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52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98463" lvl="1" indent="-109538">
              <a:buNone/>
            </a:pPr>
            <a:r>
              <a:rPr lang="en-GB" dirty="0" smtClean="0"/>
              <a:t>NOTE: See Student Guide for detailed exercise steps.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Windchill 10.0 Update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8CB625-4B80-402C-BE59-9FA5893D656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9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12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15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98463" lvl="1" indent="-109538">
              <a:buNone/>
            </a:pPr>
            <a:r>
              <a:rPr lang="en-GB" dirty="0" smtClean="0"/>
              <a:t>NOTE: See Student Guide for detailed exercise steps.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21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22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NOTE: See Student Guide for detailed exercise steps.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23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NOTE: See Student Guide for detailed exercise steps.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B2A9-3C8B-47FE-A1DB-D2A910775F86}" type="slidenum">
              <a:rPr lang="en-GB"/>
              <a:pPr/>
              <a:t>24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98463" lvl="1" indent="-109538">
              <a:buNone/>
            </a:pPr>
            <a:r>
              <a:rPr lang="en-GB" dirty="0" smtClean="0"/>
              <a:t>NOTE: See Student Guide for detailed exercise steps.</a:t>
            </a: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 descr="Corporate_cover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7" name="Picture 6" descr="PTC Brand for Cover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48396" y="304833"/>
              <a:ext cx="8247207" cy="76193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4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56_CorpPPT_Thank 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1313" y="6735763"/>
            <a:ext cx="444500" cy="106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B88C-57F8-411C-8773-39BCCC0BC2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81050"/>
            <a:ext cx="84455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1313" y="1544638"/>
            <a:ext cx="8445500" cy="5027612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201025" y="6735763"/>
            <a:ext cx="585788" cy="10772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1313" y="6735763"/>
            <a:ext cx="444500" cy="106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B88C-57F8-411C-8773-39BCCC0BC2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PTC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1313" y="6735763"/>
            <a:ext cx="444500" cy="106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116D-BA5A-472C-A20B-73932A78B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7871257" y="1167799"/>
            <a:ext cx="1017949" cy="5216712"/>
            <a:chOff x="7871257" y="1167799"/>
            <a:chExt cx="1017949" cy="5216712"/>
          </a:xfrm>
        </p:grpSpPr>
        <p:pic>
          <p:nvPicPr>
            <p:cNvPr id="10" name="Picture 9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1" name="Picture 10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2" name="Picture 11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3" name="Picture 12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Arial" pitchFamily="34" charset="0"/>
        <a:buChar char="&gt;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603504" y="1976887"/>
            <a:ext cx="7873746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Windchill 10.0 Update </a:t>
            </a: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Document Management</a:t>
            </a: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 Function</a:t>
            </a:r>
            <a:endParaRPr kumimoji="0" lang="fr-C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4951144" y="5925312"/>
            <a:ext cx="374130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January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/>
              <a:t>Add Icons for the Out-of-the-box Documents Subtypes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184" y="509821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0825" y="49516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Windchill 10</a:t>
            </a:r>
            <a:endParaRPr lang="en-US" dirty="0"/>
          </a:p>
        </p:txBody>
      </p:sp>
      <p:pic>
        <p:nvPicPr>
          <p:cNvPr id="319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158" y="2135104"/>
            <a:ext cx="38957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882315" y="3080084"/>
            <a:ext cx="441158" cy="1130969"/>
          </a:xfrm>
          <a:prstGeom prst="roundRect">
            <a:avLst/>
          </a:prstGeom>
          <a:solidFill>
            <a:srgbClr val="FF0000">
              <a:alpha val="15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31949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89811" y="2089657"/>
            <a:ext cx="4079704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5133343" y="2628800"/>
            <a:ext cx="441158" cy="1130969"/>
          </a:xfrm>
          <a:prstGeom prst="roundRect">
            <a:avLst/>
          </a:prstGeom>
          <a:solidFill>
            <a:srgbClr val="FF0000">
              <a:alpha val="15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icons to the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[Windchill </a:t>
            </a:r>
            <a:r>
              <a:rPr lang="en-US" i="1" dirty="0" err="1" smtClean="0">
                <a:solidFill>
                  <a:srgbClr val="0000FF"/>
                </a:solidFill>
              </a:rPr>
              <a:t>loadpoint</a:t>
            </a:r>
            <a:r>
              <a:rPr lang="en-US" i="1" dirty="0" smtClean="0">
                <a:solidFill>
                  <a:srgbClr val="0000FF"/>
                </a:solidFill>
              </a:rPr>
              <a:t>]\</a:t>
            </a:r>
            <a:r>
              <a:rPr lang="en-US" i="1" dirty="0" smtClean="0">
                <a:solidFill>
                  <a:srgbClr val="0000FF"/>
                </a:solidFill>
              </a:rPr>
              <a:t>codebase\wt\clients\images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Recommended size 16x16 pixels </a:t>
            </a:r>
          </a:p>
          <a:p>
            <a:r>
              <a:rPr lang="en-US" dirty="0" smtClean="0"/>
              <a:t>Edit Document subtype</a:t>
            </a:r>
          </a:p>
          <a:p>
            <a:r>
              <a:rPr lang="en-US" dirty="0" smtClean="0"/>
              <a:t>Enter icon file location: </a:t>
            </a:r>
            <a:r>
              <a:rPr lang="en-US" i="1" dirty="0" smtClean="0">
                <a:solidFill>
                  <a:srgbClr val="0000FF"/>
                </a:solidFill>
              </a:rPr>
              <a:t>wt/clients/images/doc_plan.gif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icons for Document Sub-Types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384014" y="3401532"/>
            <a:ext cx="8368100" cy="3024399"/>
            <a:chOff x="384014" y="3401532"/>
            <a:chExt cx="8368100" cy="302439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14" y="3401532"/>
              <a:ext cx="8368100" cy="3024399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491778" y="5632397"/>
              <a:ext cx="637775" cy="2151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3681" y="5869322"/>
              <a:ext cx="4719277" cy="2548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160" y="4026434"/>
              <a:ext cx="207469" cy="243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127465" y="3306102"/>
            <a:ext cx="7240128" cy="2361451"/>
            <a:chOff x="1127465" y="3306102"/>
            <a:chExt cx="7240128" cy="236145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7465" y="3306102"/>
              <a:ext cx="7240128" cy="2361451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1828800" y="5417389"/>
              <a:ext cx="370936" cy="23291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Configure Icons for Document Soft-Types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system administrator will configure the icons for different document object soft types..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Configure </a:t>
            </a:r>
            <a:r>
              <a:rPr lang="en-GB" dirty="0" smtClean="0"/>
              <a:t>W</a:t>
            </a:r>
            <a:r>
              <a:rPr lang="en-GB" dirty="0" smtClean="0"/>
              <a:t>indchill to use different icons for </a:t>
            </a:r>
            <a:r>
              <a:rPr lang="en-GB" dirty="0" smtClean="0"/>
              <a:t>document out of the box soft types.</a:t>
            </a:r>
            <a:endParaRPr lang="en-GB" dirty="0" smtClean="0"/>
          </a:p>
          <a:p>
            <a:pPr lvl="1"/>
            <a:r>
              <a:rPr lang="en-GB" dirty="0" smtClean="0"/>
              <a:t>Display different document icons for </a:t>
            </a:r>
            <a:r>
              <a:rPr lang="en-GB" dirty="0" smtClean="0"/>
              <a:t>various </a:t>
            </a:r>
            <a:r>
              <a:rPr lang="en-GB" dirty="0" smtClean="0"/>
              <a:t>soft types.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Locate or create icons to use for soft-types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Add icons to the appropriate folder on Windchill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Edit the different soft-type definitions to </a:t>
            </a:r>
            <a:r>
              <a:rPr lang="en-GB" dirty="0" smtClean="0"/>
              <a:t>update </a:t>
            </a:r>
            <a:r>
              <a:rPr lang="en-GB" dirty="0" smtClean="0"/>
              <a:t>location for the icon.</a:t>
            </a:r>
            <a:endParaRPr lang="en-GB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Create various sample objects of these soft-types in a test folder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Visually identify the different soft-types i</a:t>
            </a:r>
            <a:r>
              <a:rPr lang="en-GB" dirty="0" smtClean="0"/>
              <a:t>n the testing folder.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Duration: </a:t>
            </a:r>
            <a:r>
              <a:rPr lang="en-GB" dirty="0" smtClean="0"/>
              <a:t>30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  <a:p>
            <a:pPr marL="398463" lvl="1" indent="-109538">
              <a:buNone/>
            </a:pPr>
            <a:r>
              <a:rPr lang="en-GB" dirty="0" smtClean="0"/>
              <a:t>NOTE: Detailed Steps for Exercises is available in Feature Function guide.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3124200"/>
            <a:ext cx="2694562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TO DO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the detailed steps for this to the exercise book (Mosaic)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3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1823" y="2431346"/>
            <a:ext cx="1795882" cy="183337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76323" y="4848045"/>
            <a:ext cx="8699737" cy="1829317"/>
          </a:xfrm>
        </p:spPr>
        <p:txBody>
          <a:bodyPr/>
          <a:lstStyle/>
          <a:p>
            <a:r>
              <a:rPr lang="en-US" sz="1800" dirty="0" smtClean="0"/>
              <a:t>What allows this magical capability? New Preference</a:t>
            </a:r>
          </a:p>
          <a:p>
            <a:pPr lvl="1"/>
            <a:r>
              <a:rPr lang="en-US" sz="1600" dirty="0" smtClean="0"/>
              <a:t>Attachments &gt; Send local file to the Recycle Bin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to Remove Local File on Check-in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 bwMode="auto">
          <a:xfrm>
            <a:off x="3191793" y="1155446"/>
            <a:ext cx="2488019" cy="921290"/>
          </a:xfrm>
          <a:prstGeom prst="can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7442" name="Document"/>
          <p:cNvSpPr>
            <a:spLocks noEditPoints="1" noChangeArrowheads="1"/>
          </p:cNvSpPr>
          <p:nvPr/>
        </p:nvSpPr>
        <p:spPr bwMode="auto">
          <a:xfrm flipH="1" flipV="1">
            <a:off x="1543051" y="2662231"/>
            <a:ext cx="235402" cy="4068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401" y="2224517"/>
            <a:ext cx="1795882" cy="183337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0" name="Document"/>
          <p:cNvSpPr>
            <a:spLocks noEditPoints="1" noChangeArrowheads="1"/>
          </p:cNvSpPr>
          <p:nvPr/>
        </p:nvSpPr>
        <p:spPr bwMode="auto">
          <a:xfrm flipH="1" flipV="1">
            <a:off x="6760029" y="2433630"/>
            <a:ext cx="216352" cy="4041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flipH="1" flipV="1">
            <a:off x="1536830" y="2674671"/>
            <a:ext cx="235402" cy="4068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641" y="443116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74041" y="419052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Windchill 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68930" y="2712850"/>
            <a:ext cx="30861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File remains on the user’s desktop so 2 copies now exist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21330" y="2865250"/>
            <a:ext cx="30861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File is removed from the user’s system.</a:t>
            </a:r>
          </a:p>
          <a:p>
            <a:r>
              <a:rPr lang="en-US" dirty="0" smtClean="0"/>
              <a:t>Only the Windchill version exists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11" y="5446802"/>
            <a:ext cx="7918450" cy="117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9895 -0.18495 " pathEditMode="relative" ptsTypes="AA">
                                      <p:cBhvr>
                                        <p:cTn id="6" dur="2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66667E-6 L -0.22448 -0.14954 " pathEditMode="relative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17442" grpId="0" animBg="1"/>
      <p:bldP spid="10" grpId="0" animBg="1"/>
      <p:bldP spid="10" grpId="1" animBg="1"/>
      <p:bldP spid="13" grpId="0"/>
      <p:bldP spid="15" grpId="0" animBg="1"/>
      <p:bldP spid="15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Preference is set at the Administration site</a:t>
            </a:r>
          </a:p>
          <a:p>
            <a:pPr lvl="1"/>
            <a:r>
              <a:rPr lang="en-US" dirty="0" smtClean="0"/>
              <a:t>Documents &gt; Name Uniqueness Validation Types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Document Name uniqueness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sz="2400" dirty="0" smtClean="0"/>
              <a:t>Allow uniqueness within a folder or within a context.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987" y="2153930"/>
            <a:ext cx="8016875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1834" y="3485185"/>
            <a:ext cx="5701553" cy="3123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Exercise: Group Discussion - Application Configuration Options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business administrator will review and discuss the new application configuration options for document management.  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Locate and Identify new options for Document Management.</a:t>
            </a:r>
            <a:endParaRPr lang="en-GB" dirty="0" smtClean="0"/>
          </a:p>
          <a:p>
            <a:pPr lvl="1"/>
            <a:r>
              <a:rPr lang="en-GB" dirty="0" smtClean="0"/>
              <a:t>Explain how options can be used to meet customer business requirements.  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Open Preference Manager at Different Context Levels</a:t>
            </a:r>
            <a:endParaRPr lang="en-GB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Locate and Review Configuration Options / Preferences for Docum</a:t>
            </a:r>
            <a:r>
              <a:rPr lang="en-GB" dirty="0" smtClean="0"/>
              <a:t>ent Management</a:t>
            </a:r>
            <a:endParaRPr lang="en-GB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Discuss how to apply the different preferences to meet customer requirements.  </a:t>
            </a:r>
            <a:endParaRPr lang="en-GB" dirty="0" smtClean="0"/>
          </a:p>
          <a:p>
            <a:pPr marL="0" indent="0" eaLnBrk="1" hangingPunct="1">
              <a:buNone/>
            </a:pPr>
            <a:r>
              <a:rPr lang="en-GB" dirty="0" smtClean="0"/>
              <a:t>Duration: #TBD hour</a:t>
            </a:r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3429000"/>
            <a:ext cx="2694562" cy="172354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TO DO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the detailed steps for this to the exercise book (Mosaic)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r>
              <a:rPr lang="en-US" sz="1400" dirty="0" smtClean="0"/>
              <a:t>NOTE: There is some additional configuration options in the next section(s). </a:t>
            </a:r>
            <a:endParaRPr lang="en-US" sz="1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Simplify document creation user interfaces</a:t>
            </a:r>
          </a:p>
          <a:p>
            <a:pPr lvl="1"/>
            <a:r>
              <a:rPr lang="en-US" sz="1600" dirty="0" smtClean="0"/>
              <a:t>Single user interface for create single document and create document from template</a:t>
            </a:r>
          </a:p>
          <a:p>
            <a:r>
              <a:rPr lang="en-US" sz="1800" dirty="0" smtClean="0"/>
              <a:t>Simplify the Check in page following “Edit Document” action</a:t>
            </a:r>
          </a:p>
          <a:p>
            <a:pPr lvl="1"/>
            <a:r>
              <a:rPr lang="en-US" sz="1600" dirty="0" smtClean="0"/>
              <a:t>Remove redundant options that deal with file content</a:t>
            </a:r>
          </a:p>
          <a:p>
            <a:r>
              <a:rPr lang="en-US" sz="1800" dirty="0" smtClean="0"/>
              <a:t>Add icons for the out-of-the-box documents subtypes</a:t>
            </a:r>
          </a:p>
          <a:p>
            <a:pPr lvl="1"/>
            <a:r>
              <a:rPr lang="en-US" sz="1600" dirty="0" smtClean="0"/>
              <a:t>Agenda, document, General, Plan, minutes Etc.</a:t>
            </a:r>
          </a:p>
          <a:p>
            <a:r>
              <a:rPr lang="en-US" sz="1800" dirty="0" smtClean="0"/>
              <a:t>Option to remove local file when check-in a document</a:t>
            </a:r>
          </a:p>
          <a:p>
            <a:pPr lvl="1"/>
            <a:r>
              <a:rPr lang="en-US" sz="1600" dirty="0" smtClean="0"/>
              <a:t>Avoid Confusion over multiple copies on the user’s hard drive</a:t>
            </a:r>
          </a:p>
          <a:p>
            <a:r>
              <a:rPr lang="en-US" sz="1800" dirty="0" smtClean="0"/>
              <a:t>Change the Default File Path preference</a:t>
            </a:r>
          </a:p>
          <a:p>
            <a:pPr lvl="1"/>
            <a:r>
              <a:rPr lang="en-US" sz="1600" dirty="0" smtClean="0"/>
              <a:t>Documents are uploaded and downloaded from/to the default file path instead of an obscure Temporary Folder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Allow more flexibility for restricting Document Name uniqueness</a:t>
            </a:r>
          </a:p>
          <a:p>
            <a:pPr lvl="1"/>
            <a:r>
              <a:rPr lang="en-US" sz="1600" dirty="0" smtClean="0"/>
              <a:t>Allow uniqueness within a folder or within a context.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Usability Enhancements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In Summary…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882" y="5020116"/>
            <a:ext cx="7395319" cy="3510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Managing Microsoft Documents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Windchill Desktop Integration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DTI client software from Quick Links</a:t>
            </a:r>
          </a:p>
          <a:p>
            <a:r>
              <a:rPr lang="en-US" dirty="0" smtClean="0"/>
              <a:t>Two client versions</a:t>
            </a:r>
          </a:p>
          <a:p>
            <a:pPr lvl="1"/>
            <a:r>
              <a:rPr lang="en-US" dirty="0" smtClean="0"/>
              <a:t>32 bit OS</a:t>
            </a:r>
          </a:p>
          <a:p>
            <a:pPr lvl="1"/>
            <a:r>
              <a:rPr lang="en-US" dirty="0" smtClean="0"/>
              <a:t>64 bit OS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NOTE: Use Mozilla Firefox for WC 10 C000 DTI release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Windchill Desktop Integration installation is correct when Windchill tab appears in the Microsoft product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Integration	(DTI)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Greatly Improved and Easier to 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3872" y="946044"/>
            <a:ext cx="2247900" cy="1890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96" y="3160926"/>
            <a:ext cx="6073775" cy="119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45782" y="3611496"/>
            <a:ext cx="1229445" cy="107576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133" y="3826649"/>
            <a:ext cx="1561139" cy="122944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2327" y="5263497"/>
            <a:ext cx="6172200" cy="127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7622561" y="2243738"/>
            <a:ext cx="1214078" cy="1921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6177963" y="1559859"/>
            <a:ext cx="1444598" cy="77993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easy steps: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/>
              <a:t>Select Configuration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/>
              <a:t>Provide Server Information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/>
              <a:t>Select Add</a:t>
            </a:r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r>
              <a:rPr lang="en-US" dirty="0" smtClean="0"/>
              <a:t>Fully active Windchill Tab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Windchill Server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To use the new DTI functionality, you need to configure this client to Windchill.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21" y="5368525"/>
            <a:ext cx="8464550" cy="10541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_00010175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336" y="1480247"/>
            <a:ext cx="3944493" cy="29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new product capabilities in Windchill 10 enabling improved Document Management</a:t>
            </a:r>
            <a:endParaRPr lang="en-US" dirty="0" smtClean="0"/>
          </a:p>
          <a:p>
            <a:r>
              <a:rPr lang="en-US" dirty="0" smtClean="0"/>
              <a:t>Manage Documents using Windchill Desktop Integration</a:t>
            </a:r>
            <a:endParaRPr lang="en-US" dirty="0" smtClean="0"/>
          </a:p>
          <a:p>
            <a:r>
              <a:rPr lang="en-US" dirty="0" smtClean="0"/>
              <a:t>Configure Windchill Application to meet various business requirements for Document Management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After successfully completing this module, you should be able to: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in the Configuration Tab</a:t>
            </a:r>
          </a:p>
          <a:p>
            <a:pPr lvl="1"/>
            <a:r>
              <a:rPr lang="en-US" dirty="0" smtClean="0"/>
              <a:t>Auto Connect</a:t>
            </a:r>
          </a:p>
          <a:p>
            <a:pPr lvl="1"/>
            <a:r>
              <a:rPr lang="en-US" dirty="0" smtClean="0"/>
              <a:t>Default Path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Preferences Download</a:t>
            </a:r>
          </a:p>
          <a:p>
            <a:pPr lvl="1"/>
            <a:r>
              <a:rPr lang="en-US" dirty="0" smtClean="0"/>
              <a:t>File Download mechanism options</a:t>
            </a:r>
          </a:p>
          <a:p>
            <a:pPr lvl="2"/>
            <a:r>
              <a:rPr lang="en-US" dirty="0" smtClean="0"/>
              <a:t>Use DTI</a:t>
            </a:r>
          </a:p>
          <a:p>
            <a:pPr lvl="2"/>
            <a:r>
              <a:rPr lang="en-US" dirty="0" smtClean="0"/>
              <a:t>User Java Applet</a:t>
            </a:r>
          </a:p>
          <a:p>
            <a:pPr lvl="2"/>
            <a:r>
              <a:rPr lang="en-US" dirty="0" smtClean="0"/>
              <a:t>Use basic browser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Settings for Configuration of DTI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Specifies how DTI works for “Novice” user.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565" y="947030"/>
            <a:ext cx="3094037" cy="288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134" y="4789942"/>
            <a:ext cx="8001000" cy="119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Demonstration: &lt;Demonstration Title </a:t>
            </a:r>
            <a:r>
              <a:rPr lang="en-GB" dirty="0" smtClean="0"/>
              <a:t>/ Task&gt;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/>
            <a:r>
              <a:rPr lang="en-GB" dirty="0" smtClean="0"/>
              <a:t>&lt; Demonstration Scenario</a:t>
            </a:r>
            <a:r>
              <a:rPr lang="en-GB" dirty="0" smtClean="0"/>
              <a:t>&gt;</a:t>
            </a:r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&lt; Demonstration Objective </a:t>
            </a:r>
            <a:r>
              <a:rPr lang="en-GB" dirty="0" smtClean="0"/>
              <a:t>A&gt;</a:t>
            </a:r>
          </a:p>
          <a:p>
            <a:pPr lvl="1"/>
            <a:r>
              <a:rPr lang="en-GB" dirty="0" smtClean="0"/>
              <a:t>&lt; Demonstration Objective </a:t>
            </a:r>
            <a:r>
              <a:rPr lang="en-GB" dirty="0" smtClean="0"/>
              <a:t>B&gt;</a:t>
            </a:r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&lt;High Level Step 1&gt;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&lt;High Level Step 2&gt;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&lt;High Level Step 2&gt;</a:t>
            </a:r>
          </a:p>
          <a:p>
            <a:pPr marL="0" indent="0" eaLnBrk="1" hangingPunct="1">
              <a:buNone/>
            </a:pPr>
            <a:r>
              <a:rPr lang="en-GB" dirty="0" smtClean="0"/>
              <a:t>Duration: #TBD hour</a:t>
            </a:r>
          </a:p>
          <a:p>
            <a:pPr marL="398463" lvl="1" indent="-109538">
              <a:buNone/>
            </a:pP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219200"/>
            <a:ext cx="2694562" cy="409342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Include </a:t>
            </a:r>
            <a:r>
              <a:rPr lang="en-US" sz="1400" dirty="0" err="1" smtClean="0"/>
              <a:t>po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Demonstration should cover key  features.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err="1" smtClean="0"/>
              <a:t>DemoTitle</a:t>
            </a:r>
            <a:r>
              <a:rPr lang="en-US" sz="1400" dirty="0" smtClean="0"/>
              <a:t> </a:t>
            </a:r>
            <a:r>
              <a:rPr lang="en-US" sz="1400" dirty="0" smtClean="0"/>
              <a:t>/ Task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Scenario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Objectives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Steps</a:t>
            </a:r>
            <a:endParaRPr lang="en-US" sz="1400" dirty="0" smtClean="0"/>
          </a:p>
          <a:p>
            <a:r>
              <a:rPr lang="en-US" sz="1400" b="0" dirty="0" smtClean="0"/>
              <a:t>These are just high level steps.  All sub-steps and screen shots will be detailed in the guide</a:t>
            </a:r>
            <a:r>
              <a:rPr lang="en-US" sz="1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Duration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r>
              <a:rPr lang="en-US" sz="1400" dirty="0" smtClean="0"/>
              <a:t>NOTE: Recorded demonstrations are nice for instructors to have as a backup. 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</a:t>
            </a:r>
            <a:r>
              <a:rPr lang="en-US" sz="1400" dirty="0" smtClean="0"/>
              <a:t>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Application Installation and Setup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end user will install the application and perform initial setup.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Objective(s):</a:t>
            </a:r>
            <a:endParaRPr lang="en-GB" dirty="0" smtClean="0"/>
          </a:p>
          <a:p>
            <a:pPr lvl="1" eaLnBrk="1" hangingPunct="1"/>
            <a:r>
              <a:rPr lang="en-GB" dirty="0" smtClean="0"/>
              <a:t>Install and Configure Windchill Desktop Integration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>
              <a:buFontTx/>
              <a:buAutoNum type="arabicPeriod"/>
            </a:pPr>
            <a:r>
              <a:rPr lang="en-US" dirty="0" smtClean="0"/>
              <a:t>Install Windchill </a:t>
            </a:r>
            <a:r>
              <a:rPr lang="en-US" dirty="0" smtClean="0"/>
              <a:t>Desktop Integration (PTC Office Add-In</a:t>
            </a:r>
            <a:r>
              <a:rPr lang="en-US" dirty="0" smtClean="0"/>
              <a:t>) on Client</a:t>
            </a:r>
            <a:endParaRPr lang="en-US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Register Windchill Server in </a:t>
            </a:r>
            <a:r>
              <a:rPr lang="en-US" dirty="0" smtClean="0"/>
              <a:t>Windchill Desktop Integration </a:t>
            </a:r>
            <a:endParaRPr lang="en-GB" dirty="0" smtClean="0"/>
          </a:p>
          <a:p>
            <a:pPr marL="0" indent="0" eaLnBrk="1" hangingPunct="1">
              <a:buNone/>
            </a:pPr>
            <a:r>
              <a:rPr lang="en-GB" dirty="0" smtClean="0"/>
              <a:t>Duration: </a:t>
            </a:r>
            <a:r>
              <a:rPr lang="en-GB" dirty="0" smtClean="0"/>
              <a:t>15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  <a:p>
            <a:pPr marL="398463" lvl="1" indent="-109538">
              <a:buNone/>
            </a:pP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Reviewing Configurations and Preferences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business administrator will locate and review the available configuration and preference options for Documents.  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Describe MS Office Windchill Application Configuration Options for Documents</a:t>
            </a:r>
            <a:endParaRPr lang="en-GB" dirty="0" smtClean="0"/>
          </a:p>
          <a:p>
            <a:pPr lvl="1"/>
            <a:r>
              <a:rPr lang="en-GB" dirty="0" smtClean="0"/>
              <a:t>Describe Windchill </a:t>
            </a:r>
            <a:r>
              <a:rPr lang="en-GB" dirty="0" smtClean="0"/>
              <a:t>User Preference Options </a:t>
            </a:r>
            <a:r>
              <a:rPr lang="en-GB" dirty="0" smtClean="0"/>
              <a:t>for Documents</a:t>
            </a:r>
          </a:p>
          <a:p>
            <a:pPr marL="0" indent="0" eaLnBrk="1" hangingPunct="1"/>
            <a:r>
              <a:rPr lang="en-GB" dirty="0" smtClean="0"/>
              <a:t>Steps</a:t>
            </a:r>
            <a:r>
              <a:rPr lang="en-GB" dirty="0" smtClean="0"/>
              <a:t>: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Locate and </a:t>
            </a:r>
            <a:r>
              <a:rPr lang="en-GB" dirty="0" smtClean="0"/>
              <a:t>Review MS Office Windchill Application Configuration </a:t>
            </a:r>
            <a:r>
              <a:rPr lang="en-GB" dirty="0" smtClean="0"/>
              <a:t>Options</a:t>
            </a:r>
            <a:endParaRPr lang="en-GB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Locate and Review Windchill User Preferences</a:t>
            </a:r>
            <a:endParaRPr lang="en-GB" dirty="0" smtClean="0"/>
          </a:p>
          <a:p>
            <a:pPr marL="0" indent="0" eaLnBrk="1" hangingPunct="1">
              <a:buNone/>
            </a:pPr>
            <a:r>
              <a:rPr lang="en-GB" dirty="0" smtClean="0"/>
              <a:t>Duration: </a:t>
            </a:r>
            <a:r>
              <a:rPr lang="en-GB" dirty="0" smtClean="0"/>
              <a:t>10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Using MS Office Windchill Document Actions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end user will perform typical tasks using MS Office Windchill actions.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Create </a:t>
            </a:r>
            <a:r>
              <a:rPr lang="en-GB" dirty="0" smtClean="0"/>
              <a:t>MS Office </a:t>
            </a:r>
            <a:r>
              <a:rPr lang="en-GB" dirty="0" smtClean="0"/>
              <a:t>documents in Windchill</a:t>
            </a:r>
          </a:p>
          <a:p>
            <a:pPr lvl="1" eaLnBrk="1" hangingPunct="1"/>
            <a:r>
              <a:rPr lang="en-GB" dirty="0" smtClean="0"/>
              <a:t>Review and update MS Office documents in Windchill 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marL="0" indent="0" eaLnBrk="1" hangingPunct="1"/>
            <a:r>
              <a:rPr lang="en-GB" dirty="0" smtClean="0"/>
              <a:t>Steps</a:t>
            </a:r>
            <a:r>
              <a:rPr lang="en-GB" dirty="0" smtClean="0"/>
              <a:t>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New Windchill Document from MS Office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Download a Microsoft Office Document (DTI)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a New Revision of a Document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View Information from MS Office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Duration</a:t>
            </a:r>
            <a:r>
              <a:rPr lang="en-GB" dirty="0" smtClean="0"/>
              <a:t>: </a:t>
            </a:r>
            <a:r>
              <a:rPr lang="en-GB" dirty="0" smtClean="0"/>
              <a:t>20</a:t>
            </a:r>
            <a:r>
              <a:rPr lang="en-GB" dirty="0" smtClean="0"/>
              <a:t>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Business Administration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Windchill Desktop Integration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 document template provides a means for standardizing common documents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templates are stored as documents; however, they have some unique characteristics:</a:t>
            </a:r>
          </a:p>
          <a:p>
            <a:pPr lvl="1"/>
            <a:r>
              <a:rPr lang="en-US" sz="1600" dirty="0" smtClean="0"/>
              <a:t>They are created and managed from the Templates pages accessible only to administrators. </a:t>
            </a:r>
          </a:p>
          <a:p>
            <a:pPr lvl="1"/>
            <a:r>
              <a:rPr lang="en-US" sz="1600" dirty="0" smtClean="0"/>
              <a:t>The document templates can be created in the context of a product, library, project, program, organization, or site.</a:t>
            </a:r>
          </a:p>
          <a:p>
            <a:pPr lvl="1"/>
            <a:r>
              <a:rPr lang="en-US" sz="1600" dirty="0" smtClean="0"/>
              <a:t>Document templates with the same name can be created in different contexts.</a:t>
            </a:r>
          </a:p>
          <a:p>
            <a:pPr lvl="2"/>
            <a:r>
              <a:rPr lang="en-US" sz="1400" dirty="0" smtClean="0"/>
              <a:t>The document template name must be unique within a context, regardless of the type of document template. </a:t>
            </a:r>
          </a:p>
          <a:p>
            <a:pPr lvl="1"/>
            <a:r>
              <a:rPr lang="en-US" sz="1600" dirty="0" smtClean="0"/>
              <a:t>Document templates created in the context of a product or library can be revised. However, document templates created in the context of a project, program, organization, or the site can only be iterated.</a:t>
            </a:r>
          </a:p>
          <a:p>
            <a:pPr lvl="1"/>
            <a:r>
              <a:rPr lang="en-US" sz="1600" dirty="0" smtClean="0"/>
              <a:t>Whether a specific document template appears in the list of available document templates when a user creates a document from a template is determined by the following: </a:t>
            </a:r>
          </a:p>
          <a:p>
            <a:pPr lvl="2"/>
            <a:r>
              <a:rPr lang="en-US" sz="1400" dirty="0" smtClean="0"/>
              <a:t>The context from which the document template was created. Only the document templates created in the current context of the user or in a parent context appear in the list. </a:t>
            </a:r>
          </a:p>
          <a:p>
            <a:pPr lvl="1"/>
            <a:r>
              <a:rPr lang="en-US" sz="1600" dirty="0" smtClean="0"/>
              <a:t>Whether the document template is enabled and visible; only document templates that are both enabled and visible appear in the list. </a:t>
            </a:r>
          </a:p>
          <a:p>
            <a:pPr lvl="1"/>
            <a:r>
              <a:rPr lang="en-US" sz="1600" dirty="0" smtClean="0"/>
              <a:t>When there are multiple document templates with the same name in different contexts, then the document template that is in the lowest context in the hierarchy appears in the list. </a:t>
            </a:r>
          </a:p>
          <a:p>
            <a:pPr lvl="1"/>
            <a:r>
              <a:rPr lang="en-US" sz="1600" dirty="0" smtClean="0"/>
              <a:t>The files used as the content for document templates come from files that have been created on your system and are then uploaded into Windchill.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Additional Characteristics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administrators can create document templates.</a:t>
            </a:r>
          </a:p>
          <a:p>
            <a:r>
              <a:rPr lang="en-US" dirty="0" smtClean="0"/>
              <a:t>Document Templates can be with DTI.</a:t>
            </a:r>
          </a:p>
          <a:p>
            <a:pPr lvl="1"/>
            <a:r>
              <a:rPr lang="en-US" dirty="0" smtClean="0"/>
              <a:t>New Wizard enabled from Microsoft Products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990" y="2676992"/>
            <a:ext cx="5746750" cy="39782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005533" y="6001230"/>
            <a:ext cx="645459" cy="291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display Windchill document attributes in your Microsoft Office file as content so that when you open a document, it is updated with the latest Windchill attribute information.</a:t>
            </a:r>
          </a:p>
          <a:p>
            <a:r>
              <a:rPr lang="en-US" dirty="0" smtClean="0"/>
              <a:t>Open a document from Windchill</a:t>
            </a:r>
          </a:p>
          <a:p>
            <a:pPr lvl="1"/>
            <a:r>
              <a:rPr lang="en-US" dirty="0" smtClean="0"/>
              <a:t>Insert &gt; Quick Parts &gt; Field…</a:t>
            </a:r>
          </a:p>
          <a:p>
            <a:pPr lvl="1"/>
            <a:r>
              <a:rPr lang="en-US" dirty="0" smtClean="0"/>
              <a:t>Categories: All</a:t>
            </a:r>
          </a:p>
          <a:p>
            <a:pPr lvl="1"/>
            <a:r>
              <a:rPr lang="en-US" dirty="0" smtClean="0"/>
              <a:t>Field Name: Doc Property</a:t>
            </a:r>
          </a:p>
          <a:p>
            <a:pPr lvl="2"/>
            <a:r>
              <a:rPr lang="en-US" dirty="0" smtClean="0"/>
              <a:t>Select Windchill Properties</a:t>
            </a:r>
          </a:p>
          <a:p>
            <a:pPr lvl="2"/>
            <a:r>
              <a:rPr lang="en-US" dirty="0" smtClean="0"/>
              <a:t>Includes Doc Properties too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Windchill Document Attribute in a Microsoft Office File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DTI maps Windchill document to Microsoft Office file properties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8028" y="2369686"/>
            <a:ext cx="4187225" cy="926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4" y="3778274"/>
            <a:ext cx="4556788" cy="27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3442447" y="2704780"/>
            <a:ext cx="3726756" cy="26125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40940" y="2428155"/>
            <a:ext cx="399571" cy="2382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3023667" y="3769018"/>
            <a:ext cx="1045028" cy="76071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911" y="5431079"/>
            <a:ext cx="65468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the word and RMB</a:t>
            </a:r>
          </a:p>
          <a:p>
            <a:pPr lvl="1"/>
            <a:r>
              <a:rPr lang="en-US" dirty="0" smtClean="0"/>
              <a:t>Document Fields highlight in grey</a:t>
            </a:r>
          </a:p>
          <a:p>
            <a:pPr lvl="1"/>
            <a:r>
              <a:rPr lang="en-US" dirty="0" smtClean="0"/>
              <a:t>RMB and select Option to Toggle Field Codes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Displays Toggle Field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Windchill Document Attribute in a Microsoft Office File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How do you know if it’s text of a Windchill Attribute?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456" y="2469546"/>
            <a:ext cx="4086025" cy="233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User Improvement</a:t>
            </a:r>
          </a:p>
          <a:p>
            <a:r>
              <a:rPr lang="en-US" dirty="0" smtClean="0"/>
              <a:t>Desktop Integration Configuration</a:t>
            </a:r>
          </a:p>
          <a:p>
            <a:pPr lvl="1"/>
            <a:r>
              <a:rPr lang="en-US" dirty="0" smtClean="0"/>
              <a:t>Managing Microsoft Word Content</a:t>
            </a:r>
          </a:p>
          <a:p>
            <a:pPr lvl="1"/>
            <a:r>
              <a:rPr lang="en-US" dirty="0" smtClean="0"/>
              <a:t>Managing Outlook Content</a:t>
            </a:r>
          </a:p>
          <a:p>
            <a:pPr lvl="1"/>
            <a:r>
              <a:rPr lang="en-US" dirty="0" smtClean="0"/>
              <a:t>Creating a Document Template</a:t>
            </a:r>
          </a:p>
          <a:p>
            <a:pPr lvl="1"/>
            <a:r>
              <a:rPr lang="en-US" dirty="0" smtClean="0"/>
              <a:t>Windchill Integration with Windows </a:t>
            </a:r>
            <a:r>
              <a:rPr lang="en-US" dirty="0" smtClean="0"/>
              <a:t>Explorer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Demonstration: Document Template Configuration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/>
            <a:r>
              <a:rPr lang="en-GB" dirty="0" smtClean="0"/>
              <a:t>&lt; Demonstration Scenario</a:t>
            </a:r>
            <a:r>
              <a:rPr lang="en-GB" dirty="0" smtClean="0"/>
              <a:t>&gt;</a:t>
            </a:r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&lt; Demonstration Objective </a:t>
            </a:r>
            <a:r>
              <a:rPr lang="en-GB" dirty="0" smtClean="0"/>
              <a:t>A&gt;</a:t>
            </a:r>
          </a:p>
          <a:p>
            <a:pPr lvl="1"/>
            <a:r>
              <a:rPr lang="en-GB" dirty="0" smtClean="0"/>
              <a:t>&lt; Demonstration Objective </a:t>
            </a:r>
            <a:r>
              <a:rPr lang="en-GB" dirty="0" smtClean="0"/>
              <a:t>B&gt;</a:t>
            </a:r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&lt;High Level Step 1&gt;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&lt;High Level Step 2&gt;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&lt;High Level Step 2&gt;</a:t>
            </a:r>
          </a:p>
          <a:p>
            <a:pPr marL="0" indent="0" eaLnBrk="1" hangingPunct="1">
              <a:buNone/>
            </a:pPr>
            <a:r>
              <a:rPr lang="en-GB" dirty="0" smtClean="0"/>
              <a:t>Duration: #TBD hour</a:t>
            </a:r>
          </a:p>
          <a:p>
            <a:pPr marL="398463" lvl="1" indent="-109538">
              <a:buNone/>
            </a:pP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219200"/>
            <a:ext cx="2694562" cy="409342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Include portion from WBT</a:t>
            </a:r>
          </a:p>
          <a:p>
            <a:endParaRPr lang="en-US" sz="1400" dirty="0" smtClean="0"/>
          </a:p>
          <a:p>
            <a:r>
              <a:rPr lang="en-US" sz="1400" dirty="0" smtClean="0"/>
              <a:t>Demonstration should cover key  features.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err="1" smtClean="0"/>
              <a:t>DemoTitle</a:t>
            </a:r>
            <a:r>
              <a:rPr lang="en-US" sz="1400" dirty="0" smtClean="0"/>
              <a:t> </a:t>
            </a:r>
            <a:r>
              <a:rPr lang="en-US" sz="1400" dirty="0" smtClean="0"/>
              <a:t>/ Task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Scenario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Objectives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Steps</a:t>
            </a:r>
            <a:endParaRPr lang="en-US" sz="1400" dirty="0" smtClean="0"/>
          </a:p>
          <a:p>
            <a:r>
              <a:rPr lang="en-US" sz="1400" b="0" dirty="0" smtClean="0"/>
              <a:t>These are just high level steps.  All sub-steps and screen shots will be detailed in the guide</a:t>
            </a:r>
            <a:r>
              <a:rPr lang="en-US" sz="1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Duration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r>
              <a:rPr lang="en-US" sz="1400" dirty="0" smtClean="0"/>
              <a:t>NOTE: Recorded demonstrations are nice for instructors to have as a backup. 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</a:t>
            </a:r>
            <a:r>
              <a:rPr lang="en-US" sz="1400" dirty="0" smtClean="0"/>
              <a:t>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Configure Windchill Document Templates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Business Administrator will configure Document Templates in Windchill 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Insert Properties into Windchill Documents</a:t>
            </a:r>
          </a:p>
          <a:p>
            <a:pPr lvl="1"/>
            <a:r>
              <a:rPr lang="en-GB" dirty="0" smtClean="0"/>
              <a:t>Create Document </a:t>
            </a:r>
            <a:r>
              <a:rPr lang="en-GB" dirty="0" smtClean="0"/>
              <a:t>Templates that include Windchill Properties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a New Document from Template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a New Windchill Document Template (DTI)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Insert Static Windchill Properties into Office Documents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Insert Dynamic Windchill Properties into Office Document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a Document Template with Windchill Property Fields</a:t>
            </a:r>
            <a:endParaRPr lang="en-GB" dirty="0" smtClean="0"/>
          </a:p>
          <a:p>
            <a:pPr marL="0" indent="0" eaLnBrk="1" hangingPunct="1">
              <a:buNone/>
            </a:pPr>
            <a:r>
              <a:rPr lang="en-GB" dirty="0" smtClean="0"/>
              <a:t>Duration</a:t>
            </a:r>
            <a:r>
              <a:rPr lang="en-GB" dirty="0" smtClean="0"/>
              <a:t>: </a:t>
            </a:r>
            <a:r>
              <a:rPr lang="en-GB" dirty="0" smtClean="0"/>
              <a:t>3</a:t>
            </a:r>
            <a:r>
              <a:rPr lang="en-GB" dirty="0" smtClean="0"/>
              <a:t>0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  <a:p>
            <a:pPr marL="398463" lvl="1" indent="-109538">
              <a:buNone/>
            </a:pPr>
            <a:r>
              <a:rPr lang="en-GB" dirty="0" smtClean="0"/>
              <a:t>NOTE: Detailed Steps for Exercises is available in Feature Function guide.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Microsoft Office Integration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Windchill Desktop Integration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DTI Windchill Tab available in Outlook</a:t>
            </a:r>
          </a:p>
          <a:p>
            <a:pPr lvl="1"/>
            <a:r>
              <a:rPr lang="en-US" dirty="0" smtClean="0"/>
              <a:t>Allows you to save the message or attachments to Windchill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Outlook Integration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Save Emails, Attachments, Calendar Meetings to Windchill with DTI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355" y="2247047"/>
            <a:ext cx="8165928" cy="351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DTI use the name of message and attachments</a:t>
            </a:r>
          </a:p>
          <a:p>
            <a:pPr lvl="1"/>
            <a:r>
              <a:rPr lang="en-US" dirty="0" smtClean="0"/>
              <a:t>Set content</a:t>
            </a:r>
          </a:p>
          <a:p>
            <a:pPr lvl="1"/>
            <a:r>
              <a:rPr lang="en-US" dirty="0" smtClean="0"/>
              <a:t>Select Type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have multiple attachments</a:t>
            </a:r>
          </a:p>
          <a:p>
            <a:pPr lvl="1"/>
            <a:r>
              <a:rPr lang="en-US" dirty="0" smtClean="0"/>
              <a:t>Select which attachments you want saved</a:t>
            </a:r>
          </a:p>
          <a:p>
            <a:pPr lvl="1"/>
            <a:r>
              <a:rPr lang="en-US" dirty="0" smtClean="0"/>
              <a:t>Go through wizard individually for each attachment</a:t>
            </a:r>
          </a:p>
          <a:p>
            <a:endParaRPr lang="en-US" dirty="0" smtClean="0"/>
          </a:p>
          <a:p>
            <a:r>
              <a:rPr lang="en-US" dirty="0" smtClean="0"/>
              <a:t>When saved in Windchill, new icons easily show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Outlook Integration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Saving Emails and Attachments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8807" y="890707"/>
            <a:ext cx="2591320" cy="2052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250" y="3173506"/>
            <a:ext cx="2062978" cy="1452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462" y="5197262"/>
            <a:ext cx="5075237" cy="1287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Outlook, you can create a New Meeting in Windchill.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meeting in Windchill through Microsoft Outlook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FYI – My Windchill Server is not connected to my exchange Server… this is all DTI.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653" y="2000391"/>
            <a:ext cx="6360011" cy="381642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Context</a:t>
            </a:r>
          </a:p>
          <a:p>
            <a:r>
              <a:rPr lang="en-US" dirty="0" smtClean="0"/>
              <a:t>Set Attributes</a:t>
            </a:r>
          </a:p>
          <a:p>
            <a:r>
              <a:rPr lang="en-US" dirty="0" smtClean="0"/>
              <a:t>Select Participants</a:t>
            </a:r>
          </a:p>
          <a:p>
            <a:r>
              <a:rPr lang="en-US" dirty="0" smtClean="0"/>
              <a:t>Identify Meeting Objects</a:t>
            </a:r>
          </a:p>
          <a:p>
            <a:r>
              <a:rPr lang="en-US" dirty="0" smtClean="0"/>
              <a:t>Set Agenda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meeting in Windchill through Microsoft Outlook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Use the same 5 step Windchill Meeting Wizard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932" y="1787569"/>
            <a:ext cx="5715842" cy="298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456" y="1004228"/>
            <a:ext cx="8699737" cy="5029200"/>
          </a:xfrm>
        </p:spPr>
        <p:txBody>
          <a:bodyPr/>
          <a:lstStyle/>
          <a:p>
            <a:r>
              <a:rPr lang="en-US" dirty="0" smtClean="0"/>
              <a:t>If a user cancels the meeting in either Windchill or Microsoft Outlook, the associated Windchill or Microsoft Outlook meeting will be cancelled as well. </a:t>
            </a:r>
          </a:p>
          <a:p>
            <a:r>
              <a:rPr lang="en-US" dirty="0" smtClean="0"/>
              <a:t>However, users will have to manually update any changes to the meeting in both locations.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information in Windchill and Outlook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17" y="2792834"/>
            <a:ext cx="3874375" cy="25720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7749" y="2335946"/>
            <a:ext cx="2143065" cy="3663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06500" y="5524820"/>
            <a:ext cx="27047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Windchill 10 Meeting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0274" y="6161314"/>
            <a:ext cx="18518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Outlook Meeting  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Demonstration: </a:t>
            </a:r>
            <a:r>
              <a:rPr lang="en-US" dirty="0" smtClean="0"/>
              <a:t>DTI Outlook Integration</a:t>
            </a:r>
            <a:endParaRPr lang="en-US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/>
            <a:r>
              <a:rPr lang="en-GB" dirty="0" smtClean="0"/>
              <a:t>&lt; Demonstration Scenario</a:t>
            </a:r>
            <a:r>
              <a:rPr lang="en-GB" dirty="0" smtClean="0"/>
              <a:t>&gt;</a:t>
            </a:r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&lt; Demonstration Objective </a:t>
            </a:r>
            <a:r>
              <a:rPr lang="en-GB" dirty="0" smtClean="0"/>
              <a:t>A&gt;</a:t>
            </a:r>
          </a:p>
          <a:p>
            <a:pPr lvl="1"/>
            <a:r>
              <a:rPr lang="en-GB" dirty="0" smtClean="0"/>
              <a:t>&lt; Demonstration Objective </a:t>
            </a:r>
            <a:r>
              <a:rPr lang="en-GB" dirty="0" smtClean="0"/>
              <a:t>B&gt;</a:t>
            </a:r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&lt;High Level Step 1&gt;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&lt;High Level Step 2&gt;</a:t>
            </a:r>
          </a:p>
          <a:p>
            <a:pPr lvl="1">
              <a:buFontTx/>
              <a:buAutoNum type="arabicPeriod"/>
            </a:pPr>
            <a:r>
              <a:rPr lang="en-GB" dirty="0" smtClean="0"/>
              <a:t>&lt;High Level Step 2&gt;</a:t>
            </a:r>
          </a:p>
          <a:p>
            <a:pPr marL="0" indent="0" eaLnBrk="1" hangingPunct="1">
              <a:buNone/>
            </a:pPr>
            <a:r>
              <a:rPr lang="en-GB" dirty="0" smtClean="0"/>
              <a:t>Duration: #TBD hour</a:t>
            </a:r>
          </a:p>
          <a:p>
            <a:pPr marL="398463" lvl="1" indent="-109538">
              <a:buNone/>
            </a:pP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219200"/>
            <a:ext cx="2694562" cy="38779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Include portion from WBT</a:t>
            </a:r>
          </a:p>
          <a:p>
            <a:endParaRPr lang="en-US" sz="1400" dirty="0" smtClean="0"/>
          </a:p>
          <a:p>
            <a:r>
              <a:rPr lang="en-US" sz="1400" dirty="0" smtClean="0"/>
              <a:t>Demonstration should cover key  features.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Demo Scenario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Objectives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Steps</a:t>
            </a:r>
            <a:endParaRPr lang="en-US" sz="1400" dirty="0" smtClean="0"/>
          </a:p>
          <a:p>
            <a:r>
              <a:rPr lang="en-US" sz="1400" b="0" dirty="0" smtClean="0"/>
              <a:t>These are just high level steps.  All sub-steps and screen shots will be detailed in the guide</a:t>
            </a:r>
            <a:r>
              <a:rPr lang="en-US" sz="1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</a:t>
            </a:r>
            <a:r>
              <a:rPr lang="en-US" sz="1400" dirty="0" smtClean="0"/>
              <a:t>Demo Duration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r>
              <a:rPr lang="en-US" sz="1400" dirty="0" smtClean="0"/>
              <a:t>NOTE: Recorded demonstrations are nice for instructors to have as a backup. 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</a:t>
            </a:r>
            <a:r>
              <a:rPr lang="en-US" sz="1400" dirty="0" smtClean="0"/>
              <a:t>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Exercise: Discovering Windchill Integration for MS Outlook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end user will discover the integral capabilities between Microsoft Outlook and Windchill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Create Outlook </a:t>
            </a:r>
            <a:r>
              <a:rPr lang="en-GB" dirty="0" smtClean="0"/>
              <a:t>appointment for meetings managed in </a:t>
            </a:r>
            <a:r>
              <a:rPr lang="en-GB" dirty="0" smtClean="0"/>
              <a:t>Windchill </a:t>
            </a:r>
            <a:r>
              <a:rPr lang="en-GB" dirty="0" err="1" smtClean="0"/>
              <a:t>ProjectLink</a:t>
            </a:r>
            <a:endParaRPr lang="en-GB" dirty="0" smtClean="0"/>
          </a:p>
          <a:p>
            <a:pPr lvl="1" eaLnBrk="1" hangingPunct="1"/>
            <a:r>
              <a:rPr lang="en-GB" dirty="0" smtClean="0"/>
              <a:t>Create Windchill Documents to record Outlook Messages and/or Attachments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a Meeting in Outlook using Windchill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Save an Outlook Message as a New Windchill Document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New Windchill Document(s) from Outlook Message Attachments</a:t>
            </a:r>
          </a:p>
          <a:p>
            <a:pPr marL="0" indent="0" eaLnBrk="1" hangingPunct="1"/>
            <a:r>
              <a:rPr lang="en-GB" dirty="0" smtClean="0"/>
              <a:t>Duration</a:t>
            </a:r>
            <a:r>
              <a:rPr lang="en-GB" dirty="0" smtClean="0"/>
              <a:t>: </a:t>
            </a:r>
            <a:r>
              <a:rPr lang="en-GB" dirty="0" smtClean="0"/>
              <a:t>30</a:t>
            </a:r>
            <a:r>
              <a:rPr lang="en-GB" dirty="0" smtClean="0"/>
              <a:t>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General User Improvement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Windchill Document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Windchill Integration with Windows Explorer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Windchill Desktop Integration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DTI is installed, go to Computer &gt; Windchill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Allows navigation of links from Windchill Server</a:t>
            </a:r>
          </a:p>
          <a:p>
            <a:pPr lvl="1"/>
            <a:r>
              <a:rPr lang="en-US" dirty="0" smtClean="0"/>
              <a:t>Best demonstrated with Explorer display of List or Small Icons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Integration of Windchill and Windows Explorer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Windchill Integration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86" y="1844422"/>
            <a:ext cx="5314429" cy="131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838" y="4381247"/>
            <a:ext cx="4038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72538" y="5286615"/>
            <a:ext cx="1075765" cy="829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5012" y="4372215"/>
            <a:ext cx="3050561" cy="345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browsing Windchill from within supported MS Applications</a:t>
            </a:r>
          </a:p>
          <a:p>
            <a:pPr lvl="1"/>
            <a:r>
              <a:rPr lang="en-US" dirty="0" smtClean="0"/>
              <a:t>File&gt;Open to download an existing document from Windchill</a:t>
            </a:r>
          </a:p>
          <a:p>
            <a:pPr lvl="1"/>
            <a:r>
              <a:rPr lang="en-US" dirty="0" smtClean="0"/>
              <a:t>File&gt;Save As to create new Windchill document</a:t>
            </a:r>
          </a:p>
          <a:p>
            <a:pPr lvl="1"/>
            <a:r>
              <a:rPr lang="en-US" dirty="0" smtClean="0"/>
              <a:t>Browse Windchill while performing operations such as Insert&gt;Picture From File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NOTE: not support on 64-bit clients with C000</a:t>
            </a:r>
          </a:p>
          <a:p>
            <a:r>
              <a:rPr lang="en-US" dirty="0" smtClean="0"/>
              <a:t>Allow browsing Windchill from Windows Explorer</a:t>
            </a:r>
          </a:p>
          <a:p>
            <a:pPr lvl="1"/>
            <a:r>
              <a:rPr lang="en-US" dirty="0" smtClean="0"/>
              <a:t>Browse Product/Library/Project Folders for Documents in windows Explorer</a:t>
            </a:r>
          </a:p>
          <a:p>
            <a:pPr lvl="1"/>
            <a:r>
              <a:rPr lang="en-US" dirty="0" smtClean="0"/>
              <a:t>Double-click to open document</a:t>
            </a:r>
          </a:p>
          <a:p>
            <a:pPr lvl="1"/>
            <a:r>
              <a:rPr lang="en-US" dirty="0" smtClean="0"/>
              <a:t>Drag &amp; drop from Windchill to desktop to download</a:t>
            </a:r>
          </a:p>
          <a:p>
            <a:pPr lvl="1"/>
            <a:r>
              <a:rPr lang="en-US" dirty="0" smtClean="0"/>
              <a:t>Drag and Drop from desktop to Windchill to create</a:t>
            </a:r>
          </a:p>
          <a:p>
            <a:r>
              <a:rPr lang="en-US" dirty="0" smtClean="0"/>
              <a:t>Administrators can force usage of Windchill desktop integration </a:t>
            </a:r>
          </a:p>
          <a:p>
            <a:pPr lvl="1"/>
            <a:r>
              <a:rPr lang="en-US" dirty="0" smtClean="0"/>
              <a:t>Install Windchill Desktop Integration when downloading document</a:t>
            </a:r>
          </a:p>
          <a:p>
            <a:pPr lvl="1"/>
            <a:r>
              <a:rPr lang="en-US" dirty="0" smtClean="0"/>
              <a:t>Force use of Windchill Desktop Integration with Attachment preference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Integration of Windchill and Windows Explorer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Windchill Integration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72" y="5745958"/>
            <a:ext cx="7124086" cy="1013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Exercise: Finding Windchill Documents in Windows Explorer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end user will locate Windchill documents using Windows Explorer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Identify Windchill documents that are locally downloaded</a:t>
            </a:r>
            <a:endParaRPr lang="en-GB" dirty="0" smtClean="0"/>
          </a:p>
          <a:p>
            <a:pPr lvl="1" eaLnBrk="1" hangingPunct="1"/>
            <a:r>
              <a:rPr lang="en-GB" dirty="0" smtClean="0"/>
              <a:t>Browse Windchill cabinets and folders to view metadata for Windchill Document using Explorer</a:t>
            </a:r>
          </a:p>
          <a:p>
            <a:pPr lvl="1" eaLnBrk="1" hangingPunct="1"/>
            <a:r>
              <a:rPr lang="en-GB" dirty="0" smtClean="0"/>
              <a:t>Create new Windchill Document using Drag and Drop with Windows Explorer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Navigate to Windchill Documents in Windows Explorer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Change View and Display Windchill Attributes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Drag and Drop in Windows Explorer</a:t>
            </a:r>
          </a:p>
          <a:p>
            <a:pPr marL="0" indent="0" eaLnBrk="1" hangingPunct="1"/>
            <a:r>
              <a:rPr lang="en-GB" dirty="0" smtClean="0"/>
              <a:t>Duration</a:t>
            </a:r>
            <a:r>
              <a:rPr lang="en-GB" dirty="0" smtClean="0"/>
              <a:t>: </a:t>
            </a:r>
            <a:r>
              <a:rPr lang="en-GB" dirty="0" smtClean="0"/>
              <a:t>40</a:t>
            </a:r>
            <a:r>
              <a:rPr lang="en-GB" dirty="0" smtClean="0"/>
              <a:t>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Windchill 10.0 Update – Document Management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5431" y="228600"/>
            <a:ext cx="8593137" cy="581025"/>
          </a:xfrm>
        </p:spPr>
        <p:txBody>
          <a:bodyPr/>
          <a:lstStyle/>
          <a:p>
            <a:pPr eaLnBrk="1" hangingPunct="1"/>
            <a:r>
              <a:rPr lang="en-US" sz="2200" dirty="0" smtClean="0"/>
              <a:t>Summary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4775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 smtClean="0"/>
              <a:t>new product capabilities in Windchill 10 enabling improved Document Management</a:t>
            </a:r>
          </a:p>
          <a:p>
            <a:r>
              <a:rPr lang="en-US" dirty="0" smtClean="0"/>
              <a:t>Manage Documents using Windchill Desktop Integration</a:t>
            </a:r>
          </a:p>
          <a:p>
            <a:r>
              <a:rPr lang="en-US" dirty="0" smtClean="0"/>
              <a:t>Configure Windchill Application to meet various business requirements for Document Management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15590" y="896112"/>
            <a:ext cx="8695944" cy="338328"/>
          </a:xfrm>
          <a:prstGeom prst="rect">
            <a:avLst/>
          </a:prstGeom>
        </p:spPr>
        <p:txBody>
          <a:bodyPr/>
          <a:lstStyle/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n-ea"/>
              </a:rPr>
              <a:t>Since you have successfully completed this module, you are now able 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</a:t>
            </a:r>
            <a:r>
              <a:rPr lang="en-US" dirty="0" smtClean="0"/>
              <a:t>True / False</a:t>
            </a:r>
            <a:endParaRPr lang="en-US" dirty="0" smtClean="0"/>
          </a:p>
          <a:p>
            <a:pPr lvl="1"/>
            <a:r>
              <a:rPr lang="en-US" dirty="0" smtClean="0"/>
              <a:t>Customers are going to love the new Windchill integration with MS Office.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3581400"/>
            <a:ext cx="4724400" cy="10772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Add Assessment Questions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NEED MORE ASSESSMENT QUESTIONS</a:t>
            </a:r>
          </a:p>
          <a:p>
            <a:pPr algn="ctr"/>
            <a:endParaRPr 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access Help from the DTI </a:t>
            </a:r>
          </a:p>
          <a:p>
            <a:pPr lvl="1"/>
            <a:r>
              <a:rPr lang="en-US" dirty="0" smtClean="0"/>
              <a:t>Either in the Configuration Menu or Windchill Tab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Help on DTI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I’m asked this question a lot…Really….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096" y="2035308"/>
            <a:ext cx="2679967" cy="2518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7818" y="2237948"/>
            <a:ext cx="5410200" cy="105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3183" y="3769124"/>
            <a:ext cx="5471032" cy="271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14938" y="4241587"/>
            <a:ext cx="653143" cy="24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29073" y="2449927"/>
            <a:ext cx="653143" cy="24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2052" idx="1"/>
          </p:cNvCxnSpPr>
          <p:nvPr/>
        </p:nvCxnSpPr>
        <p:spPr>
          <a:xfrm>
            <a:off x="1068081" y="4364532"/>
            <a:ext cx="2405102" cy="76329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052" idx="0"/>
          </p:cNvCxnSpPr>
          <p:nvPr/>
        </p:nvCxnSpPr>
        <p:spPr>
          <a:xfrm rot="5400000">
            <a:off x="6495518" y="2408997"/>
            <a:ext cx="1073308" cy="164694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Supporting Information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828862" cy="457200"/>
          </a:xfrm>
        </p:spPr>
        <p:txBody>
          <a:bodyPr/>
          <a:lstStyle/>
          <a:p>
            <a:r>
              <a:rPr lang="en-US" dirty="0" smtClean="0"/>
              <a:t>Document Management improvements in Windchill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480843"/>
            <a:ext cx="8445500" cy="503902"/>
          </a:xfrm>
        </p:spPr>
        <p:txBody>
          <a:bodyPr/>
          <a:lstStyle/>
          <a:p>
            <a:r>
              <a:rPr lang="en-US" dirty="0" smtClean="0"/>
              <a:t>Focus: Make Windchill Document Management easier to use…</a:t>
            </a:r>
          </a:p>
        </p:txBody>
      </p:sp>
      <p:pic>
        <p:nvPicPr>
          <p:cNvPr id="1026" name="Picture 2" descr="http://www.ttdesign.com/images/cartoons/novice/hurdl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435" y="2004164"/>
            <a:ext cx="2533650" cy="3429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8804" y="5738343"/>
            <a:ext cx="4016543" cy="5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especially for the novice user!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when closing a document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086725" y="1295400"/>
            <a:ext cx="914400" cy="612648"/>
          </a:xfrm>
          <a:prstGeom prst="flowChart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User closes a document in the office application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2667000" y="2438400"/>
            <a:ext cx="1752600" cy="685800"/>
          </a:xfrm>
          <a:prstGeom prst="flowChartDecision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Is the document checked-out?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344487" y="3200400"/>
            <a:ext cx="1752600" cy="685800"/>
          </a:xfrm>
          <a:prstGeom prst="flowChartDecision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By the user?</a:t>
            </a:r>
          </a:p>
        </p:txBody>
      </p:sp>
      <p:sp>
        <p:nvSpPr>
          <p:cNvPr id="7" name="Flowchart: Decision 6"/>
          <p:cNvSpPr/>
          <p:nvPr/>
        </p:nvSpPr>
        <p:spPr bwMode="auto">
          <a:xfrm>
            <a:off x="344487" y="4495800"/>
            <a:ext cx="1752600" cy="990600"/>
          </a:xfrm>
          <a:prstGeom prst="flowChartDecision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charset="0"/>
                <a:ea typeface="MS PGothic" pitchFamily="34" charset="-128"/>
              </a:rPr>
              <a:t>Prompt: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Do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 you want to check-in the document?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611812" y="6096000"/>
            <a:ext cx="1219200" cy="457200"/>
          </a:xfrm>
          <a:prstGeom prst="flowChartAlternate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The document is checked-in and closed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2057400" y="6096000"/>
            <a:ext cx="1219200" cy="457200"/>
          </a:xfrm>
          <a:prstGeom prst="flowChartAlternate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The document is closed</a:t>
            </a: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 bwMode="auto">
          <a:xfrm rot="5400000">
            <a:off x="3278437" y="2172912"/>
            <a:ext cx="530352" cy="625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hape 13"/>
          <p:cNvCxnSpPr>
            <a:stCxn id="5" idx="1"/>
            <a:endCxn id="6" idx="0"/>
          </p:cNvCxnSpPr>
          <p:nvPr/>
        </p:nvCxnSpPr>
        <p:spPr bwMode="auto">
          <a:xfrm rot="10800000" flipV="1">
            <a:off x="1220788" y="2781300"/>
            <a:ext cx="1446213" cy="4191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63687" y="2573179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" name="Shape 17"/>
          <p:cNvCxnSpPr>
            <a:stCxn id="6" idx="3"/>
            <a:endCxn id="10" idx="0"/>
          </p:cNvCxnSpPr>
          <p:nvPr/>
        </p:nvCxnSpPr>
        <p:spPr bwMode="auto">
          <a:xfrm>
            <a:off x="2097087" y="3543300"/>
            <a:ext cx="569913" cy="25527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097087" y="32766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 bwMode="auto">
          <a:xfrm rot="5400000">
            <a:off x="915987" y="41910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182687" y="396240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5" name="Elbow Connector 24"/>
          <p:cNvCxnSpPr>
            <a:stCxn id="7" idx="2"/>
            <a:endCxn id="8" idx="0"/>
          </p:cNvCxnSpPr>
          <p:nvPr/>
        </p:nvCxnSpPr>
        <p:spPr bwMode="auto">
          <a:xfrm rot="16200000" flipH="1">
            <a:off x="916299" y="5790887"/>
            <a:ext cx="609600" cy="625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82687" y="541020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7" idx="3"/>
            <a:endCxn id="10" idx="0"/>
          </p:cNvCxnSpPr>
          <p:nvPr/>
        </p:nvCxnSpPr>
        <p:spPr bwMode="auto">
          <a:xfrm>
            <a:off x="2097087" y="4991100"/>
            <a:ext cx="569913" cy="11049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173287" y="46482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6" name="Flowchart: Decision 35"/>
          <p:cNvSpPr/>
          <p:nvPr/>
        </p:nvSpPr>
        <p:spPr bwMode="auto">
          <a:xfrm>
            <a:off x="5410200" y="3276600"/>
            <a:ext cx="1752600" cy="685800"/>
          </a:xfrm>
          <a:prstGeom prst="flowChartDecision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Is it 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the latest versio</a:t>
            </a:r>
            <a:r>
              <a:rPr lang="en-US" sz="1000" dirty="0" smtClean="0">
                <a:latin typeface="Arial" charset="0"/>
                <a:ea typeface="MS PGothic" pitchFamily="34" charset="-128"/>
              </a:rPr>
              <a:t>n in PDM?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38" name="Elbow Connector 37"/>
          <p:cNvCxnSpPr>
            <a:stCxn id="5" idx="3"/>
            <a:endCxn id="36" idx="0"/>
          </p:cNvCxnSpPr>
          <p:nvPr/>
        </p:nvCxnSpPr>
        <p:spPr bwMode="auto">
          <a:xfrm>
            <a:off x="4419600" y="2781300"/>
            <a:ext cx="1866900" cy="4953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Flowchart: Decision 39"/>
          <p:cNvSpPr/>
          <p:nvPr/>
        </p:nvSpPr>
        <p:spPr bwMode="auto">
          <a:xfrm>
            <a:off x="6934200" y="4495800"/>
            <a:ext cx="1752600" cy="990600"/>
          </a:xfrm>
          <a:prstGeom prst="flowChartDecision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charset="0"/>
                <a:ea typeface="MS PGothic" pitchFamily="34" charset="-128"/>
              </a:rPr>
              <a:t>Prompt: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Do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 you want to Update the document?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42" name="Elbow Connector 41"/>
          <p:cNvCxnSpPr>
            <a:stCxn id="36" idx="3"/>
            <a:endCxn id="40" idx="0"/>
          </p:cNvCxnSpPr>
          <p:nvPr/>
        </p:nvCxnSpPr>
        <p:spPr bwMode="auto">
          <a:xfrm>
            <a:off x="7162800" y="3619500"/>
            <a:ext cx="647700" cy="8763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230687" y="25146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39000" y="327660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2" name="Flowchart: Alternate Process 51"/>
          <p:cNvSpPr/>
          <p:nvPr/>
        </p:nvSpPr>
        <p:spPr bwMode="auto">
          <a:xfrm>
            <a:off x="7201525" y="6096000"/>
            <a:ext cx="1219200" cy="457200"/>
          </a:xfrm>
          <a:prstGeom prst="flowChartAlternate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The document is updated and closed</a:t>
            </a:r>
          </a:p>
        </p:txBody>
      </p:sp>
      <p:cxnSp>
        <p:nvCxnSpPr>
          <p:cNvPr id="53" name="Elbow Connector 52"/>
          <p:cNvCxnSpPr>
            <a:stCxn id="40" idx="2"/>
            <a:endCxn id="52" idx="0"/>
          </p:cNvCxnSpPr>
          <p:nvPr/>
        </p:nvCxnSpPr>
        <p:spPr bwMode="auto">
          <a:xfrm rot="16200000" flipH="1">
            <a:off x="7506012" y="5790887"/>
            <a:ext cx="609600" cy="625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848600" y="548640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8" name="Flowchart: Decision 57"/>
          <p:cNvSpPr/>
          <p:nvPr/>
        </p:nvSpPr>
        <p:spPr bwMode="auto">
          <a:xfrm>
            <a:off x="3657600" y="4419600"/>
            <a:ext cx="2133600" cy="1066800"/>
          </a:xfrm>
          <a:prstGeom prst="flowChartDecision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charset="0"/>
                <a:ea typeface="MS PGothic" pitchFamily="34" charset="-128"/>
              </a:rPr>
              <a:t>Prompt: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Version in not the latest one, do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 you want to Update the document?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60" name="Shape 59"/>
          <p:cNvCxnSpPr>
            <a:stCxn id="36" idx="1"/>
            <a:endCxn id="58" idx="0"/>
          </p:cNvCxnSpPr>
          <p:nvPr/>
        </p:nvCxnSpPr>
        <p:spPr bwMode="auto">
          <a:xfrm rot="10800000" flipV="1">
            <a:off x="4724400" y="3619500"/>
            <a:ext cx="685800" cy="8001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800600" y="33528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6" name="Flowchart: Alternate Process 65"/>
          <p:cNvSpPr/>
          <p:nvPr/>
        </p:nvSpPr>
        <p:spPr bwMode="auto">
          <a:xfrm>
            <a:off x="4114800" y="6096000"/>
            <a:ext cx="1219200" cy="457200"/>
          </a:xfrm>
          <a:prstGeom prst="flowChartAlternate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The document is updated and closed</a:t>
            </a:r>
          </a:p>
        </p:txBody>
      </p:sp>
      <p:cxnSp>
        <p:nvCxnSpPr>
          <p:cNvPr id="67" name="Elbow Connector 66"/>
          <p:cNvCxnSpPr>
            <a:stCxn id="58" idx="2"/>
            <a:endCxn id="66" idx="0"/>
          </p:cNvCxnSpPr>
          <p:nvPr/>
        </p:nvCxnSpPr>
        <p:spPr bwMode="auto">
          <a:xfrm rot="5400000">
            <a:off x="4419600" y="57912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800600" y="556260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5" name="Flowchart: Alternate Process 84"/>
          <p:cNvSpPr/>
          <p:nvPr/>
        </p:nvSpPr>
        <p:spPr bwMode="auto">
          <a:xfrm>
            <a:off x="5715000" y="6096000"/>
            <a:ext cx="1219200" cy="457200"/>
          </a:xfrm>
          <a:prstGeom prst="flowChartAlternate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rPr>
              <a:t>The document is closed</a:t>
            </a:r>
          </a:p>
        </p:txBody>
      </p:sp>
      <p:cxnSp>
        <p:nvCxnSpPr>
          <p:cNvPr id="87" name="Shape 86"/>
          <p:cNvCxnSpPr>
            <a:stCxn id="58" idx="3"/>
            <a:endCxn id="85" idx="0"/>
          </p:cNvCxnSpPr>
          <p:nvPr/>
        </p:nvCxnSpPr>
        <p:spPr bwMode="auto">
          <a:xfrm>
            <a:off x="5791200" y="4953000"/>
            <a:ext cx="533400" cy="11430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hape 88"/>
          <p:cNvCxnSpPr>
            <a:stCxn id="40" idx="1"/>
            <a:endCxn id="85" idx="0"/>
          </p:cNvCxnSpPr>
          <p:nvPr/>
        </p:nvCxnSpPr>
        <p:spPr bwMode="auto">
          <a:xfrm rot="10800000" flipV="1">
            <a:off x="6324600" y="4991100"/>
            <a:ext cx="609600" cy="1104900"/>
          </a:xfrm>
          <a:prstGeom prst="bentConnector2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791200" y="47244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7244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Changing Windchill Preferences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business administrator will set preferences to control download and default file paths.  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Differentiate the behaviour and explain the purpose of different combinations of preference for file download and default file path.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Set File Download Mechanism and Default File Path</a:t>
            </a:r>
          </a:p>
          <a:p>
            <a:pPr marL="0" indent="0" eaLnBrk="1" hangingPunct="1"/>
            <a:r>
              <a:rPr lang="en-GB" dirty="0" smtClean="0"/>
              <a:t>Duration</a:t>
            </a:r>
            <a:r>
              <a:rPr lang="en-GB" dirty="0" smtClean="0"/>
              <a:t>: </a:t>
            </a:r>
            <a:r>
              <a:rPr lang="en-GB" dirty="0" smtClean="0"/>
              <a:t>15</a:t>
            </a:r>
            <a:r>
              <a:rPr lang="en-GB" dirty="0" smtClean="0"/>
              <a:t>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Exercise: Setting Client Configuration Options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end user will set client options </a:t>
            </a:r>
            <a:r>
              <a:rPr lang="en-GB" dirty="0" smtClean="0"/>
              <a:t>for Windchill Desktop Integration</a:t>
            </a:r>
            <a:r>
              <a:rPr lang="en-GB" dirty="0" smtClean="0"/>
              <a:t>  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Set user client options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Display Windchill context menu for Windchill Explorer right-mouse button click</a:t>
            </a:r>
          </a:p>
          <a:p>
            <a:pPr marL="0" indent="0" eaLnBrk="1" hangingPunct="1"/>
            <a:r>
              <a:rPr lang="en-GB" dirty="0" smtClean="0"/>
              <a:t>Duration</a:t>
            </a:r>
            <a:r>
              <a:rPr lang="en-GB" dirty="0" smtClean="0"/>
              <a:t>: </a:t>
            </a:r>
            <a:r>
              <a:rPr lang="en-GB" dirty="0" smtClean="0"/>
              <a:t>10</a:t>
            </a:r>
            <a:r>
              <a:rPr lang="en-GB" dirty="0" smtClean="0"/>
              <a:t>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208547" y="2719137"/>
            <a:ext cx="2237874" cy="673768"/>
          </a:xfrm>
          <a:prstGeom prst="roundRect">
            <a:avLst/>
          </a:prstGeom>
          <a:solidFill>
            <a:srgbClr val="FF0000">
              <a:alpha val="15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/>
              <a:t>Simplify document creation user interfaces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5533" y="509821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8077" y="506374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Windchill 10</a:t>
            </a:r>
            <a:endParaRPr lang="en-US" dirty="0"/>
          </a:p>
        </p:txBody>
      </p:sp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810" y="3435267"/>
            <a:ext cx="4229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2 9"/>
          <p:cNvSpPr/>
          <p:nvPr/>
        </p:nvSpPr>
        <p:spPr bwMode="auto">
          <a:xfrm flipH="1">
            <a:off x="352928" y="2839452"/>
            <a:ext cx="1933222" cy="431529"/>
          </a:xfrm>
          <a:prstGeom prst="borderCallout2">
            <a:avLst>
              <a:gd name="adj1" fmla="val 28044"/>
              <a:gd name="adj2" fmla="val -2939"/>
              <a:gd name="adj3" fmla="val 45174"/>
              <a:gd name="adj4" fmla="val -19063"/>
              <a:gd name="adj5" fmla="val 296641"/>
              <a:gd name="adj6" fmla="val -3531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Add New Document with or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without attached content</a:t>
            </a:r>
          </a:p>
        </p:txBody>
      </p:sp>
      <p:sp>
        <p:nvSpPr>
          <p:cNvPr id="11" name="Line Callout 2 10"/>
          <p:cNvSpPr/>
          <p:nvPr/>
        </p:nvSpPr>
        <p:spPr bwMode="auto">
          <a:xfrm flipH="1">
            <a:off x="521370" y="2398295"/>
            <a:ext cx="1747273" cy="262252"/>
          </a:xfrm>
          <a:prstGeom prst="borderCallout2">
            <a:avLst>
              <a:gd name="adj1" fmla="val 27925"/>
              <a:gd name="adj2" fmla="val -4661"/>
              <a:gd name="adj3" fmla="val 92511"/>
              <a:gd name="adj4" fmla="val -34762"/>
              <a:gd name="adj5" fmla="val 602836"/>
              <a:gd name="adj6" fmla="val -5558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New Multiple Documents</a:t>
            </a:r>
          </a:p>
        </p:txBody>
      </p:sp>
      <p:sp>
        <p:nvSpPr>
          <p:cNvPr id="12" name="Line Callout 2 11"/>
          <p:cNvSpPr/>
          <p:nvPr/>
        </p:nvSpPr>
        <p:spPr bwMode="auto">
          <a:xfrm flipH="1">
            <a:off x="184485" y="1917032"/>
            <a:ext cx="2120773" cy="262252"/>
          </a:xfrm>
          <a:prstGeom prst="borderCallout2">
            <a:avLst>
              <a:gd name="adj1" fmla="val 27925"/>
              <a:gd name="adj2" fmla="val -4173"/>
              <a:gd name="adj3" fmla="val 141447"/>
              <a:gd name="adj4" fmla="val -38802"/>
              <a:gd name="adj5" fmla="val 807416"/>
              <a:gd name="adj6" fmla="val -5816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New document From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 Template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3" name="Picture 2" descr="http://www.ttdesign.com/images/cartoons/novice/hurdl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5178" y="1329984"/>
            <a:ext cx="1476856" cy="1998752"/>
          </a:xfrm>
          <a:prstGeom prst="rect">
            <a:avLst/>
          </a:prstGeom>
          <a:noFill/>
        </p:spPr>
      </p:pic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16970" y="3141012"/>
            <a:ext cx="4384623" cy="178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Callout 2 15"/>
          <p:cNvSpPr/>
          <p:nvPr/>
        </p:nvSpPr>
        <p:spPr bwMode="auto">
          <a:xfrm flipH="1">
            <a:off x="5078774" y="2395533"/>
            <a:ext cx="1150956" cy="262252"/>
          </a:xfrm>
          <a:prstGeom prst="borderCallout2">
            <a:avLst>
              <a:gd name="adj1" fmla="val 28044"/>
              <a:gd name="adj2" fmla="val -2939"/>
              <a:gd name="adj3" fmla="val 45174"/>
              <a:gd name="adj4" fmla="val -19063"/>
              <a:gd name="adj5" fmla="val 723983"/>
              <a:gd name="adj6" fmla="val -9956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New Document</a:t>
            </a: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499155" y="2823806"/>
            <a:ext cx="1747273" cy="262252"/>
          </a:xfrm>
          <a:prstGeom prst="borderCallout2">
            <a:avLst>
              <a:gd name="adj1" fmla="val 27925"/>
              <a:gd name="adj2" fmla="val -4661"/>
              <a:gd name="adj3" fmla="val 125152"/>
              <a:gd name="adj4" fmla="val -19576"/>
              <a:gd name="adj5" fmla="val 667768"/>
              <a:gd name="adj6" fmla="val -6226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</a:rPr>
              <a:t>New Multiple Documents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1785" y="3304134"/>
            <a:ext cx="215153" cy="199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/>
              <a:t>Simplify Document Creation User Interfaces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428" y="571583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9871" y="565845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Windchill 10</a:t>
            </a:r>
            <a:endParaRPr lang="en-US" dirty="0"/>
          </a:p>
        </p:txBody>
      </p:sp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21" y="1826422"/>
            <a:ext cx="2144796" cy="175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34" y="2013284"/>
            <a:ext cx="2963136" cy="310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4742" y="2286000"/>
            <a:ext cx="2741360" cy="287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30401" y="1307036"/>
            <a:ext cx="3221430" cy="3803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1542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889322" y="1975939"/>
            <a:ext cx="2977359" cy="3514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/>
              <a:t>Simplify the Check in Page following “Edit Document” Action</a:t>
            </a:r>
            <a:endParaRPr lang="en-US" sz="2400" dirty="0"/>
          </a:p>
        </p:txBody>
      </p:sp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285758" y="2060500"/>
            <a:ext cx="3380079" cy="27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63" y="2076892"/>
            <a:ext cx="4296377" cy="272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84184" y="509821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2198" y="4977479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Windchill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Exercise: (Optional) Creating and Updating Generic Windchill Document Objects</a:t>
            </a: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GB" dirty="0" smtClean="0"/>
              <a:t>Scenario:</a:t>
            </a:r>
          </a:p>
          <a:p>
            <a:pPr lvl="1" eaLnBrk="1" hangingPunct="1"/>
            <a:r>
              <a:rPr lang="en-GB" dirty="0" smtClean="0"/>
              <a:t>The end user will create new and update existing documents using the simplified Windchill 10.0 interface for Document Management.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Objectives:</a:t>
            </a:r>
          </a:p>
          <a:p>
            <a:pPr lvl="1" eaLnBrk="1" hangingPunct="1"/>
            <a:r>
              <a:rPr lang="en-GB" dirty="0" smtClean="0"/>
              <a:t>Create Windchill Documents using Traditional User Interface.</a:t>
            </a:r>
            <a:endParaRPr lang="en-GB" dirty="0" smtClean="0"/>
          </a:p>
          <a:p>
            <a:pPr lvl="1"/>
            <a:r>
              <a:rPr lang="en-GB" dirty="0" smtClean="0"/>
              <a:t>Describe the </a:t>
            </a:r>
            <a:r>
              <a:rPr lang="en-GB" dirty="0" smtClean="0"/>
              <a:t>Simplification of Document Creation provided </a:t>
            </a:r>
            <a:r>
              <a:rPr lang="en-GB" dirty="0" smtClean="0"/>
              <a:t>with product e</a:t>
            </a:r>
            <a:r>
              <a:rPr lang="en-GB" dirty="0" smtClean="0"/>
              <a:t>nhancements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Steps:</a:t>
            </a:r>
          </a:p>
          <a:p>
            <a:pPr lvl="1" eaLnBrk="1" hangingPunct="1">
              <a:buFontTx/>
              <a:buAutoNum type="arabicPeriod"/>
            </a:pPr>
            <a:r>
              <a:rPr lang="en-GB" dirty="0" smtClean="0"/>
              <a:t>Create New Document</a:t>
            </a:r>
            <a:endParaRPr lang="en-GB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Create New Multiple Document</a:t>
            </a:r>
            <a:endParaRPr lang="en-GB" dirty="0" smtClean="0"/>
          </a:p>
          <a:p>
            <a:pPr lvl="1">
              <a:buFontTx/>
              <a:buAutoNum type="arabicPeriod"/>
            </a:pPr>
            <a:r>
              <a:rPr lang="en-GB" dirty="0" smtClean="0"/>
              <a:t>Use Edit Document Action to Check-in Modification</a:t>
            </a:r>
            <a:endParaRPr lang="en-GB" dirty="0" smtClean="0"/>
          </a:p>
          <a:p>
            <a:pPr marL="0" indent="0" eaLnBrk="1" hangingPunct="1"/>
            <a:r>
              <a:rPr lang="en-GB" dirty="0" smtClean="0"/>
              <a:t>Duration: </a:t>
            </a:r>
            <a:r>
              <a:rPr lang="en-GB" dirty="0" smtClean="0"/>
              <a:t>20 minutes</a:t>
            </a:r>
            <a:endParaRPr lang="en-GB" dirty="0" smtClean="0"/>
          </a:p>
          <a:p>
            <a:pPr marL="398463" lvl="1" indent="-109538">
              <a:buNone/>
            </a:pPr>
            <a:endParaRPr lang="en-GB" dirty="0" smtClean="0"/>
          </a:p>
          <a:p>
            <a:pPr marL="398463" lvl="1" indent="-109538">
              <a:buNone/>
            </a:pPr>
            <a:r>
              <a:rPr lang="en-GB" dirty="0" smtClean="0"/>
              <a:t>NOTE: Detailed Steps for Exercises is available in Feature Function guide.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Topic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3886200"/>
            <a:ext cx="2694562" cy="8617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TO DO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the detailed steps for this to the exercise book (Mosaic)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eld Innovation Model Rev A7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Field Innovation Model Rev A7</Template>
  <TotalTime>15014</TotalTime>
  <Words>2863</Words>
  <Application>Microsoft Office PowerPoint</Application>
  <PresentationFormat>On-screen Show (4:3)</PresentationFormat>
  <Paragraphs>539</Paragraphs>
  <Slides>52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Field Innovation Model Rev A7</vt:lpstr>
      <vt:lpstr>Slide 1</vt:lpstr>
      <vt:lpstr>Objectives</vt:lpstr>
      <vt:lpstr>Agenda</vt:lpstr>
      <vt:lpstr>Windchill Document Management</vt:lpstr>
      <vt:lpstr>Document Management improvements in Windchill 10</vt:lpstr>
      <vt:lpstr>Simplify document creation user interfaces</vt:lpstr>
      <vt:lpstr>Simplify Document Creation User Interfaces</vt:lpstr>
      <vt:lpstr>Simplify the Check in Page following “Edit Document” Action</vt:lpstr>
      <vt:lpstr>Exercise: (Optional) Creating and Updating Generic Windchill Document Objects</vt:lpstr>
      <vt:lpstr>Add Icons for the Out-of-the-box Documents Subtypes</vt:lpstr>
      <vt:lpstr>How to add icons for Document Sub-Types </vt:lpstr>
      <vt:lpstr>Exercise: Configure Icons for Document Soft-Types</vt:lpstr>
      <vt:lpstr>Option to Remove Local File on Check-in</vt:lpstr>
      <vt:lpstr>Restricting Document Name uniqueness</vt:lpstr>
      <vt:lpstr>Exercise: Group Discussion - Application Configuration Options</vt:lpstr>
      <vt:lpstr>General Usability Enhancements</vt:lpstr>
      <vt:lpstr>Windchill Desktop Integration</vt:lpstr>
      <vt:lpstr>Desktop Integration (DTI)</vt:lpstr>
      <vt:lpstr>Configuration of Windchill Server</vt:lpstr>
      <vt:lpstr>Additional Settings for Configuration of DTI</vt:lpstr>
      <vt:lpstr>Demonstration: &lt;Demonstration Title / Task&gt;</vt:lpstr>
      <vt:lpstr>Exercise: Application Installation and Setup</vt:lpstr>
      <vt:lpstr>Exercise: Reviewing Configurations and Preferences</vt:lpstr>
      <vt:lpstr>Exercise: Using MS Office Windchill Document Actions</vt:lpstr>
      <vt:lpstr>Windchill Desktop Integration</vt:lpstr>
      <vt:lpstr>Document Templates</vt:lpstr>
      <vt:lpstr>Document Templates</vt:lpstr>
      <vt:lpstr>Inserting a Windchill Document Attribute in a Microsoft Office File</vt:lpstr>
      <vt:lpstr>Inserting a Windchill Document Attribute in a Microsoft Office File</vt:lpstr>
      <vt:lpstr>Demonstration: Document Template Configuration</vt:lpstr>
      <vt:lpstr>Exercise: Configure Windchill Document Templates</vt:lpstr>
      <vt:lpstr>Windchill Desktop Integration</vt:lpstr>
      <vt:lpstr>Microsoft Outlook Integration</vt:lpstr>
      <vt:lpstr>Microsoft Outlook Integration</vt:lpstr>
      <vt:lpstr>Create a meeting in Windchill through Microsoft Outlook</vt:lpstr>
      <vt:lpstr>Create a meeting in Windchill through Microsoft Outlook</vt:lpstr>
      <vt:lpstr>Meeting information in Windchill and Outlook</vt:lpstr>
      <vt:lpstr>Demonstration: DTI Outlook Integration</vt:lpstr>
      <vt:lpstr>Exercise: Discovering Windchill Integration for MS Outlook</vt:lpstr>
      <vt:lpstr>Windchill Desktop Integration</vt:lpstr>
      <vt:lpstr>Integration of Windchill and Windows Explorer</vt:lpstr>
      <vt:lpstr>Integration of Windchill and Windows Explorer</vt:lpstr>
      <vt:lpstr>Exercise: Finding Windchill Documents in Windows Explorer</vt:lpstr>
      <vt:lpstr>Windchill 10.0 Update – Document Management </vt:lpstr>
      <vt:lpstr>Summary</vt:lpstr>
      <vt:lpstr>Assessment Questions</vt:lpstr>
      <vt:lpstr>Where to find Help on DTI</vt:lpstr>
      <vt:lpstr>Slide 48</vt:lpstr>
      <vt:lpstr>Appendix</vt:lpstr>
      <vt:lpstr>Process flow when closing a document</vt:lpstr>
      <vt:lpstr>Exercise: Changing Windchill Preferences</vt:lpstr>
      <vt:lpstr>Exercise: Setting Client Configuration Options</vt:lpstr>
    </vt:vector>
  </TitlesOfParts>
  <Company>PTC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PDMLink and ProjectLink 9.1 Administration</dc:title>
  <dc:creator>Jeff Filo</dc:creator>
  <cp:lastModifiedBy>Ann King</cp:lastModifiedBy>
  <cp:revision>2177</cp:revision>
  <dcterms:created xsi:type="dcterms:W3CDTF">2004-07-19T16:51:58Z</dcterms:created>
  <dcterms:modified xsi:type="dcterms:W3CDTF">2011-02-24T22:38:22Z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Patrick Ollerton</vt:lpwstr>
  </property>
  <property fmtid="{D5CDD505-2E9C-101B-9397-08002B2CF9AE}" pid="3" name="Date completed">
    <vt:filetime>2006-08-29T23:00:00Z</vt:filetime>
  </property>
</Properties>
</file>