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10" r:id="rId2"/>
    <p:sldId id="476" r:id="rId3"/>
    <p:sldId id="527" r:id="rId4"/>
    <p:sldId id="528" r:id="rId5"/>
    <p:sldId id="529" r:id="rId6"/>
    <p:sldId id="530" r:id="rId7"/>
    <p:sldId id="518" r:id="rId8"/>
    <p:sldId id="556" r:id="rId9"/>
    <p:sldId id="555" r:id="rId10"/>
    <p:sldId id="519" r:id="rId11"/>
    <p:sldId id="536" r:id="rId12"/>
    <p:sldId id="553" r:id="rId13"/>
    <p:sldId id="538" r:id="rId14"/>
    <p:sldId id="540" r:id="rId15"/>
    <p:sldId id="543" r:id="rId16"/>
    <p:sldId id="545" r:id="rId17"/>
    <p:sldId id="551" r:id="rId18"/>
    <p:sldId id="557" r:id="rId19"/>
    <p:sldId id="550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E1E"/>
    <a:srgbClr val="FFC637"/>
    <a:srgbClr val="FFCE55"/>
    <a:srgbClr val="EBB700"/>
    <a:srgbClr val="E98300"/>
    <a:srgbClr val="6FAEAB"/>
    <a:srgbClr val="8FE2AF"/>
    <a:srgbClr val="8EE4D0"/>
    <a:srgbClr val="CABE90"/>
    <a:srgbClr val="4C4D4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 autoAdjust="0"/>
    <p:restoredTop sz="72014" autoAdjust="0"/>
  </p:normalViewPr>
  <p:slideViewPr>
    <p:cSldViewPr snapToGrid="0">
      <p:cViewPr>
        <p:scale>
          <a:sx n="100" d="100"/>
          <a:sy n="100" d="100"/>
        </p:scale>
        <p:origin x="-1596" y="-24"/>
      </p:cViewPr>
      <p:guideLst>
        <p:guide orient="horz" pos="2160"/>
        <p:guide orient="horz" pos="4282"/>
        <p:guide orient="horz" pos="4148"/>
        <p:guide orient="horz" pos="68"/>
        <p:guide orient="horz" pos="4041"/>
        <p:guide orient="horz" pos="346"/>
        <p:guide pos="400"/>
        <p:guide pos="56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2832" y="-7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055" y="0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06C181CF-A042-4832-BDD5-38EDC3E6E011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49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055" y="9120149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0E045E17-82EF-4621-8E74-4DB5DB1C8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43" y="0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/>
          <a:lstStyle>
            <a:lvl1pPr algn="r">
              <a:defRPr sz="1300"/>
            </a:lvl1pPr>
          </a:lstStyle>
          <a:p>
            <a:fld id="{5B3CCA9C-E570-492E-B787-71E9E4B3DD38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1" tIns="47536" rIns="95071" bIns="4753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3" y="4560570"/>
            <a:ext cx="5851497" cy="4320540"/>
          </a:xfrm>
          <a:prstGeom prst="rect">
            <a:avLst/>
          </a:prstGeom>
        </p:spPr>
        <p:txBody>
          <a:bodyPr vert="horz" lIns="95071" tIns="47536" rIns="95071" bIns="475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97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43" y="9119497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 anchor="b"/>
          <a:lstStyle>
            <a:lvl1pPr algn="r">
              <a:defRPr sz="1300"/>
            </a:lvl1pPr>
          </a:lstStyle>
          <a:p>
            <a:fld id="{0764BD10-A002-4C14-8765-7063E5386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Overview</a:t>
            </a:r>
          </a:p>
          <a:p>
            <a:r>
              <a:rPr lang="en-US" dirty="0" smtClean="0"/>
              <a:t>Description:</a:t>
            </a:r>
          </a:p>
          <a:p>
            <a:endParaRPr lang="en-US" dirty="0" smtClean="0"/>
          </a:p>
          <a:p>
            <a:r>
              <a:rPr lang="en-US" dirty="0" smtClean="0"/>
              <a:t>Describe the impact of the enhancements / new </a:t>
            </a:r>
            <a:r>
              <a:rPr lang="en-US" dirty="0" err="1" smtClean="0"/>
              <a:t>Windchill</a:t>
            </a:r>
            <a:r>
              <a:rPr lang="en-US" dirty="0" smtClean="0"/>
              <a:t> product on planning and running implementation engagements (where and how) </a:t>
            </a:r>
          </a:p>
          <a:p>
            <a:r>
              <a:rPr lang="en-US" dirty="0" smtClean="0"/>
              <a:t>Highlight on RVP diagrams the modules / elements that are most impacted. </a:t>
            </a:r>
          </a:p>
          <a:p>
            <a:r>
              <a:rPr lang="en-US" dirty="0" smtClean="0"/>
              <a:t>Customer Example(s) </a:t>
            </a:r>
          </a:p>
          <a:p>
            <a:endParaRPr lang="en-US" dirty="0" smtClean="0"/>
          </a:p>
          <a:p>
            <a:r>
              <a:rPr lang="en-US" dirty="0" smtClean="0"/>
              <a:t>Deliverables:</a:t>
            </a:r>
          </a:p>
          <a:p>
            <a:endParaRPr lang="en-US" dirty="0" smtClean="0"/>
          </a:p>
          <a:p>
            <a:r>
              <a:rPr lang="en-US" dirty="0" smtClean="0"/>
              <a:t>2-6 slides narrated </a:t>
            </a:r>
            <a:r>
              <a:rPr lang="en-US" dirty="0" err="1" smtClean="0"/>
              <a:t>Powerpoint</a:t>
            </a:r>
            <a:r>
              <a:rPr lang="en-US" dirty="0" smtClean="0"/>
              <a:t> presentation with notes </a:t>
            </a:r>
          </a:p>
          <a:p>
            <a:r>
              <a:rPr lang="en-US" dirty="0" smtClean="0"/>
              <a:t>5 assessment questions and answers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Overview</a:t>
            </a:r>
          </a:p>
          <a:p>
            <a:r>
              <a:rPr lang="en-US" dirty="0" smtClean="0"/>
              <a:t>Description:</a:t>
            </a:r>
          </a:p>
          <a:p>
            <a:endParaRPr lang="en-US" dirty="0" smtClean="0"/>
          </a:p>
          <a:p>
            <a:r>
              <a:rPr lang="en-US" dirty="0" smtClean="0"/>
              <a:t>Describe the impact of the enhancements / new </a:t>
            </a:r>
            <a:r>
              <a:rPr lang="en-US" dirty="0" err="1" smtClean="0"/>
              <a:t>Windchill</a:t>
            </a:r>
            <a:r>
              <a:rPr lang="en-US" dirty="0" smtClean="0"/>
              <a:t> product on planning and running implementation engagements (where and how) </a:t>
            </a:r>
          </a:p>
          <a:p>
            <a:r>
              <a:rPr lang="en-US" dirty="0" smtClean="0"/>
              <a:t>Highlight on RVP diagrams the modules / elements that are most impacted. </a:t>
            </a:r>
          </a:p>
          <a:p>
            <a:r>
              <a:rPr lang="en-US" dirty="0" smtClean="0"/>
              <a:t>Customer Example(s) </a:t>
            </a:r>
          </a:p>
          <a:p>
            <a:endParaRPr lang="en-US" dirty="0" smtClean="0"/>
          </a:p>
          <a:p>
            <a:r>
              <a:rPr lang="en-US" dirty="0" smtClean="0"/>
              <a:t>Deliverables:</a:t>
            </a:r>
          </a:p>
          <a:p>
            <a:endParaRPr lang="en-US" dirty="0" smtClean="0"/>
          </a:p>
          <a:p>
            <a:r>
              <a:rPr lang="en-US" dirty="0" smtClean="0"/>
              <a:t>2-6 slides narrated </a:t>
            </a:r>
            <a:r>
              <a:rPr lang="en-US" dirty="0" err="1" smtClean="0"/>
              <a:t>Powerpoint</a:t>
            </a:r>
            <a:r>
              <a:rPr lang="en-US" dirty="0" smtClean="0"/>
              <a:t> presentation with notes </a:t>
            </a:r>
          </a:p>
          <a:p>
            <a:r>
              <a:rPr lang="en-US" dirty="0" smtClean="0"/>
              <a:t>5 assessment questions and answers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Answers</a:t>
            </a:r>
          </a:p>
          <a:p>
            <a:r>
              <a:rPr lang="en-US" dirty="0" smtClean="0"/>
              <a:t>Q1: False</a:t>
            </a:r>
          </a:p>
          <a:p>
            <a:r>
              <a:rPr lang="en-US" dirty="0" smtClean="0"/>
              <a:t>Q2:</a:t>
            </a:r>
            <a:r>
              <a:rPr lang="en-US" baseline="0" dirty="0" smtClean="0"/>
              <a:t> True</a:t>
            </a:r>
          </a:p>
          <a:p>
            <a:r>
              <a:rPr lang="en-US" baseline="0" dirty="0" smtClean="0"/>
              <a:t>Q3: A &amp;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module should have a separate</a:t>
            </a:r>
            <a:r>
              <a:rPr lang="en-US" baseline="0" dirty="0" smtClean="0"/>
              <a:t> slide with bullet points on the implementation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356_CorpPPT_COVER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504" y="1976887"/>
            <a:ext cx="6296230" cy="430887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1144" y="5925312"/>
            <a:ext cx="3741308" cy="492443"/>
          </a:xfr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356_CorpPPT_Thank YOu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sectionbrea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 userDrawn="1"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40814" y="4257052"/>
            <a:ext cx="8255129" cy="3383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41324" y="3064727"/>
            <a:ext cx="8255129" cy="4572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7871257" y="1167799"/>
            <a:ext cx="1017949" cy="5216712"/>
            <a:chOff x="7871257" y="1167799"/>
            <a:chExt cx="1017949" cy="5216712"/>
          </a:xfrm>
        </p:grpSpPr>
        <p:pic>
          <p:nvPicPr>
            <p:cNvPr id="10" name="Picture 9" descr="Shoes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871257" y="534218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1" name="Picture 10" descr="Airbus A380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871257" y="1167799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2" name="Picture 11" descr="Car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871258" y="395072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3" name="Picture 12" descr="Computer and cell phone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871257" y="2559260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7095744" cy="338806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7098988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insid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7" y="0"/>
            <a:ext cx="9143245" cy="8289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681419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accent1"/>
        </a:buClr>
        <a:buFont typeface="Arial" pitchFamily="34" charset="0"/>
        <a:buChar char="&gt;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951144" y="5925312"/>
            <a:ext cx="3741308" cy="246221"/>
          </a:xfrm>
        </p:spPr>
        <p:txBody>
          <a:bodyPr/>
          <a:lstStyle/>
          <a:p>
            <a:r>
              <a:rPr lang="en-US" dirty="0" smtClean="0"/>
              <a:t>December 2010</a:t>
            </a:r>
          </a:p>
        </p:txBody>
      </p:sp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603504" y="1976887"/>
            <a:ext cx="7873746" cy="1292662"/>
          </a:xfrm>
        </p:spPr>
        <p:txBody>
          <a:bodyPr/>
          <a:lstStyle/>
          <a:p>
            <a:r>
              <a:rPr lang="en-CA" dirty="0" smtClean="0"/>
              <a:t>Windchill 10.0 </a:t>
            </a:r>
            <a:r>
              <a:rPr lang="en-CA" dirty="0" smtClean="0"/>
              <a:t>Update - &lt;topic&gt;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Implementation Impact </a:t>
            </a:r>
            <a:endParaRPr lang="fr-CA" dirty="0"/>
          </a:p>
        </p:txBody>
      </p:sp>
      <p:sp>
        <p:nvSpPr>
          <p:cNvPr id="5" name="TextBox 4"/>
          <p:cNvSpPr txBox="1"/>
          <p:nvPr/>
        </p:nvSpPr>
        <p:spPr>
          <a:xfrm>
            <a:off x="5877128" y="887852"/>
            <a:ext cx="2694562" cy="107721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&lt;Topic</a:t>
            </a:r>
            <a:r>
              <a:rPr lang="en-US" sz="1400" dirty="0" smtClean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date (at bottom right corner) 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951144" y="5925312"/>
            <a:ext cx="3741308" cy="246221"/>
          </a:xfrm>
        </p:spPr>
        <p:txBody>
          <a:bodyPr/>
          <a:lstStyle/>
          <a:p>
            <a:r>
              <a:rPr lang="en-US" dirty="0" smtClean="0"/>
              <a:t>December 2010</a:t>
            </a:r>
          </a:p>
        </p:txBody>
      </p:sp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603504" y="1976887"/>
            <a:ext cx="7873746" cy="1292662"/>
          </a:xfrm>
        </p:spPr>
        <p:txBody>
          <a:bodyPr/>
          <a:lstStyle/>
          <a:p>
            <a:r>
              <a:rPr lang="en-CA" dirty="0" smtClean="0"/>
              <a:t>Windchill 10.0 Update - Packages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Implementation Impact 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AGENDA-image"/>
          <p:cNvPicPr>
            <a:picLocks noChangeAspect="1" noChangeArrowheads="1"/>
          </p:cNvPicPr>
          <p:nvPr/>
        </p:nvPicPr>
        <p:blipFill>
          <a:blip r:embed="rId3" cstate="screen">
            <a:lum bright="10000"/>
          </a:blip>
          <a:srcRect/>
          <a:stretch>
            <a:fillRect/>
          </a:stretch>
        </p:blipFill>
        <p:spPr bwMode="auto">
          <a:xfrm>
            <a:off x="2114549" y="841265"/>
            <a:ext cx="7029451" cy="5835759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Value Management Workstream Impact</a:t>
            </a:r>
          </a:p>
          <a:p>
            <a:r>
              <a:rPr lang="en-CA" dirty="0" smtClean="0"/>
              <a:t>Process Workstream Impact</a:t>
            </a:r>
          </a:p>
          <a:p>
            <a:r>
              <a:rPr lang="en-CA" dirty="0" smtClean="0"/>
              <a:t>Technology Workstream Impact</a:t>
            </a:r>
          </a:p>
          <a:p>
            <a:r>
              <a:rPr lang="en-CA" dirty="0" smtClean="0"/>
              <a:t>Education Workstream Impact</a:t>
            </a:r>
          </a:p>
          <a:p>
            <a:r>
              <a:rPr lang="en-CA" dirty="0" smtClean="0"/>
              <a:t>Summary </a:t>
            </a:r>
          </a:p>
          <a:p>
            <a:r>
              <a:rPr lang="en-CA" dirty="0" smtClean="0"/>
              <a:t>Assessment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Forward Looking Information – Subject to Change Without Notice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Identify Affected RVP Components for Packages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Management </a:t>
            </a:r>
            <a:r>
              <a:rPr lang="en-CA" dirty="0" err="1" smtClean="0"/>
              <a:t>Workstream</a:t>
            </a:r>
            <a:r>
              <a:rPr lang="en-CA" dirty="0" smtClean="0"/>
              <a:t> / Module Impact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12838" y="1905054"/>
            <a:ext cx="7807325" cy="4571946"/>
            <a:chOff x="706" y="1200"/>
            <a:chExt cx="4918" cy="288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979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801" y="1248"/>
              <a:ext cx="823" cy="72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33" y="1200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55" y="1248"/>
              <a:ext cx="823" cy="72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06" y="1248"/>
              <a:ext cx="823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510" y="1248"/>
              <a:ext cx="822" cy="7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-57150" y="2005013"/>
            <a:ext cx="1193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solidFill>
                  <a:schemeClr val="accent1"/>
                </a:solidFill>
                <a:latin typeface="Arial Narrow" pitchFamily="34" charset="0"/>
              </a:rPr>
              <a:t>VALUE MGT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1398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071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9990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36925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23844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613650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00125" y="1192213"/>
            <a:ext cx="7831138" cy="563562"/>
            <a:chOff x="630" y="3018"/>
            <a:chExt cx="4953" cy="568"/>
          </a:xfrm>
        </p:grpSpPr>
        <p:pic>
          <p:nvPicPr>
            <p:cNvPr id="25" name="Picture 21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0" y="3018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2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5" y="3020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3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" y="3022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760" y="3178"/>
              <a:ext cx="1591" cy="255"/>
            </a:xfrm>
            <a:prstGeom prst="chevron">
              <a:avLst>
                <a:gd name="adj" fmla="val 3489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PLAN VALUE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1793" y="3178"/>
              <a:ext cx="2578" cy="255"/>
            </a:xfrm>
            <a:prstGeom prst="chevron">
              <a:avLst>
                <a:gd name="adj" fmla="val 3295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BUILD VALUE</a:t>
              </a: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3929" y="3178"/>
              <a:ext cx="1453" cy="255"/>
            </a:xfrm>
            <a:prstGeom prst="chevron">
              <a:avLst>
                <a:gd name="adj" fmla="val 3408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REALIZE VALUE</a:t>
              </a:r>
            </a:p>
          </p:txBody>
        </p:sp>
      </p:grpSp>
      <p:pic>
        <p:nvPicPr>
          <p:cNvPr id="32" name="Picture 28" descr="icon-valueMgm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100" y="2239963"/>
            <a:ext cx="504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168400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IDENTIFICATION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3642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DEPLOYMENT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0561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DEVELOPMENT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7512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DESIGN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4431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PLANNING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66921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SUPPORT</a:t>
            </a:r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1062038" y="2003425"/>
            <a:ext cx="7874000" cy="1120775"/>
          </a:xfrm>
          <a:prstGeom prst="roundRect">
            <a:avLst>
              <a:gd name="adj" fmla="val 4616"/>
            </a:avLst>
          </a:prstGeom>
          <a:noFill/>
          <a:ln w="38100">
            <a:solidFill>
              <a:srgbClr val="465CA9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/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1095375" y="2035175"/>
            <a:ext cx="1292225" cy="192088"/>
          </a:xfrm>
          <a:prstGeom prst="rect">
            <a:avLst/>
          </a:prstGeom>
          <a:solidFill>
            <a:srgbClr val="285AA4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Opportunity Definition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2398713" y="2241550"/>
            <a:ext cx="1279525" cy="192088"/>
          </a:xfrm>
          <a:prstGeom prst="rect">
            <a:avLst/>
          </a:prstGeom>
          <a:solidFill>
            <a:srgbClr val="285AA4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Implementation Roadmap</a:t>
            </a:r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3689350" y="2035175"/>
            <a:ext cx="1311275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 Organization  Readiness Analysis</a:t>
            </a:r>
          </a:p>
        </p:txBody>
      </p:sp>
      <p:sp>
        <p:nvSpPr>
          <p:cNvPr id="56" name="Rectangle 58"/>
          <p:cNvSpPr>
            <a:spLocks noChangeArrowheads="1"/>
          </p:cNvSpPr>
          <p:nvPr/>
        </p:nvSpPr>
        <p:spPr bwMode="auto">
          <a:xfrm>
            <a:off x="7621588" y="2662238"/>
            <a:ext cx="1284287" cy="192087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Project Closure</a:t>
            </a:r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621588" y="2241550"/>
            <a:ext cx="1284287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Value Realization</a:t>
            </a:r>
          </a:p>
        </p:txBody>
      </p:sp>
      <p:sp>
        <p:nvSpPr>
          <p:cNvPr id="58" name="Rectangle 60"/>
          <p:cNvSpPr>
            <a:spLocks noChangeArrowheads="1"/>
          </p:cNvSpPr>
          <p:nvPr/>
        </p:nvSpPr>
        <p:spPr bwMode="auto">
          <a:xfrm>
            <a:off x="6303963" y="2035175"/>
            <a:ext cx="2598737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Adoption Execution</a:t>
            </a:r>
          </a:p>
        </p:txBody>
      </p: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2398713" y="2035175"/>
            <a:ext cx="1279525" cy="188913"/>
          </a:xfrm>
          <a:prstGeom prst="rect">
            <a:avLst/>
          </a:prstGeom>
          <a:solidFill>
            <a:srgbClr val="285AA4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 Program Strategy &amp; Architecture Definition</a:t>
            </a: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3689350" y="2241550"/>
            <a:ext cx="1311275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 Metrics Definition</a:t>
            </a:r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5006975" y="2035175"/>
            <a:ext cx="1292225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Detailed Value 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Management Plan</a:t>
            </a:r>
          </a:p>
        </p:txBody>
      </p:sp>
      <p:sp>
        <p:nvSpPr>
          <p:cNvPr id="62" name="Rectangle 64"/>
          <p:cNvSpPr>
            <a:spLocks noChangeArrowheads="1"/>
          </p:cNvSpPr>
          <p:nvPr/>
        </p:nvSpPr>
        <p:spPr bwMode="auto">
          <a:xfrm>
            <a:off x="6310313" y="2241550"/>
            <a:ext cx="1309687" cy="193675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Organization Deployment</a:t>
            </a:r>
          </a:p>
        </p:txBody>
      </p: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2398713" y="2457450"/>
            <a:ext cx="1279525" cy="193675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Initiation &amp; Planning</a:t>
            </a:r>
          </a:p>
        </p:txBody>
      </p:sp>
      <p:sp>
        <p:nvSpPr>
          <p:cNvPr id="79" name="Rectangle 99"/>
          <p:cNvSpPr>
            <a:spLocks noChangeArrowheads="1"/>
          </p:cNvSpPr>
          <p:nvPr/>
        </p:nvSpPr>
        <p:spPr bwMode="auto">
          <a:xfrm>
            <a:off x="3698875" y="2457450"/>
            <a:ext cx="3908425" cy="193675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Project Execution</a:t>
            </a:r>
          </a:p>
        </p:txBody>
      </p:sp>
      <p:sp>
        <p:nvSpPr>
          <p:cNvPr id="80" name="Rectangle 100"/>
          <p:cNvSpPr>
            <a:spLocks noChangeArrowheads="1"/>
          </p:cNvSpPr>
          <p:nvPr/>
        </p:nvSpPr>
        <p:spPr bwMode="auto">
          <a:xfrm>
            <a:off x="3698875" y="2662238"/>
            <a:ext cx="3908425" cy="193675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Project Monitoring &amp; Control</a:t>
            </a:r>
          </a:p>
        </p:txBody>
      </p:sp>
      <p:sp>
        <p:nvSpPr>
          <p:cNvPr id="81" name="Rectangle 101"/>
          <p:cNvSpPr>
            <a:spLocks noChangeArrowheads="1"/>
          </p:cNvSpPr>
          <p:nvPr/>
        </p:nvSpPr>
        <p:spPr bwMode="auto">
          <a:xfrm>
            <a:off x="3698875" y="2867025"/>
            <a:ext cx="3908425" cy="193675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Technical Management</a:t>
            </a:r>
          </a:p>
        </p:txBody>
      </p: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219456" y="3429000"/>
            <a:ext cx="8699737" cy="2980943"/>
          </a:xfrm>
        </p:spPr>
        <p:txBody>
          <a:bodyPr/>
          <a:lstStyle/>
          <a:p>
            <a:r>
              <a:rPr lang="en-US" dirty="0" smtClean="0"/>
              <a:t>New Capabilities may enhance the solution and ability to support customer business processes.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Identify Affected RVP Components for Packages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12838" y="1981200"/>
            <a:ext cx="7807325" cy="4533873"/>
            <a:chOff x="706" y="1248"/>
            <a:chExt cx="4918" cy="2858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943" y="1272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801" y="1248"/>
              <a:ext cx="823" cy="54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33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55" y="1248"/>
              <a:ext cx="823" cy="52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06" y="1248"/>
              <a:ext cx="823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510" y="1248"/>
              <a:ext cx="822" cy="53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0" y="1971675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solidFill>
                  <a:schemeClr val="accent1"/>
                </a:solidFill>
                <a:latin typeface="Arial Narrow" pitchFamily="34" charset="0"/>
              </a:rPr>
              <a:t>PROCESS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1398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071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9990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36925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23844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613650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00125" y="1192213"/>
            <a:ext cx="7831138" cy="563562"/>
            <a:chOff x="630" y="3018"/>
            <a:chExt cx="4953" cy="568"/>
          </a:xfrm>
        </p:grpSpPr>
        <p:pic>
          <p:nvPicPr>
            <p:cNvPr id="25" name="Picture 21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0" y="3018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2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5" y="3020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3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" y="3022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760" y="3178"/>
              <a:ext cx="1591" cy="255"/>
            </a:xfrm>
            <a:prstGeom prst="chevron">
              <a:avLst>
                <a:gd name="adj" fmla="val 3489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PLAN VALUE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1793" y="3178"/>
              <a:ext cx="2578" cy="255"/>
            </a:xfrm>
            <a:prstGeom prst="chevron">
              <a:avLst>
                <a:gd name="adj" fmla="val 3295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BUILD VALUE</a:t>
              </a: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3929" y="3178"/>
              <a:ext cx="1453" cy="255"/>
            </a:xfrm>
            <a:prstGeom prst="chevron">
              <a:avLst>
                <a:gd name="adj" fmla="val 3408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REALIZE VALUE</a:t>
              </a:r>
            </a:p>
          </p:txBody>
        </p:sp>
      </p:grpSp>
      <p:pic>
        <p:nvPicPr>
          <p:cNvPr id="33" name="Picture 29" descr="icon-processConsul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13" y="2254250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168400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IDENTIFICATION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3642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DEPLOYMENT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0561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DEVELOPMENT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7512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DESIGN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4431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PLANNING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66921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SUPPORT</a:t>
            </a:r>
          </a:p>
        </p:txBody>
      </p:sp>
      <p:sp>
        <p:nvSpPr>
          <p:cNvPr id="43" name="AutoShape 39"/>
          <p:cNvSpPr>
            <a:spLocks noChangeArrowheads="1"/>
          </p:cNvSpPr>
          <p:nvPr/>
        </p:nvSpPr>
        <p:spPr bwMode="auto">
          <a:xfrm>
            <a:off x="1062038" y="2009775"/>
            <a:ext cx="7877175" cy="833438"/>
          </a:xfrm>
          <a:prstGeom prst="roundRect">
            <a:avLst>
              <a:gd name="adj" fmla="val 4616"/>
            </a:avLst>
          </a:prstGeom>
          <a:noFill/>
          <a:ln w="38100">
            <a:solidFill>
              <a:srgbClr val="6BA2AF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3695700" y="2219325"/>
            <a:ext cx="1311275" cy="192088"/>
          </a:xfrm>
          <a:prstGeom prst="rect">
            <a:avLst/>
          </a:prstGeom>
          <a:solidFill>
            <a:srgbClr val="3E767A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Process Analysis &amp; </a:t>
            </a:r>
          </a:p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Practice Design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014913" y="2219325"/>
            <a:ext cx="1279525" cy="192088"/>
          </a:xfrm>
          <a:prstGeom prst="rect">
            <a:avLst/>
          </a:prstGeom>
          <a:solidFill>
            <a:srgbClr val="3E767A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Process Documentation</a:t>
            </a:r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3695700" y="2420938"/>
            <a:ext cx="2598738" cy="192087"/>
          </a:xfrm>
          <a:prstGeom prst="rect">
            <a:avLst/>
          </a:prstGeom>
          <a:solidFill>
            <a:srgbClr val="3E767A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Working Methods</a:t>
            </a:r>
          </a:p>
        </p:txBody>
      </p:sp>
      <p:sp>
        <p:nvSpPr>
          <p:cNvPr id="68" name="Rectangle 72"/>
          <p:cNvSpPr>
            <a:spLocks noChangeArrowheads="1"/>
          </p:cNvSpPr>
          <p:nvPr/>
        </p:nvSpPr>
        <p:spPr bwMode="auto">
          <a:xfrm>
            <a:off x="3689350" y="2019300"/>
            <a:ext cx="2613025" cy="1936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Solution Requirements Management</a:t>
            </a:r>
          </a:p>
        </p:txBody>
      </p:sp>
      <p:sp>
        <p:nvSpPr>
          <p:cNvPr id="69" name="Rectangle 73"/>
          <p:cNvSpPr>
            <a:spLocks noChangeArrowheads="1"/>
          </p:cNvSpPr>
          <p:nvPr/>
        </p:nvSpPr>
        <p:spPr bwMode="auto">
          <a:xfrm>
            <a:off x="3697288" y="2627313"/>
            <a:ext cx="1316037" cy="192087"/>
          </a:xfrm>
          <a:prstGeom prst="rect">
            <a:avLst/>
          </a:prstGeom>
          <a:solidFill>
            <a:srgbClr val="3E767A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Solution  Design  Process</a:t>
            </a:r>
            <a:endParaRPr lang="en-US" sz="800" b="1"/>
          </a:p>
        </p:txBody>
      </p:sp>
      <p:sp>
        <p:nvSpPr>
          <p:cNvPr id="8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</a:t>
            </a:r>
            <a:r>
              <a:rPr lang="en-CA" dirty="0" err="1" smtClean="0"/>
              <a:t>Workstream</a:t>
            </a:r>
            <a:r>
              <a:rPr lang="en-CA" dirty="0" smtClean="0"/>
              <a:t> / Module Impact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6" name="Content Placeholder 1"/>
          <p:cNvSpPr>
            <a:spLocks noGrp="1"/>
          </p:cNvSpPr>
          <p:nvPr>
            <p:ph idx="1"/>
          </p:nvPr>
        </p:nvSpPr>
        <p:spPr>
          <a:xfrm>
            <a:off x="219456" y="3200400"/>
            <a:ext cx="8699737" cy="3209544"/>
          </a:xfrm>
        </p:spPr>
        <p:txBody>
          <a:bodyPr/>
          <a:lstStyle/>
          <a:p>
            <a:r>
              <a:rPr lang="en-US" dirty="0" smtClean="0"/>
              <a:t>New capabilities will need to be defined in the context of solution requirements.</a:t>
            </a:r>
          </a:p>
          <a:p>
            <a:r>
              <a:rPr lang="en-US" dirty="0" smtClean="0"/>
              <a:t>Account for new capabilities in process analysis &amp; practice design as well as solution documentation.</a:t>
            </a:r>
          </a:p>
          <a:p>
            <a:r>
              <a:rPr lang="en-US" dirty="0" smtClean="0"/>
              <a:t>New capabilities will influence working methods used during process execution.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Identify Affected RVP Components for Packages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Technology </a:t>
            </a:r>
            <a:r>
              <a:rPr lang="en-CA" dirty="0" err="1" smtClean="0"/>
              <a:t>Workstream</a:t>
            </a:r>
            <a:r>
              <a:rPr lang="en-CA" dirty="0" smtClean="0"/>
              <a:t> / Module Impact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84263" y="2000250"/>
            <a:ext cx="7807325" cy="4495800"/>
            <a:chOff x="706" y="1248"/>
            <a:chExt cx="4918" cy="283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979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801" y="1248"/>
              <a:ext cx="823" cy="111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33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55" y="1248"/>
              <a:ext cx="823" cy="112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06" y="1248"/>
              <a:ext cx="823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510" y="1248"/>
              <a:ext cx="822" cy="112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-115888" y="2208213"/>
            <a:ext cx="1271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solidFill>
                  <a:schemeClr val="accent1"/>
                </a:solidFill>
                <a:latin typeface="Arial Narrow" pitchFamily="34" charset="0"/>
              </a:rPr>
              <a:t>TECHNOLOGY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1398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071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9990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36925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23844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613650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00125" y="1192213"/>
            <a:ext cx="7831138" cy="563562"/>
            <a:chOff x="630" y="3018"/>
            <a:chExt cx="4953" cy="568"/>
          </a:xfrm>
        </p:grpSpPr>
        <p:pic>
          <p:nvPicPr>
            <p:cNvPr id="25" name="Picture 21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0" y="3018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2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5" y="3020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3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" y="3022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760" y="3178"/>
              <a:ext cx="1591" cy="255"/>
            </a:xfrm>
            <a:prstGeom prst="chevron">
              <a:avLst>
                <a:gd name="adj" fmla="val 3489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PLAN VALUE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1793" y="3178"/>
              <a:ext cx="2578" cy="255"/>
            </a:xfrm>
            <a:prstGeom prst="chevron">
              <a:avLst>
                <a:gd name="adj" fmla="val 3295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BUILD VALUE</a:t>
              </a: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3929" y="3178"/>
              <a:ext cx="1453" cy="255"/>
            </a:xfrm>
            <a:prstGeom prst="chevron">
              <a:avLst>
                <a:gd name="adj" fmla="val 3408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REALIZE VALUE</a:t>
              </a:r>
            </a:p>
          </p:txBody>
        </p:sp>
      </p:grpSp>
      <p:pic>
        <p:nvPicPr>
          <p:cNvPr id="31" name="Picture 27" descr="icon-sysImplem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" y="2451100"/>
            <a:ext cx="51593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168400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IDENTIFICATION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3642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DEPLOYMENT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0561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DEVELOPMENT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7512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DESIGN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4431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PLANNING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66921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SUPPORT</a:t>
            </a:r>
          </a:p>
        </p:txBody>
      </p:sp>
      <p:sp>
        <p:nvSpPr>
          <p:cNvPr id="44" name="AutoShape 40"/>
          <p:cNvSpPr>
            <a:spLocks noChangeArrowheads="1"/>
          </p:cNvSpPr>
          <p:nvPr/>
        </p:nvSpPr>
        <p:spPr bwMode="auto">
          <a:xfrm>
            <a:off x="1042988" y="2009775"/>
            <a:ext cx="7877175" cy="1752600"/>
          </a:xfrm>
          <a:prstGeom prst="roundRect">
            <a:avLst>
              <a:gd name="adj" fmla="val 4616"/>
            </a:avLst>
          </a:prstGeom>
          <a:noFill/>
          <a:ln w="38100">
            <a:solidFill>
              <a:srgbClr val="786C88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/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3678238" y="2028825"/>
            <a:ext cx="1306512" cy="192088"/>
          </a:xfrm>
          <a:prstGeom prst="rect">
            <a:avLst/>
          </a:prstGeom>
          <a:solidFill>
            <a:srgbClr val="625977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System  Design</a:t>
            </a:r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4983163" y="2433638"/>
            <a:ext cx="1298575" cy="192087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Infrastructure Setup</a:t>
            </a:r>
          </a:p>
        </p:txBody>
      </p:sp>
      <p:sp>
        <p:nvSpPr>
          <p:cNvPr id="64" name="Rectangle 66"/>
          <p:cNvSpPr>
            <a:spLocks noChangeArrowheads="1"/>
          </p:cNvSpPr>
          <p:nvPr/>
        </p:nvSpPr>
        <p:spPr bwMode="auto">
          <a:xfrm>
            <a:off x="3670300" y="2433638"/>
            <a:ext cx="1304925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Infrastructure Design</a:t>
            </a:r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7600950" y="3514725"/>
            <a:ext cx="1282700" cy="192088"/>
          </a:xfrm>
          <a:prstGeom prst="rect">
            <a:avLst/>
          </a:prstGeom>
          <a:solidFill>
            <a:srgbClr val="625977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Operations Support</a:t>
            </a:r>
          </a:p>
        </p:txBody>
      </p:sp>
      <p:sp>
        <p:nvSpPr>
          <p:cNvPr id="70" name="Rectangle 74"/>
          <p:cNvSpPr>
            <a:spLocks noChangeArrowheads="1"/>
          </p:cNvSpPr>
          <p:nvPr/>
        </p:nvSpPr>
        <p:spPr bwMode="auto">
          <a:xfrm>
            <a:off x="3679825" y="2225675"/>
            <a:ext cx="1304925" cy="193675"/>
          </a:xfrm>
          <a:prstGeom prst="rect">
            <a:avLst/>
          </a:prstGeom>
          <a:solidFill>
            <a:srgbClr val="625977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Solution  Design  System</a:t>
            </a:r>
          </a:p>
        </p:txBody>
      </p:sp>
      <p:sp>
        <p:nvSpPr>
          <p:cNvPr id="75" name="Rectangle 80"/>
          <p:cNvSpPr>
            <a:spLocks noChangeArrowheads="1"/>
          </p:cNvSpPr>
          <p:nvPr/>
        </p:nvSpPr>
        <p:spPr bwMode="auto">
          <a:xfrm>
            <a:off x="4983163" y="3076575"/>
            <a:ext cx="1296987" cy="193675"/>
          </a:xfrm>
          <a:prstGeom prst="rect">
            <a:avLst/>
          </a:prstGeom>
          <a:solidFill>
            <a:srgbClr val="625977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Verification &amp; Validation Development</a:t>
            </a:r>
          </a:p>
        </p:txBody>
      </p:sp>
      <p:sp>
        <p:nvSpPr>
          <p:cNvPr id="76" name="Rectangle 81"/>
          <p:cNvSpPr>
            <a:spLocks noChangeArrowheads="1"/>
          </p:cNvSpPr>
          <p:nvPr/>
        </p:nvSpPr>
        <p:spPr bwMode="auto">
          <a:xfrm>
            <a:off x="4983163" y="3290888"/>
            <a:ext cx="1296987" cy="192087"/>
          </a:xfrm>
          <a:prstGeom prst="rect">
            <a:avLst/>
          </a:prstGeom>
          <a:solidFill>
            <a:srgbClr val="625977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Verification &amp; Validation Execution</a:t>
            </a:r>
          </a:p>
        </p:txBody>
      </p:sp>
      <p:sp>
        <p:nvSpPr>
          <p:cNvPr id="77" name="Rectangle 84"/>
          <p:cNvSpPr>
            <a:spLocks noChangeArrowheads="1"/>
          </p:cNvSpPr>
          <p:nvPr/>
        </p:nvSpPr>
        <p:spPr bwMode="auto">
          <a:xfrm>
            <a:off x="6288088" y="3514725"/>
            <a:ext cx="1309687" cy="193675"/>
          </a:xfrm>
          <a:prstGeom prst="rect">
            <a:avLst/>
          </a:prstGeom>
          <a:solidFill>
            <a:srgbClr val="625977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Handover to Support</a:t>
            </a:r>
          </a:p>
        </p:txBody>
      </p:sp>
      <p:sp>
        <p:nvSpPr>
          <p:cNvPr id="78" name="Rectangle 92"/>
          <p:cNvSpPr>
            <a:spLocks noChangeArrowheads="1"/>
          </p:cNvSpPr>
          <p:nvPr/>
        </p:nvSpPr>
        <p:spPr bwMode="auto">
          <a:xfrm>
            <a:off x="3670300" y="3514725"/>
            <a:ext cx="1295400" cy="192088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Operations Analysis 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&amp; Design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auto">
          <a:xfrm>
            <a:off x="4976813" y="2225675"/>
            <a:ext cx="1304925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Development</a:t>
            </a:r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3673475" y="3076575"/>
            <a:ext cx="1296988" cy="193675"/>
          </a:xfrm>
          <a:prstGeom prst="rect">
            <a:avLst/>
          </a:prstGeom>
          <a:solidFill>
            <a:srgbClr val="625977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Verification &amp; Validation Plan</a:t>
            </a:r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3678238" y="2847975"/>
            <a:ext cx="1296987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Data Migration-Upgrade Design</a:t>
            </a:r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6296025" y="2847975"/>
            <a:ext cx="1296988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Full Data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 Migration-Upgrade</a:t>
            </a:r>
          </a:p>
        </p:txBody>
      </p:sp>
      <p:sp>
        <p:nvSpPr>
          <p:cNvPr id="86" name="Rectangle 80"/>
          <p:cNvSpPr>
            <a:spLocks noChangeArrowheads="1"/>
          </p:cNvSpPr>
          <p:nvPr/>
        </p:nvSpPr>
        <p:spPr bwMode="auto">
          <a:xfrm>
            <a:off x="6305550" y="2644775"/>
            <a:ext cx="1296988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Optimization</a:t>
            </a:r>
          </a:p>
        </p:txBody>
      </p:sp>
      <p:sp>
        <p:nvSpPr>
          <p:cNvPr id="87" name="Rectangle 80"/>
          <p:cNvSpPr>
            <a:spLocks noChangeArrowheads="1"/>
          </p:cNvSpPr>
          <p:nvPr/>
        </p:nvSpPr>
        <p:spPr bwMode="auto">
          <a:xfrm>
            <a:off x="6305550" y="2433638"/>
            <a:ext cx="1296988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Infrastructure Mgmt &amp; Deployment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4991100" y="2847975"/>
            <a:ext cx="1296988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Data Analysis &amp; Data Cleansing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3" name="Content Placeholder 1"/>
          <p:cNvSpPr>
            <a:spLocks noGrp="1"/>
          </p:cNvSpPr>
          <p:nvPr>
            <p:ph idx="1"/>
          </p:nvPr>
        </p:nvSpPr>
        <p:spPr>
          <a:xfrm>
            <a:off x="219456" y="4114800"/>
            <a:ext cx="8699737" cy="2295144"/>
          </a:xfrm>
        </p:spPr>
        <p:txBody>
          <a:bodyPr/>
          <a:lstStyle/>
          <a:p>
            <a:r>
              <a:rPr lang="en-US" dirty="0" smtClean="0"/>
              <a:t>The system configuration will need to support the customers use of new capabilities.</a:t>
            </a:r>
          </a:p>
          <a:p>
            <a:r>
              <a:rPr lang="en-US" dirty="0" smtClean="0"/>
              <a:t>Test cases will need to include new capabilities.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Identify Affected RVP Components for Packages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Education </a:t>
            </a:r>
            <a:r>
              <a:rPr lang="en-CA" dirty="0" err="1" smtClean="0"/>
              <a:t>Workstream</a:t>
            </a:r>
            <a:r>
              <a:rPr lang="en-CA" dirty="0" smtClean="0"/>
              <a:t> / Module Impact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12838" y="1981200"/>
            <a:ext cx="7807325" cy="4495800"/>
            <a:chOff x="706" y="1248"/>
            <a:chExt cx="4918" cy="283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979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801" y="1248"/>
              <a:ext cx="823" cy="40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33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55" y="1248"/>
              <a:ext cx="823" cy="39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06" y="1248"/>
              <a:ext cx="823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510" y="1248"/>
              <a:ext cx="822" cy="40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</p:grp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1398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0" y="1800225"/>
            <a:ext cx="1098551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solidFill>
                  <a:schemeClr val="accent1"/>
                </a:solidFill>
                <a:latin typeface="Arial Narrow" pitchFamily="34" charset="0"/>
              </a:rPr>
              <a:t>EDUCATION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071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9990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36925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23844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613650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00125" y="1192213"/>
            <a:ext cx="7831138" cy="563562"/>
            <a:chOff x="630" y="3018"/>
            <a:chExt cx="4953" cy="568"/>
          </a:xfrm>
        </p:grpSpPr>
        <p:pic>
          <p:nvPicPr>
            <p:cNvPr id="25" name="Picture 21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0" y="3018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2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5" y="3020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3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" y="3022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760" y="3178"/>
              <a:ext cx="1591" cy="255"/>
            </a:xfrm>
            <a:prstGeom prst="chevron">
              <a:avLst>
                <a:gd name="adj" fmla="val 3489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PLAN VALUE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1793" y="3178"/>
              <a:ext cx="2578" cy="255"/>
            </a:xfrm>
            <a:prstGeom prst="chevron">
              <a:avLst>
                <a:gd name="adj" fmla="val 3295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BUILD VALUE</a:t>
              </a: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3929" y="3178"/>
              <a:ext cx="1453" cy="255"/>
            </a:xfrm>
            <a:prstGeom prst="chevron">
              <a:avLst>
                <a:gd name="adj" fmla="val 3408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REALIZE VALUE</a:t>
              </a:r>
            </a:p>
          </p:txBody>
        </p:sp>
      </p:grpSp>
      <p:pic>
        <p:nvPicPr>
          <p:cNvPr id="34" name="Picture 30" descr="icon-educ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101" y="2022475"/>
            <a:ext cx="523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168400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IDENTIFICATION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3642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DEPLOYMENT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0561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DEVELOPMENT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7512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DESIGN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4431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PLANNING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66921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SUPPORT</a:t>
            </a:r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1073151" y="1978025"/>
            <a:ext cx="7874000" cy="644525"/>
          </a:xfrm>
          <a:prstGeom prst="roundRect">
            <a:avLst>
              <a:gd name="adj" fmla="val 4616"/>
            </a:avLst>
          </a:prstGeom>
          <a:noFill/>
          <a:ln w="38100">
            <a:solidFill>
              <a:srgbClr val="958370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/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3700463" y="2005013"/>
            <a:ext cx="1301750" cy="193675"/>
          </a:xfrm>
          <a:prstGeom prst="rect">
            <a:avLst/>
          </a:prstGeom>
          <a:solidFill>
            <a:srgbClr val="927D7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Training Needs Analysis</a:t>
            </a: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3700463" y="2206625"/>
            <a:ext cx="1304925" cy="192088"/>
          </a:xfrm>
          <a:prstGeom prst="rect">
            <a:avLst/>
          </a:prstGeom>
          <a:solidFill>
            <a:srgbClr val="927D7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Education Plan</a:t>
            </a: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008563" y="2005013"/>
            <a:ext cx="1301750" cy="187325"/>
          </a:xfrm>
          <a:prstGeom prst="rect">
            <a:avLst/>
          </a:prstGeom>
          <a:solidFill>
            <a:srgbClr val="927D7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Custom &amp; Configured </a:t>
            </a:r>
          </a:p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Education</a:t>
            </a: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6318251" y="2005013"/>
            <a:ext cx="1304925" cy="193675"/>
          </a:xfrm>
          <a:prstGeom prst="rect">
            <a:avLst/>
          </a:prstGeom>
          <a:solidFill>
            <a:srgbClr val="927D7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Training Delivery</a:t>
            </a:r>
          </a:p>
        </p:txBody>
      </p:sp>
      <p:sp>
        <p:nvSpPr>
          <p:cNvPr id="66" name="Rectangle 70"/>
          <p:cNvSpPr>
            <a:spLocks noChangeArrowheads="1"/>
          </p:cNvSpPr>
          <p:nvPr/>
        </p:nvSpPr>
        <p:spPr bwMode="auto">
          <a:xfrm>
            <a:off x="3700463" y="2408238"/>
            <a:ext cx="1304925" cy="192087"/>
          </a:xfrm>
          <a:prstGeom prst="rect">
            <a:avLst/>
          </a:prstGeom>
          <a:solidFill>
            <a:srgbClr val="927D7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Assessment</a:t>
            </a:r>
          </a:p>
        </p:txBody>
      </p:sp>
      <p:sp>
        <p:nvSpPr>
          <p:cNvPr id="67" name="Rectangle 71"/>
          <p:cNvSpPr>
            <a:spLocks noChangeArrowheads="1"/>
          </p:cNvSpPr>
          <p:nvPr/>
        </p:nvSpPr>
        <p:spPr bwMode="auto">
          <a:xfrm>
            <a:off x="6318251" y="2206625"/>
            <a:ext cx="644525" cy="193675"/>
          </a:xfrm>
          <a:prstGeom prst="rect">
            <a:avLst/>
          </a:prstGeom>
          <a:solidFill>
            <a:srgbClr val="927D7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ILT</a:t>
            </a:r>
          </a:p>
        </p:txBody>
      </p:sp>
      <p:sp>
        <p:nvSpPr>
          <p:cNvPr id="71" name="Rectangle 76"/>
          <p:cNvSpPr>
            <a:spLocks noChangeArrowheads="1"/>
          </p:cNvSpPr>
          <p:nvPr/>
        </p:nvSpPr>
        <p:spPr bwMode="auto">
          <a:xfrm>
            <a:off x="6318251" y="2408238"/>
            <a:ext cx="644525" cy="192087"/>
          </a:xfrm>
          <a:prstGeom prst="rect">
            <a:avLst/>
          </a:prstGeom>
          <a:solidFill>
            <a:srgbClr val="927D7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Mentoring</a:t>
            </a:r>
          </a:p>
        </p:txBody>
      </p:sp>
      <p:sp>
        <p:nvSpPr>
          <p:cNvPr id="72" name="Rectangle 77"/>
          <p:cNvSpPr>
            <a:spLocks noChangeArrowheads="1"/>
          </p:cNvSpPr>
          <p:nvPr/>
        </p:nvSpPr>
        <p:spPr bwMode="auto">
          <a:xfrm>
            <a:off x="6969126" y="2206625"/>
            <a:ext cx="655637" cy="193675"/>
          </a:xfrm>
          <a:prstGeom prst="rect">
            <a:avLst/>
          </a:prstGeom>
          <a:solidFill>
            <a:srgbClr val="927D7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WBT</a:t>
            </a:r>
          </a:p>
        </p:txBody>
      </p:sp>
      <p:sp>
        <p:nvSpPr>
          <p:cNvPr id="73" name="Rectangle 78"/>
          <p:cNvSpPr>
            <a:spLocks noChangeArrowheads="1"/>
          </p:cNvSpPr>
          <p:nvPr/>
        </p:nvSpPr>
        <p:spPr bwMode="auto">
          <a:xfrm>
            <a:off x="6969126" y="2408238"/>
            <a:ext cx="655637" cy="192087"/>
          </a:xfrm>
          <a:prstGeom prst="rect">
            <a:avLst/>
          </a:prstGeom>
          <a:solidFill>
            <a:srgbClr val="927D7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Seminar &amp; Workshop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4" name="Content Placeholder 1"/>
          <p:cNvSpPr>
            <a:spLocks noGrp="1"/>
          </p:cNvSpPr>
          <p:nvPr>
            <p:ph idx="1"/>
          </p:nvPr>
        </p:nvSpPr>
        <p:spPr>
          <a:xfrm>
            <a:off x="219456" y="3009900"/>
            <a:ext cx="8699737" cy="3400044"/>
          </a:xfrm>
        </p:spPr>
        <p:txBody>
          <a:bodyPr/>
          <a:lstStyle/>
          <a:p>
            <a:r>
              <a:rPr lang="en-US" dirty="0" smtClean="0"/>
              <a:t>Entire Education </a:t>
            </a:r>
            <a:r>
              <a:rPr lang="en-US" dirty="0" err="1" smtClean="0"/>
              <a:t>workstream</a:t>
            </a:r>
            <a:r>
              <a:rPr lang="en-US" dirty="0" smtClean="0"/>
              <a:t> could be affected by new product capabilities.</a:t>
            </a:r>
          </a:p>
          <a:p>
            <a:r>
              <a:rPr lang="en-US" dirty="0" smtClean="0"/>
              <a:t>New capabilities will affect the way you assess, plan, and implement adoption / education for the customer.</a:t>
            </a:r>
          </a:p>
          <a:p>
            <a:r>
              <a:rPr lang="en-US" dirty="0" smtClean="0"/>
              <a:t>Role based curriculum will need to be updated to include customer use of new product capabilities.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Product Capabilities 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an have a major influence on the custome</a:t>
            </a:r>
            <a:r>
              <a:rPr lang="en-US" dirty="0" smtClean="0"/>
              <a:t>r solution </a:t>
            </a:r>
          </a:p>
          <a:p>
            <a:pPr lvl="1"/>
            <a:r>
              <a:rPr lang="en-US" dirty="0" smtClean="0"/>
              <a:t>In most cases will require thorough testing to meet customer usage scenarios</a:t>
            </a:r>
          </a:p>
          <a:p>
            <a:pPr lvl="1"/>
            <a:r>
              <a:rPr lang="en-US" dirty="0" smtClean="0"/>
              <a:t>Further affecting education strategy, plans and training for the customer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Windchill 9.1 Packages Impact on Implementations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True False</a:t>
            </a:r>
            <a:endParaRPr lang="en-US" dirty="0" smtClean="0"/>
          </a:p>
          <a:p>
            <a:pPr lvl="1"/>
            <a:r>
              <a:rPr lang="en-US" dirty="0" smtClean="0"/>
              <a:t>The Windchill 9.1 Packages produc</a:t>
            </a:r>
            <a:r>
              <a:rPr lang="en-US" dirty="0" smtClean="0"/>
              <a:t>t capabilities will affect</a:t>
            </a:r>
            <a:r>
              <a:rPr lang="en-US" dirty="0" smtClean="0"/>
              <a:t> </a:t>
            </a:r>
            <a:r>
              <a:rPr lang="en-US" dirty="0" smtClean="0"/>
              <a:t>metric definition but will not affect the solution </a:t>
            </a:r>
            <a:r>
              <a:rPr lang="en-US" dirty="0" smtClean="0"/>
              <a:t>and ability to support customer business processes.</a:t>
            </a:r>
            <a:endParaRPr lang="en-US" dirty="0" smtClean="0"/>
          </a:p>
          <a:p>
            <a:r>
              <a:rPr lang="en-US" dirty="0" smtClean="0"/>
              <a:t>Q2: True False</a:t>
            </a:r>
            <a:endParaRPr lang="en-US" dirty="0" smtClean="0"/>
          </a:p>
          <a:p>
            <a:pPr lvl="1"/>
            <a:r>
              <a:rPr lang="en-US" dirty="0" smtClean="0"/>
              <a:t>All RVP implementation modules in the Process and Education workstreams are likely to be impacted by the Windchill 9.1 Packages product capabilities.  </a:t>
            </a:r>
            <a:endParaRPr lang="en-US" dirty="0" smtClean="0"/>
          </a:p>
          <a:p>
            <a:r>
              <a:rPr lang="en-US" dirty="0" smtClean="0"/>
              <a:t>Q3: Multiple Choice </a:t>
            </a:r>
            <a:endParaRPr lang="en-US" dirty="0" smtClean="0"/>
          </a:p>
          <a:p>
            <a:pPr lvl="1"/>
            <a:r>
              <a:rPr lang="en-US" dirty="0" smtClean="0"/>
              <a:t>Select </a:t>
            </a:r>
            <a:r>
              <a:rPr lang="en-US" dirty="0" smtClean="0"/>
              <a:t>the modules from the Technology </a:t>
            </a:r>
            <a:r>
              <a:rPr lang="en-US" dirty="0" err="1" smtClean="0"/>
              <a:t>workstream</a:t>
            </a:r>
            <a:r>
              <a:rPr lang="en-US" dirty="0" smtClean="0"/>
              <a:t> that are likely to be impacted by </a:t>
            </a:r>
            <a:r>
              <a:rPr lang="en-US" dirty="0" smtClean="0"/>
              <a:t>Windchill 9.1 Packages product capabilities. .</a:t>
            </a:r>
            <a:endParaRPr lang="en-US" dirty="0" smtClean="0"/>
          </a:p>
          <a:p>
            <a:pPr lvl="1"/>
            <a:r>
              <a:rPr lang="en-US" dirty="0" smtClean="0"/>
              <a:t>Answers</a:t>
            </a:r>
          </a:p>
          <a:p>
            <a:pPr lvl="2"/>
            <a:r>
              <a:rPr lang="en-US" dirty="0" smtClean="0"/>
              <a:t>A: System Design</a:t>
            </a:r>
          </a:p>
          <a:p>
            <a:pPr lvl="2"/>
            <a:r>
              <a:rPr lang="en-US" dirty="0" smtClean="0"/>
              <a:t>B</a:t>
            </a:r>
            <a:r>
              <a:rPr lang="en-US" dirty="0" smtClean="0"/>
              <a:t>: Development</a:t>
            </a:r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: Infrastructure Design</a:t>
            </a:r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: Verification and Validation Development</a:t>
            </a:r>
          </a:p>
          <a:p>
            <a:pPr lvl="1"/>
            <a:r>
              <a:rPr lang="en-US" dirty="0" smtClean="0"/>
              <a:t>Answer Choice: More than one Answer can be </a:t>
            </a:r>
            <a:r>
              <a:rPr lang="en-US" dirty="0" smtClean="0"/>
              <a:t>Valid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Questions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Windchill </a:t>
            </a:r>
            <a:r>
              <a:rPr lang="en-US" dirty="0" smtClean="0"/>
              <a:t>9.1 Packages </a:t>
            </a:r>
            <a:r>
              <a:rPr lang="en-US" dirty="0" smtClean="0"/>
              <a:t>Impact on Implementations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AGENDA-image"/>
          <p:cNvPicPr>
            <a:picLocks noChangeAspect="1" noChangeArrowheads="1"/>
          </p:cNvPicPr>
          <p:nvPr/>
        </p:nvPicPr>
        <p:blipFill>
          <a:blip r:embed="rId3" cstate="screen">
            <a:lum bright="10000"/>
          </a:blip>
          <a:srcRect/>
          <a:stretch>
            <a:fillRect/>
          </a:stretch>
        </p:blipFill>
        <p:spPr bwMode="auto">
          <a:xfrm>
            <a:off x="2114549" y="841265"/>
            <a:ext cx="7029451" cy="5835759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Value Management Workstream Impact</a:t>
            </a:r>
          </a:p>
          <a:p>
            <a:r>
              <a:rPr lang="en-CA" dirty="0" smtClean="0"/>
              <a:t>Process Workstream Impact</a:t>
            </a:r>
          </a:p>
          <a:p>
            <a:r>
              <a:rPr lang="en-CA" dirty="0" smtClean="0"/>
              <a:t>Technology Workstream Impact</a:t>
            </a:r>
          </a:p>
          <a:p>
            <a:r>
              <a:rPr lang="en-CA" dirty="0" smtClean="0"/>
              <a:t>Education Workstream Impact</a:t>
            </a:r>
          </a:p>
          <a:p>
            <a:r>
              <a:rPr lang="en-CA" dirty="0" smtClean="0"/>
              <a:t>Summary </a:t>
            </a:r>
          </a:p>
          <a:p>
            <a:r>
              <a:rPr lang="en-CA" dirty="0" smtClean="0"/>
              <a:t>Assessment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Forward Looking Information – Subject to Change Without Notice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Identify Affected RVP Components for &lt;topic&gt;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Management </a:t>
            </a:r>
            <a:r>
              <a:rPr lang="en-CA" dirty="0" err="1" smtClean="0"/>
              <a:t>Workstream</a:t>
            </a:r>
            <a:r>
              <a:rPr lang="en-CA" dirty="0" smtClean="0"/>
              <a:t> / Module Impact</a:t>
            </a:r>
            <a:endParaRPr lang="en-US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112838" y="1905054"/>
            <a:ext cx="7807325" cy="4571946"/>
            <a:chOff x="706" y="1200"/>
            <a:chExt cx="4918" cy="288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979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801" y="1248"/>
              <a:ext cx="823" cy="72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33" y="1200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55" y="1248"/>
              <a:ext cx="823" cy="72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06" y="1248"/>
              <a:ext cx="823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510" y="1248"/>
              <a:ext cx="822" cy="70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-57150" y="2005013"/>
            <a:ext cx="1193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solidFill>
                  <a:schemeClr val="accent1"/>
                </a:solidFill>
                <a:latin typeface="Arial Narrow" pitchFamily="34" charset="0"/>
              </a:rPr>
              <a:t>VALUE MGT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1398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071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9990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36925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23844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613650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1000125" y="1192213"/>
            <a:ext cx="7831138" cy="563562"/>
            <a:chOff x="630" y="3018"/>
            <a:chExt cx="4953" cy="568"/>
          </a:xfrm>
        </p:grpSpPr>
        <p:pic>
          <p:nvPicPr>
            <p:cNvPr id="25" name="Picture 21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0" y="3018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2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5" y="3020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3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" y="3022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760" y="3178"/>
              <a:ext cx="1591" cy="255"/>
            </a:xfrm>
            <a:prstGeom prst="chevron">
              <a:avLst>
                <a:gd name="adj" fmla="val 3489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PLAN VALUE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1793" y="3178"/>
              <a:ext cx="2578" cy="255"/>
            </a:xfrm>
            <a:prstGeom prst="chevron">
              <a:avLst>
                <a:gd name="adj" fmla="val 3295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BUILD VALUE</a:t>
              </a: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3929" y="3178"/>
              <a:ext cx="1453" cy="255"/>
            </a:xfrm>
            <a:prstGeom prst="chevron">
              <a:avLst>
                <a:gd name="adj" fmla="val 3408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REALIZE VALUE</a:t>
              </a:r>
            </a:p>
          </p:txBody>
        </p:sp>
      </p:grpSp>
      <p:pic>
        <p:nvPicPr>
          <p:cNvPr id="32" name="Picture 28" descr="icon-valueMgm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100" y="2239963"/>
            <a:ext cx="504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168400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IDENTIFICATION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3642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DEPLOYMENT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0561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DEVELOPMENT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7512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DESIGN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4431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PLANNING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66921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SUPPORT</a:t>
            </a:r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1062038" y="2003425"/>
            <a:ext cx="7874000" cy="1120775"/>
          </a:xfrm>
          <a:prstGeom prst="roundRect">
            <a:avLst>
              <a:gd name="adj" fmla="val 4616"/>
            </a:avLst>
          </a:prstGeom>
          <a:noFill/>
          <a:ln w="38100">
            <a:solidFill>
              <a:srgbClr val="465CA9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/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1095375" y="2035175"/>
            <a:ext cx="1292225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Opportunity Definition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2398713" y="2241550"/>
            <a:ext cx="1279525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Implementation Roadmap</a:t>
            </a:r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3689350" y="2035175"/>
            <a:ext cx="1311275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 Organization  Readiness Analysis</a:t>
            </a:r>
          </a:p>
        </p:txBody>
      </p:sp>
      <p:sp>
        <p:nvSpPr>
          <p:cNvPr id="56" name="Rectangle 58"/>
          <p:cNvSpPr>
            <a:spLocks noChangeArrowheads="1"/>
          </p:cNvSpPr>
          <p:nvPr/>
        </p:nvSpPr>
        <p:spPr bwMode="auto">
          <a:xfrm>
            <a:off x="7621588" y="2662238"/>
            <a:ext cx="1284287" cy="192087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Project Closure</a:t>
            </a:r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621588" y="2241550"/>
            <a:ext cx="1284287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Value Realization</a:t>
            </a:r>
          </a:p>
        </p:txBody>
      </p:sp>
      <p:sp>
        <p:nvSpPr>
          <p:cNvPr id="58" name="Rectangle 60"/>
          <p:cNvSpPr>
            <a:spLocks noChangeArrowheads="1"/>
          </p:cNvSpPr>
          <p:nvPr/>
        </p:nvSpPr>
        <p:spPr bwMode="auto">
          <a:xfrm>
            <a:off x="6303963" y="2035175"/>
            <a:ext cx="2598737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Adoption Execution</a:t>
            </a:r>
          </a:p>
        </p:txBody>
      </p: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2398713" y="2035175"/>
            <a:ext cx="1279525" cy="188913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 Program Strategy &amp; Architecture Definition</a:t>
            </a: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3689350" y="2241550"/>
            <a:ext cx="1311275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 Metrics Definition</a:t>
            </a:r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5006975" y="2035175"/>
            <a:ext cx="1292225" cy="192088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Detailed Value 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Management Plan</a:t>
            </a:r>
          </a:p>
        </p:txBody>
      </p:sp>
      <p:sp>
        <p:nvSpPr>
          <p:cNvPr id="62" name="Rectangle 64"/>
          <p:cNvSpPr>
            <a:spLocks noChangeArrowheads="1"/>
          </p:cNvSpPr>
          <p:nvPr/>
        </p:nvSpPr>
        <p:spPr bwMode="auto">
          <a:xfrm>
            <a:off x="6310313" y="2241550"/>
            <a:ext cx="1309687" cy="193675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Organization Deployment</a:t>
            </a:r>
          </a:p>
        </p:txBody>
      </p: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2398713" y="2457450"/>
            <a:ext cx="1279525" cy="193675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Initiation &amp; Planning</a:t>
            </a:r>
          </a:p>
        </p:txBody>
      </p:sp>
      <p:sp>
        <p:nvSpPr>
          <p:cNvPr id="79" name="Rectangle 99"/>
          <p:cNvSpPr>
            <a:spLocks noChangeArrowheads="1"/>
          </p:cNvSpPr>
          <p:nvPr/>
        </p:nvSpPr>
        <p:spPr bwMode="auto">
          <a:xfrm>
            <a:off x="3698875" y="2457450"/>
            <a:ext cx="3908425" cy="193675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Project Execution</a:t>
            </a:r>
          </a:p>
        </p:txBody>
      </p:sp>
      <p:sp>
        <p:nvSpPr>
          <p:cNvPr id="80" name="Rectangle 100"/>
          <p:cNvSpPr>
            <a:spLocks noChangeArrowheads="1"/>
          </p:cNvSpPr>
          <p:nvPr/>
        </p:nvSpPr>
        <p:spPr bwMode="auto">
          <a:xfrm>
            <a:off x="3698875" y="2662238"/>
            <a:ext cx="3908425" cy="193675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Project Monitoring &amp; Control</a:t>
            </a:r>
          </a:p>
        </p:txBody>
      </p:sp>
      <p:sp>
        <p:nvSpPr>
          <p:cNvPr id="81" name="Rectangle 101"/>
          <p:cNvSpPr>
            <a:spLocks noChangeArrowheads="1"/>
          </p:cNvSpPr>
          <p:nvPr/>
        </p:nvSpPr>
        <p:spPr bwMode="auto">
          <a:xfrm>
            <a:off x="3698875" y="2867025"/>
            <a:ext cx="3908425" cy="193675"/>
          </a:xfrm>
          <a:prstGeom prst="rect">
            <a:avLst/>
          </a:prstGeom>
          <a:solidFill>
            <a:srgbClr val="285AA4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Technical Management</a:t>
            </a:r>
          </a:p>
        </p:txBody>
      </p:sp>
      <p:sp>
        <p:nvSpPr>
          <p:cNvPr id="50" name="Content Placeholder 1"/>
          <p:cNvSpPr>
            <a:spLocks noGrp="1"/>
          </p:cNvSpPr>
          <p:nvPr>
            <p:ph idx="1"/>
          </p:nvPr>
        </p:nvSpPr>
        <p:spPr>
          <a:xfrm>
            <a:off x="219456" y="3448050"/>
            <a:ext cx="8699737" cy="2961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1903" y="3688202"/>
            <a:ext cx="2694562" cy="25853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Identify RVP Modules Impacted by new Product Capabilities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Use Shape Outline to identify Modules impacted (Red Shape outline w/ 2 ¼ pt weight)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Use Text box to Identify Key point about impact to this Workstream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Identify Affected RVP Components for &lt;topic&gt;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112838" y="1981200"/>
            <a:ext cx="7807325" cy="4533873"/>
            <a:chOff x="706" y="1248"/>
            <a:chExt cx="4918" cy="2858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943" y="1272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801" y="1248"/>
              <a:ext cx="823" cy="54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33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55" y="1248"/>
              <a:ext cx="823" cy="52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06" y="1248"/>
              <a:ext cx="823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510" y="1248"/>
              <a:ext cx="822" cy="53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0" y="1971675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solidFill>
                  <a:schemeClr val="accent1"/>
                </a:solidFill>
                <a:latin typeface="Arial Narrow" pitchFamily="34" charset="0"/>
              </a:rPr>
              <a:t>PROCESS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1398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071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9990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36925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23844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613650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1000125" y="1192213"/>
            <a:ext cx="7831138" cy="563562"/>
            <a:chOff x="630" y="3018"/>
            <a:chExt cx="4953" cy="568"/>
          </a:xfrm>
        </p:grpSpPr>
        <p:pic>
          <p:nvPicPr>
            <p:cNvPr id="25" name="Picture 21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0" y="3018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2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5" y="3020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3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" y="3022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760" y="3178"/>
              <a:ext cx="1591" cy="255"/>
            </a:xfrm>
            <a:prstGeom prst="chevron">
              <a:avLst>
                <a:gd name="adj" fmla="val 3489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PLAN VALUE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1793" y="3178"/>
              <a:ext cx="2578" cy="255"/>
            </a:xfrm>
            <a:prstGeom prst="chevron">
              <a:avLst>
                <a:gd name="adj" fmla="val 3295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BUILD VALUE</a:t>
              </a: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3929" y="3178"/>
              <a:ext cx="1453" cy="255"/>
            </a:xfrm>
            <a:prstGeom prst="chevron">
              <a:avLst>
                <a:gd name="adj" fmla="val 3408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REALIZE VALUE</a:t>
              </a:r>
            </a:p>
          </p:txBody>
        </p:sp>
      </p:grpSp>
      <p:pic>
        <p:nvPicPr>
          <p:cNvPr id="33" name="Picture 29" descr="icon-processConsul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13" y="2254250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168400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IDENTIFICATION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3642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DEPLOYMENT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0561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DEVELOPMENT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7512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DESIGN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4431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PLANNING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66921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SUPPORT</a:t>
            </a:r>
          </a:p>
        </p:txBody>
      </p:sp>
      <p:sp>
        <p:nvSpPr>
          <p:cNvPr id="43" name="AutoShape 39"/>
          <p:cNvSpPr>
            <a:spLocks noChangeArrowheads="1"/>
          </p:cNvSpPr>
          <p:nvPr/>
        </p:nvSpPr>
        <p:spPr bwMode="auto">
          <a:xfrm>
            <a:off x="1062038" y="2009775"/>
            <a:ext cx="7877175" cy="833438"/>
          </a:xfrm>
          <a:prstGeom prst="roundRect">
            <a:avLst>
              <a:gd name="adj" fmla="val 4616"/>
            </a:avLst>
          </a:prstGeom>
          <a:noFill/>
          <a:ln w="38100">
            <a:solidFill>
              <a:srgbClr val="6BA2AF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3695700" y="2219325"/>
            <a:ext cx="1311275" cy="192088"/>
          </a:xfrm>
          <a:prstGeom prst="rect">
            <a:avLst/>
          </a:prstGeom>
          <a:solidFill>
            <a:srgbClr val="3E767A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Process Analysis &amp; 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Practice Design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014913" y="2219325"/>
            <a:ext cx="1279525" cy="192088"/>
          </a:xfrm>
          <a:prstGeom prst="rect">
            <a:avLst/>
          </a:prstGeom>
          <a:solidFill>
            <a:srgbClr val="3E767A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Process Documentation</a:t>
            </a:r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3695700" y="2420938"/>
            <a:ext cx="2598738" cy="192087"/>
          </a:xfrm>
          <a:prstGeom prst="rect">
            <a:avLst/>
          </a:prstGeom>
          <a:solidFill>
            <a:srgbClr val="3E767A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Working Methods</a:t>
            </a:r>
          </a:p>
        </p:txBody>
      </p:sp>
      <p:sp>
        <p:nvSpPr>
          <p:cNvPr id="68" name="Rectangle 72"/>
          <p:cNvSpPr>
            <a:spLocks noChangeArrowheads="1"/>
          </p:cNvSpPr>
          <p:nvPr/>
        </p:nvSpPr>
        <p:spPr bwMode="auto">
          <a:xfrm>
            <a:off x="3689350" y="2019300"/>
            <a:ext cx="2613025" cy="1936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 dirty="0">
                <a:solidFill>
                  <a:schemeClr val="bg1"/>
                </a:solidFill>
                <a:latin typeface="Corbel" pitchFamily="34" charset="0"/>
              </a:rPr>
              <a:t>Solution Requirements Management</a:t>
            </a:r>
          </a:p>
        </p:txBody>
      </p:sp>
      <p:sp>
        <p:nvSpPr>
          <p:cNvPr id="69" name="Rectangle 73"/>
          <p:cNvSpPr>
            <a:spLocks noChangeArrowheads="1"/>
          </p:cNvSpPr>
          <p:nvPr/>
        </p:nvSpPr>
        <p:spPr bwMode="auto">
          <a:xfrm>
            <a:off x="3697288" y="2627313"/>
            <a:ext cx="1316037" cy="192087"/>
          </a:xfrm>
          <a:prstGeom prst="rect">
            <a:avLst/>
          </a:prstGeom>
          <a:solidFill>
            <a:srgbClr val="3E767A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Solution  Design  Process</a:t>
            </a:r>
            <a:endParaRPr lang="en-US" sz="800" b="1"/>
          </a:p>
        </p:txBody>
      </p:sp>
      <p:sp>
        <p:nvSpPr>
          <p:cNvPr id="8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</a:t>
            </a:r>
            <a:r>
              <a:rPr lang="en-CA" dirty="0" err="1" smtClean="0"/>
              <a:t>Workstream</a:t>
            </a:r>
            <a:r>
              <a:rPr lang="en-CA" dirty="0" smtClean="0"/>
              <a:t> / Module Impact</a:t>
            </a:r>
            <a:endParaRPr lang="en-US" dirty="0"/>
          </a:p>
        </p:txBody>
      </p:sp>
      <p:sp>
        <p:nvSpPr>
          <p:cNvPr id="46" name="Content Placeholder 1"/>
          <p:cNvSpPr>
            <a:spLocks noGrp="1"/>
          </p:cNvSpPr>
          <p:nvPr>
            <p:ph idx="1"/>
          </p:nvPr>
        </p:nvSpPr>
        <p:spPr>
          <a:xfrm>
            <a:off x="219456" y="3181350"/>
            <a:ext cx="8699737" cy="32285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81903" y="3688202"/>
            <a:ext cx="2694562" cy="25853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Identify RVP Modules Impacted by new Product Capabilities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Use Shape Outline to identify Modules impacted (Red Shape outline w/ 2 ¼ pt weight)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Use Text box to Identify Key point about impact to this Workstream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Identify Affected RVP Components for &lt;topic&gt;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Technology </a:t>
            </a:r>
            <a:r>
              <a:rPr lang="en-CA" dirty="0" err="1" smtClean="0"/>
              <a:t>Workstream</a:t>
            </a:r>
            <a:r>
              <a:rPr lang="en-CA" dirty="0" smtClean="0"/>
              <a:t> / Module Impact</a:t>
            </a:r>
            <a:endParaRPr lang="en-US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112838" y="1981200"/>
            <a:ext cx="7807325" cy="4495800"/>
            <a:chOff x="706" y="1248"/>
            <a:chExt cx="4918" cy="283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979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801" y="1248"/>
              <a:ext cx="823" cy="111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33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55" y="1248"/>
              <a:ext cx="823" cy="112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06" y="1248"/>
              <a:ext cx="823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510" y="1248"/>
              <a:ext cx="822" cy="112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-115888" y="2208213"/>
            <a:ext cx="1271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solidFill>
                  <a:schemeClr val="accent1"/>
                </a:solidFill>
                <a:latin typeface="Arial Narrow" pitchFamily="34" charset="0"/>
              </a:rPr>
              <a:t>TECHNOLOGY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1398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071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9990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36925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23844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613650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1000125" y="1192213"/>
            <a:ext cx="7831138" cy="563562"/>
            <a:chOff x="630" y="3018"/>
            <a:chExt cx="4953" cy="568"/>
          </a:xfrm>
        </p:grpSpPr>
        <p:pic>
          <p:nvPicPr>
            <p:cNvPr id="25" name="Picture 21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0" y="3018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2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5" y="3020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3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" y="3022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760" y="3178"/>
              <a:ext cx="1591" cy="255"/>
            </a:xfrm>
            <a:prstGeom prst="chevron">
              <a:avLst>
                <a:gd name="adj" fmla="val 3489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PLAN VALUE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1793" y="3178"/>
              <a:ext cx="2578" cy="255"/>
            </a:xfrm>
            <a:prstGeom prst="chevron">
              <a:avLst>
                <a:gd name="adj" fmla="val 3295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BUILD VALUE</a:t>
              </a: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3929" y="3178"/>
              <a:ext cx="1453" cy="255"/>
            </a:xfrm>
            <a:prstGeom prst="chevron">
              <a:avLst>
                <a:gd name="adj" fmla="val 3408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REALIZE VALUE</a:t>
              </a:r>
            </a:p>
          </p:txBody>
        </p:sp>
      </p:grpSp>
      <p:pic>
        <p:nvPicPr>
          <p:cNvPr id="31" name="Picture 27" descr="icon-sysImplem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" y="2451100"/>
            <a:ext cx="51593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168400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IDENTIFICATION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3642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DEPLOYMENT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0561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DEVELOPMENT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7512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DESIGN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4431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PLANNING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66921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SUPPORT</a:t>
            </a:r>
          </a:p>
        </p:txBody>
      </p:sp>
      <p:sp>
        <p:nvSpPr>
          <p:cNvPr id="44" name="AutoShape 40"/>
          <p:cNvSpPr>
            <a:spLocks noChangeArrowheads="1"/>
          </p:cNvSpPr>
          <p:nvPr/>
        </p:nvSpPr>
        <p:spPr bwMode="auto">
          <a:xfrm>
            <a:off x="1042988" y="2009775"/>
            <a:ext cx="7877175" cy="1752600"/>
          </a:xfrm>
          <a:prstGeom prst="roundRect">
            <a:avLst>
              <a:gd name="adj" fmla="val 4616"/>
            </a:avLst>
          </a:prstGeom>
          <a:noFill/>
          <a:ln w="38100">
            <a:solidFill>
              <a:srgbClr val="786C88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/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3678238" y="2028825"/>
            <a:ext cx="1306512" cy="192088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System  Design</a:t>
            </a:r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4983163" y="2433638"/>
            <a:ext cx="1298575" cy="192087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Infrastructure Setup</a:t>
            </a:r>
          </a:p>
        </p:txBody>
      </p:sp>
      <p:sp>
        <p:nvSpPr>
          <p:cNvPr id="64" name="Rectangle 66"/>
          <p:cNvSpPr>
            <a:spLocks noChangeArrowheads="1"/>
          </p:cNvSpPr>
          <p:nvPr/>
        </p:nvSpPr>
        <p:spPr bwMode="auto">
          <a:xfrm>
            <a:off x="3670300" y="2433638"/>
            <a:ext cx="1304925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Infrastructure Design</a:t>
            </a:r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7600950" y="3514725"/>
            <a:ext cx="1282700" cy="192088"/>
          </a:xfrm>
          <a:prstGeom prst="rect">
            <a:avLst/>
          </a:prstGeom>
          <a:solidFill>
            <a:srgbClr val="625977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Operations Support</a:t>
            </a:r>
          </a:p>
        </p:txBody>
      </p:sp>
      <p:sp>
        <p:nvSpPr>
          <p:cNvPr id="70" name="Rectangle 74"/>
          <p:cNvSpPr>
            <a:spLocks noChangeArrowheads="1"/>
          </p:cNvSpPr>
          <p:nvPr/>
        </p:nvSpPr>
        <p:spPr bwMode="auto">
          <a:xfrm>
            <a:off x="3679825" y="2225675"/>
            <a:ext cx="1304925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Solution  Design  System</a:t>
            </a:r>
          </a:p>
        </p:txBody>
      </p:sp>
      <p:sp>
        <p:nvSpPr>
          <p:cNvPr id="75" name="Rectangle 80"/>
          <p:cNvSpPr>
            <a:spLocks noChangeArrowheads="1"/>
          </p:cNvSpPr>
          <p:nvPr/>
        </p:nvSpPr>
        <p:spPr bwMode="auto">
          <a:xfrm>
            <a:off x="4983163" y="3076575"/>
            <a:ext cx="1296987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Verification &amp; Validation Development</a:t>
            </a:r>
          </a:p>
        </p:txBody>
      </p:sp>
      <p:sp>
        <p:nvSpPr>
          <p:cNvPr id="76" name="Rectangle 81"/>
          <p:cNvSpPr>
            <a:spLocks noChangeArrowheads="1"/>
          </p:cNvSpPr>
          <p:nvPr/>
        </p:nvSpPr>
        <p:spPr bwMode="auto">
          <a:xfrm>
            <a:off x="4983163" y="3290888"/>
            <a:ext cx="1296987" cy="192087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Verification &amp; Validation Execution</a:t>
            </a:r>
          </a:p>
        </p:txBody>
      </p:sp>
      <p:sp>
        <p:nvSpPr>
          <p:cNvPr id="77" name="Rectangle 84"/>
          <p:cNvSpPr>
            <a:spLocks noChangeArrowheads="1"/>
          </p:cNvSpPr>
          <p:nvPr/>
        </p:nvSpPr>
        <p:spPr bwMode="auto">
          <a:xfrm>
            <a:off x="6288088" y="3514725"/>
            <a:ext cx="1309687" cy="193675"/>
          </a:xfrm>
          <a:prstGeom prst="rect">
            <a:avLst/>
          </a:prstGeom>
          <a:solidFill>
            <a:srgbClr val="625977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Handover to Support</a:t>
            </a:r>
          </a:p>
        </p:txBody>
      </p:sp>
      <p:sp>
        <p:nvSpPr>
          <p:cNvPr id="78" name="Rectangle 92"/>
          <p:cNvSpPr>
            <a:spLocks noChangeArrowheads="1"/>
          </p:cNvSpPr>
          <p:nvPr/>
        </p:nvSpPr>
        <p:spPr bwMode="auto">
          <a:xfrm>
            <a:off x="3670300" y="3514725"/>
            <a:ext cx="1295400" cy="192088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Operations Analysis 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&amp; Design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auto">
          <a:xfrm>
            <a:off x="4976813" y="2225675"/>
            <a:ext cx="1304925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Development</a:t>
            </a:r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3673475" y="3076575"/>
            <a:ext cx="1296988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Verification &amp; Validation Plan</a:t>
            </a:r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3678238" y="2847975"/>
            <a:ext cx="1296987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Data Migration-Upgrade Design</a:t>
            </a:r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6296025" y="2847975"/>
            <a:ext cx="1296988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Full Data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 Migration-Upgrade</a:t>
            </a:r>
          </a:p>
        </p:txBody>
      </p:sp>
      <p:sp>
        <p:nvSpPr>
          <p:cNvPr id="86" name="Rectangle 80"/>
          <p:cNvSpPr>
            <a:spLocks noChangeArrowheads="1"/>
          </p:cNvSpPr>
          <p:nvPr/>
        </p:nvSpPr>
        <p:spPr bwMode="auto">
          <a:xfrm>
            <a:off x="6305550" y="2644775"/>
            <a:ext cx="1296988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Optimization</a:t>
            </a:r>
          </a:p>
        </p:txBody>
      </p:sp>
      <p:sp>
        <p:nvSpPr>
          <p:cNvPr id="87" name="Rectangle 80"/>
          <p:cNvSpPr>
            <a:spLocks noChangeArrowheads="1"/>
          </p:cNvSpPr>
          <p:nvPr/>
        </p:nvSpPr>
        <p:spPr bwMode="auto">
          <a:xfrm>
            <a:off x="6305550" y="2433638"/>
            <a:ext cx="1296988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Infrastructure Mgmt &amp; Deployment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4991100" y="2847975"/>
            <a:ext cx="1296988" cy="193675"/>
          </a:xfrm>
          <a:prstGeom prst="rect">
            <a:avLst/>
          </a:prstGeom>
          <a:solidFill>
            <a:srgbClr val="625977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Data Analysis &amp; Data Cleansing</a:t>
            </a:r>
          </a:p>
        </p:txBody>
      </p:sp>
      <p:sp>
        <p:nvSpPr>
          <p:cNvPr id="53" name="Content Placeholder 1"/>
          <p:cNvSpPr>
            <a:spLocks noGrp="1"/>
          </p:cNvSpPr>
          <p:nvPr>
            <p:ph idx="1"/>
          </p:nvPr>
        </p:nvSpPr>
        <p:spPr>
          <a:xfrm>
            <a:off x="219456" y="4038600"/>
            <a:ext cx="8699737" cy="2371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981903" y="3688202"/>
            <a:ext cx="2694562" cy="25853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Identify RVP Modules Impacted by new Product Capabilities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Use Shape Outline to identify Modules impacted (Red Shape outline w/ 2 ¼ pt weight)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Use Text box to Identify Key point about impact to this Workstream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Identify Affected RVP Components for &lt;topic&gt;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Education </a:t>
            </a:r>
            <a:r>
              <a:rPr lang="en-CA" dirty="0" err="1" smtClean="0"/>
              <a:t>Workstream</a:t>
            </a:r>
            <a:r>
              <a:rPr lang="en-CA" dirty="0" smtClean="0"/>
              <a:t> / Module Impact</a:t>
            </a:r>
            <a:endParaRPr lang="en-US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112838" y="1981200"/>
            <a:ext cx="7807325" cy="4495800"/>
            <a:chOff x="706" y="1248"/>
            <a:chExt cx="4918" cy="283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979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801" y="1248"/>
              <a:ext cx="823" cy="40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33" y="1248"/>
              <a:ext cx="822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155" y="1248"/>
              <a:ext cx="823" cy="39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06" y="1248"/>
              <a:ext cx="823" cy="283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510" y="1248"/>
              <a:ext cx="822" cy="40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/>
            </a:p>
          </p:txBody>
        </p:sp>
      </p:grp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1398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0" y="1800225"/>
            <a:ext cx="1098551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solidFill>
                  <a:schemeClr val="accent1"/>
                </a:solidFill>
                <a:latin typeface="Arial Narrow" pitchFamily="34" charset="0"/>
              </a:rPr>
              <a:t>EDUCATION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071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999038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36925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2384425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613650" y="1658938"/>
            <a:ext cx="1352550" cy="477837"/>
          </a:xfrm>
          <a:prstGeom prst="chevron">
            <a:avLst>
              <a:gd name="adj" fmla="val 37151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1000125" y="1192213"/>
            <a:ext cx="7831138" cy="563562"/>
            <a:chOff x="630" y="3018"/>
            <a:chExt cx="4953" cy="568"/>
          </a:xfrm>
        </p:grpSpPr>
        <p:pic>
          <p:nvPicPr>
            <p:cNvPr id="25" name="Picture 21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0" y="3018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2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5" y="3020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3" descr="arro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" y="3022"/>
              <a:ext cx="1943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760" y="3178"/>
              <a:ext cx="1591" cy="255"/>
            </a:xfrm>
            <a:prstGeom prst="chevron">
              <a:avLst>
                <a:gd name="adj" fmla="val 3489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PLAN VALUE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1793" y="3178"/>
              <a:ext cx="2578" cy="255"/>
            </a:xfrm>
            <a:prstGeom prst="chevron">
              <a:avLst>
                <a:gd name="adj" fmla="val 3295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BUILD VALUE</a:t>
              </a: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3929" y="3178"/>
              <a:ext cx="1453" cy="255"/>
            </a:xfrm>
            <a:prstGeom prst="chevron">
              <a:avLst>
                <a:gd name="adj" fmla="val 34083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Arial Black" pitchFamily="34" charset="0"/>
                </a:rPr>
                <a:t>REALIZE VALUE</a:t>
              </a:r>
            </a:p>
          </p:txBody>
        </p:sp>
      </p:grpSp>
      <p:pic>
        <p:nvPicPr>
          <p:cNvPr id="34" name="Picture 30" descr="icon-educ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101" y="2022475"/>
            <a:ext cx="523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168400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IDENTIFICATION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3642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DEPLOYMENT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056188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DEVELOPMENT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7512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DESIGN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44316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VALUE PLANNING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669213" y="1735138"/>
            <a:ext cx="121285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 anchorCtr="1"/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sz="1000" b="1" i="1">
                <a:solidFill>
                  <a:schemeClr val="bg2"/>
                </a:solidFill>
              </a:rPr>
              <a:t>SOLUTION SUPPORT</a:t>
            </a:r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1073151" y="1978025"/>
            <a:ext cx="7874000" cy="644525"/>
          </a:xfrm>
          <a:prstGeom prst="roundRect">
            <a:avLst>
              <a:gd name="adj" fmla="val 4616"/>
            </a:avLst>
          </a:prstGeom>
          <a:noFill/>
          <a:ln w="38100">
            <a:solidFill>
              <a:srgbClr val="958370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en-US"/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3700463" y="2005013"/>
            <a:ext cx="1301750" cy="193675"/>
          </a:xfrm>
          <a:prstGeom prst="rect">
            <a:avLst/>
          </a:prstGeom>
          <a:solidFill>
            <a:srgbClr val="927D7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Training Needs Analysis</a:t>
            </a: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3700463" y="2206625"/>
            <a:ext cx="1304925" cy="192088"/>
          </a:xfrm>
          <a:prstGeom prst="rect">
            <a:avLst/>
          </a:prstGeom>
          <a:solidFill>
            <a:srgbClr val="927D7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Education Plan</a:t>
            </a: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008563" y="2005013"/>
            <a:ext cx="1301750" cy="187325"/>
          </a:xfrm>
          <a:prstGeom prst="rect">
            <a:avLst/>
          </a:prstGeom>
          <a:solidFill>
            <a:srgbClr val="927D7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Custom &amp; Configured 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Education</a:t>
            </a: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6318251" y="2005013"/>
            <a:ext cx="1304925" cy="193675"/>
          </a:xfrm>
          <a:prstGeom prst="rect">
            <a:avLst/>
          </a:prstGeom>
          <a:solidFill>
            <a:srgbClr val="927D7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Training Delivery</a:t>
            </a:r>
          </a:p>
        </p:txBody>
      </p:sp>
      <p:sp>
        <p:nvSpPr>
          <p:cNvPr id="66" name="Rectangle 70"/>
          <p:cNvSpPr>
            <a:spLocks noChangeArrowheads="1"/>
          </p:cNvSpPr>
          <p:nvPr/>
        </p:nvSpPr>
        <p:spPr bwMode="auto">
          <a:xfrm>
            <a:off x="3700463" y="2408238"/>
            <a:ext cx="1304925" cy="192087"/>
          </a:xfrm>
          <a:prstGeom prst="rect">
            <a:avLst/>
          </a:prstGeom>
          <a:solidFill>
            <a:srgbClr val="927D7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Assessment</a:t>
            </a:r>
          </a:p>
        </p:txBody>
      </p:sp>
      <p:sp>
        <p:nvSpPr>
          <p:cNvPr id="67" name="Rectangle 71"/>
          <p:cNvSpPr>
            <a:spLocks noChangeArrowheads="1"/>
          </p:cNvSpPr>
          <p:nvPr/>
        </p:nvSpPr>
        <p:spPr bwMode="auto">
          <a:xfrm>
            <a:off x="6318251" y="2206625"/>
            <a:ext cx="644525" cy="193675"/>
          </a:xfrm>
          <a:prstGeom prst="rect">
            <a:avLst/>
          </a:prstGeom>
          <a:solidFill>
            <a:srgbClr val="927D7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ILT</a:t>
            </a:r>
          </a:p>
        </p:txBody>
      </p:sp>
      <p:sp>
        <p:nvSpPr>
          <p:cNvPr id="71" name="Rectangle 76"/>
          <p:cNvSpPr>
            <a:spLocks noChangeArrowheads="1"/>
          </p:cNvSpPr>
          <p:nvPr/>
        </p:nvSpPr>
        <p:spPr bwMode="auto">
          <a:xfrm>
            <a:off x="6318251" y="2408238"/>
            <a:ext cx="644525" cy="192087"/>
          </a:xfrm>
          <a:prstGeom prst="rect">
            <a:avLst/>
          </a:prstGeom>
          <a:solidFill>
            <a:srgbClr val="927D7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Mentoring</a:t>
            </a:r>
          </a:p>
        </p:txBody>
      </p:sp>
      <p:sp>
        <p:nvSpPr>
          <p:cNvPr id="72" name="Rectangle 77"/>
          <p:cNvSpPr>
            <a:spLocks noChangeArrowheads="1"/>
          </p:cNvSpPr>
          <p:nvPr/>
        </p:nvSpPr>
        <p:spPr bwMode="auto">
          <a:xfrm>
            <a:off x="6969126" y="2206625"/>
            <a:ext cx="655637" cy="193675"/>
          </a:xfrm>
          <a:prstGeom prst="rect">
            <a:avLst/>
          </a:prstGeom>
          <a:solidFill>
            <a:srgbClr val="927D7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WBT</a:t>
            </a:r>
          </a:p>
        </p:txBody>
      </p:sp>
      <p:sp>
        <p:nvSpPr>
          <p:cNvPr id="73" name="Rectangle 78"/>
          <p:cNvSpPr>
            <a:spLocks noChangeArrowheads="1"/>
          </p:cNvSpPr>
          <p:nvPr/>
        </p:nvSpPr>
        <p:spPr bwMode="auto">
          <a:xfrm>
            <a:off x="6969126" y="2408238"/>
            <a:ext cx="655637" cy="192087"/>
          </a:xfrm>
          <a:prstGeom prst="rect">
            <a:avLst/>
          </a:prstGeom>
          <a:solidFill>
            <a:srgbClr val="927D7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chemeClr val="bg1"/>
                </a:solidFill>
                <a:latin typeface="Corbel" pitchFamily="34" charset="0"/>
              </a:rPr>
              <a:t>Seminar &amp; Workshop</a:t>
            </a:r>
          </a:p>
        </p:txBody>
      </p:sp>
      <p:sp>
        <p:nvSpPr>
          <p:cNvPr id="44" name="Content Placeholder 1"/>
          <p:cNvSpPr>
            <a:spLocks noGrp="1"/>
          </p:cNvSpPr>
          <p:nvPr>
            <p:ph idx="1"/>
          </p:nvPr>
        </p:nvSpPr>
        <p:spPr>
          <a:xfrm>
            <a:off x="219456" y="2886074"/>
            <a:ext cx="8699737" cy="35238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81903" y="3688202"/>
            <a:ext cx="2694562" cy="25853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Identify RVP Modules Impacted by new Product Capabilities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Use Shape Outline to identify Modules impacted (Red Shape outline w/ 2 ¼ pt weight)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Use Text box to Identify Key point about impact to this Workstream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&lt;Topic&gt; Impact </a:t>
            </a:r>
            <a:r>
              <a:rPr lang="en-US" dirty="0" smtClean="0"/>
              <a:t>on Implementations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1903" y="1571625"/>
            <a:ext cx="2694562" cy="86177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&lt;topic&gt;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Provide summary bullet points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 related to </a:t>
            </a:r>
            <a:r>
              <a:rPr lang="en-US" dirty="0" smtClean="0"/>
              <a:t>Value Management</a:t>
            </a:r>
            <a:endParaRPr lang="en-US" dirty="0" smtClean="0"/>
          </a:p>
          <a:p>
            <a:pPr lvl="1"/>
            <a:r>
              <a:rPr lang="en-US" dirty="0" smtClean="0"/>
              <a:t>Provide multi choice list with some correct and some incorrect options.</a:t>
            </a:r>
          </a:p>
          <a:p>
            <a:pPr lvl="1"/>
            <a:r>
              <a:rPr lang="en-US" dirty="0" smtClean="0"/>
              <a:t>List option choices a, b, c… with only one correct answer</a:t>
            </a:r>
          </a:p>
          <a:p>
            <a:r>
              <a:rPr lang="en-US" dirty="0" smtClean="0"/>
              <a:t>Question 2 related to </a:t>
            </a:r>
            <a:r>
              <a:rPr lang="en-US" dirty="0" smtClean="0"/>
              <a:t>Process </a:t>
            </a:r>
            <a:endParaRPr lang="en-US" dirty="0" smtClean="0"/>
          </a:p>
          <a:p>
            <a:pPr lvl="1"/>
            <a:r>
              <a:rPr lang="en-US" dirty="0" smtClean="0"/>
              <a:t>Provide multi choice list with some correct and some incorrect options.</a:t>
            </a:r>
          </a:p>
          <a:p>
            <a:pPr lvl="1"/>
            <a:r>
              <a:rPr lang="en-US" dirty="0" smtClean="0"/>
              <a:t>List option choices a, b, c… with only one correct answer</a:t>
            </a:r>
          </a:p>
          <a:p>
            <a:r>
              <a:rPr lang="en-US" dirty="0" smtClean="0"/>
              <a:t>Question 3 related to </a:t>
            </a:r>
            <a:r>
              <a:rPr lang="en-US" dirty="0" smtClean="0"/>
              <a:t>Technology</a:t>
            </a:r>
            <a:endParaRPr lang="en-US" dirty="0" smtClean="0"/>
          </a:p>
          <a:p>
            <a:pPr lvl="1"/>
            <a:r>
              <a:rPr lang="en-US" dirty="0" smtClean="0"/>
              <a:t>Provide multi choice list with some correct and some incorrect options.</a:t>
            </a:r>
          </a:p>
          <a:p>
            <a:pPr lvl="1"/>
            <a:r>
              <a:rPr lang="en-US" dirty="0" smtClean="0"/>
              <a:t>List option choices a, b, c… with only one correct answer</a:t>
            </a:r>
          </a:p>
          <a:p>
            <a:r>
              <a:rPr lang="en-US" dirty="0" smtClean="0"/>
              <a:t>Question 3 related to </a:t>
            </a:r>
            <a:r>
              <a:rPr lang="en-US" dirty="0" smtClean="0"/>
              <a:t>Education</a:t>
            </a:r>
            <a:endParaRPr lang="en-US" dirty="0" smtClean="0"/>
          </a:p>
          <a:p>
            <a:pPr lvl="1"/>
            <a:r>
              <a:rPr lang="en-US" dirty="0" smtClean="0"/>
              <a:t>Provide multi choice list with some correct and some incorrect options.</a:t>
            </a:r>
          </a:p>
          <a:p>
            <a:pPr lvl="1"/>
            <a:r>
              <a:rPr lang="en-US" dirty="0" smtClean="0"/>
              <a:t>List option choices a, b, c… with only one correct answer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Questions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&lt;Topic&gt; Impact </a:t>
            </a:r>
            <a:r>
              <a:rPr lang="en-US" dirty="0" smtClean="0"/>
              <a:t>on Implementations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9053" y="964052"/>
            <a:ext cx="2694562" cy="25853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&lt;topic&gt;</a:t>
            </a:r>
          </a:p>
          <a:p>
            <a:endParaRPr lang="en-US" sz="1400" dirty="0" smtClean="0"/>
          </a:p>
          <a:p>
            <a:r>
              <a:rPr lang="en-US" sz="1400" dirty="0" smtClean="0"/>
              <a:t>Create Assessment Questions </a:t>
            </a:r>
          </a:p>
          <a:p>
            <a:endParaRPr lang="en-US" sz="1400" dirty="0" smtClean="0"/>
          </a:p>
          <a:p>
            <a:r>
              <a:rPr lang="en-US" sz="1400" dirty="0" smtClean="0"/>
              <a:t>Questions should not be tricky but should be used to reiterate key points in the training  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Questions can be Multiple Choice or True / False.  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4703" y="2305050"/>
            <a:ext cx="2694562" cy="193899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Appendix is Optional.  If additional information is not provided in Appendix: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Appendix Template slides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Appendix bullet from Agenda 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TC_Template_2010">
  <a:themeElements>
    <a:clrScheme name="PTC_template_2010">
      <a:dk1>
        <a:srgbClr val="4D4D4F"/>
      </a:dk1>
      <a:lt1>
        <a:srgbClr val="FFFFFF"/>
      </a:lt1>
      <a:dk2>
        <a:srgbClr val="F78E1E"/>
      </a:dk2>
      <a:lt2>
        <a:srgbClr val="FFC637"/>
      </a:lt2>
      <a:accent1>
        <a:srgbClr val="0067B4"/>
      </a:accent1>
      <a:accent2>
        <a:srgbClr val="75BEE9"/>
      </a:accent2>
      <a:accent3>
        <a:srgbClr val="6FAEAB"/>
      </a:accent3>
      <a:accent4>
        <a:srgbClr val="8DC85A"/>
      </a:accent4>
      <a:accent5>
        <a:srgbClr val="D5E04D"/>
      </a:accent5>
      <a:accent6>
        <a:srgbClr val="BFBFBF"/>
      </a:accent6>
      <a:hlink>
        <a:srgbClr val="BE1E2D"/>
      </a:hlink>
      <a:folHlink>
        <a:srgbClr val="E08C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PTC_Template_2010</Template>
  <TotalTime>2309</TotalTime>
  <Words>1399</Words>
  <Application>Microsoft Office PowerPoint</Application>
  <PresentationFormat>On-screen Show (4:3)</PresentationFormat>
  <Paragraphs>363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PTC_Template_2010</vt:lpstr>
      <vt:lpstr>Windchill 10.0 Update - &lt;topic&gt;  Implementation Impact </vt:lpstr>
      <vt:lpstr>Agenda</vt:lpstr>
      <vt:lpstr>Value Management Workstream / Module Impact</vt:lpstr>
      <vt:lpstr>Process Workstream / Module Impact</vt:lpstr>
      <vt:lpstr>Technology Workstream / Module Impact</vt:lpstr>
      <vt:lpstr>Education Workstream / Module Impact</vt:lpstr>
      <vt:lpstr>Summary</vt:lpstr>
      <vt:lpstr>Assessment Questions</vt:lpstr>
      <vt:lpstr>Appendix</vt:lpstr>
      <vt:lpstr>Slide 10</vt:lpstr>
      <vt:lpstr>Windchill 10.0 Update - Packages  Implementation Impact </vt:lpstr>
      <vt:lpstr>Agenda</vt:lpstr>
      <vt:lpstr>Value Management Workstream / Module Impact</vt:lpstr>
      <vt:lpstr>Process Workstream / Module Impact</vt:lpstr>
      <vt:lpstr>Technology Workstream / Module Impact</vt:lpstr>
      <vt:lpstr>Education Workstream / Module Impact</vt:lpstr>
      <vt:lpstr>Summary</vt:lpstr>
      <vt:lpstr>Assessment Questions</vt:lpstr>
      <vt:lpstr>Slide 19</vt:lpstr>
    </vt:vector>
  </TitlesOfParts>
  <Company>PTC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Manufacturing Outsourcing with Windchill ProjectLink 10.0</dc:title>
  <dc:creator>Smith Sukapanpotharam</dc:creator>
  <cp:lastModifiedBy>Ann King</cp:lastModifiedBy>
  <cp:revision>167</cp:revision>
  <dcterms:created xsi:type="dcterms:W3CDTF">2010-10-12T11:34:14Z</dcterms:created>
  <dcterms:modified xsi:type="dcterms:W3CDTF">2010-12-22T17:34:44Z</dcterms:modified>
</cp:coreProperties>
</file>