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01" r:id="rId2"/>
    <p:sldId id="519" r:id="rId3"/>
    <p:sldId id="538" r:id="rId4"/>
    <p:sldId id="526" r:id="rId5"/>
    <p:sldId id="527" r:id="rId6"/>
    <p:sldId id="525" r:id="rId7"/>
    <p:sldId id="539" r:id="rId8"/>
    <p:sldId id="543" r:id="rId9"/>
    <p:sldId id="541" r:id="rId10"/>
    <p:sldId id="532" r:id="rId11"/>
    <p:sldId id="518" r:id="rId12"/>
    <p:sldId id="506" r:id="rId13"/>
    <p:sldId id="537" r:id="rId14"/>
    <p:sldId id="521" r:id="rId15"/>
    <p:sldId id="508" r:id="rId16"/>
    <p:sldId id="529" r:id="rId17"/>
    <p:sldId id="542" r:id="rId18"/>
    <p:sldId id="545" r:id="rId19"/>
    <p:sldId id="531" r:id="rId20"/>
    <p:sldId id="533" r:id="rId21"/>
    <p:sldId id="534" r:id="rId22"/>
    <p:sldId id="530" r:id="rId23"/>
    <p:sldId id="535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1E"/>
    <a:srgbClr val="FFC637"/>
    <a:srgbClr val="FFCE55"/>
    <a:srgbClr val="EBB700"/>
    <a:srgbClr val="E98300"/>
    <a:srgbClr val="6FAEAB"/>
    <a:srgbClr val="8FE2AF"/>
    <a:srgbClr val="8EE4D0"/>
    <a:srgbClr val="CABE90"/>
    <a:srgbClr val="4C4D4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7" autoAdjust="0"/>
    <p:restoredTop sz="86121" autoAdjust="0"/>
  </p:normalViewPr>
  <p:slideViewPr>
    <p:cSldViewPr snapToGrid="0">
      <p:cViewPr>
        <p:scale>
          <a:sx n="100" d="100"/>
          <a:sy n="100" d="100"/>
        </p:scale>
        <p:origin x="-1200" y="-108"/>
      </p:cViewPr>
      <p:guideLst>
        <p:guide orient="horz" pos="2160"/>
        <p:guide orient="horz" pos="4282"/>
        <p:guide orient="horz" pos="4148"/>
        <p:guide orient="horz" pos="68"/>
        <p:guide orient="horz" pos="4041"/>
        <p:guide orient="horz" pos="346"/>
        <p:guide pos="400"/>
        <p:guide pos="54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3606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055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6C181CF-A042-4832-BDD5-38EDC3E6E011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055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0E045E17-82EF-4621-8E74-4DB5DB1C85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r">
              <a:defRPr sz="1300"/>
            </a:lvl1pPr>
          </a:lstStyle>
          <a:p>
            <a:fld id="{5B3CCA9C-E570-492E-B787-71E9E4B3DD38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1" tIns="47536" rIns="95071" bIns="475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570"/>
            <a:ext cx="5851497" cy="4320540"/>
          </a:xfrm>
          <a:prstGeom prst="rect">
            <a:avLst/>
          </a:prstGeom>
        </p:spPr>
        <p:txBody>
          <a:bodyPr vert="horz" lIns="95071" tIns="47536" rIns="95071" bIns="475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r">
              <a:defRPr sz="1300"/>
            </a:lvl1pPr>
          </a:lstStyle>
          <a:p>
            <a:fld id="{0764BD10-A002-4C14-8765-7063E5386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Landscape Work Package</a:t>
            </a:r>
          </a:p>
          <a:p>
            <a:r>
              <a:rPr lang="en-US" b="1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Highlight the customer process(</a:t>
            </a:r>
            <a:r>
              <a:rPr lang="en-US" dirty="0" err="1" smtClean="0"/>
              <a:t>es</a:t>
            </a:r>
            <a:r>
              <a:rPr lang="en-US" dirty="0" smtClean="0"/>
              <a:t>)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Highlight the process practices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Example of customer(s) who would benefit the most </a:t>
            </a:r>
          </a:p>
          <a:p>
            <a:endParaRPr lang="en-US" dirty="0" smtClean="0"/>
          </a:p>
          <a:p>
            <a:r>
              <a:rPr lang="en-US" dirty="0" smtClean="0"/>
              <a:t>Deliverable:</a:t>
            </a:r>
          </a:p>
          <a:p>
            <a:endParaRPr lang="en-US" dirty="0" smtClean="0"/>
          </a:p>
          <a:p>
            <a:r>
              <a:rPr lang="en-US" dirty="0" smtClean="0"/>
              <a:t>2-3 slide PPT presentation with narration and slide notes </a:t>
            </a:r>
          </a:p>
          <a:p>
            <a:r>
              <a:rPr lang="en-US" dirty="0" smtClean="0"/>
              <a:t>2-3 assessment questions and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Delivery of Package</a:t>
            </a:r>
          </a:p>
          <a:p>
            <a:pPr lvl="1"/>
            <a:r>
              <a:rPr lang="en-US" dirty="0" smtClean="0"/>
              <a:t>Zip package</a:t>
            </a:r>
          </a:p>
          <a:p>
            <a:pPr lvl="1"/>
            <a:r>
              <a:rPr lang="en-US" dirty="0" smtClean="0"/>
              <a:t>Delivery Labels</a:t>
            </a:r>
          </a:p>
          <a:p>
            <a:pPr lvl="1"/>
            <a:r>
              <a:rPr lang="en-US" dirty="0" smtClean="0"/>
              <a:t>Track Delivery</a:t>
            </a:r>
          </a:p>
          <a:p>
            <a:pPr lvl="1"/>
            <a:r>
              <a:rPr lang="en-US" dirty="0" smtClean="0"/>
              <a:t>Record Versions of Packages Delivered</a:t>
            </a:r>
          </a:p>
          <a:p>
            <a:pPr lvl="1"/>
            <a:r>
              <a:rPr lang="en-US" dirty="0" smtClean="0"/>
              <a:t>Record Acceptance of Package</a:t>
            </a:r>
          </a:p>
          <a:p>
            <a:r>
              <a:rPr lang="en-US" dirty="0" smtClean="0"/>
              <a:t>System Maintenance</a:t>
            </a:r>
          </a:p>
          <a:p>
            <a:pPr lvl="1"/>
            <a:r>
              <a:rPr lang="en-US" dirty="0" smtClean="0"/>
              <a:t>Reduce potential Upgrade issues</a:t>
            </a:r>
          </a:p>
          <a:p>
            <a:pPr lvl="1"/>
            <a:r>
              <a:rPr lang="en-US" dirty="0" smtClean="0"/>
              <a:t>Eliminate Customization</a:t>
            </a:r>
          </a:p>
          <a:p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Email notification based on events or actions on the package</a:t>
            </a:r>
          </a:p>
          <a:p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Ad Hoc or Policy Access Control Rules on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</a:t>
            </a:r>
            <a:r>
              <a:rPr lang="en-US" baseline="0" dirty="0" smtClean="0"/>
              <a:t> </a:t>
            </a:r>
            <a:r>
              <a:rPr lang="en-US" dirty="0" smtClean="0"/>
              <a:t>Answer –</a:t>
            </a:r>
            <a:r>
              <a:rPr lang="en-US" baseline="0" dirty="0" smtClean="0"/>
              <a:t> </a:t>
            </a:r>
            <a:r>
              <a:rPr lang="en-US" baseline="0" dirty="0" smtClean="0"/>
              <a:t>B</a:t>
            </a:r>
          </a:p>
          <a:p>
            <a:r>
              <a:rPr lang="en-US" baseline="0" dirty="0" smtClean="0"/>
              <a:t>	A: Hard modeling of attributes is not required for either method.</a:t>
            </a:r>
          </a:p>
          <a:p>
            <a:r>
              <a:rPr lang="en-US" baseline="0" dirty="0" smtClean="0"/>
              <a:t>	B: THIS IS A SIMILIARITY - The workflow method provided guidance in the workflow task.  The OOTB method provides guidance in the UI.</a:t>
            </a:r>
          </a:p>
          <a:p>
            <a:r>
              <a:rPr lang="en-US" baseline="0" dirty="0" smtClean="0"/>
              <a:t>	C: The OOTB Packages provides </a:t>
            </a:r>
            <a:r>
              <a:rPr lang="en-US" baseline="0" smtClean="0"/>
              <a:t>the ability </a:t>
            </a:r>
            <a:r>
              <a:rPr lang="en-US" baseline="0" dirty="0" smtClean="0"/>
              <a:t>to easily create new versions of a collection.  However, this was not available with the workflow method.  </a:t>
            </a:r>
            <a:endParaRPr lang="en-US" baseline="0" dirty="0" smtClean="0"/>
          </a:p>
          <a:p>
            <a:r>
              <a:rPr lang="en-US" baseline="0" dirty="0" smtClean="0"/>
              <a:t>Q2: True</a:t>
            </a:r>
          </a:p>
          <a:p>
            <a:r>
              <a:rPr lang="en-US" baseline="0" dirty="0" smtClean="0"/>
              <a:t>Q3: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Customer specific</a:t>
            </a:r>
          </a:p>
          <a:p>
            <a:pPr lvl="1"/>
            <a:r>
              <a:rPr lang="en-US" dirty="0" smtClean="0"/>
              <a:t>Data Model</a:t>
            </a:r>
          </a:p>
          <a:p>
            <a:pPr lvl="2"/>
            <a:r>
              <a:rPr lang="en-US" dirty="0" smtClean="0"/>
              <a:t>Modeled objects created for packages</a:t>
            </a:r>
          </a:p>
          <a:p>
            <a:pPr lvl="1"/>
            <a:r>
              <a:rPr lang="en-US" dirty="0" smtClean="0"/>
              <a:t>Custom UI</a:t>
            </a:r>
          </a:p>
          <a:p>
            <a:pPr lvl="2"/>
            <a:r>
              <a:rPr lang="en-US" dirty="0" smtClean="0"/>
              <a:t>Ideally leverages WCA/JCA model</a:t>
            </a:r>
          </a:p>
          <a:p>
            <a:pPr lvl="2"/>
            <a:r>
              <a:rPr lang="en-US" dirty="0" smtClean="0"/>
              <a:t>Could be DCA</a:t>
            </a:r>
          </a:p>
          <a:p>
            <a:pPr lvl="1"/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Custom APIs</a:t>
            </a:r>
          </a:p>
          <a:p>
            <a:pPr lvl="2"/>
            <a:r>
              <a:rPr lang="en-US" dirty="0" smtClean="0"/>
              <a:t>Possible to leverage Info*Engine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Ratings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+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Landscape Work Package</a:t>
            </a:r>
          </a:p>
          <a:p>
            <a:r>
              <a:rPr lang="en-US" b="1" dirty="0" smtClean="0"/>
              <a:t>Overview</a:t>
            </a:r>
          </a:p>
          <a:p>
            <a:endParaRPr lang="en-US" dirty="0" smtClean="0"/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r>
              <a:rPr lang="en-US" dirty="0" smtClean="0"/>
              <a:t>Highlight the customer process(</a:t>
            </a:r>
            <a:r>
              <a:rPr lang="en-US" dirty="0" err="1" smtClean="0"/>
              <a:t>es</a:t>
            </a:r>
            <a:r>
              <a:rPr lang="en-US" dirty="0" smtClean="0"/>
              <a:t>)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Highlight the process practices that are impacted by the enhancements / new </a:t>
            </a:r>
            <a:r>
              <a:rPr lang="en-US" dirty="0" err="1" smtClean="0"/>
              <a:t>Windchill</a:t>
            </a:r>
            <a:r>
              <a:rPr lang="en-US" dirty="0" smtClean="0"/>
              <a:t> product. </a:t>
            </a:r>
          </a:p>
          <a:p>
            <a:r>
              <a:rPr lang="en-US" dirty="0" smtClean="0"/>
              <a:t>Example of customer(s) who would benefit the most </a:t>
            </a:r>
          </a:p>
          <a:p>
            <a:endParaRPr lang="en-US" dirty="0" smtClean="0"/>
          </a:p>
          <a:p>
            <a:r>
              <a:rPr lang="en-US" dirty="0" smtClean="0"/>
              <a:t>Deliverable:</a:t>
            </a:r>
          </a:p>
          <a:p>
            <a:endParaRPr lang="en-US" dirty="0" smtClean="0"/>
          </a:p>
          <a:p>
            <a:r>
              <a:rPr lang="en-US" dirty="0" smtClean="0"/>
              <a:t>2-3 slide PPT presentation with narration and slide notes </a:t>
            </a:r>
          </a:p>
          <a:p>
            <a:r>
              <a:rPr lang="en-US" dirty="0" smtClean="0"/>
              <a:t>2-3 assessment questions and answers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Method 2: Workflow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Workflow Task Assignments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Step-by-step instructions captured in individual Workflow Task Assignments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Package Creation done manually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presentation layer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Version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BD10-A002-4C14-8765-7063E5386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Corporate_cover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8" name="Picture 7" descr="PTC Brand for Cover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48396" y="304833"/>
              <a:ext cx="8247207" cy="76193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518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56_CorpPPT_Thank YO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871257" y="1167799"/>
            <a:ext cx="1017949" cy="5216712"/>
            <a:chOff x="7871257" y="1167799"/>
            <a:chExt cx="1017949" cy="5216712"/>
          </a:xfrm>
        </p:grpSpPr>
        <p:pic>
          <p:nvPicPr>
            <p:cNvPr id="15" name="Picture 14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6" name="Picture 15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7" name="Picture 16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8" name="Picture 17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/>
        </p:nvPicPr>
        <p:blipFill>
          <a:blip r:embed="rId14" cstate="screen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3504" y="1976887"/>
            <a:ext cx="7873746" cy="1292662"/>
          </a:xfrm>
        </p:spPr>
        <p:txBody>
          <a:bodyPr/>
          <a:lstStyle/>
          <a:p>
            <a:r>
              <a:rPr lang="en-CA" dirty="0" smtClean="0"/>
              <a:t>Windchill 10.0 Update - &lt;Topic&gt;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Methods</a:t>
            </a:r>
            <a:endParaRPr lang="fr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51144" y="5925312"/>
            <a:ext cx="3741308" cy="246221"/>
          </a:xfrm>
        </p:spPr>
        <p:txBody>
          <a:bodyPr/>
          <a:lstStyle/>
          <a:p>
            <a:r>
              <a:rPr lang="en-US" dirty="0" smtClean="0"/>
              <a:t>December 2010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4528" y="1468877"/>
            <a:ext cx="2694562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6467" y="6271098"/>
            <a:ext cx="2519463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Date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Supporting information for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4703" y="2305050"/>
            <a:ext cx="2694562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Appendix is Optional.  If additional information is not provided in Appendix: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Appendix Template slides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Appendix bullet from Agenda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3504" y="1976887"/>
            <a:ext cx="7873746" cy="1292662"/>
          </a:xfrm>
        </p:spPr>
        <p:txBody>
          <a:bodyPr/>
          <a:lstStyle/>
          <a:p>
            <a:r>
              <a:rPr lang="en-CA" dirty="0" smtClean="0"/>
              <a:t>Windchill 9.1 Update - Packages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Methods</a:t>
            </a:r>
            <a:endParaRPr lang="fr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51144" y="5925312"/>
            <a:ext cx="3741308" cy="246221"/>
          </a:xfrm>
        </p:spPr>
        <p:txBody>
          <a:bodyPr/>
          <a:lstStyle/>
          <a:p>
            <a:r>
              <a:rPr lang="en-US" dirty="0" smtClean="0"/>
              <a:t>December 2010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Purpose and Context</a:t>
            </a:r>
          </a:p>
          <a:p>
            <a:r>
              <a:rPr lang="en-US" dirty="0" smtClean="0"/>
              <a:t>Description of Types of Methods</a:t>
            </a:r>
          </a:p>
          <a:p>
            <a:r>
              <a:rPr lang="en-US" dirty="0" smtClean="0"/>
              <a:t>Compare Types of Methods </a:t>
            </a:r>
          </a:p>
          <a:p>
            <a:r>
              <a:rPr lang="en-US" dirty="0" smtClean="0"/>
              <a:t>Identify Objectives for Methods Comparison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Assessment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Activity / Task / Goal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To create, deliver, and track a collection of objects and content as a package.</a:t>
            </a:r>
          </a:p>
          <a:p>
            <a:r>
              <a:rPr lang="en-US" dirty="0" smtClean="0"/>
              <a:t>Customer Examples</a:t>
            </a:r>
          </a:p>
          <a:p>
            <a:pPr lvl="1"/>
            <a:r>
              <a:rPr lang="en-US" dirty="0" smtClean="0"/>
              <a:t>Aerospace and Defense customer create Contract Delivery Requirements List (CDRL) and Subcontractor Delivery Requirements List SDRL packages.</a:t>
            </a:r>
          </a:p>
          <a:p>
            <a:pPr lvl="1"/>
            <a:r>
              <a:rPr lang="en-US" dirty="0" smtClean="0"/>
              <a:t>Automotive Original Equipment Manufacturer (OEM) Partners providing packages of content for sourcing collaboration.</a:t>
            </a:r>
          </a:p>
          <a:p>
            <a:pPr>
              <a:buNone/>
            </a:pPr>
            <a:r>
              <a:rPr lang="en-US" dirty="0" smtClean="0"/>
              <a:t>NOTE: Reference the Process Landscape presentation for this topic for additional examples.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9931" y="1447800"/>
            <a:ext cx="8699737" cy="4562094"/>
          </a:xfrm>
        </p:spPr>
        <p:txBody>
          <a:bodyPr/>
          <a:lstStyle/>
          <a:p>
            <a:r>
              <a:rPr lang="en-US" dirty="0" smtClean="0"/>
              <a:t>Method 1: Full Customization</a:t>
            </a:r>
          </a:p>
          <a:p>
            <a:pPr lvl="1"/>
            <a:r>
              <a:rPr lang="en-US" dirty="0" smtClean="0"/>
              <a:t>Customer Specific Customization </a:t>
            </a:r>
          </a:p>
          <a:p>
            <a:pPr lvl="1"/>
            <a:r>
              <a:rPr lang="en-US" dirty="0" smtClean="0"/>
              <a:t>Potential Changes to Windchill Data Model</a:t>
            </a:r>
          </a:p>
          <a:p>
            <a:pPr lvl="1"/>
            <a:r>
              <a:rPr lang="en-US" dirty="0" smtClean="0"/>
              <a:t>Custom User Interface</a:t>
            </a:r>
          </a:p>
          <a:p>
            <a:pPr lvl="1"/>
            <a:r>
              <a:rPr lang="en-US" dirty="0" smtClean="0"/>
              <a:t>Integrated or Standalone System</a:t>
            </a:r>
          </a:p>
          <a:p>
            <a:r>
              <a:rPr lang="en-US" dirty="0" smtClean="0"/>
              <a:t>Method 2: Workflow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Step-by-step instructions captured in individual Workflow Task Assignments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Package Creation done manually</a:t>
            </a:r>
          </a:p>
          <a:p>
            <a:r>
              <a:rPr lang="en-US" dirty="0" smtClean="0"/>
              <a:t>Method 3: OOTB 9.1</a:t>
            </a:r>
          </a:p>
          <a:p>
            <a:r>
              <a:rPr lang="en-US" dirty="0" smtClean="0"/>
              <a:t>Method 4: OOTB 9.1 + WADM</a:t>
            </a:r>
          </a:p>
          <a:p>
            <a:pPr lvl="1"/>
            <a:r>
              <a:rPr lang="en-US" dirty="0" smtClean="0"/>
              <a:t>Enables CDRL/SDRL soft-types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Types of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367990" y="1048512"/>
            <a:ext cx="8695944" cy="338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Methods to Achieve Functionality Provided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with Windchill 9.1 Packages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38125" y="1514475"/>
          <a:ext cx="8699500" cy="43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695450"/>
                <a:gridCol w="1562100"/>
                <a:gridCol w="1571625"/>
                <a:gridCol w="1908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Customization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Workflow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OOTB WC 9.1 Packages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WC 9.1 Packages with WADM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Collection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Access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Export for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Manage Contract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Event Notification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Tract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Manage Updates to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 of the Box Capabilities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Methods Comparison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2398" y="1381125"/>
            <a:ext cx="4254827" cy="5181599"/>
          </a:xfrm>
        </p:spPr>
        <p:txBody>
          <a:bodyPr/>
          <a:lstStyle/>
          <a:p>
            <a:r>
              <a:rPr lang="en-US" dirty="0" smtClean="0"/>
              <a:t>Create a Collection</a:t>
            </a:r>
          </a:p>
          <a:p>
            <a:pPr lvl="1"/>
            <a:r>
              <a:rPr lang="en-US" dirty="0" smtClean="0"/>
              <a:t>Create a collection of Windchill Objects</a:t>
            </a:r>
          </a:p>
          <a:p>
            <a:pPr lvl="1"/>
            <a:r>
              <a:rPr lang="en-US" dirty="0" smtClean="0"/>
              <a:t>Any user with appropriate access can create a collection</a:t>
            </a:r>
          </a:p>
          <a:p>
            <a:r>
              <a:rPr lang="en-US" dirty="0" smtClean="0"/>
              <a:t>Control Access</a:t>
            </a:r>
          </a:p>
          <a:p>
            <a:pPr lvl="1"/>
            <a:r>
              <a:rPr lang="en-US" dirty="0" smtClean="0"/>
              <a:t>Limit access to collections</a:t>
            </a:r>
          </a:p>
          <a:p>
            <a:r>
              <a:rPr lang="en-US" dirty="0" smtClean="0"/>
              <a:t>Export for Distribution</a:t>
            </a:r>
          </a:p>
          <a:p>
            <a:pPr lvl="1"/>
            <a:r>
              <a:rPr lang="en-US" dirty="0" smtClean="0"/>
              <a:t>Automated export the collection of Windchill Objects for distribution</a:t>
            </a:r>
          </a:p>
          <a:p>
            <a:r>
              <a:rPr lang="en-US" dirty="0" smtClean="0"/>
              <a:t>Manage Contract Information</a:t>
            </a:r>
          </a:p>
          <a:p>
            <a:pPr lvl="1"/>
            <a:r>
              <a:rPr lang="en-US" dirty="0" smtClean="0"/>
              <a:t>Track attributes for contracts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Objectives for Methods Comparison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half" idx="1"/>
          </p:nvPr>
        </p:nvSpPr>
        <p:spPr>
          <a:xfrm>
            <a:off x="4698672" y="1476375"/>
            <a:ext cx="4235778" cy="5200649"/>
          </a:xfrm>
        </p:spPr>
        <p:txBody>
          <a:bodyPr/>
          <a:lstStyle/>
          <a:p>
            <a:r>
              <a:rPr lang="en-US" dirty="0" smtClean="0"/>
              <a:t>Event Notification</a:t>
            </a:r>
          </a:p>
          <a:p>
            <a:pPr lvl="1"/>
            <a:r>
              <a:rPr lang="en-US" dirty="0" smtClean="0"/>
              <a:t>Allow User Subscription </a:t>
            </a:r>
          </a:p>
          <a:p>
            <a:r>
              <a:rPr lang="en-US" dirty="0" smtClean="0"/>
              <a:t>Track Distribution</a:t>
            </a:r>
          </a:p>
          <a:p>
            <a:pPr lvl="1"/>
            <a:r>
              <a:rPr lang="en-US" dirty="0" smtClean="0"/>
              <a:t>Automatic delivery of Collection</a:t>
            </a:r>
          </a:p>
          <a:p>
            <a:pPr lvl="1"/>
            <a:r>
              <a:rPr lang="en-US" dirty="0" smtClean="0"/>
              <a:t>Track distribution of Collection </a:t>
            </a:r>
          </a:p>
          <a:p>
            <a:r>
              <a:rPr lang="en-US" dirty="0" smtClean="0"/>
              <a:t>Manage Updates to Collection</a:t>
            </a:r>
          </a:p>
          <a:p>
            <a:pPr lvl="1"/>
            <a:r>
              <a:rPr lang="en-US" dirty="0" smtClean="0"/>
              <a:t>Provide and manage updates to collection</a:t>
            </a:r>
          </a:p>
          <a:p>
            <a:r>
              <a:rPr lang="en-US" dirty="0" smtClean="0"/>
              <a:t>Out of the Box Capabilities</a:t>
            </a:r>
          </a:p>
          <a:p>
            <a:pPr lvl="1"/>
            <a:r>
              <a:rPr lang="en-US" dirty="0" smtClean="0"/>
              <a:t>Reduce and/or Eliminate customizations</a:t>
            </a:r>
          </a:p>
          <a:p>
            <a:pPr lvl="1"/>
            <a:r>
              <a:rPr lang="en-US" dirty="0" smtClean="0"/>
              <a:t>Enable easy System Upgrades</a:t>
            </a: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367990" y="923925"/>
            <a:ext cx="8695944" cy="4629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Objectives Used to Compare Methods to </a:t>
            </a:r>
            <a:r>
              <a:rPr lang="en-US" sz="2200" dirty="0" smtClean="0">
                <a:latin typeface="Arial Narrow" pitchFamily="34" charset="0"/>
              </a:rPr>
              <a:t>Windchill 9.1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Packages Capabilities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User Interface</a:t>
            </a:r>
          </a:p>
          <a:p>
            <a:r>
              <a:rPr lang="en-US" dirty="0" smtClean="0"/>
              <a:t>Easily Collected related objects</a:t>
            </a:r>
          </a:p>
          <a:p>
            <a:r>
              <a:rPr lang="en-US" dirty="0" smtClean="0"/>
              <a:t>Out of the Box Capabilities</a:t>
            </a:r>
          </a:p>
          <a:p>
            <a:r>
              <a:rPr lang="en-US" dirty="0" smtClean="0"/>
              <a:t>Out of the Box Workflow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Benefits of using method(s) with new Windchill 9.1 Packages capabilities: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Multiple Choice</a:t>
            </a:r>
          </a:p>
          <a:p>
            <a:pPr lvl="1"/>
            <a:r>
              <a:rPr lang="en-US" dirty="0" smtClean="0"/>
              <a:t>Identify the similarities in the 9.1 Workflow method and the 10.0 OOTB Packages method.</a:t>
            </a:r>
            <a:endParaRPr lang="en-US" dirty="0" smtClean="0"/>
          </a:p>
          <a:p>
            <a:pPr lvl="1"/>
            <a:r>
              <a:rPr lang="en-US" dirty="0" smtClean="0"/>
              <a:t>Answers</a:t>
            </a:r>
          </a:p>
          <a:p>
            <a:pPr lvl="2"/>
            <a:r>
              <a:rPr lang="en-US" dirty="0" smtClean="0"/>
              <a:t>A. </a:t>
            </a:r>
            <a:r>
              <a:rPr lang="en-US" dirty="0" smtClean="0"/>
              <a:t>Hard modeling of attributes is required</a:t>
            </a:r>
            <a:endParaRPr lang="en-US" dirty="0" smtClean="0"/>
          </a:p>
          <a:p>
            <a:pPr lvl="2"/>
            <a:r>
              <a:rPr lang="en-US" dirty="0" smtClean="0"/>
              <a:t>B. </a:t>
            </a:r>
            <a:r>
              <a:rPr lang="en-US" dirty="0" smtClean="0"/>
              <a:t>Step by Step instructional guidance provided</a:t>
            </a:r>
            <a:endParaRPr lang="en-US" dirty="0" smtClean="0"/>
          </a:p>
          <a:p>
            <a:pPr lvl="2"/>
            <a:r>
              <a:rPr lang="en-US" dirty="0" smtClean="0"/>
              <a:t>C. </a:t>
            </a:r>
            <a:r>
              <a:rPr lang="en-US" dirty="0" smtClean="0"/>
              <a:t>Easily create a new version of a collection</a:t>
            </a:r>
            <a:endParaRPr lang="en-US" dirty="0" smtClean="0"/>
          </a:p>
          <a:p>
            <a:pPr lvl="1"/>
            <a:r>
              <a:rPr lang="en-US" dirty="0" smtClean="0"/>
              <a:t>Answer </a:t>
            </a:r>
            <a:r>
              <a:rPr lang="en-US" dirty="0" smtClean="0"/>
              <a:t>Choice: More than one Answer can be Valid</a:t>
            </a:r>
          </a:p>
          <a:p>
            <a:r>
              <a:rPr lang="en-US" dirty="0" smtClean="0"/>
              <a:t>Q2: True </a:t>
            </a:r>
            <a:r>
              <a:rPr lang="en-US" dirty="0" smtClean="0"/>
              <a:t>/ False</a:t>
            </a:r>
          </a:p>
          <a:p>
            <a:pPr lvl="1"/>
            <a:r>
              <a:rPr lang="en-US" dirty="0" smtClean="0"/>
              <a:t>Customers </a:t>
            </a:r>
            <a:r>
              <a:rPr lang="en-US" dirty="0" smtClean="0"/>
              <a:t>will find it easy to collect and add related objects to package when they are linked in to a common enterprise business object in Windchill.  </a:t>
            </a:r>
            <a:endParaRPr lang="en-US" dirty="0" smtClean="0"/>
          </a:p>
          <a:p>
            <a:r>
              <a:rPr lang="en-US" dirty="0" smtClean="0"/>
              <a:t>Q3: </a:t>
            </a:r>
            <a:r>
              <a:rPr lang="en-US" dirty="0" smtClean="0"/>
              <a:t>True / False</a:t>
            </a:r>
          </a:p>
          <a:p>
            <a:pPr lvl="1"/>
            <a:r>
              <a:rPr lang="en-US" dirty="0" smtClean="0"/>
              <a:t>Cus</a:t>
            </a:r>
            <a:r>
              <a:rPr lang="en-US" dirty="0" smtClean="0"/>
              <a:t>tomers using Packages with WADM will need to Customize to add contract attributes to the package.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Supporting Information for Various Methods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97050" y="952119"/>
            <a:ext cx="7098988" cy="5029200"/>
          </a:xfrm>
        </p:spPr>
        <p:txBody>
          <a:bodyPr/>
          <a:lstStyle/>
          <a:p>
            <a:r>
              <a:rPr lang="en-US" dirty="0" smtClean="0"/>
              <a:t>Purpose and Context</a:t>
            </a:r>
          </a:p>
          <a:p>
            <a:r>
              <a:rPr lang="en-US" dirty="0" smtClean="0"/>
              <a:t>Description of (Types of) Methods</a:t>
            </a:r>
          </a:p>
          <a:p>
            <a:r>
              <a:rPr lang="en-US" dirty="0" smtClean="0"/>
              <a:t>Compare (Types of) Methods </a:t>
            </a:r>
          </a:p>
          <a:p>
            <a:r>
              <a:rPr lang="en-US" dirty="0" smtClean="0"/>
              <a:t>Identify Objectives for Methods Comparison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5103" y="1478402"/>
            <a:ext cx="2694562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Methods comparison maybe be on specific methods or on a generic ‘type of’ method. 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“(Types of)” text to either remove completely or remove parenthesis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Customer Specific Customization </a:t>
            </a:r>
          </a:p>
          <a:p>
            <a:pPr lvl="1"/>
            <a:r>
              <a:rPr lang="en-US" dirty="0" smtClean="0"/>
              <a:t>Potential Changes to Windchill Data Model</a:t>
            </a:r>
          </a:p>
          <a:p>
            <a:pPr lvl="1"/>
            <a:r>
              <a:rPr lang="en-US" dirty="0" smtClean="0"/>
              <a:t>Custom User Interface</a:t>
            </a:r>
          </a:p>
          <a:p>
            <a:pPr lvl="1"/>
            <a:r>
              <a:rPr lang="en-US" dirty="0" smtClean="0"/>
              <a:t>Integrated or Standalone System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Full Customization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Summary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Workflow Task Assignments</a:t>
            </a:r>
          </a:p>
          <a:p>
            <a:pPr lvl="2"/>
            <a:r>
              <a:rPr lang="en-US" dirty="0" smtClean="0"/>
              <a:t>Step-by-step instructions captured in individual Workflow Task Assignments</a:t>
            </a:r>
          </a:p>
          <a:p>
            <a:pPr lvl="2"/>
            <a:r>
              <a:rPr lang="en-US" dirty="0" smtClean="0"/>
              <a:t>Package Creation done manually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presentation layer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Version Issues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Workflow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9457" y="1380744"/>
            <a:ext cx="3647693" cy="50292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OOTB Capabilities include</a:t>
            </a:r>
          </a:p>
          <a:p>
            <a:pPr lvl="2"/>
            <a:r>
              <a:rPr lang="en-US" dirty="0" smtClean="0"/>
              <a:t>Create Package</a:t>
            </a:r>
          </a:p>
          <a:p>
            <a:pPr lvl="2"/>
            <a:r>
              <a:rPr lang="en-US" dirty="0" smtClean="0"/>
              <a:t>Deliver Package</a:t>
            </a:r>
          </a:p>
          <a:p>
            <a:pPr lvl="2"/>
            <a:r>
              <a:rPr lang="en-US" dirty="0" smtClean="0"/>
              <a:t>Track Package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Details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Method 3: OOTB 9.1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0073" y="1905000"/>
            <a:ext cx="50824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33757" y="5829300"/>
            <a:ext cx="8067293" cy="571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See Feature and Function Training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Additional Details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9457" y="1380744"/>
            <a:ext cx="3647693" cy="50292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All capabilities as OOTB WC 9.1 included</a:t>
            </a:r>
          </a:p>
          <a:p>
            <a:pPr lvl="1"/>
            <a:r>
              <a:rPr lang="en-US" dirty="0" smtClean="0"/>
              <a:t>Addition of WADM enables CDRL/SDRL soft-types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Details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Method 4: OOTB 9.1 with WADM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0073" y="1905000"/>
            <a:ext cx="50824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15709" y="576560"/>
            <a:ext cx="390363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Example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33757" y="5829300"/>
            <a:ext cx="8067293" cy="571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 See Feature and Function Training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Additional Details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Activity / Task / Goal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&lt;Summary of the Activity, Task, and/or Goal that you are trying to achieve with the different methods.&gt;</a:t>
            </a:r>
          </a:p>
          <a:p>
            <a:r>
              <a:rPr lang="en-US" dirty="0" smtClean="0"/>
              <a:t>Customer Examples</a:t>
            </a:r>
          </a:p>
          <a:p>
            <a:pPr lvl="1"/>
            <a:r>
              <a:rPr lang="en-US" dirty="0" smtClean="0"/>
              <a:t>Industry X example</a:t>
            </a:r>
          </a:p>
          <a:p>
            <a:pPr lvl="1"/>
            <a:r>
              <a:rPr lang="en-US" dirty="0" smtClean="0"/>
              <a:t>Industry Y example</a:t>
            </a:r>
          </a:p>
          <a:p>
            <a:pPr lvl="1"/>
            <a:r>
              <a:rPr lang="en-US" dirty="0" smtClean="0"/>
              <a:t>Generic example</a:t>
            </a:r>
          </a:p>
          <a:p>
            <a:pPr>
              <a:buNone/>
            </a:pPr>
            <a:r>
              <a:rPr lang="en-US" dirty="0" smtClean="0"/>
              <a:t>NOTE: Reference the Process Landscape presentation for this topic for additional examples.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5103" y="1478402"/>
            <a:ext cx="2694562" cy="150810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Define the purpose of the methods being compared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Provide industry specific or generic examples of where these methods may be applied.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981" y="952119"/>
            <a:ext cx="8699737" cy="5029200"/>
          </a:xfrm>
        </p:spPr>
        <p:txBody>
          <a:bodyPr/>
          <a:lstStyle/>
          <a:p>
            <a:r>
              <a:rPr lang="en-US" dirty="0" smtClean="0"/>
              <a:t>Method 1: &lt;Method 1&gt;</a:t>
            </a:r>
          </a:p>
          <a:p>
            <a:pPr lvl="1"/>
            <a:r>
              <a:rPr lang="en-US" dirty="0" smtClean="0"/>
              <a:t>High level description of Method</a:t>
            </a:r>
          </a:p>
          <a:p>
            <a:pPr lvl="1"/>
            <a:r>
              <a:rPr lang="en-US" dirty="0" smtClean="0"/>
              <a:t>Key point(s) about method</a:t>
            </a:r>
          </a:p>
          <a:p>
            <a:r>
              <a:rPr lang="en-US" dirty="0" smtClean="0"/>
              <a:t>Method 2: &lt;Method 2&gt;</a:t>
            </a:r>
          </a:p>
          <a:p>
            <a:pPr lvl="1"/>
            <a:r>
              <a:rPr lang="en-US" dirty="0" smtClean="0"/>
              <a:t>High level description of Method</a:t>
            </a:r>
          </a:p>
          <a:p>
            <a:pPr lvl="1"/>
            <a:r>
              <a:rPr lang="en-US" dirty="0" smtClean="0"/>
              <a:t>Key point(s) about method</a:t>
            </a:r>
          </a:p>
          <a:p>
            <a:r>
              <a:rPr lang="en-US" dirty="0" smtClean="0"/>
              <a:t>Method 3: : &lt;Method 1&gt;</a:t>
            </a:r>
          </a:p>
          <a:p>
            <a:pPr lvl="1"/>
            <a:r>
              <a:rPr lang="en-US" dirty="0" smtClean="0"/>
              <a:t>High level description of Method</a:t>
            </a:r>
          </a:p>
          <a:p>
            <a:pPr lvl="1"/>
            <a:r>
              <a:rPr lang="en-US" dirty="0" smtClean="0"/>
              <a:t>Key point(s) about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(Types of)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5678" y="1038225"/>
            <a:ext cx="2694562" cy="430887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&lt;Methods #s&gt;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r>
              <a:rPr lang="en-US" sz="1400" dirty="0" smtClean="0"/>
              <a:t>These can be a specific Method or they can be a generic type of method.  The generic type of method would be a grouping for a family of method variations.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high level description of the (type of) method 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Provide one or more Key points about the method</a:t>
            </a:r>
          </a:p>
          <a:p>
            <a:endParaRPr lang="en-US" sz="1400" dirty="0" smtClean="0"/>
          </a:p>
          <a:p>
            <a:r>
              <a:rPr lang="en-US" sz="1400" dirty="0" smtClean="0"/>
              <a:t>Different methods will provide varying degrees of support for the objectives on the previous slide.  This will be identified in the chart on the next slide. 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19075" y="1038225"/>
          <a:ext cx="8699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5"/>
                <a:gridCol w="2174875"/>
                <a:gridCol w="2174875"/>
                <a:gridCol w="2174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&lt;Method</a:t>
                      </a:r>
                      <a:r>
                        <a:rPr lang="en-US" sz="1600" baseline="0" dirty="0" smtClean="0"/>
                        <a:t> 1&gt;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&lt;Method</a:t>
                      </a:r>
                      <a:r>
                        <a:rPr lang="en-US" sz="1600" baseline="0" dirty="0" smtClean="0"/>
                        <a:t> 2&gt;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&lt;Method</a:t>
                      </a:r>
                      <a:r>
                        <a:rPr lang="en-US" sz="1600" baseline="0" dirty="0" smtClean="0"/>
                        <a:t> 3&gt;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r>
                        <a:rPr lang="en-US" sz="1600" baseline="0" dirty="0" smtClean="0"/>
                        <a:t>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r>
                        <a:rPr lang="en-US" sz="1600" baseline="0" dirty="0" smtClean="0"/>
                        <a:t>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r>
                        <a:rPr lang="en-US" sz="1600" baseline="0" dirty="0" smtClean="0"/>
                        <a:t>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r>
                        <a:rPr lang="en-US" sz="1600" baseline="0" dirty="0" smtClean="0"/>
                        <a:t>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r>
                        <a:rPr lang="en-US" sz="1600" baseline="0" dirty="0" smtClean="0"/>
                        <a:t> 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r>
                        <a:rPr lang="en-US" sz="1600" baseline="0" dirty="0" smtClean="0"/>
                        <a:t> 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(Types of)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9178" y="3333750"/>
            <a:ext cx="2694562" cy="258532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&lt;Method #s&gt;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&lt;Objective #s&gt;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Add Rating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r>
              <a:rPr lang="en-US" sz="1400" dirty="0" smtClean="0"/>
              <a:t>For the situation of comparing methods between different product revisions, 95+% of cases should show a OOTB method  on the new product release as superior to meet objectives.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2872" y="923544"/>
            <a:ext cx="8436303" cy="5029200"/>
          </a:xfrm>
        </p:spPr>
        <p:txBody>
          <a:bodyPr/>
          <a:lstStyle/>
          <a:p>
            <a:r>
              <a:rPr lang="en-US" dirty="0" smtClean="0"/>
              <a:t>Objective A</a:t>
            </a:r>
          </a:p>
          <a:p>
            <a:pPr lvl="1"/>
            <a:r>
              <a:rPr lang="en-US" dirty="0" smtClean="0"/>
              <a:t>More detailed description / Key supporting objective</a:t>
            </a:r>
          </a:p>
          <a:p>
            <a:pPr lvl="1"/>
            <a:r>
              <a:rPr lang="en-US" dirty="0" smtClean="0"/>
              <a:t>Key supporting objective(s)</a:t>
            </a:r>
          </a:p>
          <a:p>
            <a:r>
              <a:rPr lang="en-US" dirty="0" smtClean="0"/>
              <a:t>Objective B</a:t>
            </a:r>
          </a:p>
          <a:p>
            <a:pPr lvl="1"/>
            <a:r>
              <a:rPr lang="en-US" dirty="0" smtClean="0"/>
              <a:t>More detailed description / Key supporting objective</a:t>
            </a:r>
          </a:p>
          <a:p>
            <a:pPr lvl="1"/>
            <a:r>
              <a:rPr lang="en-US" dirty="0" smtClean="0"/>
              <a:t>Key supporting objective</a:t>
            </a:r>
          </a:p>
          <a:p>
            <a:r>
              <a:rPr lang="en-US" dirty="0" smtClean="0"/>
              <a:t>Objective C</a:t>
            </a:r>
          </a:p>
          <a:p>
            <a:pPr lvl="1"/>
            <a:r>
              <a:rPr lang="en-US" dirty="0" smtClean="0"/>
              <a:t>More detailed description / Key supporting objective</a:t>
            </a:r>
          </a:p>
          <a:p>
            <a:pPr lvl="1"/>
            <a:r>
              <a:rPr lang="en-US" dirty="0" smtClean="0"/>
              <a:t>Key supporting objective</a:t>
            </a:r>
          </a:p>
          <a:p>
            <a:r>
              <a:rPr lang="en-US" dirty="0" smtClean="0"/>
              <a:t>Objective D</a:t>
            </a:r>
          </a:p>
          <a:p>
            <a:pPr lvl="1"/>
            <a:r>
              <a:rPr lang="en-US" dirty="0" smtClean="0"/>
              <a:t>More detailed description / Key supporting objective</a:t>
            </a:r>
          </a:p>
          <a:p>
            <a:pPr lvl="1"/>
            <a:r>
              <a:rPr lang="en-US" dirty="0" smtClean="0"/>
              <a:t>Key supporting objective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Objectives for Methods Comparison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05678" y="1038225"/>
            <a:ext cx="2694562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&lt;Objective #s&gt;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Key supporting details</a:t>
            </a:r>
          </a:p>
          <a:p>
            <a:endParaRPr lang="en-US" sz="1400" dirty="0" smtClean="0"/>
          </a:p>
          <a:p>
            <a:r>
              <a:rPr lang="en-US" sz="1400" dirty="0" smtClean="0"/>
              <a:t>These Objectives should be simple and provide a means to compare methods.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Benefits of using method(s) with new Windchill 10.0 &lt;topic&gt; capabilities: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1903" y="1571625"/>
            <a:ext cx="2694562" cy="86177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Update the &lt;topic&gt;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Provide summary bullet points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 related to </a:t>
            </a:r>
            <a:r>
              <a:rPr lang="en-US" dirty="0" smtClean="0"/>
              <a:t>Objectives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2 related to </a:t>
            </a:r>
            <a:r>
              <a:rPr lang="en-US" dirty="0" smtClean="0"/>
              <a:t>Method Selection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r>
              <a:rPr lang="en-US" dirty="0" smtClean="0"/>
              <a:t>Question 3 related to Customers </a:t>
            </a:r>
            <a:r>
              <a:rPr lang="en-US" dirty="0" smtClean="0"/>
              <a:t>Benefit</a:t>
            </a:r>
            <a:endParaRPr lang="en-US" dirty="0" smtClean="0"/>
          </a:p>
          <a:p>
            <a:pPr lvl="1"/>
            <a:r>
              <a:rPr lang="en-US" dirty="0" smtClean="0"/>
              <a:t>Provide multi choice list with some correct and some incorrect options.</a:t>
            </a:r>
          </a:p>
          <a:p>
            <a:pPr lvl="1"/>
            <a:r>
              <a:rPr lang="en-US" dirty="0" smtClean="0"/>
              <a:t>List option choices a, b, c… with only one correct answer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Questions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9053" y="964052"/>
            <a:ext cx="2694562" cy="21544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Create Assessment Questions </a:t>
            </a:r>
          </a:p>
          <a:p>
            <a:endParaRPr lang="en-US" sz="1400" dirty="0" smtClean="0"/>
          </a:p>
          <a:p>
            <a:r>
              <a:rPr lang="en-US" sz="1400" dirty="0" smtClean="0"/>
              <a:t>Questions should not be tricky but should be used to reiterate key points in the training  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Questions can be Multiple Choice or True / False.  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DELETE TEMPLATE NOTE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orporate_Template_2010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Corporate_Template_2010</Template>
  <TotalTime>1037</TotalTime>
  <Words>1535</Words>
  <Application>Microsoft Office PowerPoint</Application>
  <PresentationFormat>On-screen Show (4:3)</PresentationFormat>
  <Paragraphs>376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Corporate_Template_2010</vt:lpstr>
      <vt:lpstr>Windchill 10.0 Update - &lt;Topic&gt;  Methods</vt:lpstr>
      <vt:lpstr>Agenda</vt:lpstr>
      <vt:lpstr>Purpose and Context</vt:lpstr>
      <vt:lpstr>Description of (Types of) Methods</vt:lpstr>
      <vt:lpstr>Compare (Types of) Methods </vt:lpstr>
      <vt:lpstr>Identify Objectives for Methods Comparison</vt:lpstr>
      <vt:lpstr>Summary</vt:lpstr>
      <vt:lpstr>Assessment Questions</vt:lpstr>
      <vt:lpstr>Slide 9</vt:lpstr>
      <vt:lpstr>Appendix</vt:lpstr>
      <vt:lpstr>Windchill 9.1 Update - Packages  Methods</vt:lpstr>
      <vt:lpstr>Agenda</vt:lpstr>
      <vt:lpstr>Purpose and Context</vt:lpstr>
      <vt:lpstr>Description of Types of Methods</vt:lpstr>
      <vt:lpstr>Example: Methods Comparison</vt:lpstr>
      <vt:lpstr>Identify Objectives for Methods Comparison</vt:lpstr>
      <vt:lpstr>Summary</vt:lpstr>
      <vt:lpstr>Assessment Questions</vt:lpstr>
      <vt:lpstr>Appendix</vt:lpstr>
      <vt:lpstr>Method 1: Full Customization</vt:lpstr>
      <vt:lpstr>Method 2: Workflow</vt:lpstr>
      <vt:lpstr>Methods Details</vt:lpstr>
      <vt:lpstr>Methods Details</vt:lpstr>
    </vt:vector>
  </TitlesOfParts>
  <Company>PTC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Windchill 10.0 Update  Methods</dc:title>
  <dc:creator>Marc-Wayne Formales</dc:creator>
  <cp:lastModifiedBy>Ann King</cp:lastModifiedBy>
  <cp:revision>63</cp:revision>
  <dcterms:created xsi:type="dcterms:W3CDTF">2010-12-15T18:53:12Z</dcterms:created>
  <dcterms:modified xsi:type="dcterms:W3CDTF">2010-12-22T16:54:35Z</dcterms:modified>
</cp:coreProperties>
</file>