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68.xml" ContentType="application/vnd.openxmlformats-officedocument.presentationml.tags+xml"/>
  <Override PartName="/ppt/tags/tag186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10" r:id="rId2"/>
    <p:sldId id="476" r:id="rId3"/>
    <p:sldId id="531" r:id="rId4"/>
    <p:sldId id="533" r:id="rId5"/>
    <p:sldId id="534" r:id="rId6"/>
    <p:sldId id="535" r:id="rId7"/>
    <p:sldId id="540" r:id="rId8"/>
    <p:sldId id="518" r:id="rId9"/>
    <p:sldId id="546" r:id="rId10"/>
    <p:sldId id="545" r:id="rId11"/>
    <p:sldId id="520" r:id="rId12"/>
    <p:sldId id="537" r:id="rId13"/>
    <p:sldId id="532" r:id="rId14"/>
    <p:sldId id="541" r:id="rId15"/>
    <p:sldId id="542" r:id="rId16"/>
    <p:sldId id="543" r:id="rId17"/>
    <p:sldId id="547" r:id="rId18"/>
    <p:sldId id="53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1E"/>
    <a:srgbClr val="FFC637"/>
    <a:srgbClr val="FFCE55"/>
    <a:srgbClr val="EBB700"/>
    <a:srgbClr val="E98300"/>
    <a:srgbClr val="6FAEAB"/>
    <a:srgbClr val="8FE2AF"/>
    <a:srgbClr val="8EE4D0"/>
    <a:srgbClr val="CABE90"/>
    <a:srgbClr val="4C4D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 autoAdjust="0"/>
    <p:restoredTop sz="79268" autoAdjust="0"/>
  </p:normalViewPr>
  <p:slideViewPr>
    <p:cSldViewPr snapToGrid="0">
      <p:cViewPr>
        <p:scale>
          <a:sx n="100" d="100"/>
          <a:sy n="100" d="100"/>
        </p:scale>
        <p:origin x="-1596" y="-78"/>
      </p:cViewPr>
      <p:guideLst>
        <p:guide orient="horz" pos="2160"/>
        <p:guide orient="horz" pos="4282"/>
        <p:guide orient="horz" pos="4148"/>
        <p:guide orient="horz" pos="68"/>
        <p:guide orient="horz" pos="4041"/>
        <p:guide orient="horz" pos="346"/>
        <p:guide pos="400"/>
        <p:guide pos="56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3744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055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6C181CF-A042-4832-BDD5-38EDC3E6E011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055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0E045E17-82EF-4621-8E74-4DB5DB1C8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r">
              <a:defRPr sz="1300"/>
            </a:lvl1pPr>
          </a:lstStyle>
          <a:p>
            <a:fld id="{5B3CCA9C-E570-492E-B787-71E9E4B3DD38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1" tIns="47536" rIns="95071" bIns="475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570"/>
            <a:ext cx="5851497" cy="4320540"/>
          </a:xfrm>
          <a:prstGeom prst="rect">
            <a:avLst/>
          </a:prstGeom>
        </p:spPr>
        <p:txBody>
          <a:bodyPr vert="horz" lIns="95071" tIns="47536" rIns="95071" bIns="475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r">
              <a:defRPr sz="1300"/>
            </a:lvl1pPr>
          </a:lstStyle>
          <a:p>
            <a:fld id="{0764BD10-A002-4C14-8765-7063E5386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Landscape Work Package</a:t>
            </a:r>
          </a:p>
          <a:p>
            <a:r>
              <a:rPr lang="en-US" b="1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Highlight the customer process(</a:t>
            </a:r>
            <a:r>
              <a:rPr lang="en-US" dirty="0" err="1" smtClean="0"/>
              <a:t>es</a:t>
            </a:r>
            <a:r>
              <a:rPr lang="en-US" dirty="0" smtClean="0"/>
              <a:t>)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Highlight the process practices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Example of customer(s) who would benefit the most </a:t>
            </a:r>
          </a:p>
          <a:p>
            <a:endParaRPr lang="en-US" dirty="0" smtClean="0"/>
          </a:p>
          <a:p>
            <a:r>
              <a:rPr lang="en-US" dirty="0" smtClean="0"/>
              <a:t>Deliverable:</a:t>
            </a:r>
          </a:p>
          <a:p>
            <a:endParaRPr lang="en-US" dirty="0" smtClean="0"/>
          </a:p>
          <a:p>
            <a:r>
              <a:rPr lang="en-US" dirty="0" smtClean="0"/>
              <a:t>2-3 slide PPT presentation with narration and slide notes </a:t>
            </a:r>
          </a:p>
          <a:p>
            <a:r>
              <a:rPr lang="en-US" dirty="0" smtClean="0"/>
              <a:t>2-3 assessment questions and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2313"/>
            <a:ext cx="4803775" cy="36020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Process Landscape slide</a:t>
            </a:r>
            <a:r>
              <a:rPr lang="en-US" baseline="0" dirty="0" smtClean="0"/>
              <a:t> comes </a:t>
            </a:r>
            <a:r>
              <a:rPr lang="en-US" baseline="0" smtClean="0"/>
              <a:t>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</a:t>
            </a:r>
            <a:r>
              <a:rPr lang="en-US" baseline="0" dirty="0" smtClean="0"/>
              <a:t> </a:t>
            </a:r>
            <a:r>
              <a:rPr lang="en-US" dirty="0" smtClean="0"/>
              <a:t>Answer –</a:t>
            </a:r>
            <a:r>
              <a:rPr lang="en-US" baseline="0" dirty="0" smtClean="0"/>
              <a:t> A &amp; D</a:t>
            </a:r>
          </a:p>
          <a:p>
            <a:r>
              <a:rPr lang="en-US" baseline="0" dirty="0" smtClean="0"/>
              <a:t>Q2: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2313"/>
            <a:ext cx="4803775" cy="36020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BE23-2990-4FB3-BA69-93FC00487AC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3"/>
            <a:ext cx="5852160" cy="2323624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Process Landscape slide</a:t>
            </a:r>
            <a:r>
              <a:rPr lang="en-US" baseline="0" dirty="0" smtClean="0"/>
              <a:t> comes from https://pds.ptc.com/Windchill/servlet/TypeBasedIncludeServlet?ContainerOid=OR%3Awt.projmgmt.admin.Project2%3A79065578&amp;oid=VR%3Awt.doc.WTDocument%3A114437180&amp;u8=1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Landscape Work Package</a:t>
            </a:r>
          </a:p>
          <a:p>
            <a:r>
              <a:rPr lang="en-US" b="1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Highlight the customer process(</a:t>
            </a:r>
            <a:r>
              <a:rPr lang="en-US" dirty="0" err="1" smtClean="0"/>
              <a:t>es</a:t>
            </a:r>
            <a:r>
              <a:rPr lang="en-US" dirty="0" smtClean="0"/>
              <a:t>)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Highlight the process practices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Example of customer(s) who would benefit the most </a:t>
            </a:r>
          </a:p>
          <a:p>
            <a:endParaRPr lang="en-US" dirty="0" smtClean="0"/>
          </a:p>
          <a:p>
            <a:r>
              <a:rPr lang="en-US" dirty="0" smtClean="0"/>
              <a:t>Deliverable:</a:t>
            </a:r>
          </a:p>
          <a:p>
            <a:endParaRPr lang="en-US" dirty="0" smtClean="0"/>
          </a:p>
          <a:p>
            <a:r>
              <a:rPr lang="en-US" dirty="0" smtClean="0"/>
              <a:t>2-3 slide PPT presentation with narration and slide notes </a:t>
            </a:r>
          </a:p>
          <a:p>
            <a:r>
              <a:rPr lang="en-US" dirty="0" smtClean="0"/>
              <a:t>2-3 assessment questions and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356_CorpPPT_COVER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4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56_CorpPPT_Thank YO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7871257" y="1167799"/>
            <a:ext cx="1017949" cy="5216712"/>
            <a:chOff x="7871257" y="1167799"/>
            <a:chExt cx="1017949" cy="5216712"/>
          </a:xfrm>
        </p:grpSpPr>
        <p:pic>
          <p:nvPicPr>
            <p:cNvPr id="10" name="Picture 9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1" name="Picture 10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2" name="Picture 11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3" name="Picture 12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Arial" pitchFamily="34" charset="0"/>
        <a:buChar char="&gt;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image" Target="../media/image10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notesSlide" Target="../notesSlides/notesSlide1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26" Type="http://schemas.openxmlformats.org/officeDocument/2006/relationships/tags" Target="../tags/tag152.xml"/><Relationship Id="rId3" Type="http://schemas.openxmlformats.org/officeDocument/2006/relationships/tags" Target="../tags/tag129.xml"/><Relationship Id="rId21" Type="http://schemas.openxmlformats.org/officeDocument/2006/relationships/tags" Target="../tags/tag147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29" Type="http://schemas.openxmlformats.org/officeDocument/2006/relationships/notesSlide" Target="../notesSlides/notesSlide12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tags" Target="../tags/tag150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slideLayout" Target="../slideLayouts/slideLayout4.xml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26" Type="http://schemas.openxmlformats.org/officeDocument/2006/relationships/tags" Target="../tags/tag179.xml"/><Relationship Id="rId39" Type="http://schemas.openxmlformats.org/officeDocument/2006/relationships/tags" Target="../tags/tag192.xml"/><Relationship Id="rId3" Type="http://schemas.openxmlformats.org/officeDocument/2006/relationships/tags" Target="../tags/tag156.xml"/><Relationship Id="rId21" Type="http://schemas.openxmlformats.org/officeDocument/2006/relationships/tags" Target="../tags/tag174.xml"/><Relationship Id="rId34" Type="http://schemas.openxmlformats.org/officeDocument/2006/relationships/tags" Target="../tags/tag187.xml"/><Relationship Id="rId42" Type="http://schemas.openxmlformats.org/officeDocument/2006/relationships/slideLayout" Target="../slideLayouts/slideLayout4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5" Type="http://schemas.openxmlformats.org/officeDocument/2006/relationships/tags" Target="../tags/tag178.xml"/><Relationship Id="rId33" Type="http://schemas.openxmlformats.org/officeDocument/2006/relationships/tags" Target="../tags/tag186.xml"/><Relationship Id="rId38" Type="http://schemas.openxmlformats.org/officeDocument/2006/relationships/tags" Target="../tags/tag191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20" Type="http://schemas.openxmlformats.org/officeDocument/2006/relationships/tags" Target="../tags/tag173.xml"/><Relationship Id="rId29" Type="http://schemas.openxmlformats.org/officeDocument/2006/relationships/tags" Target="../tags/tag182.xml"/><Relationship Id="rId41" Type="http://schemas.openxmlformats.org/officeDocument/2006/relationships/tags" Target="../tags/tag194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24" Type="http://schemas.openxmlformats.org/officeDocument/2006/relationships/tags" Target="../tags/tag177.xml"/><Relationship Id="rId32" Type="http://schemas.openxmlformats.org/officeDocument/2006/relationships/tags" Target="../tags/tag185.xml"/><Relationship Id="rId37" Type="http://schemas.openxmlformats.org/officeDocument/2006/relationships/tags" Target="../tags/tag190.xml"/><Relationship Id="rId40" Type="http://schemas.openxmlformats.org/officeDocument/2006/relationships/tags" Target="../tags/tag193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23" Type="http://schemas.openxmlformats.org/officeDocument/2006/relationships/tags" Target="../tags/tag176.xml"/><Relationship Id="rId28" Type="http://schemas.openxmlformats.org/officeDocument/2006/relationships/tags" Target="../tags/tag181.xml"/><Relationship Id="rId36" Type="http://schemas.openxmlformats.org/officeDocument/2006/relationships/tags" Target="../tags/tag189.xml"/><Relationship Id="rId10" Type="http://schemas.openxmlformats.org/officeDocument/2006/relationships/tags" Target="../tags/tag163.xml"/><Relationship Id="rId19" Type="http://schemas.openxmlformats.org/officeDocument/2006/relationships/tags" Target="../tags/tag172.xml"/><Relationship Id="rId31" Type="http://schemas.openxmlformats.org/officeDocument/2006/relationships/tags" Target="../tags/tag184.xml"/><Relationship Id="rId44" Type="http://schemas.openxmlformats.org/officeDocument/2006/relationships/image" Target="../media/image10.png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Relationship Id="rId22" Type="http://schemas.openxmlformats.org/officeDocument/2006/relationships/tags" Target="../tags/tag175.xml"/><Relationship Id="rId27" Type="http://schemas.openxmlformats.org/officeDocument/2006/relationships/tags" Target="../tags/tag180.xml"/><Relationship Id="rId30" Type="http://schemas.openxmlformats.org/officeDocument/2006/relationships/tags" Target="../tags/tag183.xml"/><Relationship Id="rId35" Type="http://schemas.openxmlformats.org/officeDocument/2006/relationships/tags" Target="../tags/tag188.xml"/><Relationship Id="rId43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notesSlide" Target="../notesSlides/notesSlide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slideLayout" Target="../slideLayouts/slideLayout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9" Type="http://schemas.openxmlformats.org/officeDocument/2006/relationships/tags" Target="../tags/tag95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34" Type="http://schemas.openxmlformats.org/officeDocument/2006/relationships/tags" Target="../tags/tag90.xml"/><Relationship Id="rId42" Type="http://schemas.openxmlformats.org/officeDocument/2006/relationships/slideLayout" Target="../slideLayouts/slideLayout4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33" Type="http://schemas.openxmlformats.org/officeDocument/2006/relationships/tags" Target="../tags/tag89.xml"/><Relationship Id="rId38" Type="http://schemas.openxmlformats.org/officeDocument/2006/relationships/tags" Target="../tags/tag94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tags" Target="../tags/tag85.xml"/><Relationship Id="rId41" Type="http://schemas.openxmlformats.org/officeDocument/2006/relationships/tags" Target="../tags/tag9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32" Type="http://schemas.openxmlformats.org/officeDocument/2006/relationships/tags" Target="../tags/tag88.xml"/><Relationship Id="rId37" Type="http://schemas.openxmlformats.org/officeDocument/2006/relationships/tags" Target="../tags/tag93.xml"/><Relationship Id="rId40" Type="http://schemas.openxmlformats.org/officeDocument/2006/relationships/tags" Target="../tags/tag96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36" Type="http://schemas.openxmlformats.org/officeDocument/2006/relationships/tags" Target="../tags/tag92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31" Type="http://schemas.openxmlformats.org/officeDocument/2006/relationships/tags" Target="../tags/tag87.xml"/><Relationship Id="rId44" Type="http://schemas.openxmlformats.org/officeDocument/2006/relationships/image" Target="../media/image10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tags" Target="../tags/tag86.xml"/><Relationship Id="rId35" Type="http://schemas.openxmlformats.org/officeDocument/2006/relationships/tags" Target="../tags/tag91.xml"/><Relationship Id="rId4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3504" y="1976887"/>
            <a:ext cx="7873746" cy="1292662"/>
          </a:xfrm>
        </p:spPr>
        <p:txBody>
          <a:bodyPr/>
          <a:lstStyle/>
          <a:p>
            <a:r>
              <a:rPr lang="en-CA" dirty="0" smtClean="0"/>
              <a:t>Windchill 10.0 Update - &lt;Topic&gt;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Process Landscape</a:t>
            </a:r>
            <a:endParaRPr lang="fr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51144" y="5925312"/>
            <a:ext cx="3741308" cy="246221"/>
          </a:xfrm>
        </p:spPr>
        <p:txBody>
          <a:bodyPr/>
          <a:lstStyle/>
          <a:p>
            <a:r>
              <a:rPr lang="en-US" dirty="0" smtClean="0"/>
              <a:t>December 2010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4528" y="1468877"/>
            <a:ext cx="2694562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Applied </a:t>
            </a:r>
            <a:r>
              <a:rPr lang="en-CA" dirty="0" smtClean="0"/>
              <a:t>Customer Practice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&lt;Practice </a:t>
            </a:r>
            <a:r>
              <a:rPr lang="en-US" dirty="0" smtClean="0"/>
              <a:t>N</a:t>
            </a:r>
            <a:r>
              <a:rPr lang="en-US" dirty="0" smtClean="0"/>
              <a:t>ame&gt;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9053" y="964052"/>
            <a:ext cx="2694562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&lt;practice name&gt;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Provide summary and </a:t>
            </a:r>
            <a:r>
              <a:rPr lang="en-US" sz="1400" dirty="0" smtClean="0"/>
              <a:t>details for </a:t>
            </a:r>
            <a:r>
              <a:rPr lang="en-US" sz="1400" dirty="0" smtClean="0"/>
              <a:t>each common </a:t>
            </a:r>
            <a:r>
              <a:rPr lang="en-US" sz="1400" dirty="0" smtClean="0"/>
              <a:t>customer / applied </a:t>
            </a:r>
            <a:r>
              <a:rPr lang="en-US" sz="1400" dirty="0" smtClean="0"/>
              <a:t>practice included in the presentation </a:t>
            </a:r>
            <a:r>
              <a:rPr lang="en-US" sz="1400" dirty="0" smtClean="0"/>
              <a:t>that </a:t>
            </a:r>
            <a:r>
              <a:rPr lang="en-US" sz="1400" dirty="0" smtClean="0"/>
              <a:t>is not </a:t>
            </a:r>
            <a:r>
              <a:rPr lang="en-US" sz="1400" dirty="0" smtClean="0"/>
              <a:t>already included in the Process Landscape. 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</a:t>
            </a:r>
            <a:r>
              <a:rPr lang="en-US" sz="1400" dirty="0" smtClean="0"/>
              <a:t>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3504" y="1976887"/>
            <a:ext cx="7873746" cy="1292662"/>
          </a:xfrm>
        </p:spPr>
        <p:txBody>
          <a:bodyPr/>
          <a:lstStyle/>
          <a:p>
            <a:r>
              <a:rPr lang="en-CA" dirty="0" smtClean="0"/>
              <a:t>Windchill 9.1 Update - Packages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Process Landscape</a:t>
            </a:r>
            <a:endParaRPr lang="fr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51144" y="5925312"/>
            <a:ext cx="3741308" cy="246221"/>
          </a:xfrm>
        </p:spPr>
        <p:txBody>
          <a:bodyPr/>
          <a:lstStyle/>
          <a:p>
            <a:r>
              <a:rPr lang="en-US" dirty="0" smtClean="0"/>
              <a:t>December 2010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AGENDA-image"/>
          <p:cNvPicPr>
            <a:picLocks noChangeAspect="1" noChangeArrowheads="1"/>
          </p:cNvPicPr>
          <p:nvPr/>
        </p:nvPicPr>
        <p:blipFill>
          <a:blip r:embed="rId3" cstate="screen">
            <a:lum bright="10000"/>
          </a:blip>
          <a:srcRect/>
          <a:stretch>
            <a:fillRect/>
          </a:stretch>
        </p:blipFill>
        <p:spPr bwMode="auto">
          <a:xfrm>
            <a:off x="2114549" y="841265"/>
            <a:ext cx="7029451" cy="5835759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CA" dirty="0" smtClean="0"/>
              <a:t>Identify Processes Impact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Identify Customer Practice(s) Impact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Practice Details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Summary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Appendix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Forward Looking Information – Subject to Change Without Notice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5"/>
          <p:cNvSpPr>
            <a:spLocks noChangeArrowheads="1"/>
          </p:cNvSpPr>
          <p:nvPr/>
        </p:nvSpPr>
        <p:spPr bwMode="auto">
          <a:xfrm>
            <a:off x="0" y="5234353"/>
            <a:ext cx="9144000" cy="6792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sp>
        <p:nvSpPr>
          <p:cNvPr id="22532" name="Rectangle 53"/>
          <p:cNvSpPr>
            <a:spLocks noChangeArrowheads="1"/>
          </p:cNvSpPr>
          <p:nvPr/>
        </p:nvSpPr>
        <p:spPr bwMode="auto">
          <a:xfrm>
            <a:off x="0" y="3395273"/>
            <a:ext cx="914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sp>
        <p:nvSpPr>
          <p:cNvPr id="22533" name="Rectangle 56"/>
          <p:cNvSpPr>
            <a:spLocks noChangeArrowheads="1"/>
          </p:cNvSpPr>
          <p:nvPr/>
        </p:nvSpPr>
        <p:spPr bwMode="auto">
          <a:xfrm>
            <a:off x="0" y="1346514"/>
            <a:ext cx="9144000" cy="15915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3084" name="Rectangle 18"/>
          <p:cNvSpPr>
            <a:spLocks noChangeArrowheads="1"/>
          </p:cNvSpPr>
          <p:nvPr/>
        </p:nvSpPr>
        <p:spPr bwMode="auto">
          <a:xfrm>
            <a:off x="1841500" y="3192575"/>
            <a:ext cx="4295775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Requirements Capture and Management</a:t>
            </a:r>
          </a:p>
        </p:txBody>
      </p:sp>
      <p:sp>
        <p:nvSpPr>
          <p:cNvPr id="3086" name="Rectangle 20"/>
          <p:cNvSpPr>
            <a:spLocks noChangeArrowheads="1"/>
          </p:cNvSpPr>
          <p:nvPr/>
        </p:nvSpPr>
        <p:spPr bwMode="auto">
          <a:xfrm>
            <a:off x="1317625" y="2986365"/>
            <a:ext cx="289718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Proposal Response</a:t>
            </a:r>
          </a:p>
        </p:txBody>
      </p:sp>
      <p:sp>
        <p:nvSpPr>
          <p:cNvPr id="3100" name="Rectangle 70"/>
          <p:cNvSpPr>
            <a:spLocks noChangeArrowheads="1"/>
          </p:cNvSpPr>
          <p:nvPr/>
        </p:nvSpPr>
        <p:spPr bwMode="auto">
          <a:xfrm>
            <a:off x="3270250" y="5706632"/>
            <a:ext cx="4333875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Manufacturing Outsourcing</a:t>
            </a:r>
          </a:p>
        </p:txBody>
      </p:sp>
      <p:sp>
        <p:nvSpPr>
          <p:cNvPr id="3098" name="Rectangle 68"/>
          <p:cNvSpPr>
            <a:spLocks noChangeArrowheads="1"/>
          </p:cNvSpPr>
          <p:nvPr/>
        </p:nvSpPr>
        <p:spPr bwMode="auto">
          <a:xfrm>
            <a:off x="3271838" y="5492927"/>
            <a:ext cx="30305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Tooling Design and Manufacture</a:t>
            </a:r>
          </a:p>
        </p:txBody>
      </p:sp>
      <p:sp>
        <p:nvSpPr>
          <p:cNvPr id="3099" name="Rectangle 69"/>
          <p:cNvSpPr>
            <a:spLocks noChangeArrowheads="1"/>
          </p:cNvSpPr>
          <p:nvPr/>
        </p:nvSpPr>
        <p:spPr bwMode="auto">
          <a:xfrm>
            <a:off x="3270250" y="5279222"/>
            <a:ext cx="432593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Manufacturing Process Management</a:t>
            </a: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Landscape - Packages</a:t>
            </a:r>
            <a:br>
              <a:rPr lang="en-CA" dirty="0" smtClean="0"/>
            </a:br>
            <a:r>
              <a:rPr lang="en-CA" dirty="0" smtClean="0"/>
              <a:t>Identify Processes Impact</a:t>
            </a:r>
            <a:endParaRPr lang="en-US" dirty="0"/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2941638" y="2285290"/>
            <a:ext cx="6202362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Regulatory Compliance</a:t>
            </a: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1316038" y="1400490"/>
            <a:ext cx="7827962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Portfolio Management</a:t>
            </a:r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2946400" y="2506490"/>
            <a:ext cx="61976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Quality &amp; Reliability Management</a:t>
            </a:r>
          </a:p>
        </p:txBody>
      </p:sp>
      <p:sp>
        <p:nvSpPr>
          <p:cNvPr id="3080" name="Rectangle 26"/>
          <p:cNvSpPr>
            <a:spLocks noChangeArrowheads="1"/>
          </p:cNvSpPr>
          <p:nvPr/>
        </p:nvSpPr>
        <p:spPr bwMode="auto">
          <a:xfrm>
            <a:off x="2954338" y="2727690"/>
            <a:ext cx="6189662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Change and Configuration Management</a:t>
            </a:r>
          </a:p>
        </p:txBody>
      </p:sp>
      <p:sp>
        <p:nvSpPr>
          <p:cNvPr id="3082" name="Rectangle 16"/>
          <p:cNvSpPr>
            <a:spLocks noChangeArrowheads="1"/>
          </p:cNvSpPr>
          <p:nvPr/>
        </p:nvSpPr>
        <p:spPr bwMode="auto">
          <a:xfrm>
            <a:off x="1841500" y="1621690"/>
            <a:ext cx="6035675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Program Management</a:t>
            </a:r>
          </a:p>
        </p:txBody>
      </p:sp>
      <p:sp>
        <p:nvSpPr>
          <p:cNvPr id="3083" name="Rectangle 17"/>
          <p:cNvSpPr>
            <a:spLocks noChangeArrowheads="1"/>
          </p:cNvSpPr>
          <p:nvPr/>
        </p:nvSpPr>
        <p:spPr bwMode="auto">
          <a:xfrm>
            <a:off x="1835150" y="1842890"/>
            <a:ext cx="6035675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Project  Management</a:t>
            </a:r>
          </a:p>
        </p:txBody>
      </p:sp>
      <p:sp>
        <p:nvSpPr>
          <p:cNvPr id="3087" name="Rectangle 21"/>
          <p:cNvSpPr>
            <a:spLocks noChangeArrowheads="1"/>
          </p:cNvSpPr>
          <p:nvPr/>
        </p:nvSpPr>
        <p:spPr bwMode="auto">
          <a:xfrm>
            <a:off x="2063750" y="3451250"/>
            <a:ext cx="1976438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Concept Development</a:t>
            </a:r>
          </a:p>
        </p:txBody>
      </p:sp>
      <p:sp>
        <p:nvSpPr>
          <p:cNvPr id="3088" name="Rectangle 22"/>
          <p:cNvSpPr>
            <a:spLocks noChangeArrowheads="1"/>
          </p:cNvSpPr>
          <p:nvPr/>
        </p:nvSpPr>
        <p:spPr bwMode="auto">
          <a:xfrm>
            <a:off x="2968625" y="3670951"/>
            <a:ext cx="150018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System Design</a:t>
            </a:r>
          </a:p>
        </p:txBody>
      </p:sp>
      <p:sp>
        <p:nvSpPr>
          <p:cNvPr id="3089" name="Rectangle 23"/>
          <p:cNvSpPr>
            <a:spLocks noChangeArrowheads="1"/>
          </p:cNvSpPr>
          <p:nvPr/>
        </p:nvSpPr>
        <p:spPr bwMode="auto">
          <a:xfrm>
            <a:off x="3913188" y="3890652"/>
            <a:ext cx="1270000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Detailed Design</a:t>
            </a:r>
          </a:p>
        </p:txBody>
      </p:sp>
      <p:sp>
        <p:nvSpPr>
          <p:cNvPr id="3090" name="Rectangle 24"/>
          <p:cNvSpPr>
            <a:spLocks noChangeArrowheads="1"/>
          </p:cNvSpPr>
          <p:nvPr/>
        </p:nvSpPr>
        <p:spPr bwMode="auto">
          <a:xfrm>
            <a:off x="2706688" y="4110353"/>
            <a:ext cx="35560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Verification and Validation</a:t>
            </a:r>
          </a:p>
        </p:txBody>
      </p:sp>
      <p:sp>
        <p:nvSpPr>
          <p:cNvPr id="3091" name="Rectangle 25"/>
          <p:cNvSpPr>
            <a:spLocks noChangeArrowheads="1"/>
          </p:cNvSpPr>
          <p:nvPr/>
        </p:nvSpPr>
        <p:spPr bwMode="auto">
          <a:xfrm>
            <a:off x="2222500" y="4549755"/>
            <a:ext cx="4064000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Design Outsourcing</a:t>
            </a:r>
          </a:p>
        </p:txBody>
      </p:sp>
      <p:sp>
        <p:nvSpPr>
          <p:cNvPr id="3093" name="Rectangle 59"/>
          <p:cNvSpPr>
            <a:spLocks noChangeArrowheads="1"/>
          </p:cNvSpPr>
          <p:nvPr/>
        </p:nvSpPr>
        <p:spPr bwMode="auto">
          <a:xfrm>
            <a:off x="3560943" y="4330054"/>
            <a:ext cx="4035991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Variant Design &amp; Generation</a:t>
            </a:r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2936875" y="5022135"/>
            <a:ext cx="6207125" cy="1635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Component and Supplier Management</a:t>
            </a:r>
          </a:p>
        </p:txBody>
      </p:sp>
      <p:sp>
        <p:nvSpPr>
          <p:cNvPr id="3092" name="Rectangle 27"/>
          <p:cNvSpPr>
            <a:spLocks noChangeArrowheads="1"/>
          </p:cNvSpPr>
          <p:nvPr/>
        </p:nvSpPr>
        <p:spPr bwMode="auto">
          <a:xfrm>
            <a:off x="2325688" y="4808430"/>
            <a:ext cx="397668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Early Sourcing</a:t>
            </a:r>
          </a:p>
        </p:txBody>
      </p:sp>
      <p:sp>
        <p:nvSpPr>
          <p:cNvPr id="3094" name="Rectangle 28"/>
          <p:cNvSpPr>
            <a:spLocks noChangeArrowheads="1"/>
          </p:cNvSpPr>
          <p:nvPr/>
        </p:nvSpPr>
        <p:spPr bwMode="auto">
          <a:xfrm>
            <a:off x="3857625" y="5950317"/>
            <a:ext cx="2944813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Product Support Analysis &amp; Planning</a:t>
            </a:r>
          </a:p>
        </p:txBody>
      </p:sp>
      <p:sp>
        <p:nvSpPr>
          <p:cNvPr id="3096" name="Rectangle 30"/>
          <p:cNvSpPr>
            <a:spLocks noChangeArrowheads="1"/>
          </p:cNvSpPr>
          <p:nvPr/>
        </p:nvSpPr>
        <p:spPr bwMode="auto">
          <a:xfrm>
            <a:off x="4286250" y="6171512"/>
            <a:ext cx="330993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Technical Information Creation &amp; Delivery</a:t>
            </a:r>
          </a:p>
        </p:txBody>
      </p:sp>
      <p:sp>
        <p:nvSpPr>
          <p:cNvPr id="3097" name="Rectangle 57"/>
          <p:cNvSpPr>
            <a:spLocks noChangeArrowheads="1"/>
          </p:cNvSpPr>
          <p:nvPr/>
        </p:nvSpPr>
        <p:spPr bwMode="auto">
          <a:xfrm>
            <a:off x="6429375" y="6392707"/>
            <a:ext cx="2714625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Performance Analysis &amp; Feedback</a:t>
            </a: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135493" y="2064090"/>
            <a:ext cx="700850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 smtClean="0">
                <a:solidFill>
                  <a:srgbClr val="000000"/>
                </a:solidFill>
              </a:rPr>
              <a:t>Environmental Performance Management</a:t>
            </a:r>
            <a:endParaRPr lang="en-US" sz="1000" kern="700" spc="30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26713" y="4011824"/>
            <a:ext cx="1227138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Engineering</a:t>
            </a: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12426" y="2049800"/>
            <a:ext cx="861935" cy="152349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12425" y="3031251"/>
            <a:ext cx="1116768" cy="270843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100" kern="900" dirty="0" smtClean="0">
                <a:solidFill>
                  <a:schemeClr val="accent1"/>
                </a:solidFill>
              </a:rPr>
              <a:t>Sales &amp; Marketing</a:t>
            </a:r>
            <a:endParaRPr lang="en-US" sz="1100" kern="900" dirty="0">
              <a:solidFill>
                <a:schemeClr val="accent1"/>
              </a:solidFill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162320" y="4931364"/>
            <a:ext cx="73501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50" dirty="0">
                <a:solidFill>
                  <a:schemeClr val="accent1"/>
                </a:solidFill>
              </a:rPr>
              <a:t>Sourcing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139982" y="5481493"/>
            <a:ext cx="1069975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Manufacturing</a:t>
            </a: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139982" y="6195881"/>
            <a:ext cx="66516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Service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6"/>
          <p:cNvSpPr>
            <a:spLocks noChangeArrowheads="1"/>
          </p:cNvSpPr>
          <p:nvPr/>
        </p:nvSpPr>
        <p:spPr bwMode="auto">
          <a:xfrm>
            <a:off x="0" y="1346515"/>
            <a:ext cx="9144000" cy="41891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CA" dirty="0" smtClean="0"/>
              <a:t>Process Landscape - Packages</a:t>
            </a:r>
            <a:br>
              <a:rPr lang="en-CA" dirty="0" smtClean="0"/>
            </a:br>
            <a:r>
              <a:rPr lang="en-CA" dirty="0" smtClean="0"/>
              <a:t>Identify Customer Practice(s) Impact</a:t>
            </a: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12426" y="2049800"/>
            <a:ext cx="861935" cy="152349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12425" y="5936293"/>
            <a:ext cx="1116768" cy="270843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100" kern="900" dirty="0" smtClean="0">
                <a:solidFill>
                  <a:schemeClr val="accent1"/>
                </a:solidFill>
              </a:rPr>
              <a:t>Sales &amp; Marketing</a:t>
            </a:r>
            <a:endParaRPr lang="en-US" sz="1100" kern="900" dirty="0">
              <a:solidFill>
                <a:schemeClr val="accent1"/>
              </a:solidFill>
            </a:endParaRPr>
          </a:p>
        </p:txBody>
      </p:sp>
      <p:cxnSp>
        <p:nvCxnSpPr>
          <p:cNvPr id="111" name="Straight Connector 110"/>
          <p:cNvCxnSpPr/>
          <p:nvPr>
            <p:custDataLst>
              <p:tags r:id="rId1"/>
            </p:custDataLst>
          </p:nvPr>
        </p:nvCxnSpPr>
        <p:spPr>
          <a:xfrm rot="5400000">
            <a:off x="1514902" y="1732315"/>
            <a:ext cx="259307" cy="2047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99"/>
          <p:cNvGrpSpPr/>
          <p:nvPr>
            <p:custDataLst>
              <p:tags r:id="rId2"/>
            </p:custDataLst>
          </p:nvPr>
        </p:nvGrpSpPr>
        <p:grpSpPr>
          <a:xfrm>
            <a:off x="1198761" y="2050161"/>
            <a:ext cx="2349690" cy="1229618"/>
            <a:chOff x="5933943" y="1919531"/>
            <a:chExt cx="2787717" cy="1229618"/>
          </a:xfrm>
        </p:grpSpPr>
        <p:sp>
          <p:nvSpPr>
            <p:cNvPr id="113" name="Rectangle 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4" name="Rectangle 65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>
            <a:xfrm>
              <a:off x="5933944" y="2087320"/>
              <a:ext cx="2787717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Program Process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Portfolio Dashboards</a:t>
              </a:r>
            </a:p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/>
                <a:t>Program Gate Deliverable Control</a:t>
              </a:r>
            </a:p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/>
                <a:t>Integrated Program Data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grpSp>
        <p:nvGrpSpPr>
          <p:cNvPr id="4" name="Group 299"/>
          <p:cNvGrpSpPr/>
          <p:nvPr>
            <p:custDataLst>
              <p:tags r:id="rId3"/>
            </p:custDataLst>
          </p:nvPr>
        </p:nvGrpSpPr>
        <p:grpSpPr>
          <a:xfrm>
            <a:off x="5636525" y="2034268"/>
            <a:ext cx="3507475" cy="1437367"/>
            <a:chOff x="5875688" y="1919531"/>
            <a:chExt cx="3207956" cy="1437367"/>
          </a:xfrm>
        </p:grpSpPr>
        <p:sp>
          <p:nvSpPr>
            <p:cNvPr id="116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7" name="Rectangle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>
            <a:xfrm>
              <a:off x="5875688" y="2087320"/>
              <a:ext cx="3207956" cy="1269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Environmental Requirements Definition and Tracking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Systematic Environmental Data Acquisition and Validation 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Product Environmental Dashboards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Automated Environmental Documentation and Reporting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Environmental Performance Metrics Data-sharing to Enterprise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sp>
        <p:nvSpPr>
          <p:cNvPr id="118" name="Rectangle 6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70961" y="2202030"/>
            <a:ext cx="23655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Program Dashboards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Project Planning and Tracking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Distributed Project </a:t>
            </a:r>
            <a:r>
              <a:rPr lang="en-US" sz="900" dirty="0" smtClean="0"/>
              <a:t>Collaboration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Project Dashboards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endParaRPr lang="en-US" sz="900" kern="0" dirty="0" smtClean="0">
              <a:latin typeface="+mn-lt"/>
            </a:endParaRPr>
          </a:p>
        </p:txBody>
      </p:sp>
      <p:cxnSp>
        <p:nvCxnSpPr>
          <p:cNvPr id="119" name="Straight Connector 118"/>
          <p:cNvCxnSpPr/>
          <p:nvPr>
            <p:custDataLst>
              <p:tags r:id="rId5"/>
            </p:custDataLst>
          </p:nvPr>
        </p:nvCxnSpPr>
        <p:spPr>
          <a:xfrm rot="5400000">
            <a:off x="4947314" y="2430662"/>
            <a:ext cx="982639" cy="5868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1276681" y="6147417"/>
            <a:ext cx="4819650" cy="460289"/>
            <a:chOff x="1317577" y="3409298"/>
            <a:chExt cx="4819471" cy="459471"/>
          </a:xfrm>
        </p:grpSpPr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1841433" y="3703960"/>
              <a:ext cx="4295615" cy="164809"/>
            </a:xfrm>
            <a:prstGeom prst="rect">
              <a:avLst/>
            </a:prstGeom>
            <a:solidFill>
              <a:srgbClr val="F6B772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Requirements Capture and Management</a:t>
              </a:r>
            </a:p>
          </p:txBody>
        </p:sp>
        <p:sp>
          <p:nvSpPr>
            <p:cNvPr id="125" name="Rectangle 20"/>
            <p:cNvSpPr>
              <a:spLocks noChangeArrowheads="1"/>
            </p:cNvSpPr>
            <p:nvPr/>
          </p:nvSpPr>
          <p:spPr bwMode="auto">
            <a:xfrm>
              <a:off x="1317577" y="3409298"/>
              <a:ext cx="2897080" cy="164805"/>
            </a:xfrm>
            <a:prstGeom prst="rect">
              <a:avLst/>
            </a:prstGeom>
            <a:solidFill>
              <a:srgbClr val="F6B772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Proposal Response</a:t>
              </a:r>
            </a:p>
          </p:txBody>
        </p:sp>
      </p:grpSp>
      <p:grpSp>
        <p:nvGrpSpPr>
          <p:cNvPr id="6" name="Group 299"/>
          <p:cNvGrpSpPr/>
          <p:nvPr>
            <p:custDataLst>
              <p:tags r:id="rId6"/>
            </p:custDataLst>
          </p:nvPr>
        </p:nvGrpSpPr>
        <p:grpSpPr>
          <a:xfrm>
            <a:off x="1201003" y="3644252"/>
            <a:ext cx="3443779" cy="814120"/>
            <a:chOff x="5933944" y="1919531"/>
            <a:chExt cx="3149699" cy="814120"/>
          </a:xfrm>
        </p:grpSpPr>
        <p:sp>
          <p:nvSpPr>
            <p:cNvPr id="127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28" name="Rectangle 6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>
            <a:xfrm>
              <a:off x="5933944" y="2087320"/>
              <a:ext cx="31496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Systematic Quality Planning and Risk Assessment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Early Reliability Prediction and Simulation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cxnSp>
        <p:nvCxnSpPr>
          <p:cNvPr id="129" name="Straight Connector 128"/>
          <p:cNvCxnSpPr>
            <a:stCxn id="137" idx="1"/>
          </p:cNvCxnSpPr>
          <p:nvPr>
            <p:custDataLst>
              <p:tags r:id="rId7"/>
            </p:custDataLst>
          </p:nvPr>
        </p:nvCxnSpPr>
        <p:spPr>
          <a:xfrm rot="10800000">
            <a:off x="2333769" y="4236274"/>
            <a:ext cx="612630" cy="1259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5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3905535" y="3800671"/>
            <a:ext cx="3443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Maintainability and Lifecycle Cost Prediction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Reliability Dashboards and Tradeoffs*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endParaRPr lang="en-US" sz="900" kern="0" dirty="0" smtClean="0">
              <a:latin typeface="+mn-lt"/>
            </a:endParaRPr>
          </a:p>
        </p:txBody>
      </p:sp>
      <p:grpSp>
        <p:nvGrpSpPr>
          <p:cNvPr id="7" name="Group 299"/>
          <p:cNvGrpSpPr/>
          <p:nvPr>
            <p:custDataLst>
              <p:tags r:id="rId9"/>
            </p:custDataLst>
          </p:nvPr>
        </p:nvGrpSpPr>
        <p:grpSpPr>
          <a:xfrm>
            <a:off x="251686" y="4458358"/>
            <a:ext cx="3443779" cy="1021869"/>
            <a:chOff x="5933944" y="1919531"/>
            <a:chExt cx="3149699" cy="1021869"/>
          </a:xfrm>
        </p:grpSpPr>
        <p:sp>
          <p:nvSpPr>
            <p:cNvPr id="132" name="Rectangle 1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33" name="Rectangle 6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>
            <a:xfrm>
              <a:off x="5933944" y="2087320"/>
              <a:ext cx="3149699" cy="854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Standardized, Automated Change Process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Integrated, Cross-Discipline Change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Partner Change Integration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sp>
        <p:nvSpPr>
          <p:cNvPr id="134" name="Rectangle 65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074467" y="4479823"/>
            <a:ext cx="2738650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Change Dashboards</a:t>
            </a:r>
          </a:p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Product Configuration Lifecycle Management</a:t>
            </a:r>
          </a:p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Product Configuration-Sharing to Enterprise</a:t>
            </a:r>
          </a:p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Common Eng &amp; Mfg change process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1316038" y="1401631"/>
            <a:ext cx="7827962" cy="166915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Portfolio Management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946399" y="4284136"/>
            <a:ext cx="6197843" cy="156172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Quality &amp; Reliability Management</a:t>
            </a:r>
          </a:p>
        </p:txBody>
      </p:sp>
      <p:sp>
        <p:nvSpPr>
          <p:cNvPr id="138" name="Rectangle 26"/>
          <p:cNvSpPr>
            <a:spLocks noChangeArrowheads="1"/>
          </p:cNvSpPr>
          <p:nvPr/>
        </p:nvSpPr>
        <p:spPr bwMode="auto">
          <a:xfrm>
            <a:off x="2954338" y="5295059"/>
            <a:ext cx="6189662" cy="156172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Change and Configuration Management</a:t>
            </a:r>
          </a:p>
        </p:txBody>
      </p:sp>
      <p:sp>
        <p:nvSpPr>
          <p:cNvPr id="139" name="Rectangle 16"/>
          <p:cNvSpPr>
            <a:spLocks noChangeArrowheads="1"/>
          </p:cNvSpPr>
          <p:nvPr/>
        </p:nvSpPr>
        <p:spPr bwMode="auto">
          <a:xfrm>
            <a:off x="1841500" y="1606415"/>
            <a:ext cx="6035675" cy="165097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Program Management</a:t>
            </a:r>
          </a:p>
        </p:txBody>
      </p:sp>
      <p:sp>
        <p:nvSpPr>
          <p:cNvPr id="140" name="Rectangle 17"/>
          <p:cNvSpPr>
            <a:spLocks noChangeArrowheads="1"/>
          </p:cNvSpPr>
          <p:nvPr/>
        </p:nvSpPr>
        <p:spPr bwMode="auto">
          <a:xfrm>
            <a:off x="1835150" y="1817548"/>
            <a:ext cx="6035675" cy="165097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Project  Management</a:t>
            </a:r>
          </a:p>
        </p:txBody>
      </p:sp>
      <p:cxnSp>
        <p:nvCxnSpPr>
          <p:cNvPr id="141" name="Straight Connector 140"/>
          <p:cNvCxnSpPr>
            <a:stCxn id="138" idx="1"/>
          </p:cNvCxnSpPr>
          <p:nvPr>
            <p:custDataLst>
              <p:tags r:id="rId11"/>
            </p:custDataLst>
          </p:nvPr>
        </p:nvCxnSpPr>
        <p:spPr>
          <a:xfrm rot="10800000">
            <a:off x="2251886" y="5102697"/>
            <a:ext cx="702453" cy="2704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65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323467" y="3789296"/>
            <a:ext cx="24656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Closed Loop Field Performance Feedback</a:t>
            </a:r>
          </a:p>
        </p:txBody>
      </p:sp>
      <p:sp>
        <p:nvSpPr>
          <p:cNvPr id="143" name="Rectangle 65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5700221" y="4472766"/>
            <a:ext cx="3443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Unified Hardware-Software Configuration Management</a:t>
            </a:r>
            <a:endParaRPr lang="en-US" sz="1600" dirty="0" smtClean="0"/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Integrated Product Issue Management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Closed-Loop CAPA</a:t>
            </a:r>
          </a:p>
        </p:txBody>
      </p:sp>
      <p:grpSp>
        <p:nvGrpSpPr>
          <p:cNvPr id="8" name="Group 299"/>
          <p:cNvGrpSpPr/>
          <p:nvPr>
            <p:custDataLst>
              <p:tags r:id="rId14"/>
            </p:custDataLst>
          </p:nvPr>
        </p:nvGrpSpPr>
        <p:grpSpPr>
          <a:xfrm>
            <a:off x="4210621" y="5561609"/>
            <a:ext cx="2161606" cy="814120"/>
            <a:chOff x="5933945" y="1919531"/>
            <a:chExt cx="1977017" cy="814120"/>
          </a:xfrm>
        </p:grpSpPr>
        <p:sp>
          <p:nvSpPr>
            <p:cNvPr id="145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46" name="Rectangle 6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>
            <a:xfrm>
              <a:off x="5933945" y="2087320"/>
              <a:ext cx="197701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Proposal Planning and Tracking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Distributed Proposal Collaboration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Proposal Library Management</a:t>
              </a:r>
            </a:p>
          </p:txBody>
        </p:sp>
      </p:grpSp>
      <p:grpSp>
        <p:nvGrpSpPr>
          <p:cNvPr id="9" name="Group 299"/>
          <p:cNvGrpSpPr/>
          <p:nvPr>
            <p:custDataLst>
              <p:tags r:id="rId15"/>
            </p:custDataLst>
          </p:nvPr>
        </p:nvGrpSpPr>
        <p:grpSpPr>
          <a:xfrm>
            <a:off x="6242146" y="5820263"/>
            <a:ext cx="2901854" cy="814120"/>
            <a:chOff x="5933945" y="1919531"/>
            <a:chExt cx="2654051" cy="814120"/>
          </a:xfrm>
        </p:grpSpPr>
        <p:sp>
          <p:nvSpPr>
            <p:cNvPr id="148" name="Rectangle 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49" name="Rectangle 6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>
            <a:xfrm>
              <a:off x="5933945" y="2087320"/>
              <a:ext cx="265405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Requirements Lifecycle Management and Control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Requirements </a:t>
              </a:r>
              <a:r>
                <a:rPr lang="en-US" sz="900" dirty="0" err="1" smtClean="0"/>
                <a:t>Flowdown</a:t>
              </a:r>
              <a:endParaRPr lang="en-US" sz="900" dirty="0" smtClean="0"/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Requirements Verification</a:t>
              </a:r>
            </a:p>
          </p:txBody>
        </p:sp>
      </p:grpSp>
      <p:cxnSp>
        <p:nvCxnSpPr>
          <p:cNvPr id="150" name="Straight Connector 149"/>
          <p:cNvCxnSpPr>
            <a:endCxn id="125" idx="0"/>
          </p:cNvCxnSpPr>
          <p:nvPr>
            <p:custDataLst>
              <p:tags r:id="rId16"/>
            </p:custDataLst>
          </p:nvPr>
        </p:nvCxnSpPr>
        <p:spPr>
          <a:xfrm rot="10800000" flipV="1">
            <a:off x="2725276" y="5865799"/>
            <a:ext cx="1560977" cy="2816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24" idx="3"/>
          </p:cNvCxnSpPr>
          <p:nvPr>
            <p:custDataLst>
              <p:tags r:id="rId17"/>
            </p:custDataLst>
          </p:nvPr>
        </p:nvCxnSpPr>
        <p:spPr>
          <a:xfrm rot="5400000">
            <a:off x="5929240" y="6124981"/>
            <a:ext cx="567217" cy="2330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3"/>
          <p:cNvSpPr>
            <a:spLocks noChangeArrowheads="1"/>
          </p:cNvSpPr>
          <p:nvPr/>
        </p:nvSpPr>
        <p:spPr bwMode="auto">
          <a:xfrm>
            <a:off x="2941638" y="3431832"/>
            <a:ext cx="6202362" cy="165100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Regulatory Compliance</a:t>
            </a:r>
          </a:p>
        </p:txBody>
      </p:sp>
      <p:sp>
        <p:nvSpPr>
          <p:cNvPr id="154" name="Rectangle 13"/>
          <p:cNvSpPr>
            <a:spLocks noChangeArrowheads="1"/>
          </p:cNvSpPr>
          <p:nvPr/>
        </p:nvSpPr>
        <p:spPr bwMode="auto">
          <a:xfrm>
            <a:off x="2135493" y="3217666"/>
            <a:ext cx="7008507" cy="165100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 smtClean="0">
                <a:solidFill>
                  <a:srgbClr val="000000"/>
                </a:solidFill>
              </a:rPr>
              <a:t>Environmental Performance Management</a:t>
            </a:r>
            <a:endParaRPr lang="en-US" sz="1000" kern="700" spc="3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81124" y="2238376"/>
            <a:ext cx="1781175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71599" y="2647951"/>
            <a:ext cx="1781175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71599" y="2857501"/>
            <a:ext cx="2038351" cy="1809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6"/>
          <p:cNvSpPr>
            <a:spLocks noChangeArrowheads="1"/>
          </p:cNvSpPr>
          <p:nvPr/>
        </p:nvSpPr>
        <p:spPr bwMode="auto">
          <a:xfrm>
            <a:off x="0" y="1346514"/>
            <a:ext cx="9144000" cy="52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Landscape - Packages</a:t>
            </a:r>
            <a:br>
              <a:rPr lang="en-CA" dirty="0" smtClean="0"/>
            </a:br>
            <a:r>
              <a:rPr lang="en-CA" dirty="0" smtClean="0"/>
              <a:t>Identify Customer Practice(s) Impact</a:t>
            </a:r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26713" y="1549924"/>
            <a:ext cx="1227138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Engineering</a:t>
            </a:r>
          </a:p>
        </p:txBody>
      </p:sp>
      <p:grpSp>
        <p:nvGrpSpPr>
          <p:cNvPr id="3" name="Group 299"/>
          <p:cNvGrpSpPr/>
          <p:nvPr>
            <p:custDataLst>
              <p:tags r:id="rId1"/>
            </p:custDataLst>
          </p:nvPr>
        </p:nvGrpSpPr>
        <p:grpSpPr>
          <a:xfrm>
            <a:off x="0" y="1958663"/>
            <a:ext cx="2362200" cy="1891193"/>
            <a:chOff x="6480433" y="1927876"/>
            <a:chExt cx="2787717" cy="1891193"/>
          </a:xfrm>
        </p:grpSpPr>
        <p:sp>
          <p:nvSpPr>
            <p:cNvPr id="77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78" name="Rectangle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>
            <a:xfrm>
              <a:off x="6480433" y="2133992"/>
              <a:ext cx="2787717" cy="1685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Requirements </a:t>
              </a:r>
              <a:r>
                <a:rPr lang="en-US" sz="900" kern="0" dirty="0" err="1" smtClean="0">
                  <a:latin typeface="+mn-lt"/>
                </a:rPr>
                <a:t>Flowdown</a:t>
              </a:r>
              <a:endParaRPr lang="en-US" sz="900" kern="0" dirty="0" smtClean="0">
                <a:latin typeface="+mn-lt"/>
              </a:endParaRP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Requirements Verification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Functional/Logical Structure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Modular Product Architecture Definition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Interface Definition and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Generic Product Platform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solidFill>
                    <a:schemeClr val="tx1"/>
                  </a:solidFill>
                  <a:latin typeface="+mn-lt"/>
                  <a:ea typeface="+mn-ea"/>
                </a:rPr>
                <a:t>Platform CAD Structure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Product Performance Tradeoffs</a:t>
              </a:r>
            </a:p>
          </p:txBody>
        </p:sp>
      </p:grpSp>
      <p:sp>
        <p:nvSpPr>
          <p:cNvPr id="79" name="Rectangle 78"/>
          <p:cNvSpPr/>
          <p:nvPr>
            <p:custDataLst>
              <p:tags r:id="rId2"/>
            </p:custDataLst>
          </p:nvPr>
        </p:nvSpPr>
        <p:spPr>
          <a:xfrm>
            <a:off x="7389813" y="2706856"/>
            <a:ext cx="175260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err="1" smtClean="0"/>
              <a:t>Drawingless</a:t>
            </a:r>
            <a:r>
              <a:rPr lang="en-US" sz="900" kern="0" dirty="0" smtClean="0"/>
              <a:t> Design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ECAD-MCAD Collaboration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Work Practice Standardization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Large MCAD Assembly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Heterogeneous Design in Context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Efficient Design Review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Standardized Engineering Calculations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MCAD Data Management</a:t>
            </a:r>
          </a:p>
        </p:txBody>
      </p:sp>
      <p:grpSp>
        <p:nvGrpSpPr>
          <p:cNvPr id="4" name="Group 299"/>
          <p:cNvGrpSpPr/>
          <p:nvPr>
            <p:custDataLst>
              <p:tags r:id="rId3"/>
            </p:custDataLst>
          </p:nvPr>
        </p:nvGrpSpPr>
        <p:grpSpPr>
          <a:xfrm>
            <a:off x="228600" y="4105911"/>
            <a:ext cx="2438400" cy="1267945"/>
            <a:chOff x="6480433" y="1927876"/>
            <a:chExt cx="2787717" cy="1267945"/>
          </a:xfrm>
        </p:grpSpPr>
        <p:sp>
          <p:nvSpPr>
            <p:cNvPr id="82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709840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83" name="Rectangle 6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>
            <a:xfrm>
              <a:off x="6480433" y="2133992"/>
              <a:ext cx="2787717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Requirements Verification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Frontloaded Simulation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Simulation and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Collaborative Simulation Environment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Digital Mockup</a:t>
              </a:r>
            </a:p>
          </p:txBody>
        </p:sp>
      </p:grpSp>
      <p:grpSp>
        <p:nvGrpSpPr>
          <p:cNvPr id="5" name="Group 299"/>
          <p:cNvGrpSpPr/>
          <p:nvPr>
            <p:custDataLst>
              <p:tags r:id="rId4"/>
            </p:custDataLst>
          </p:nvPr>
        </p:nvGrpSpPr>
        <p:grpSpPr>
          <a:xfrm>
            <a:off x="6705599" y="5602456"/>
            <a:ext cx="2266950" cy="802789"/>
            <a:chOff x="6393317" y="1901334"/>
            <a:chExt cx="2591706" cy="802789"/>
          </a:xfrm>
        </p:grpSpPr>
        <p:sp>
          <p:nvSpPr>
            <p:cNvPr id="85" name="Rectangle 1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622350" y="1901334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86" name="Rectangle 6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>
            <a:xfrm>
              <a:off x="6393317" y="2057792"/>
              <a:ext cx="25917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Generic Platform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Platform CAD Structure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Platform Analysis and Validation</a:t>
              </a:r>
            </a:p>
          </p:txBody>
        </p:sp>
      </p:grpSp>
      <p:grpSp>
        <p:nvGrpSpPr>
          <p:cNvPr id="6" name="Group 299"/>
          <p:cNvGrpSpPr/>
          <p:nvPr>
            <p:custDataLst>
              <p:tags r:id="rId5"/>
            </p:custDataLst>
          </p:nvPr>
        </p:nvGrpSpPr>
        <p:grpSpPr>
          <a:xfrm>
            <a:off x="0" y="5526256"/>
            <a:ext cx="2057400" cy="1060196"/>
            <a:chOff x="6480433" y="1927876"/>
            <a:chExt cx="2352136" cy="1060196"/>
          </a:xfrm>
        </p:grpSpPr>
        <p:sp>
          <p:nvSpPr>
            <p:cNvPr id="88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709465" y="1927876"/>
              <a:ext cx="125194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89" name="Rectangle 6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>
            <a:xfrm>
              <a:off x="6480433" y="2133992"/>
              <a:ext cx="2352136" cy="854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Traceable Product Data Sharing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IP Protection Support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Work Practice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Partner Change Integration</a:t>
              </a:r>
            </a:p>
          </p:txBody>
        </p:sp>
      </p:grpSp>
      <p:grpSp>
        <p:nvGrpSpPr>
          <p:cNvPr id="7" name="Group 9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063750" y="2173456"/>
            <a:ext cx="5905500" cy="3810000"/>
            <a:chOff x="2063751" y="2286637"/>
            <a:chExt cx="5905501" cy="3807850"/>
          </a:xfrm>
          <a:noFill/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706689" y="4406340"/>
              <a:ext cx="3556001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Verification and Validation</a:t>
              </a: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063751" y="2286637"/>
              <a:ext cx="1976438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Concept Development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2968626" y="3048207"/>
              <a:ext cx="1500188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System Design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913189" y="3733620"/>
              <a:ext cx="1270000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Detailed Design</a:t>
              </a: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2222501" y="5929480"/>
              <a:ext cx="4064001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Design Outsourcing</a:t>
              </a: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>
              <a:off x="3556001" y="5167910"/>
              <a:ext cx="4413251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Variant Design &amp; Generation</a:t>
              </a:r>
            </a:p>
          </p:txBody>
        </p:sp>
      </p:grpSp>
      <p:cxnSp>
        <p:nvCxnSpPr>
          <p:cNvPr id="97" name="Straight Connector 96"/>
          <p:cNvCxnSpPr/>
          <p:nvPr>
            <p:custDataLst>
              <p:tags r:id="rId7"/>
            </p:custDataLst>
          </p:nvPr>
        </p:nvCxnSpPr>
        <p:spPr>
          <a:xfrm flipV="1">
            <a:off x="4040188" y="1573427"/>
            <a:ext cx="1075509" cy="68257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>
            <p:custDataLst>
              <p:tags r:id="rId8"/>
            </p:custDataLst>
          </p:nvPr>
        </p:nvCxnSpPr>
        <p:spPr>
          <a:xfrm flipV="1">
            <a:off x="5183188" y="2630656"/>
            <a:ext cx="684212" cy="10731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>
            <p:custDataLst>
              <p:tags r:id="rId9"/>
            </p:custDataLst>
          </p:nvPr>
        </p:nvCxnSpPr>
        <p:spPr>
          <a:xfrm rot="10800000">
            <a:off x="1254919" y="2035608"/>
            <a:ext cx="1713707" cy="9823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10"/>
            </p:custDataLst>
          </p:nvPr>
        </p:nvCxnSpPr>
        <p:spPr>
          <a:xfrm rot="10800000">
            <a:off x="1371600" y="5602456"/>
            <a:ext cx="850900" cy="2984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>
            <p:custDataLst>
              <p:tags r:id="rId11"/>
            </p:custDataLst>
          </p:nvPr>
        </p:nvCxnSpPr>
        <p:spPr>
          <a:xfrm rot="10800000">
            <a:off x="5762626" y="5221456"/>
            <a:ext cx="1019175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>
            <p:custDataLst>
              <p:tags r:id="rId12"/>
            </p:custDataLst>
          </p:nvPr>
        </p:nvCxnSpPr>
        <p:spPr>
          <a:xfrm rot="10800000">
            <a:off x="1447800" y="4230856"/>
            <a:ext cx="1258888" cy="1460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99"/>
          <p:cNvGrpSpPr/>
          <p:nvPr>
            <p:custDataLst>
              <p:tags r:id="rId13"/>
            </p:custDataLst>
          </p:nvPr>
        </p:nvGrpSpPr>
        <p:grpSpPr>
          <a:xfrm>
            <a:off x="5791201" y="2541756"/>
            <a:ext cx="1752600" cy="2473424"/>
            <a:chOff x="6759205" y="1778165"/>
            <a:chExt cx="1602937" cy="2473424"/>
          </a:xfrm>
        </p:grpSpPr>
        <p:sp>
          <p:nvSpPr>
            <p:cNvPr id="105" name="Rectangle 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956667" y="1778165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106" name="Rectangle 6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>
            <a:xfrm>
              <a:off x="6759205" y="1943265"/>
              <a:ext cx="160293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Distributed Collaboration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Integrated Cross-Discipline BOM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Top Down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3D Part Modeling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Routed Systems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Weldment Design 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Drawings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ECAD Data Management</a:t>
              </a:r>
            </a:p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/>
                <a:t>Communities of Practice</a:t>
              </a:r>
            </a:p>
          </p:txBody>
        </p:sp>
      </p:grpSp>
      <p:grpSp>
        <p:nvGrpSpPr>
          <p:cNvPr id="9" name="Group 299"/>
          <p:cNvGrpSpPr/>
          <p:nvPr>
            <p:custDataLst>
              <p:tags r:id="rId14"/>
            </p:custDataLst>
          </p:nvPr>
        </p:nvGrpSpPr>
        <p:grpSpPr>
          <a:xfrm>
            <a:off x="4961954" y="1473301"/>
            <a:ext cx="3048000" cy="1021869"/>
            <a:chOff x="5933944" y="1919531"/>
            <a:chExt cx="2787717" cy="1021869"/>
          </a:xfrm>
        </p:grpSpPr>
        <p:sp>
          <p:nvSpPr>
            <p:cNvPr id="109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defTabSz="10033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0" name="Rectangle 6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>
            <a:xfrm>
              <a:off x="5933944" y="2087320"/>
              <a:ext cx="2787717" cy="854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Distributed Collaboration</a:t>
              </a:r>
            </a:p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Associative Conceptual Engineering*</a:t>
              </a:r>
            </a:p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Standardized Engineering Calculations</a:t>
              </a:r>
            </a:p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Efficient and Effective Customer Review</a:t>
              </a:r>
            </a:p>
          </p:txBody>
        </p:sp>
      </p:grpSp>
      <p:sp>
        <p:nvSpPr>
          <p:cNvPr id="111" name="Rectangle 110"/>
          <p:cNvSpPr/>
          <p:nvPr>
            <p:custDataLst>
              <p:tags r:id="rId15"/>
            </p:custDataLst>
          </p:nvPr>
        </p:nvSpPr>
        <p:spPr>
          <a:xfrm>
            <a:off x="7199464" y="1583478"/>
            <a:ext cx="1821875" cy="85408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Communities of Practice</a:t>
            </a:r>
          </a:p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Flexible Reverse Engineering</a:t>
            </a:r>
          </a:p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Robust Design Studies</a:t>
            </a:r>
          </a:p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Associative Industrial Design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80974" y="5762626"/>
            <a:ext cx="1714501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43499" y="1666876"/>
            <a:ext cx="1371601" cy="1809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33974" y="2266951"/>
            <a:ext cx="2114551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72174" y="2733676"/>
            <a:ext cx="1352551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3325" y="4162426"/>
            <a:ext cx="1304926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5"/>
          <p:cNvSpPr>
            <a:spLocks noChangeArrowheads="1"/>
          </p:cNvSpPr>
          <p:nvPr/>
        </p:nvSpPr>
        <p:spPr bwMode="auto">
          <a:xfrm>
            <a:off x="0" y="2644726"/>
            <a:ext cx="9144000" cy="24196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Landscape - &lt;Topic&gt; </a:t>
            </a:r>
            <a:br>
              <a:rPr lang="en-CA" dirty="0" smtClean="0"/>
            </a:br>
            <a:r>
              <a:rPr lang="en-CA" dirty="0" smtClean="0"/>
              <a:t>Identify Customer Practice(s) Impact</a:t>
            </a:r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162320" y="1836404"/>
            <a:ext cx="73501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50" dirty="0">
                <a:solidFill>
                  <a:schemeClr val="accent1"/>
                </a:solidFill>
              </a:rPr>
              <a:t>Sourcing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139982" y="3814435"/>
            <a:ext cx="1069975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Manufacturing</a:t>
            </a: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139982" y="5865283"/>
            <a:ext cx="66516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Service</a:t>
            </a:r>
          </a:p>
        </p:txBody>
      </p:sp>
      <p:grpSp>
        <p:nvGrpSpPr>
          <p:cNvPr id="3" name="Group 9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325688" y="1563900"/>
            <a:ext cx="6818312" cy="602526"/>
            <a:chOff x="2325688" y="4808847"/>
            <a:chExt cx="6818311" cy="603321"/>
          </a:xfrm>
        </p:grpSpPr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936875" y="5260533"/>
              <a:ext cx="6207124" cy="151635"/>
            </a:xfrm>
            <a:prstGeom prst="rect">
              <a:avLst/>
            </a:prstGeom>
            <a:solidFill>
              <a:srgbClr val="FDDA6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Component and Supplier Management</a:t>
              </a:r>
            </a:p>
          </p:txBody>
        </p:sp>
        <p:sp>
          <p:nvSpPr>
            <p:cNvPr id="73" name="Rectangle 27"/>
            <p:cNvSpPr>
              <a:spLocks noChangeArrowheads="1"/>
            </p:cNvSpPr>
            <p:nvPr/>
          </p:nvSpPr>
          <p:spPr bwMode="auto">
            <a:xfrm>
              <a:off x="2325688" y="4808847"/>
              <a:ext cx="3976687" cy="165318"/>
            </a:xfrm>
            <a:prstGeom prst="rect">
              <a:avLst/>
            </a:prstGeom>
            <a:solidFill>
              <a:srgbClr val="FDDA6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Early Sourcing</a:t>
              </a:r>
            </a:p>
          </p:txBody>
        </p:sp>
      </p:grpSp>
      <p:grpSp>
        <p:nvGrpSpPr>
          <p:cNvPr id="4" name="Group 299"/>
          <p:cNvGrpSpPr/>
          <p:nvPr>
            <p:custDataLst>
              <p:tags r:id="rId2"/>
            </p:custDataLst>
          </p:nvPr>
        </p:nvGrpSpPr>
        <p:grpSpPr>
          <a:xfrm>
            <a:off x="6469038" y="1405717"/>
            <a:ext cx="2362200" cy="644698"/>
            <a:chOff x="6480433" y="1927876"/>
            <a:chExt cx="2787717" cy="644698"/>
          </a:xfrm>
        </p:grpSpPr>
        <p:sp>
          <p:nvSpPr>
            <p:cNvPr id="75" name="Rectangle 1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76" name="Rectangle 6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>
            <a:xfrm>
              <a:off x="6480433" y="2133992"/>
              <a:ext cx="2787717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Distributed Supplier Collaboration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Target Cost Dashboards*</a:t>
              </a:r>
            </a:p>
          </p:txBody>
        </p:sp>
      </p:grpSp>
      <p:grpSp>
        <p:nvGrpSpPr>
          <p:cNvPr id="5" name="Group 299"/>
          <p:cNvGrpSpPr/>
          <p:nvPr>
            <p:custDataLst>
              <p:tags r:id="rId3"/>
            </p:custDataLst>
          </p:nvPr>
        </p:nvGrpSpPr>
        <p:grpSpPr>
          <a:xfrm>
            <a:off x="1148685" y="1967550"/>
            <a:ext cx="2362200" cy="644698"/>
            <a:chOff x="6480433" y="1927876"/>
            <a:chExt cx="2787717" cy="644698"/>
          </a:xfrm>
        </p:grpSpPr>
        <p:sp>
          <p:nvSpPr>
            <p:cNvPr id="78" name="Rectangle 1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79" name="Rectangle 65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>
            <a:xfrm>
              <a:off x="6480433" y="2133992"/>
              <a:ext cx="2787717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Part Search and Classification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Supplier Qualification and Management</a:t>
              </a:r>
            </a:p>
          </p:txBody>
        </p:sp>
      </p:grpSp>
      <p:grpSp>
        <p:nvGrpSpPr>
          <p:cNvPr id="6" name="Group 299"/>
          <p:cNvGrpSpPr/>
          <p:nvPr>
            <p:custDataLst>
              <p:tags r:id="rId4"/>
            </p:custDataLst>
          </p:nvPr>
        </p:nvGrpSpPr>
        <p:grpSpPr>
          <a:xfrm>
            <a:off x="3512025" y="2079009"/>
            <a:ext cx="2362200" cy="535514"/>
            <a:chOff x="6560963" y="1927876"/>
            <a:chExt cx="2787717" cy="535514"/>
          </a:xfrm>
        </p:grpSpPr>
        <p:sp>
          <p:nvSpPr>
            <p:cNvPr id="82" name="Rectangle 1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709467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endParaRPr lang="en-US" sz="1000" b="1" u="sng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6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>
            <a:xfrm>
              <a:off x="6560963" y="2024808"/>
              <a:ext cx="2787717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/>
                <a:t>New Part Introduction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ECAD/MCAD Library Integration</a:t>
              </a:r>
            </a:p>
          </p:txBody>
        </p:sp>
      </p:grpSp>
      <p:cxnSp>
        <p:nvCxnSpPr>
          <p:cNvPr id="84" name="Straight Connector 83"/>
          <p:cNvCxnSpPr/>
          <p:nvPr>
            <p:custDataLst>
              <p:tags r:id="rId5"/>
            </p:custDataLst>
          </p:nvPr>
        </p:nvCxnSpPr>
        <p:spPr>
          <a:xfrm flipV="1">
            <a:off x="6302375" y="1490858"/>
            <a:ext cx="234903" cy="1555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6"/>
            </p:custDataLst>
          </p:nvPr>
        </p:nvCxnSpPr>
        <p:spPr>
          <a:xfrm rot="10800000">
            <a:off x="2403603" y="2044494"/>
            <a:ext cx="533272" cy="522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65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5929953" y="2178215"/>
            <a:ext cx="236220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Supplier Change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Approved Manufacture and Vendor Lists</a:t>
            </a:r>
          </a:p>
        </p:txBody>
      </p:sp>
      <p:grpSp>
        <p:nvGrpSpPr>
          <p:cNvPr id="7" name="Group 9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857624" y="5167841"/>
            <a:ext cx="5286376" cy="1387702"/>
            <a:chOff x="3857960" y="5265923"/>
            <a:chExt cx="5286028" cy="1388625"/>
          </a:xfrm>
        </p:grpSpPr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3857960" y="5265923"/>
              <a:ext cx="2944619" cy="165210"/>
            </a:xfrm>
            <a:prstGeom prst="rect">
              <a:avLst/>
            </a:prstGeom>
            <a:solidFill>
              <a:srgbClr val="E0C68C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Product Support Analysis &amp; Planning</a:t>
              </a: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4286557" y="5727794"/>
              <a:ext cx="3309720" cy="165210"/>
            </a:xfrm>
            <a:prstGeom prst="rect">
              <a:avLst/>
            </a:prstGeom>
            <a:solidFill>
              <a:srgbClr val="E0C68C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Technical Information Creation &amp; Delivery</a:t>
              </a:r>
            </a:p>
          </p:txBody>
        </p:sp>
        <p:sp>
          <p:nvSpPr>
            <p:cNvPr id="91" name="Rectangle 57"/>
            <p:cNvSpPr>
              <a:spLocks noChangeArrowheads="1"/>
            </p:cNvSpPr>
            <p:nvPr/>
          </p:nvSpPr>
          <p:spPr bwMode="auto">
            <a:xfrm>
              <a:off x="6429541" y="6498101"/>
              <a:ext cx="2714447" cy="156447"/>
            </a:xfrm>
            <a:prstGeom prst="rect">
              <a:avLst/>
            </a:prstGeom>
            <a:solidFill>
              <a:srgbClr val="E0C68C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Performance Analysis &amp; Feedback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270250" y="2753879"/>
            <a:ext cx="4333875" cy="1727457"/>
            <a:chOff x="3270250" y="4804404"/>
            <a:chExt cx="4333875" cy="1727333"/>
          </a:xfrm>
        </p:grpSpPr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3270250" y="6366649"/>
              <a:ext cx="4333875" cy="165088"/>
            </a:xfrm>
            <a:prstGeom prst="rect">
              <a:avLst/>
            </a:prstGeom>
            <a:solidFill>
              <a:srgbClr val="BFC7D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Manufacturing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Outsourcing</a:t>
              </a: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3271838" y="5650586"/>
              <a:ext cx="3030537" cy="165088"/>
            </a:xfrm>
            <a:prstGeom prst="rect">
              <a:avLst/>
            </a:prstGeom>
            <a:solidFill>
              <a:srgbClr val="BFC7D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Tooling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Design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and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Manufacture</a:t>
              </a: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3270250" y="4804404"/>
              <a:ext cx="4325938" cy="165088"/>
            </a:xfrm>
            <a:prstGeom prst="rect">
              <a:avLst/>
            </a:prstGeom>
            <a:solidFill>
              <a:srgbClr val="BFC7D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Manufacturing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Process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Management</a:t>
              </a:r>
            </a:p>
          </p:txBody>
        </p:sp>
      </p:grpSp>
      <p:grpSp>
        <p:nvGrpSpPr>
          <p:cNvPr id="9" name="Group 299"/>
          <p:cNvGrpSpPr/>
          <p:nvPr>
            <p:custDataLst>
              <p:tags r:id="rId10"/>
            </p:custDataLst>
          </p:nvPr>
        </p:nvGrpSpPr>
        <p:grpSpPr>
          <a:xfrm>
            <a:off x="812484" y="2733678"/>
            <a:ext cx="2533937" cy="852447"/>
            <a:chOff x="6480432" y="1927876"/>
            <a:chExt cx="2990390" cy="852447"/>
          </a:xfrm>
        </p:grpSpPr>
        <p:sp>
          <p:nvSpPr>
            <p:cNvPr id="97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98" name="Rectangle 65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>
            <a:xfrm>
              <a:off x="6480432" y="2133992"/>
              <a:ext cx="29903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Automated NC Process Planning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Integral Manufacturing Data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EBOM/MBOM</a:t>
              </a:r>
            </a:p>
          </p:txBody>
        </p:sp>
      </p:grpSp>
      <p:cxnSp>
        <p:nvCxnSpPr>
          <p:cNvPr id="99" name="Straight Connector 98"/>
          <p:cNvCxnSpPr>
            <a:stCxn id="95" idx="1"/>
            <a:endCxn id="97" idx="3"/>
          </p:cNvCxnSpPr>
          <p:nvPr>
            <p:custDataLst>
              <p:tags r:id="rId11"/>
            </p:custDataLst>
          </p:nvPr>
        </p:nvCxnSpPr>
        <p:spPr>
          <a:xfrm rot="10800000">
            <a:off x="2067404" y="2810623"/>
            <a:ext cx="1202847" cy="258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12"/>
            </p:custDataLst>
          </p:nvPr>
        </p:nvCxnSpPr>
        <p:spPr>
          <a:xfrm rot="10800000" flipV="1">
            <a:off x="6302375" y="3278292"/>
            <a:ext cx="507858" cy="4043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99"/>
          <p:cNvGrpSpPr/>
          <p:nvPr>
            <p:custDataLst>
              <p:tags r:id="rId13"/>
            </p:custDataLst>
          </p:nvPr>
        </p:nvGrpSpPr>
        <p:grpSpPr>
          <a:xfrm>
            <a:off x="1218297" y="3993825"/>
            <a:ext cx="2055577" cy="1475694"/>
            <a:chOff x="6480432" y="1927876"/>
            <a:chExt cx="1829930" cy="1475694"/>
          </a:xfrm>
        </p:grpSpPr>
        <p:sp>
          <p:nvSpPr>
            <p:cNvPr id="103" name="Rectangle 1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709466" y="1927876"/>
              <a:ext cx="865483" cy="15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04" name="Rectangle 6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>
            <a:xfrm>
              <a:off x="6480432" y="2133992"/>
              <a:ext cx="1829930" cy="1269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Traceable Product Data Sharing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IP Protection Support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Work Practice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Partner Change Integration</a:t>
              </a:r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>
            <p:custDataLst>
              <p:tags r:id="rId14"/>
            </p:custDataLst>
          </p:nvPr>
        </p:nvCxnSpPr>
        <p:spPr>
          <a:xfrm>
            <a:off x="2447778" y="4071897"/>
            <a:ext cx="822472" cy="32688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99"/>
          <p:cNvGrpSpPr/>
          <p:nvPr>
            <p:custDataLst>
              <p:tags r:id="rId15"/>
            </p:custDataLst>
          </p:nvPr>
        </p:nvGrpSpPr>
        <p:grpSpPr>
          <a:xfrm>
            <a:off x="6663463" y="4563524"/>
            <a:ext cx="2480537" cy="1025026"/>
            <a:chOff x="6480433" y="1927876"/>
            <a:chExt cx="2208241" cy="1025026"/>
          </a:xfrm>
        </p:grpSpPr>
        <p:sp>
          <p:nvSpPr>
            <p:cNvPr id="107" name="Rectangle 1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685167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08" name="Rectangle 65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>
            <a:xfrm>
              <a:off x="6480433" y="2098822"/>
              <a:ext cx="2208241" cy="854080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Early Reliability Prediction and Simulation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Maintainability and Lifecycle Cost Prediction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Systems-Based Supportability Planning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Applicability-Driven </a:t>
              </a:r>
              <a:r>
                <a:rPr lang="en-US" sz="900" kern="0" dirty="0" err="1" smtClean="0">
                  <a:latin typeface="+mn-lt"/>
                </a:rPr>
                <a:t>Supportabilty</a:t>
              </a:r>
              <a:r>
                <a:rPr lang="en-US" sz="900" kern="0" dirty="0" smtClean="0">
                  <a:latin typeface="+mn-lt"/>
                </a:rPr>
                <a:t> Planning</a:t>
              </a:r>
            </a:p>
          </p:txBody>
        </p:sp>
      </p:grpSp>
      <p:cxnSp>
        <p:nvCxnSpPr>
          <p:cNvPr id="109" name="Straight Connector 108"/>
          <p:cNvCxnSpPr/>
          <p:nvPr>
            <p:custDataLst>
              <p:tags r:id="rId16"/>
            </p:custDataLst>
          </p:nvPr>
        </p:nvCxnSpPr>
        <p:spPr>
          <a:xfrm rot="5400000" flipH="1" flipV="1">
            <a:off x="5848050" y="4122450"/>
            <a:ext cx="527372" cy="15634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99"/>
          <p:cNvGrpSpPr/>
          <p:nvPr>
            <p:custDataLst>
              <p:tags r:id="rId17"/>
            </p:custDataLst>
          </p:nvPr>
        </p:nvGrpSpPr>
        <p:grpSpPr>
          <a:xfrm>
            <a:off x="1113658" y="5602201"/>
            <a:ext cx="2871491" cy="990946"/>
            <a:chOff x="6480434" y="1927876"/>
            <a:chExt cx="1770917" cy="990946"/>
          </a:xfrm>
        </p:grpSpPr>
        <p:sp>
          <p:nvSpPr>
            <p:cNvPr id="111" name="Rectangle 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616879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2" name="Rectangle 65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>
            <a:xfrm>
              <a:off x="6480434" y="2133992"/>
              <a:ext cx="1770917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Structured Authoring and Automated Assembly and Publishing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CAD-Based 2D and 3D Technical Illustrations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Single-Source Content and Workflow Management</a:t>
              </a:r>
            </a:p>
          </p:txBody>
        </p:sp>
      </p:grpSp>
      <p:sp>
        <p:nvSpPr>
          <p:cNvPr id="113" name="Rectangle 65"/>
          <p:cNvSpPr txBox="1">
            <a:spLocks noChangeArrowheads="1"/>
          </p:cNvSpPr>
          <p:nvPr>
            <p:custDataLst>
              <p:tags r:id="rId18"/>
            </p:custDataLst>
          </p:nvPr>
        </p:nvSpPr>
        <p:spPr>
          <a:xfrm>
            <a:off x="3772694" y="5788386"/>
            <a:ext cx="276457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Translation Outsourcing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Associative Change Management for Product Information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Interactive Product Information Delivery</a:t>
            </a:r>
          </a:p>
        </p:txBody>
      </p:sp>
      <p:cxnSp>
        <p:nvCxnSpPr>
          <p:cNvPr id="114" name="Straight Connector 113"/>
          <p:cNvCxnSpPr/>
          <p:nvPr>
            <p:custDataLst>
              <p:tags r:id="rId19"/>
            </p:custDataLst>
          </p:nvPr>
        </p:nvCxnSpPr>
        <p:spPr>
          <a:xfrm rot="10800000" flipV="1">
            <a:off x="2349894" y="5711953"/>
            <a:ext cx="1936357" cy="441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99"/>
          <p:cNvGrpSpPr/>
          <p:nvPr>
            <p:custDataLst>
              <p:tags r:id="rId20"/>
            </p:custDataLst>
          </p:nvPr>
        </p:nvGrpSpPr>
        <p:grpSpPr>
          <a:xfrm>
            <a:off x="6701051" y="5941954"/>
            <a:ext cx="2442949" cy="561800"/>
            <a:chOff x="6480432" y="1941524"/>
            <a:chExt cx="1829930" cy="561800"/>
          </a:xfrm>
        </p:grpSpPr>
        <p:sp>
          <p:nvSpPr>
            <p:cNvPr id="116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658349" y="1941524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7" name="Rectangle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>
            <a:xfrm>
              <a:off x="6480432" y="2133992"/>
              <a:ext cx="18299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Closed-Loop Field Performance Feedback</a:t>
              </a:r>
            </a:p>
          </p:txBody>
        </p:sp>
      </p:grpSp>
      <p:cxnSp>
        <p:nvCxnSpPr>
          <p:cNvPr id="118" name="Straight Connector 117"/>
          <p:cNvCxnSpPr/>
          <p:nvPr>
            <p:custDataLst>
              <p:tags r:id="rId21"/>
            </p:custDataLst>
          </p:nvPr>
        </p:nvCxnSpPr>
        <p:spPr>
          <a:xfrm rot="5400000" flipH="1" flipV="1">
            <a:off x="6550924" y="6124904"/>
            <a:ext cx="368490" cy="23201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5"/>
          <p:cNvSpPr txBox="1">
            <a:spLocks noChangeArrowheads="1"/>
          </p:cNvSpPr>
          <p:nvPr>
            <p:custDataLst>
              <p:tags r:id="rId22"/>
            </p:custDataLst>
          </p:nvPr>
        </p:nvSpPr>
        <p:spPr>
          <a:xfrm>
            <a:off x="3005224" y="2928418"/>
            <a:ext cx="3480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Digitally Generated Manufacturing Documentation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Integral Engineering to Manufacturing Change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Automated Release-to-Production</a:t>
            </a:r>
          </a:p>
        </p:txBody>
      </p:sp>
      <p:grpSp>
        <p:nvGrpSpPr>
          <p:cNvPr id="14" name="Group 299"/>
          <p:cNvGrpSpPr/>
          <p:nvPr>
            <p:custDataLst>
              <p:tags r:id="rId23"/>
            </p:custDataLst>
          </p:nvPr>
        </p:nvGrpSpPr>
        <p:grpSpPr>
          <a:xfrm>
            <a:off x="6660108" y="3018376"/>
            <a:ext cx="2483892" cy="1756869"/>
            <a:chOff x="6480433" y="1992846"/>
            <a:chExt cx="1929253" cy="1687723"/>
          </a:xfrm>
        </p:grpSpPr>
        <p:sp>
          <p:nvSpPr>
            <p:cNvPr id="121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635188" y="1992846"/>
              <a:ext cx="829360" cy="14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22" name="Rectangle 6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>
            <a:xfrm>
              <a:off x="6480433" y="2133992"/>
              <a:ext cx="1929253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Tool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Dynamically Generated Manufacturing Documentation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Integral Manufacturing Data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Automated Engineering-To-Manufacturing Change Propagation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409699" y="4229101"/>
            <a:ext cx="1714501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29399" y="1638301"/>
            <a:ext cx="1800226" cy="1809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952874" y="5829301"/>
            <a:ext cx="2009776" cy="1809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Primary Customer Impact with Windchill 9.1 Packages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9456" y="1380744"/>
            <a:ext cx="8699737" cy="5029200"/>
          </a:xfrm>
          <a:prstGeom prst="rect">
            <a:avLst/>
          </a:prstGeom>
        </p:spPr>
        <p:txBody>
          <a:bodyPr/>
          <a:lstStyle/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r>
              <a:rPr lang="en-US" sz="2000" dirty="0" smtClean="0">
                <a:solidFill>
                  <a:schemeClr val="accent1"/>
                </a:solidFill>
              </a:rPr>
              <a:t>Large and Complex Product Manufacturers</a:t>
            </a:r>
          </a:p>
          <a:p>
            <a:pPr marL="684213" lvl="1" indent="-228600">
              <a:spcAft>
                <a:spcPts val="20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4C4D4F"/>
                </a:solidFill>
                <a:latin typeface="Arial Narrow" pitchFamily="34" charset="0"/>
              </a:rPr>
              <a:t>Outsourced Designs</a:t>
            </a:r>
          </a:p>
          <a:p>
            <a:pPr marL="684213" lvl="1" indent="-228600">
              <a:spcAft>
                <a:spcPts val="20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4C4D4F"/>
                </a:solidFill>
                <a:latin typeface="Arial Narrow" pitchFamily="34" charset="0"/>
              </a:rPr>
              <a:t>Outsourced Manufacturing</a:t>
            </a:r>
          </a:p>
          <a:p>
            <a:pPr marL="684213" lvl="1" indent="-228600">
              <a:spcAft>
                <a:spcPts val="20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4C4D4F"/>
                </a:solidFill>
                <a:latin typeface="Arial Narrow" pitchFamily="34" charset="0"/>
              </a:rPr>
              <a:t>Outsourced Supply Chain</a:t>
            </a: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Functional Teams</a:t>
            </a:r>
          </a:p>
          <a:p>
            <a:pPr marL="684213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>
                <a:solidFill>
                  <a:srgbClr val="4C4D4F"/>
                </a:solidFill>
                <a:latin typeface="Arial Narrow" pitchFamily="34" charset="0"/>
              </a:rPr>
              <a:t>Reviewing Information</a:t>
            </a: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Multiple Choice</a:t>
            </a:r>
          </a:p>
          <a:p>
            <a:pPr lvl="1"/>
            <a:r>
              <a:rPr lang="en-US" dirty="0" smtClean="0"/>
              <a:t>Which of the Process in the list are impacted by Windchill 9.1 new product capabilities for Packages</a:t>
            </a:r>
          </a:p>
          <a:p>
            <a:pPr lvl="1"/>
            <a:r>
              <a:rPr lang="en-US" dirty="0" smtClean="0"/>
              <a:t>Answers</a:t>
            </a:r>
          </a:p>
          <a:p>
            <a:pPr lvl="2"/>
            <a:r>
              <a:rPr lang="en-US" dirty="0" smtClean="0"/>
              <a:t>A. Design and Manufacturing Outsourcing</a:t>
            </a:r>
          </a:p>
          <a:p>
            <a:pPr lvl="2"/>
            <a:r>
              <a:rPr lang="en-US" dirty="0" smtClean="0"/>
              <a:t>B. Requirement Capture and Management</a:t>
            </a:r>
          </a:p>
          <a:p>
            <a:pPr lvl="2"/>
            <a:r>
              <a:rPr lang="en-US" dirty="0" smtClean="0"/>
              <a:t>C. Variant Design and Generation</a:t>
            </a:r>
          </a:p>
          <a:p>
            <a:pPr lvl="2"/>
            <a:r>
              <a:rPr lang="en-US" dirty="0" smtClean="0"/>
              <a:t>D. Technical Information Creation and Delivery</a:t>
            </a:r>
          </a:p>
          <a:p>
            <a:pPr lvl="2"/>
            <a:r>
              <a:rPr lang="en-US" dirty="0" smtClean="0"/>
              <a:t>E. Performance Analysis and Feedback</a:t>
            </a:r>
          </a:p>
          <a:p>
            <a:pPr lvl="1"/>
            <a:r>
              <a:rPr lang="en-US" dirty="0" smtClean="0"/>
              <a:t>Answer Choice: More than one Answer can be Valid</a:t>
            </a:r>
          </a:p>
          <a:p>
            <a:r>
              <a:rPr lang="en-US" dirty="0" smtClean="0"/>
              <a:t>Q2: True / False</a:t>
            </a:r>
          </a:p>
          <a:p>
            <a:pPr lvl="1"/>
            <a:r>
              <a:rPr lang="en-US" dirty="0" smtClean="0"/>
              <a:t>Manufacturing and Design Outsourcing practice for Traceable Product Data Sharing is likely to be impacted by enhancements for Windchill 9.1 Packages.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AGENDA-image"/>
          <p:cNvPicPr>
            <a:picLocks noChangeAspect="1" noChangeArrowheads="1"/>
          </p:cNvPicPr>
          <p:nvPr/>
        </p:nvPicPr>
        <p:blipFill>
          <a:blip r:embed="rId3" cstate="screen">
            <a:lum bright="10000"/>
          </a:blip>
          <a:srcRect/>
          <a:stretch>
            <a:fillRect/>
          </a:stretch>
        </p:blipFill>
        <p:spPr bwMode="auto">
          <a:xfrm>
            <a:off x="2114549" y="841265"/>
            <a:ext cx="7029451" cy="5835759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CA" dirty="0" smtClean="0"/>
              <a:t>Identify Processes Impact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Identify Customer Practice(s) Impact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Practice Details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Summary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Appendix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Forward Looking Information – Subject to Change Without Notice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5"/>
          <p:cNvSpPr>
            <a:spLocks noChangeArrowheads="1"/>
          </p:cNvSpPr>
          <p:nvPr/>
        </p:nvSpPr>
        <p:spPr bwMode="auto">
          <a:xfrm>
            <a:off x="0" y="5234353"/>
            <a:ext cx="9144000" cy="6792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sp>
        <p:nvSpPr>
          <p:cNvPr id="22532" name="Rectangle 53"/>
          <p:cNvSpPr>
            <a:spLocks noChangeArrowheads="1"/>
          </p:cNvSpPr>
          <p:nvPr/>
        </p:nvSpPr>
        <p:spPr bwMode="auto">
          <a:xfrm>
            <a:off x="0" y="3395273"/>
            <a:ext cx="914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sp>
        <p:nvSpPr>
          <p:cNvPr id="22533" name="Rectangle 56"/>
          <p:cNvSpPr>
            <a:spLocks noChangeArrowheads="1"/>
          </p:cNvSpPr>
          <p:nvPr/>
        </p:nvSpPr>
        <p:spPr bwMode="auto">
          <a:xfrm>
            <a:off x="0" y="1346514"/>
            <a:ext cx="9144000" cy="15915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3084" name="Rectangle 18"/>
          <p:cNvSpPr>
            <a:spLocks noChangeArrowheads="1"/>
          </p:cNvSpPr>
          <p:nvPr/>
        </p:nvSpPr>
        <p:spPr bwMode="auto">
          <a:xfrm>
            <a:off x="1841500" y="3192575"/>
            <a:ext cx="4295775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Requirements Capture and Management</a:t>
            </a:r>
          </a:p>
        </p:txBody>
      </p:sp>
      <p:sp>
        <p:nvSpPr>
          <p:cNvPr id="3086" name="Rectangle 20"/>
          <p:cNvSpPr>
            <a:spLocks noChangeArrowheads="1"/>
          </p:cNvSpPr>
          <p:nvPr/>
        </p:nvSpPr>
        <p:spPr bwMode="auto">
          <a:xfrm>
            <a:off x="1317625" y="2986365"/>
            <a:ext cx="289718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Proposal Response</a:t>
            </a:r>
          </a:p>
        </p:txBody>
      </p:sp>
      <p:sp>
        <p:nvSpPr>
          <p:cNvPr id="3100" name="Rectangle 70"/>
          <p:cNvSpPr>
            <a:spLocks noChangeArrowheads="1"/>
          </p:cNvSpPr>
          <p:nvPr/>
        </p:nvSpPr>
        <p:spPr bwMode="auto">
          <a:xfrm>
            <a:off x="3270250" y="5706632"/>
            <a:ext cx="4333875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Manufacturing Outsourcing</a:t>
            </a:r>
          </a:p>
        </p:txBody>
      </p:sp>
      <p:sp>
        <p:nvSpPr>
          <p:cNvPr id="3098" name="Rectangle 68"/>
          <p:cNvSpPr>
            <a:spLocks noChangeArrowheads="1"/>
          </p:cNvSpPr>
          <p:nvPr/>
        </p:nvSpPr>
        <p:spPr bwMode="auto">
          <a:xfrm>
            <a:off x="3271838" y="5492927"/>
            <a:ext cx="30305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Tooling Design and Manufacture</a:t>
            </a:r>
          </a:p>
        </p:txBody>
      </p:sp>
      <p:sp>
        <p:nvSpPr>
          <p:cNvPr id="3099" name="Rectangle 69"/>
          <p:cNvSpPr>
            <a:spLocks noChangeArrowheads="1"/>
          </p:cNvSpPr>
          <p:nvPr/>
        </p:nvSpPr>
        <p:spPr bwMode="auto">
          <a:xfrm>
            <a:off x="3270250" y="5279222"/>
            <a:ext cx="432593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Manufacturing Process Management</a:t>
            </a: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CA" dirty="0" smtClean="0"/>
              <a:t>Process Landscape - &lt;Topic&gt;</a:t>
            </a:r>
            <a:br>
              <a:rPr lang="en-CA" dirty="0" smtClean="0"/>
            </a:br>
            <a:r>
              <a:rPr lang="en-CA" dirty="0" smtClean="0"/>
              <a:t>Identify Processes Impact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2941638" y="2285290"/>
            <a:ext cx="6202362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Regulatory Compliance</a:t>
            </a: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1316038" y="1400490"/>
            <a:ext cx="7827962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Portfolio Management</a:t>
            </a:r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2946400" y="2506490"/>
            <a:ext cx="61976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Quality &amp; Reliability Management</a:t>
            </a:r>
          </a:p>
        </p:txBody>
      </p:sp>
      <p:sp>
        <p:nvSpPr>
          <p:cNvPr id="3080" name="Rectangle 26"/>
          <p:cNvSpPr>
            <a:spLocks noChangeArrowheads="1"/>
          </p:cNvSpPr>
          <p:nvPr/>
        </p:nvSpPr>
        <p:spPr bwMode="auto">
          <a:xfrm>
            <a:off x="2954338" y="2727690"/>
            <a:ext cx="6189662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Change and Configuration Management</a:t>
            </a:r>
          </a:p>
        </p:txBody>
      </p:sp>
      <p:sp>
        <p:nvSpPr>
          <p:cNvPr id="3082" name="Rectangle 16"/>
          <p:cNvSpPr>
            <a:spLocks noChangeArrowheads="1"/>
          </p:cNvSpPr>
          <p:nvPr/>
        </p:nvSpPr>
        <p:spPr bwMode="auto">
          <a:xfrm>
            <a:off x="1841500" y="1621690"/>
            <a:ext cx="6035675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Program Management</a:t>
            </a:r>
          </a:p>
        </p:txBody>
      </p:sp>
      <p:sp>
        <p:nvSpPr>
          <p:cNvPr id="3083" name="Rectangle 17"/>
          <p:cNvSpPr>
            <a:spLocks noChangeArrowheads="1"/>
          </p:cNvSpPr>
          <p:nvPr/>
        </p:nvSpPr>
        <p:spPr bwMode="auto">
          <a:xfrm>
            <a:off x="1835150" y="1842890"/>
            <a:ext cx="6035675" cy="165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Project  Management</a:t>
            </a:r>
          </a:p>
        </p:txBody>
      </p:sp>
      <p:sp>
        <p:nvSpPr>
          <p:cNvPr id="3087" name="Rectangle 21"/>
          <p:cNvSpPr>
            <a:spLocks noChangeArrowheads="1"/>
          </p:cNvSpPr>
          <p:nvPr/>
        </p:nvSpPr>
        <p:spPr bwMode="auto">
          <a:xfrm>
            <a:off x="2063750" y="3451250"/>
            <a:ext cx="197643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Concept Development</a:t>
            </a:r>
          </a:p>
        </p:txBody>
      </p:sp>
      <p:sp>
        <p:nvSpPr>
          <p:cNvPr id="3088" name="Rectangle 22"/>
          <p:cNvSpPr>
            <a:spLocks noChangeArrowheads="1"/>
          </p:cNvSpPr>
          <p:nvPr/>
        </p:nvSpPr>
        <p:spPr bwMode="auto">
          <a:xfrm>
            <a:off x="2968625" y="3670951"/>
            <a:ext cx="150018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System Design</a:t>
            </a:r>
          </a:p>
        </p:txBody>
      </p:sp>
      <p:sp>
        <p:nvSpPr>
          <p:cNvPr id="3089" name="Rectangle 23"/>
          <p:cNvSpPr>
            <a:spLocks noChangeArrowheads="1"/>
          </p:cNvSpPr>
          <p:nvPr/>
        </p:nvSpPr>
        <p:spPr bwMode="auto">
          <a:xfrm>
            <a:off x="3913188" y="3890652"/>
            <a:ext cx="12700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Detailed Design</a:t>
            </a:r>
          </a:p>
        </p:txBody>
      </p:sp>
      <p:sp>
        <p:nvSpPr>
          <p:cNvPr id="3090" name="Rectangle 24"/>
          <p:cNvSpPr>
            <a:spLocks noChangeArrowheads="1"/>
          </p:cNvSpPr>
          <p:nvPr/>
        </p:nvSpPr>
        <p:spPr bwMode="auto">
          <a:xfrm>
            <a:off x="2706688" y="4110353"/>
            <a:ext cx="35560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Verification and Validation</a:t>
            </a:r>
          </a:p>
        </p:txBody>
      </p:sp>
      <p:sp>
        <p:nvSpPr>
          <p:cNvPr id="3091" name="Rectangle 25"/>
          <p:cNvSpPr>
            <a:spLocks noChangeArrowheads="1"/>
          </p:cNvSpPr>
          <p:nvPr/>
        </p:nvSpPr>
        <p:spPr bwMode="auto">
          <a:xfrm>
            <a:off x="2222500" y="4549755"/>
            <a:ext cx="4064000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Design Outsourcing</a:t>
            </a:r>
          </a:p>
        </p:txBody>
      </p:sp>
      <p:sp>
        <p:nvSpPr>
          <p:cNvPr id="3093" name="Rectangle 59"/>
          <p:cNvSpPr>
            <a:spLocks noChangeArrowheads="1"/>
          </p:cNvSpPr>
          <p:nvPr/>
        </p:nvSpPr>
        <p:spPr bwMode="auto">
          <a:xfrm>
            <a:off x="3560943" y="4330054"/>
            <a:ext cx="4035991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Variant Design &amp; Generation</a:t>
            </a:r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2936875" y="5022135"/>
            <a:ext cx="6207125" cy="1635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Component and Supplier Management</a:t>
            </a:r>
          </a:p>
        </p:txBody>
      </p:sp>
      <p:sp>
        <p:nvSpPr>
          <p:cNvPr id="3092" name="Rectangle 27"/>
          <p:cNvSpPr>
            <a:spLocks noChangeArrowheads="1"/>
          </p:cNvSpPr>
          <p:nvPr/>
        </p:nvSpPr>
        <p:spPr bwMode="auto">
          <a:xfrm>
            <a:off x="2325688" y="4808430"/>
            <a:ext cx="397668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Early Sourcing</a:t>
            </a:r>
          </a:p>
        </p:txBody>
      </p:sp>
      <p:sp>
        <p:nvSpPr>
          <p:cNvPr id="3094" name="Rectangle 28"/>
          <p:cNvSpPr>
            <a:spLocks noChangeArrowheads="1"/>
          </p:cNvSpPr>
          <p:nvPr/>
        </p:nvSpPr>
        <p:spPr bwMode="auto">
          <a:xfrm>
            <a:off x="3857625" y="5950317"/>
            <a:ext cx="2944813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Product Support Analysis &amp; Planning</a:t>
            </a:r>
          </a:p>
        </p:txBody>
      </p:sp>
      <p:sp>
        <p:nvSpPr>
          <p:cNvPr id="3096" name="Rectangle 30"/>
          <p:cNvSpPr>
            <a:spLocks noChangeArrowheads="1"/>
          </p:cNvSpPr>
          <p:nvPr/>
        </p:nvSpPr>
        <p:spPr bwMode="auto">
          <a:xfrm>
            <a:off x="4286250" y="6171512"/>
            <a:ext cx="3309938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Technical Information Creation &amp; Delivery</a:t>
            </a:r>
          </a:p>
        </p:txBody>
      </p:sp>
      <p:sp>
        <p:nvSpPr>
          <p:cNvPr id="3097" name="Rectangle 57"/>
          <p:cNvSpPr>
            <a:spLocks noChangeArrowheads="1"/>
          </p:cNvSpPr>
          <p:nvPr/>
        </p:nvSpPr>
        <p:spPr bwMode="auto">
          <a:xfrm>
            <a:off x="6429375" y="6392707"/>
            <a:ext cx="2714625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Performance Analysis &amp; Feedback</a:t>
            </a: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135493" y="2064090"/>
            <a:ext cx="700850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 smtClean="0">
                <a:solidFill>
                  <a:srgbClr val="000000"/>
                </a:solidFill>
              </a:rPr>
              <a:t>Environmental Performance Management</a:t>
            </a:r>
            <a:endParaRPr lang="en-US" sz="1000" kern="700" spc="30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26713" y="4011824"/>
            <a:ext cx="1227138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Engineering</a:t>
            </a: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12426" y="2049800"/>
            <a:ext cx="861935" cy="152349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12425" y="3031251"/>
            <a:ext cx="1116768" cy="270843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100" kern="900" dirty="0" smtClean="0">
                <a:solidFill>
                  <a:schemeClr val="accent1"/>
                </a:solidFill>
              </a:rPr>
              <a:t>Sales &amp; Marketing</a:t>
            </a:r>
            <a:endParaRPr lang="en-US" sz="1100" kern="900" dirty="0">
              <a:solidFill>
                <a:schemeClr val="accent1"/>
              </a:solidFill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162320" y="4931364"/>
            <a:ext cx="73501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50" dirty="0">
                <a:solidFill>
                  <a:schemeClr val="accent1"/>
                </a:solidFill>
              </a:rPr>
              <a:t>Sourcing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139982" y="5481493"/>
            <a:ext cx="1069975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Manufacturing</a:t>
            </a: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139982" y="6195881"/>
            <a:ext cx="66516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Service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203" y="954527"/>
            <a:ext cx="2694562" cy="129266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Highlight Impacted Processes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&lt;Topic&gt; (in title)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Red  Shape Outline Change for each applicable process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6"/>
          <p:cNvSpPr>
            <a:spLocks noChangeArrowheads="1"/>
          </p:cNvSpPr>
          <p:nvPr/>
        </p:nvSpPr>
        <p:spPr bwMode="auto">
          <a:xfrm>
            <a:off x="0" y="1346515"/>
            <a:ext cx="9144000" cy="41891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CA" dirty="0" smtClean="0"/>
              <a:t>Process Landscape - &lt;Topic&gt; </a:t>
            </a:r>
            <a:br>
              <a:rPr lang="en-CA" dirty="0" smtClean="0"/>
            </a:br>
            <a:r>
              <a:rPr lang="en-CA" dirty="0" smtClean="0"/>
              <a:t>Identify Customer Practice(s) Impact</a:t>
            </a: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12426" y="2049800"/>
            <a:ext cx="861935" cy="152349"/>
          </a:xfrm>
          <a:prstGeom prst="rect">
            <a:avLst/>
          </a:prstGeom>
          <a:noFill/>
          <a:ln w="19050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12425" y="5936293"/>
            <a:ext cx="1116768" cy="270843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100" kern="900" dirty="0" smtClean="0">
                <a:solidFill>
                  <a:schemeClr val="accent1"/>
                </a:solidFill>
              </a:rPr>
              <a:t>Sales &amp; Marketing</a:t>
            </a:r>
            <a:endParaRPr lang="en-US" sz="1100" kern="900" dirty="0">
              <a:solidFill>
                <a:schemeClr val="accent1"/>
              </a:solidFill>
            </a:endParaRPr>
          </a:p>
        </p:txBody>
      </p:sp>
      <p:cxnSp>
        <p:nvCxnSpPr>
          <p:cNvPr id="111" name="Straight Connector 110"/>
          <p:cNvCxnSpPr/>
          <p:nvPr>
            <p:custDataLst>
              <p:tags r:id="rId1"/>
            </p:custDataLst>
          </p:nvPr>
        </p:nvCxnSpPr>
        <p:spPr>
          <a:xfrm rot="5400000">
            <a:off x="1514902" y="1732315"/>
            <a:ext cx="259307" cy="2047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99"/>
          <p:cNvGrpSpPr/>
          <p:nvPr>
            <p:custDataLst>
              <p:tags r:id="rId2"/>
            </p:custDataLst>
          </p:nvPr>
        </p:nvGrpSpPr>
        <p:grpSpPr>
          <a:xfrm>
            <a:off x="1198762" y="2050161"/>
            <a:ext cx="2349690" cy="1229618"/>
            <a:chOff x="5933944" y="1919531"/>
            <a:chExt cx="2787717" cy="1229618"/>
          </a:xfrm>
        </p:grpSpPr>
        <p:sp>
          <p:nvSpPr>
            <p:cNvPr id="113" name="Rectangle 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4" name="Rectangle 65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>
            <a:xfrm>
              <a:off x="5933944" y="2087320"/>
              <a:ext cx="2787717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Program Process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Portfolio Dashboards</a:t>
              </a:r>
            </a:p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/>
                <a:t>Program Gate Deliverable Control</a:t>
              </a:r>
            </a:p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kern="0" dirty="0" smtClean="0"/>
                <a:t>Integrated Program Data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grpSp>
        <p:nvGrpSpPr>
          <p:cNvPr id="4" name="Group 299"/>
          <p:cNvGrpSpPr/>
          <p:nvPr>
            <p:custDataLst>
              <p:tags r:id="rId3"/>
            </p:custDataLst>
          </p:nvPr>
        </p:nvGrpSpPr>
        <p:grpSpPr>
          <a:xfrm>
            <a:off x="5636525" y="2034268"/>
            <a:ext cx="3507475" cy="1437367"/>
            <a:chOff x="5875688" y="1919531"/>
            <a:chExt cx="3207956" cy="1437367"/>
          </a:xfrm>
        </p:grpSpPr>
        <p:sp>
          <p:nvSpPr>
            <p:cNvPr id="116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7" name="Rectangle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>
            <a:xfrm>
              <a:off x="5875688" y="2087320"/>
              <a:ext cx="3207956" cy="1269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Environmental Requirements Definition and Tracking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Systematic Environmental Data Acquisition and Validation 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Product Environmental Dashboards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Automated Environmental Documentation and Reporting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Environmental Performance Metrics Data-sharing to Enterprise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sp>
        <p:nvSpPr>
          <p:cNvPr id="118" name="Rectangle 6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70961" y="2202030"/>
            <a:ext cx="23655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Program Dashboards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Project Planning and Tracking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Distributed Project </a:t>
            </a:r>
            <a:r>
              <a:rPr lang="en-US" sz="900" dirty="0" smtClean="0"/>
              <a:t>Collaboration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kern="0" dirty="0" smtClean="0"/>
              <a:t>Project Dashboards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endParaRPr lang="en-US" sz="900" kern="0" dirty="0" smtClean="0">
              <a:latin typeface="+mn-lt"/>
            </a:endParaRPr>
          </a:p>
        </p:txBody>
      </p:sp>
      <p:cxnSp>
        <p:nvCxnSpPr>
          <p:cNvPr id="119" name="Straight Connector 118"/>
          <p:cNvCxnSpPr/>
          <p:nvPr>
            <p:custDataLst>
              <p:tags r:id="rId5"/>
            </p:custDataLst>
          </p:nvPr>
        </p:nvCxnSpPr>
        <p:spPr>
          <a:xfrm rot="5400000">
            <a:off x="4947314" y="2430662"/>
            <a:ext cx="982639" cy="5868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1276681" y="6147417"/>
            <a:ext cx="4819650" cy="460289"/>
            <a:chOff x="1317577" y="3409298"/>
            <a:chExt cx="4819471" cy="459471"/>
          </a:xfrm>
        </p:grpSpPr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1841433" y="3703960"/>
              <a:ext cx="4295615" cy="164809"/>
            </a:xfrm>
            <a:prstGeom prst="rect">
              <a:avLst/>
            </a:prstGeom>
            <a:solidFill>
              <a:srgbClr val="F6B772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Requirements Capture and Management</a:t>
              </a:r>
            </a:p>
          </p:txBody>
        </p:sp>
        <p:sp>
          <p:nvSpPr>
            <p:cNvPr id="125" name="Rectangle 20"/>
            <p:cNvSpPr>
              <a:spLocks noChangeArrowheads="1"/>
            </p:cNvSpPr>
            <p:nvPr/>
          </p:nvSpPr>
          <p:spPr bwMode="auto">
            <a:xfrm>
              <a:off x="1317577" y="3409298"/>
              <a:ext cx="2897080" cy="164805"/>
            </a:xfrm>
            <a:prstGeom prst="rect">
              <a:avLst/>
            </a:prstGeom>
            <a:solidFill>
              <a:srgbClr val="F6B772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Proposal Response</a:t>
              </a:r>
            </a:p>
          </p:txBody>
        </p:sp>
      </p:grpSp>
      <p:grpSp>
        <p:nvGrpSpPr>
          <p:cNvPr id="6" name="Group 299"/>
          <p:cNvGrpSpPr/>
          <p:nvPr>
            <p:custDataLst>
              <p:tags r:id="rId6"/>
            </p:custDataLst>
          </p:nvPr>
        </p:nvGrpSpPr>
        <p:grpSpPr>
          <a:xfrm>
            <a:off x="1201003" y="3644252"/>
            <a:ext cx="3443779" cy="814120"/>
            <a:chOff x="5933944" y="1919531"/>
            <a:chExt cx="3149699" cy="814120"/>
          </a:xfrm>
        </p:grpSpPr>
        <p:sp>
          <p:nvSpPr>
            <p:cNvPr id="127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28" name="Rectangle 6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>
            <a:xfrm>
              <a:off x="5933944" y="2087320"/>
              <a:ext cx="31496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Systematic Quality Planning and Risk Assessment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Early Reliability Prediction and Simulation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cxnSp>
        <p:nvCxnSpPr>
          <p:cNvPr id="129" name="Straight Connector 128"/>
          <p:cNvCxnSpPr>
            <a:stCxn id="137" idx="1"/>
          </p:cNvCxnSpPr>
          <p:nvPr>
            <p:custDataLst>
              <p:tags r:id="rId7"/>
            </p:custDataLst>
          </p:nvPr>
        </p:nvCxnSpPr>
        <p:spPr>
          <a:xfrm rot="10800000">
            <a:off x="2333769" y="4236274"/>
            <a:ext cx="612630" cy="1259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5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3905535" y="3800671"/>
            <a:ext cx="3443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Maintainability and Lifecycle Cost Prediction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Reliability Dashboards and Tradeoffs*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endParaRPr lang="en-US" sz="900" kern="0" dirty="0" smtClean="0">
              <a:latin typeface="+mn-lt"/>
            </a:endParaRPr>
          </a:p>
        </p:txBody>
      </p:sp>
      <p:grpSp>
        <p:nvGrpSpPr>
          <p:cNvPr id="7" name="Group 299"/>
          <p:cNvGrpSpPr/>
          <p:nvPr>
            <p:custDataLst>
              <p:tags r:id="rId9"/>
            </p:custDataLst>
          </p:nvPr>
        </p:nvGrpSpPr>
        <p:grpSpPr>
          <a:xfrm>
            <a:off x="251686" y="4458358"/>
            <a:ext cx="3443779" cy="1021869"/>
            <a:chOff x="5933944" y="1919531"/>
            <a:chExt cx="3149699" cy="1021869"/>
          </a:xfrm>
        </p:grpSpPr>
        <p:sp>
          <p:nvSpPr>
            <p:cNvPr id="132" name="Rectangle 1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33" name="Rectangle 6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>
            <a:xfrm>
              <a:off x="5933944" y="2087320"/>
              <a:ext cx="3149699" cy="854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Standardized, Automated Change Process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Integrated, Cross-Discipline Change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Partner Change Integration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endParaRPr lang="en-US" sz="900" kern="0" dirty="0" smtClean="0">
                <a:latin typeface="+mn-lt"/>
              </a:endParaRPr>
            </a:p>
          </p:txBody>
        </p:sp>
      </p:grpSp>
      <p:sp>
        <p:nvSpPr>
          <p:cNvPr id="134" name="Rectangle 65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074467" y="4479823"/>
            <a:ext cx="2738650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Change Dashboards</a:t>
            </a:r>
          </a:p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Product Configuration Lifecycle Management</a:t>
            </a:r>
          </a:p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Product Configuration-Sharing to Enterprise</a:t>
            </a:r>
          </a:p>
          <a:p>
            <a:pPr marL="109538" lvl="1" indent="-109538">
              <a:lnSpc>
                <a:spcPts val="9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Common Eng &amp; Mfg change process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1316038" y="1401631"/>
            <a:ext cx="7827962" cy="166915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Portfolio Management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946399" y="4284136"/>
            <a:ext cx="6197843" cy="156172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Quality &amp; Reliability Management</a:t>
            </a:r>
          </a:p>
        </p:txBody>
      </p:sp>
      <p:sp>
        <p:nvSpPr>
          <p:cNvPr id="138" name="Rectangle 26"/>
          <p:cNvSpPr>
            <a:spLocks noChangeArrowheads="1"/>
          </p:cNvSpPr>
          <p:nvPr/>
        </p:nvSpPr>
        <p:spPr bwMode="auto">
          <a:xfrm>
            <a:off x="2954338" y="5295059"/>
            <a:ext cx="6189662" cy="156172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Change and Configuration Management</a:t>
            </a:r>
          </a:p>
        </p:txBody>
      </p:sp>
      <p:sp>
        <p:nvSpPr>
          <p:cNvPr id="139" name="Rectangle 16"/>
          <p:cNvSpPr>
            <a:spLocks noChangeArrowheads="1"/>
          </p:cNvSpPr>
          <p:nvPr/>
        </p:nvSpPr>
        <p:spPr bwMode="auto">
          <a:xfrm>
            <a:off x="1841500" y="1606415"/>
            <a:ext cx="6035675" cy="165097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Program Management</a:t>
            </a:r>
          </a:p>
        </p:txBody>
      </p:sp>
      <p:sp>
        <p:nvSpPr>
          <p:cNvPr id="140" name="Rectangle 17"/>
          <p:cNvSpPr>
            <a:spLocks noChangeArrowheads="1"/>
          </p:cNvSpPr>
          <p:nvPr/>
        </p:nvSpPr>
        <p:spPr bwMode="auto">
          <a:xfrm>
            <a:off x="1835150" y="1817548"/>
            <a:ext cx="6035675" cy="165097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Project  Management</a:t>
            </a:r>
          </a:p>
        </p:txBody>
      </p:sp>
      <p:cxnSp>
        <p:nvCxnSpPr>
          <p:cNvPr id="141" name="Straight Connector 140"/>
          <p:cNvCxnSpPr>
            <a:stCxn id="138" idx="1"/>
          </p:cNvCxnSpPr>
          <p:nvPr>
            <p:custDataLst>
              <p:tags r:id="rId11"/>
            </p:custDataLst>
          </p:nvPr>
        </p:nvCxnSpPr>
        <p:spPr>
          <a:xfrm rot="10800000">
            <a:off x="2251886" y="5102697"/>
            <a:ext cx="702453" cy="2704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65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323467" y="3789296"/>
            <a:ext cx="24656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Closed Loop Field Performance Feedback</a:t>
            </a:r>
          </a:p>
        </p:txBody>
      </p:sp>
      <p:sp>
        <p:nvSpPr>
          <p:cNvPr id="143" name="Rectangle 65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5700221" y="4472766"/>
            <a:ext cx="3443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Unified Hardware-Software Configuration Management</a:t>
            </a:r>
            <a:endParaRPr lang="en-US" sz="1600" dirty="0" smtClean="0"/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Integrated Product Issue Management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2"/>
              </a:buBlip>
              <a:tabLst>
                <a:tab pos="109538" algn="l"/>
              </a:tabLst>
            </a:pPr>
            <a:r>
              <a:rPr lang="en-US" sz="900" dirty="0" smtClean="0"/>
              <a:t>Closed-Loop CAPA</a:t>
            </a:r>
          </a:p>
        </p:txBody>
      </p:sp>
      <p:grpSp>
        <p:nvGrpSpPr>
          <p:cNvPr id="8" name="Group 299"/>
          <p:cNvGrpSpPr/>
          <p:nvPr>
            <p:custDataLst>
              <p:tags r:id="rId14"/>
            </p:custDataLst>
          </p:nvPr>
        </p:nvGrpSpPr>
        <p:grpSpPr>
          <a:xfrm>
            <a:off x="4210621" y="5561609"/>
            <a:ext cx="2161606" cy="814120"/>
            <a:chOff x="5933945" y="1919531"/>
            <a:chExt cx="1977017" cy="814120"/>
          </a:xfrm>
        </p:grpSpPr>
        <p:sp>
          <p:nvSpPr>
            <p:cNvPr id="145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46" name="Rectangle 6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>
            <a:xfrm>
              <a:off x="5933945" y="2087320"/>
              <a:ext cx="197701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Proposal Planning and Tracking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Distributed Proposal Collaboration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Proposal Library Management</a:t>
              </a:r>
            </a:p>
          </p:txBody>
        </p:sp>
      </p:grpSp>
      <p:grpSp>
        <p:nvGrpSpPr>
          <p:cNvPr id="9" name="Group 299"/>
          <p:cNvGrpSpPr/>
          <p:nvPr>
            <p:custDataLst>
              <p:tags r:id="rId15"/>
            </p:custDataLst>
          </p:nvPr>
        </p:nvGrpSpPr>
        <p:grpSpPr>
          <a:xfrm>
            <a:off x="6242146" y="5820263"/>
            <a:ext cx="2901854" cy="814120"/>
            <a:chOff x="5933945" y="1919531"/>
            <a:chExt cx="2654051" cy="814120"/>
          </a:xfrm>
        </p:grpSpPr>
        <p:sp>
          <p:nvSpPr>
            <p:cNvPr id="148" name="Rectangle 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49" name="Rectangle 6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>
            <a:xfrm>
              <a:off x="5933945" y="2087320"/>
              <a:ext cx="265405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Requirements Lifecycle Management and Control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Requirements </a:t>
              </a:r>
              <a:r>
                <a:rPr lang="en-US" sz="900" dirty="0" err="1" smtClean="0"/>
                <a:t>Flowdown</a:t>
              </a:r>
              <a:endParaRPr lang="en-US" sz="900" dirty="0" smtClean="0"/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2"/>
                </a:buBlip>
                <a:tabLst>
                  <a:tab pos="109538" algn="l"/>
                </a:tabLst>
              </a:pPr>
              <a:r>
                <a:rPr lang="en-US" sz="900" dirty="0" smtClean="0"/>
                <a:t>Requirements Verification</a:t>
              </a:r>
            </a:p>
          </p:txBody>
        </p:sp>
      </p:grpSp>
      <p:cxnSp>
        <p:nvCxnSpPr>
          <p:cNvPr id="150" name="Straight Connector 149"/>
          <p:cNvCxnSpPr>
            <a:endCxn id="125" idx="0"/>
          </p:cNvCxnSpPr>
          <p:nvPr>
            <p:custDataLst>
              <p:tags r:id="rId16"/>
            </p:custDataLst>
          </p:nvPr>
        </p:nvCxnSpPr>
        <p:spPr>
          <a:xfrm rot="10800000" flipV="1">
            <a:off x="2725276" y="5865799"/>
            <a:ext cx="1560977" cy="2816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24" idx="3"/>
          </p:cNvCxnSpPr>
          <p:nvPr>
            <p:custDataLst>
              <p:tags r:id="rId17"/>
            </p:custDataLst>
          </p:nvPr>
        </p:nvCxnSpPr>
        <p:spPr>
          <a:xfrm rot="5400000">
            <a:off x="5929240" y="6124981"/>
            <a:ext cx="567217" cy="2330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3"/>
          <p:cNvSpPr>
            <a:spLocks noChangeArrowheads="1"/>
          </p:cNvSpPr>
          <p:nvPr/>
        </p:nvSpPr>
        <p:spPr bwMode="auto">
          <a:xfrm>
            <a:off x="2941638" y="3431832"/>
            <a:ext cx="6202362" cy="165100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>
                <a:solidFill>
                  <a:srgbClr val="000000"/>
                </a:solidFill>
              </a:rPr>
              <a:t>Regulatory Compliance</a:t>
            </a:r>
          </a:p>
        </p:txBody>
      </p:sp>
      <p:sp>
        <p:nvSpPr>
          <p:cNvPr id="154" name="Rectangle 13"/>
          <p:cNvSpPr>
            <a:spLocks noChangeArrowheads="1"/>
          </p:cNvSpPr>
          <p:nvPr/>
        </p:nvSpPr>
        <p:spPr bwMode="auto">
          <a:xfrm>
            <a:off x="2135493" y="3217666"/>
            <a:ext cx="7008507" cy="165100"/>
          </a:xfrm>
          <a:prstGeom prst="rect">
            <a:avLst/>
          </a:prstGeom>
          <a:solidFill>
            <a:srgbClr val="A2CEA3"/>
          </a:solidFill>
          <a:ln w="19050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pPr>
              <a:lnSpc>
                <a:spcPct val="90000"/>
              </a:lnSpc>
              <a:defRPr/>
            </a:pPr>
            <a:r>
              <a:rPr lang="en-US" sz="1000" kern="700" spc="30" dirty="0" smtClean="0">
                <a:solidFill>
                  <a:srgbClr val="000000"/>
                </a:solidFill>
              </a:rPr>
              <a:t>Environmental Performance Management</a:t>
            </a:r>
            <a:endParaRPr lang="en-US" sz="1000" kern="700" spc="30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39053" y="964052"/>
            <a:ext cx="2694562" cy="21544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Highlight  Potentially Impacted Customer Processes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&lt;Topic&gt; (in title)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Copy Red Box and Place around Box around applicable practices (red outline, no fill, shadow effect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Red Box Template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71449" y="3190876"/>
            <a:ext cx="1781175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6"/>
          <p:cNvSpPr>
            <a:spLocks noChangeArrowheads="1"/>
          </p:cNvSpPr>
          <p:nvPr/>
        </p:nvSpPr>
        <p:spPr bwMode="auto">
          <a:xfrm>
            <a:off x="0" y="1346514"/>
            <a:ext cx="9144000" cy="52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Landscape - &lt;Topic&gt; </a:t>
            </a:r>
            <a:br>
              <a:rPr lang="en-CA" dirty="0" smtClean="0"/>
            </a:br>
            <a:r>
              <a:rPr lang="en-CA" dirty="0" smtClean="0"/>
              <a:t>Identify Customer Practice(s) Impact</a:t>
            </a:r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26713" y="1549924"/>
            <a:ext cx="1227138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Engineering</a:t>
            </a:r>
          </a:p>
        </p:txBody>
      </p:sp>
      <p:grpSp>
        <p:nvGrpSpPr>
          <p:cNvPr id="3" name="Group 299"/>
          <p:cNvGrpSpPr/>
          <p:nvPr>
            <p:custDataLst>
              <p:tags r:id="rId1"/>
            </p:custDataLst>
          </p:nvPr>
        </p:nvGrpSpPr>
        <p:grpSpPr>
          <a:xfrm>
            <a:off x="0" y="1958663"/>
            <a:ext cx="2362200" cy="1891193"/>
            <a:chOff x="6480433" y="1927876"/>
            <a:chExt cx="2787717" cy="1891193"/>
          </a:xfrm>
        </p:grpSpPr>
        <p:sp>
          <p:nvSpPr>
            <p:cNvPr id="77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78" name="Rectangle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>
            <a:xfrm>
              <a:off x="6480433" y="2133992"/>
              <a:ext cx="2787717" cy="1685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Requirements </a:t>
              </a:r>
              <a:r>
                <a:rPr lang="en-US" sz="900" kern="0" dirty="0" err="1" smtClean="0">
                  <a:latin typeface="+mn-lt"/>
                </a:rPr>
                <a:t>Flowdown</a:t>
              </a:r>
              <a:endParaRPr lang="en-US" sz="900" kern="0" dirty="0" smtClean="0">
                <a:latin typeface="+mn-lt"/>
              </a:endParaRP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Requirements Verification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Functional/Logical Structure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Modular Product Architecture Definition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Interface Definition and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Generic Product Platform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solidFill>
                    <a:schemeClr val="tx1"/>
                  </a:solidFill>
                  <a:latin typeface="+mn-lt"/>
                  <a:ea typeface="+mn-ea"/>
                </a:rPr>
                <a:t>Platform CAD Structure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Product Performance Tradeoffs</a:t>
              </a:r>
            </a:p>
          </p:txBody>
        </p:sp>
      </p:grpSp>
      <p:sp>
        <p:nvSpPr>
          <p:cNvPr id="79" name="Rectangle 78"/>
          <p:cNvSpPr/>
          <p:nvPr>
            <p:custDataLst>
              <p:tags r:id="rId2"/>
            </p:custDataLst>
          </p:nvPr>
        </p:nvSpPr>
        <p:spPr>
          <a:xfrm>
            <a:off x="7389813" y="2706856"/>
            <a:ext cx="175260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err="1" smtClean="0"/>
              <a:t>Drawingless</a:t>
            </a:r>
            <a:r>
              <a:rPr lang="en-US" sz="900" kern="0" dirty="0" smtClean="0"/>
              <a:t> Design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ECAD-MCAD Collaboration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Work Practice Standardization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Large MCAD Assembly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Heterogeneous Design in Context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Efficient Design Review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Standardized Engineering Calculations</a:t>
            </a:r>
          </a:p>
          <a:p>
            <a:pPr marL="109538" lvl="1" indent="-109538"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30"/>
              </a:buBlip>
              <a:tabLst>
                <a:tab pos="109538" algn="l"/>
              </a:tabLst>
            </a:pPr>
            <a:r>
              <a:rPr lang="en-US" sz="900" kern="0" dirty="0" smtClean="0"/>
              <a:t>MCAD Data Management</a:t>
            </a:r>
          </a:p>
        </p:txBody>
      </p:sp>
      <p:grpSp>
        <p:nvGrpSpPr>
          <p:cNvPr id="4" name="Group 299"/>
          <p:cNvGrpSpPr/>
          <p:nvPr>
            <p:custDataLst>
              <p:tags r:id="rId3"/>
            </p:custDataLst>
          </p:nvPr>
        </p:nvGrpSpPr>
        <p:grpSpPr>
          <a:xfrm>
            <a:off x="228600" y="4105911"/>
            <a:ext cx="2438400" cy="1267945"/>
            <a:chOff x="6480433" y="1927876"/>
            <a:chExt cx="2787717" cy="1267945"/>
          </a:xfrm>
        </p:grpSpPr>
        <p:sp>
          <p:nvSpPr>
            <p:cNvPr id="82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709840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83" name="Rectangle 6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>
            <a:xfrm>
              <a:off x="6480433" y="2133992"/>
              <a:ext cx="2787717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Requirements Verification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Frontloaded Simulation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Simulation and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Collaborative Simulation Environment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Digital Mockup</a:t>
              </a:r>
            </a:p>
          </p:txBody>
        </p:sp>
      </p:grpSp>
      <p:grpSp>
        <p:nvGrpSpPr>
          <p:cNvPr id="5" name="Group 299"/>
          <p:cNvGrpSpPr/>
          <p:nvPr>
            <p:custDataLst>
              <p:tags r:id="rId4"/>
            </p:custDataLst>
          </p:nvPr>
        </p:nvGrpSpPr>
        <p:grpSpPr>
          <a:xfrm>
            <a:off x="6705599" y="5602456"/>
            <a:ext cx="2266950" cy="802789"/>
            <a:chOff x="6393317" y="1901334"/>
            <a:chExt cx="2591706" cy="802789"/>
          </a:xfrm>
        </p:grpSpPr>
        <p:sp>
          <p:nvSpPr>
            <p:cNvPr id="85" name="Rectangle 1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622350" y="1901334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86" name="Rectangle 6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>
            <a:xfrm>
              <a:off x="6393317" y="2057792"/>
              <a:ext cx="25917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Generic Platform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Platform CAD Structure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Platform Analysis and Validation</a:t>
              </a:r>
            </a:p>
          </p:txBody>
        </p:sp>
      </p:grpSp>
      <p:grpSp>
        <p:nvGrpSpPr>
          <p:cNvPr id="6" name="Group 299"/>
          <p:cNvGrpSpPr/>
          <p:nvPr>
            <p:custDataLst>
              <p:tags r:id="rId5"/>
            </p:custDataLst>
          </p:nvPr>
        </p:nvGrpSpPr>
        <p:grpSpPr>
          <a:xfrm>
            <a:off x="0" y="5526256"/>
            <a:ext cx="2057400" cy="1060196"/>
            <a:chOff x="6480433" y="1927876"/>
            <a:chExt cx="2352136" cy="1060196"/>
          </a:xfrm>
        </p:grpSpPr>
        <p:sp>
          <p:nvSpPr>
            <p:cNvPr id="88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709465" y="1927876"/>
              <a:ext cx="125194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89" name="Rectangle 6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>
            <a:xfrm>
              <a:off x="6480433" y="2133992"/>
              <a:ext cx="2352136" cy="854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Traceable Product Data Sharing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IP Protection Support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Work Practice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Partner Change Integration</a:t>
              </a:r>
            </a:p>
          </p:txBody>
        </p:sp>
      </p:grpSp>
      <p:grpSp>
        <p:nvGrpSpPr>
          <p:cNvPr id="7" name="Group 9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063750" y="2173456"/>
            <a:ext cx="5905500" cy="3810000"/>
            <a:chOff x="2063751" y="2286637"/>
            <a:chExt cx="5905501" cy="3807850"/>
          </a:xfrm>
          <a:noFill/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2706689" y="4406340"/>
              <a:ext cx="3556001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Verification and Validation</a:t>
              </a: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063751" y="2286637"/>
              <a:ext cx="1976438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Concept Development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2968626" y="3048207"/>
              <a:ext cx="1500188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System Design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913189" y="3733620"/>
              <a:ext cx="1270000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Detailed Design</a:t>
              </a: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2222501" y="5929480"/>
              <a:ext cx="4064001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Design Outsourcing</a:t>
              </a:r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>
              <a:off x="3556001" y="5167910"/>
              <a:ext cx="4413251" cy="165007"/>
            </a:xfrm>
            <a:prstGeom prst="rect">
              <a:avLst/>
            </a:prstGeom>
            <a:solidFill>
              <a:srgbClr val="66D1E1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Variant Design &amp; Generation</a:t>
              </a:r>
            </a:p>
          </p:txBody>
        </p:sp>
      </p:grpSp>
      <p:cxnSp>
        <p:nvCxnSpPr>
          <p:cNvPr id="97" name="Straight Connector 96"/>
          <p:cNvCxnSpPr/>
          <p:nvPr>
            <p:custDataLst>
              <p:tags r:id="rId7"/>
            </p:custDataLst>
          </p:nvPr>
        </p:nvCxnSpPr>
        <p:spPr>
          <a:xfrm flipV="1">
            <a:off x="4040188" y="1573427"/>
            <a:ext cx="1075509" cy="68257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>
            <p:custDataLst>
              <p:tags r:id="rId8"/>
            </p:custDataLst>
          </p:nvPr>
        </p:nvCxnSpPr>
        <p:spPr>
          <a:xfrm flipV="1">
            <a:off x="5183188" y="2630656"/>
            <a:ext cx="684212" cy="10731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>
            <p:custDataLst>
              <p:tags r:id="rId9"/>
            </p:custDataLst>
          </p:nvPr>
        </p:nvCxnSpPr>
        <p:spPr>
          <a:xfrm rot="10800000">
            <a:off x="1254919" y="2035608"/>
            <a:ext cx="1713707" cy="9823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10"/>
            </p:custDataLst>
          </p:nvPr>
        </p:nvCxnSpPr>
        <p:spPr>
          <a:xfrm rot="10800000">
            <a:off x="1371600" y="5602456"/>
            <a:ext cx="850900" cy="2984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>
            <p:custDataLst>
              <p:tags r:id="rId11"/>
            </p:custDataLst>
          </p:nvPr>
        </p:nvCxnSpPr>
        <p:spPr>
          <a:xfrm rot="10800000">
            <a:off x="5762626" y="5221456"/>
            <a:ext cx="1019175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>
            <p:custDataLst>
              <p:tags r:id="rId12"/>
            </p:custDataLst>
          </p:nvPr>
        </p:nvCxnSpPr>
        <p:spPr>
          <a:xfrm rot="10800000">
            <a:off x="1447800" y="4230856"/>
            <a:ext cx="1258888" cy="1460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99"/>
          <p:cNvGrpSpPr/>
          <p:nvPr>
            <p:custDataLst>
              <p:tags r:id="rId13"/>
            </p:custDataLst>
          </p:nvPr>
        </p:nvGrpSpPr>
        <p:grpSpPr>
          <a:xfrm>
            <a:off x="5791201" y="2541756"/>
            <a:ext cx="1752600" cy="2473424"/>
            <a:chOff x="6759205" y="1778165"/>
            <a:chExt cx="1602937" cy="2473424"/>
          </a:xfrm>
        </p:grpSpPr>
        <p:sp>
          <p:nvSpPr>
            <p:cNvPr id="105" name="Rectangle 1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956667" y="1778165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</a:t>
              </a:r>
              <a:r>
                <a:rPr lang="en-US" sz="1000" b="1" u="sng" dirty="0" smtClean="0">
                  <a:solidFill>
                    <a:schemeClr val="tx2"/>
                  </a:solidFill>
                </a:rPr>
                <a:t> </a:t>
              </a:r>
              <a:r>
                <a:rPr lang="en-US" sz="1000" b="1" u="sng" dirty="0" smtClean="0"/>
                <a:t>Practices</a:t>
              </a:r>
              <a:endParaRPr lang="en-US" sz="1000" b="1" u="sng" dirty="0"/>
            </a:p>
          </p:txBody>
        </p:sp>
        <p:sp>
          <p:nvSpPr>
            <p:cNvPr id="106" name="Rectangle 6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>
            <a:xfrm>
              <a:off x="6759205" y="1943265"/>
              <a:ext cx="160293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Distributed Collaboration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Integrated Cross-Discipline BOM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Top Down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3D Part Modeling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Routed Systems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Weldment Design 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Drawings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ECAD Data Management</a:t>
              </a:r>
            </a:p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30"/>
                </a:buBlip>
                <a:tabLst>
                  <a:tab pos="109538" algn="l"/>
                </a:tabLst>
              </a:pPr>
              <a:r>
                <a:rPr lang="en-US" sz="900" kern="0" dirty="0" smtClean="0"/>
                <a:t>Communities of Practice</a:t>
              </a:r>
            </a:p>
          </p:txBody>
        </p:sp>
      </p:grpSp>
      <p:grpSp>
        <p:nvGrpSpPr>
          <p:cNvPr id="9" name="Group 299"/>
          <p:cNvGrpSpPr/>
          <p:nvPr>
            <p:custDataLst>
              <p:tags r:id="rId14"/>
            </p:custDataLst>
          </p:nvPr>
        </p:nvGrpSpPr>
        <p:grpSpPr>
          <a:xfrm>
            <a:off x="4961954" y="1473301"/>
            <a:ext cx="3048000" cy="1021869"/>
            <a:chOff x="5933944" y="1919531"/>
            <a:chExt cx="2787717" cy="1021869"/>
          </a:xfrm>
        </p:grpSpPr>
        <p:sp>
          <p:nvSpPr>
            <p:cNvPr id="109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31407" y="1919531"/>
              <a:ext cx="12519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defTabSz="10033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0" name="Rectangle 6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>
            <a:xfrm>
              <a:off x="5933944" y="2087320"/>
              <a:ext cx="2787717" cy="854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Distributed Collaboration</a:t>
              </a:r>
            </a:p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Associative Conceptual Engineering*</a:t>
              </a:r>
            </a:p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Standardized Engineering Calculations</a:t>
              </a:r>
            </a:p>
            <a:p>
              <a:pPr marL="109538" marR="0" lvl="1" indent="-109538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Tx/>
                <a:buSzPct val="50000"/>
                <a:buFontTx/>
                <a:buBlip>
                  <a:blip r:embed="rId30"/>
                </a:buBlip>
                <a:tabLst>
                  <a:tab pos="109538" algn="l"/>
                </a:tabLst>
                <a:defRPr/>
              </a:pPr>
              <a:r>
                <a:rPr lang="en-US" sz="900" kern="0" dirty="0" smtClean="0">
                  <a:latin typeface="+mn-lt"/>
                </a:rPr>
                <a:t>Efficient and Effective Customer Review</a:t>
              </a:r>
            </a:p>
          </p:txBody>
        </p:sp>
      </p:grpSp>
      <p:sp>
        <p:nvSpPr>
          <p:cNvPr id="111" name="Rectangle 110"/>
          <p:cNvSpPr/>
          <p:nvPr>
            <p:custDataLst>
              <p:tags r:id="rId15"/>
            </p:custDataLst>
          </p:nvPr>
        </p:nvSpPr>
        <p:spPr>
          <a:xfrm>
            <a:off x="7199464" y="1583478"/>
            <a:ext cx="1821875" cy="85408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Communities of Practice</a:t>
            </a:r>
          </a:p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Flexible Reverse Engineering</a:t>
            </a:r>
          </a:p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Robust Design Studies</a:t>
            </a:r>
          </a:p>
          <a:p>
            <a:pPr marL="109538" marR="0" lvl="1" indent="-109538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Tx/>
              <a:buSzPct val="50000"/>
              <a:buFontTx/>
              <a:buBlip>
                <a:blip r:embed="rId30"/>
              </a:buBlip>
              <a:tabLst>
                <a:tab pos="109538" algn="l"/>
              </a:tabLst>
              <a:defRPr/>
            </a:pPr>
            <a:r>
              <a:rPr lang="en-US" sz="900" kern="0" dirty="0" smtClean="0">
                <a:latin typeface="+mn-lt"/>
              </a:rPr>
              <a:t>Associative Industrial Design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203" y="954527"/>
            <a:ext cx="2694562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… continue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(See Previous Note)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23999" y="1457326"/>
            <a:ext cx="1781175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5"/>
          <p:cNvSpPr>
            <a:spLocks noChangeArrowheads="1"/>
          </p:cNvSpPr>
          <p:nvPr/>
        </p:nvSpPr>
        <p:spPr bwMode="auto">
          <a:xfrm>
            <a:off x="0" y="2644726"/>
            <a:ext cx="9144000" cy="24196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noAutofit/>
          </a:bodyPr>
          <a:lstStyle/>
          <a:p>
            <a:endParaRPr lang="en-US" sz="1800" b="1" dirty="0"/>
          </a:p>
        </p:txBody>
      </p:sp>
      <p:grpSp>
        <p:nvGrpSpPr>
          <p:cNvPr id="2" name="Group 66"/>
          <p:cNvGrpSpPr/>
          <p:nvPr/>
        </p:nvGrpSpPr>
        <p:grpSpPr>
          <a:xfrm>
            <a:off x="1231900" y="1071795"/>
            <a:ext cx="6368010" cy="5561353"/>
            <a:chOff x="1231900" y="1071794"/>
            <a:chExt cx="6368010" cy="5741233"/>
          </a:xfrm>
        </p:grpSpPr>
        <p:cxnSp>
          <p:nvCxnSpPr>
            <p:cNvPr id="22535" name="Straight Connector 84"/>
            <p:cNvCxnSpPr>
              <a:cxnSpLocks noChangeShapeType="1"/>
            </p:cNvCxnSpPr>
            <p:nvPr/>
          </p:nvCxnSpPr>
          <p:spPr bwMode="auto">
            <a:xfrm rot="5400000">
              <a:off x="3457081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7" name="Straight Connector 79"/>
            <p:cNvCxnSpPr>
              <a:cxnSpLocks noChangeShapeType="1"/>
            </p:cNvCxnSpPr>
            <p:nvPr/>
          </p:nvCxnSpPr>
          <p:spPr bwMode="auto">
            <a:xfrm rot="5400000">
              <a:off x="903527" y="3932230"/>
              <a:ext cx="5722459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8" name="Straight Connector 83"/>
            <p:cNvCxnSpPr>
              <a:cxnSpLocks noChangeShapeType="1"/>
            </p:cNvCxnSpPr>
            <p:nvPr/>
          </p:nvCxnSpPr>
          <p:spPr bwMode="auto">
            <a:xfrm rot="5400000">
              <a:off x="2179143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39" name="Straight Connector 81"/>
            <p:cNvCxnSpPr>
              <a:cxnSpLocks noChangeShapeType="1"/>
            </p:cNvCxnSpPr>
            <p:nvPr/>
          </p:nvCxnSpPr>
          <p:spPr bwMode="auto">
            <a:xfrm rot="5400000">
              <a:off x="-364032" y="3936496"/>
              <a:ext cx="5720753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22540" name="Straight Connector 82"/>
            <p:cNvCxnSpPr>
              <a:cxnSpLocks noChangeShapeType="1"/>
            </p:cNvCxnSpPr>
            <p:nvPr/>
          </p:nvCxnSpPr>
          <p:spPr bwMode="auto">
            <a:xfrm rot="5400000">
              <a:off x="-1628536" y="3951003"/>
              <a:ext cx="5722460" cy="1588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  <p:cxnSp>
          <p:nvCxnSpPr>
            <p:cNvPr id="71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738740" y="3936496"/>
              <a:ext cx="5720753" cy="1587"/>
            </a:xfrm>
            <a:prstGeom prst="line">
              <a:avLst/>
            </a:prstGeom>
            <a:noFill/>
            <a:ln w="6350" algn="ctr">
              <a:solidFill>
                <a:srgbClr val="89A2B3"/>
              </a:solidFill>
              <a:round/>
              <a:headEnd/>
              <a:tailEnd/>
            </a:ln>
          </p:spPr>
        </p:cxnSp>
      </p:grpSp>
      <p:sp>
        <p:nvSpPr>
          <p:cNvPr id="3102" name="AutoShape 8"/>
          <p:cNvSpPr>
            <a:spLocks noChangeArrowheads="1"/>
          </p:cNvSpPr>
          <p:nvPr/>
        </p:nvSpPr>
        <p:spPr bwMode="auto">
          <a:xfrm>
            <a:off x="3856038" y="1107063"/>
            <a:ext cx="1154112" cy="257175"/>
          </a:xfrm>
          <a:prstGeom prst="chevron">
            <a:avLst>
              <a:gd name="adj" fmla="val 30781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Design</a:t>
            </a:r>
          </a:p>
        </p:txBody>
      </p:sp>
      <p:sp>
        <p:nvSpPr>
          <p:cNvPr id="3103" name="Rectangle 9"/>
          <p:cNvSpPr>
            <a:spLocks noChangeArrowheads="1"/>
          </p:cNvSpPr>
          <p:nvPr/>
        </p:nvSpPr>
        <p:spPr bwMode="auto">
          <a:xfrm>
            <a:off x="1367688" y="1110238"/>
            <a:ext cx="480902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Plan</a:t>
            </a:r>
          </a:p>
        </p:txBody>
      </p:sp>
      <p:sp>
        <p:nvSpPr>
          <p:cNvPr id="3104" name="Rectangle 10"/>
          <p:cNvSpPr>
            <a:spLocks noChangeArrowheads="1"/>
          </p:cNvSpPr>
          <p:nvPr/>
        </p:nvSpPr>
        <p:spPr bwMode="auto">
          <a:xfrm>
            <a:off x="2644775" y="1108650"/>
            <a:ext cx="705321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Concept</a:t>
            </a:r>
          </a:p>
        </p:txBody>
      </p:sp>
      <p:sp>
        <p:nvSpPr>
          <p:cNvPr id="3105" name="Rectangle 11"/>
          <p:cNvSpPr>
            <a:spLocks noChangeArrowheads="1"/>
          </p:cNvSpPr>
          <p:nvPr/>
        </p:nvSpPr>
        <p:spPr bwMode="auto">
          <a:xfrm>
            <a:off x="7762875" y="1111825"/>
            <a:ext cx="957263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Support</a:t>
            </a:r>
          </a:p>
        </p:txBody>
      </p:sp>
      <p:sp>
        <p:nvSpPr>
          <p:cNvPr id="3106" name="Rectangle 12"/>
          <p:cNvSpPr>
            <a:spLocks noChangeArrowheads="1"/>
          </p:cNvSpPr>
          <p:nvPr/>
        </p:nvSpPr>
        <p:spPr bwMode="auto">
          <a:xfrm>
            <a:off x="5186363" y="1110238"/>
            <a:ext cx="742950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Validate</a:t>
            </a:r>
          </a:p>
        </p:txBody>
      </p:sp>
      <p:sp>
        <p:nvSpPr>
          <p:cNvPr id="3124" name="AutoShape 49"/>
          <p:cNvSpPr>
            <a:spLocks noChangeArrowheads="1"/>
          </p:cNvSpPr>
          <p:nvPr/>
        </p:nvSpPr>
        <p:spPr bwMode="auto">
          <a:xfrm>
            <a:off x="6362700" y="1115150"/>
            <a:ext cx="1160463" cy="231475"/>
          </a:xfrm>
          <a:prstGeom prst="chevron">
            <a:avLst>
              <a:gd name="adj" fmla="val 34134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spc="50" dirty="0"/>
              <a:t> Production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206828" y="1108647"/>
            <a:ext cx="985846" cy="23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spc="50" dirty="0"/>
              <a:t>Organization</a:t>
            </a:r>
          </a:p>
        </p:txBody>
      </p:sp>
      <p:sp>
        <p:nvSpPr>
          <p:cNvPr id="22598" name="Isosceles Triangle 100"/>
          <p:cNvSpPr>
            <a:spLocks noChangeArrowheads="1"/>
          </p:cNvSpPr>
          <p:nvPr/>
        </p:nvSpPr>
        <p:spPr bwMode="auto">
          <a:xfrm rot="10800000">
            <a:off x="109200" y="1158161"/>
            <a:ext cx="136962" cy="117824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49" name="Isosceles Triangle 101"/>
          <p:cNvSpPr>
            <a:spLocks noChangeArrowheads="1"/>
          </p:cNvSpPr>
          <p:nvPr/>
        </p:nvSpPr>
        <p:spPr bwMode="auto">
          <a:xfrm rot="5400000">
            <a:off x="12969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0" name="Isosceles Triangle 102"/>
          <p:cNvSpPr>
            <a:spLocks noChangeArrowheads="1"/>
          </p:cNvSpPr>
          <p:nvPr/>
        </p:nvSpPr>
        <p:spPr bwMode="auto">
          <a:xfrm rot="5400000">
            <a:off x="2559051" y="1164212"/>
            <a:ext cx="138112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1" name="Isosceles Triangle 103"/>
          <p:cNvSpPr>
            <a:spLocks noChangeArrowheads="1"/>
          </p:cNvSpPr>
          <p:nvPr/>
        </p:nvSpPr>
        <p:spPr bwMode="auto">
          <a:xfrm rot="5400000">
            <a:off x="3846513" y="1164213"/>
            <a:ext cx="138112" cy="11906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2" name="Isosceles Triangle 104"/>
          <p:cNvSpPr>
            <a:spLocks noChangeArrowheads="1"/>
          </p:cNvSpPr>
          <p:nvPr/>
        </p:nvSpPr>
        <p:spPr bwMode="auto">
          <a:xfrm rot="5400000">
            <a:off x="5109369" y="1168181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3" name="Isosceles Triangle 105"/>
          <p:cNvSpPr>
            <a:spLocks noChangeArrowheads="1"/>
          </p:cNvSpPr>
          <p:nvPr/>
        </p:nvSpPr>
        <p:spPr bwMode="auto">
          <a:xfrm rot="5400000">
            <a:off x="6388894" y="1163419"/>
            <a:ext cx="136525" cy="11906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22554" name="Isosceles Triangle 106"/>
          <p:cNvSpPr>
            <a:spLocks noChangeArrowheads="1"/>
          </p:cNvSpPr>
          <p:nvPr/>
        </p:nvSpPr>
        <p:spPr bwMode="auto">
          <a:xfrm rot="5400000">
            <a:off x="7672388" y="1164213"/>
            <a:ext cx="136525" cy="11747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19050" algn="ctr">
            <a:noFill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 sz="1800" b="1" dirty="0"/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Landscape - &lt;Topic&gt; </a:t>
            </a:r>
            <a:br>
              <a:rPr lang="en-CA" dirty="0" smtClean="0"/>
            </a:br>
            <a:r>
              <a:rPr lang="en-CA" dirty="0" smtClean="0"/>
              <a:t>Identify Customer Practice(s) Impact</a:t>
            </a:r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2010 PTC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229193" y="957434"/>
            <a:ext cx="7914807" cy="0"/>
          </a:xfrm>
          <a:prstGeom prst="line">
            <a:avLst/>
          </a:prstGeom>
          <a:noFill/>
          <a:ln w="6350" algn="ctr">
            <a:solidFill>
              <a:srgbClr val="89A2B3"/>
            </a:solidFill>
            <a:round/>
            <a:headEnd/>
            <a:tailEnd/>
          </a:ln>
        </p:spPr>
      </p:cxnSp>
      <p:sp>
        <p:nvSpPr>
          <p:cNvPr id="66" name="TextBox 65"/>
          <p:cNvSpPr txBox="1"/>
          <p:nvPr/>
        </p:nvSpPr>
        <p:spPr>
          <a:xfrm>
            <a:off x="4063212" y="888185"/>
            <a:ext cx="22467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pPr algn="ctr"/>
            <a:r>
              <a:rPr lang="en-US" sz="900" b="1" dirty="0" smtClean="0"/>
              <a:t>PRODUCT DEVELOPMENT LIFECYCLE</a:t>
            </a: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162320" y="1836404"/>
            <a:ext cx="73501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50" dirty="0">
                <a:solidFill>
                  <a:schemeClr val="accent1"/>
                </a:solidFill>
              </a:rPr>
              <a:t>Sourcing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139982" y="3814435"/>
            <a:ext cx="1069975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Manufacturing</a:t>
            </a: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139982" y="5865283"/>
            <a:ext cx="665163" cy="152349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100" kern="900" spc="30" dirty="0">
                <a:solidFill>
                  <a:schemeClr val="accent1"/>
                </a:solidFill>
              </a:rPr>
              <a:t>Service</a:t>
            </a:r>
          </a:p>
        </p:txBody>
      </p:sp>
      <p:grpSp>
        <p:nvGrpSpPr>
          <p:cNvPr id="3" name="Group 9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325688" y="1563900"/>
            <a:ext cx="6818312" cy="602526"/>
            <a:chOff x="2325688" y="4808847"/>
            <a:chExt cx="6818311" cy="603321"/>
          </a:xfrm>
        </p:grpSpPr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936875" y="5260533"/>
              <a:ext cx="6207124" cy="151635"/>
            </a:xfrm>
            <a:prstGeom prst="rect">
              <a:avLst/>
            </a:prstGeom>
            <a:solidFill>
              <a:srgbClr val="FDDA6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Component and Supplier Management</a:t>
              </a:r>
            </a:p>
          </p:txBody>
        </p:sp>
        <p:sp>
          <p:nvSpPr>
            <p:cNvPr id="73" name="Rectangle 27"/>
            <p:cNvSpPr>
              <a:spLocks noChangeArrowheads="1"/>
            </p:cNvSpPr>
            <p:nvPr/>
          </p:nvSpPr>
          <p:spPr bwMode="auto">
            <a:xfrm>
              <a:off x="2325688" y="4808847"/>
              <a:ext cx="3976687" cy="165318"/>
            </a:xfrm>
            <a:prstGeom prst="rect">
              <a:avLst/>
            </a:prstGeom>
            <a:solidFill>
              <a:srgbClr val="FDDA6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Early Sourcing</a:t>
              </a:r>
            </a:p>
          </p:txBody>
        </p:sp>
      </p:grpSp>
      <p:grpSp>
        <p:nvGrpSpPr>
          <p:cNvPr id="4" name="Group 299"/>
          <p:cNvGrpSpPr/>
          <p:nvPr>
            <p:custDataLst>
              <p:tags r:id="rId2"/>
            </p:custDataLst>
          </p:nvPr>
        </p:nvGrpSpPr>
        <p:grpSpPr>
          <a:xfrm>
            <a:off x="6469038" y="1405717"/>
            <a:ext cx="2362200" cy="644698"/>
            <a:chOff x="6480433" y="1927876"/>
            <a:chExt cx="2787717" cy="644698"/>
          </a:xfrm>
        </p:grpSpPr>
        <p:sp>
          <p:nvSpPr>
            <p:cNvPr id="75" name="Rectangle 1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76" name="Rectangle 6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>
            <a:xfrm>
              <a:off x="6480433" y="2133992"/>
              <a:ext cx="2787717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Distributed Supplier Collaboration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Target Cost Dashboards*</a:t>
              </a:r>
            </a:p>
          </p:txBody>
        </p:sp>
      </p:grpSp>
      <p:grpSp>
        <p:nvGrpSpPr>
          <p:cNvPr id="5" name="Group 299"/>
          <p:cNvGrpSpPr/>
          <p:nvPr>
            <p:custDataLst>
              <p:tags r:id="rId3"/>
            </p:custDataLst>
          </p:nvPr>
        </p:nvGrpSpPr>
        <p:grpSpPr>
          <a:xfrm>
            <a:off x="1148685" y="1967550"/>
            <a:ext cx="2362200" cy="644698"/>
            <a:chOff x="6480433" y="1927876"/>
            <a:chExt cx="2787717" cy="644698"/>
          </a:xfrm>
        </p:grpSpPr>
        <p:sp>
          <p:nvSpPr>
            <p:cNvPr id="78" name="Rectangle 1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79" name="Rectangle 65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>
            <a:xfrm>
              <a:off x="6480433" y="2133992"/>
              <a:ext cx="2787717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Part Search and Classification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Supplier Qualification and Management</a:t>
              </a:r>
            </a:p>
          </p:txBody>
        </p:sp>
      </p:grpSp>
      <p:grpSp>
        <p:nvGrpSpPr>
          <p:cNvPr id="6" name="Group 299"/>
          <p:cNvGrpSpPr/>
          <p:nvPr>
            <p:custDataLst>
              <p:tags r:id="rId4"/>
            </p:custDataLst>
          </p:nvPr>
        </p:nvGrpSpPr>
        <p:grpSpPr>
          <a:xfrm>
            <a:off x="3512025" y="2079009"/>
            <a:ext cx="2362200" cy="535514"/>
            <a:chOff x="6560963" y="1927876"/>
            <a:chExt cx="2787717" cy="535514"/>
          </a:xfrm>
        </p:grpSpPr>
        <p:sp>
          <p:nvSpPr>
            <p:cNvPr id="82" name="Rectangle 1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709467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endParaRPr lang="en-US" sz="1000" b="1" u="sng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6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>
            <a:xfrm>
              <a:off x="6560963" y="2024808"/>
              <a:ext cx="2787717" cy="43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/>
                <a:t>New Part Introduction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ECAD/MCAD Library Integration</a:t>
              </a:r>
            </a:p>
          </p:txBody>
        </p:sp>
      </p:grpSp>
      <p:cxnSp>
        <p:nvCxnSpPr>
          <p:cNvPr id="84" name="Straight Connector 83"/>
          <p:cNvCxnSpPr/>
          <p:nvPr>
            <p:custDataLst>
              <p:tags r:id="rId5"/>
            </p:custDataLst>
          </p:nvPr>
        </p:nvCxnSpPr>
        <p:spPr>
          <a:xfrm flipV="1">
            <a:off x="6302375" y="1490858"/>
            <a:ext cx="234903" cy="1555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6"/>
            </p:custDataLst>
          </p:nvPr>
        </p:nvCxnSpPr>
        <p:spPr>
          <a:xfrm rot="10800000">
            <a:off x="2403603" y="2044494"/>
            <a:ext cx="533272" cy="522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65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5929953" y="2178215"/>
            <a:ext cx="236220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Supplier Change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Approved Manufacture and Vendor Lists</a:t>
            </a:r>
          </a:p>
        </p:txBody>
      </p:sp>
      <p:grpSp>
        <p:nvGrpSpPr>
          <p:cNvPr id="7" name="Group 9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857624" y="5167841"/>
            <a:ext cx="5286376" cy="1387702"/>
            <a:chOff x="3857960" y="5265923"/>
            <a:chExt cx="5286028" cy="1388625"/>
          </a:xfrm>
        </p:grpSpPr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3857960" y="5265923"/>
              <a:ext cx="2944619" cy="165210"/>
            </a:xfrm>
            <a:prstGeom prst="rect">
              <a:avLst/>
            </a:prstGeom>
            <a:solidFill>
              <a:srgbClr val="E0C68C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Product Support Analysis &amp; Planning</a:t>
              </a: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4286557" y="5727794"/>
              <a:ext cx="3309720" cy="165210"/>
            </a:xfrm>
            <a:prstGeom prst="rect">
              <a:avLst/>
            </a:prstGeom>
            <a:solidFill>
              <a:srgbClr val="E0C68C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Technical Information Creation &amp; Delivery</a:t>
              </a:r>
            </a:p>
          </p:txBody>
        </p:sp>
        <p:sp>
          <p:nvSpPr>
            <p:cNvPr id="91" name="Rectangle 57"/>
            <p:cNvSpPr>
              <a:spLocks noChangeArrowheads="1"/>
            </p:cNvSpPr>
            <p:nvPr/>
          </p:nvSpPr>
          <p:spPr bwMode="auto">
            <a:xfrm>
              <a:off x="6429541" y="6498101"/>
              <a:ext cx="2714447" cy="156447"/>
            </a:xfrm>
            <a:prstGeom prst="rect">
              <a:avLst/>
            </a:prstGeom>
            <a:solidFill>
              <a:srgbClr val="E0C68C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Performance Analysis &amp; Feedback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270250" y="2753879"/>
            <a:ext cx="4333875" cy="1727457"/>
            <a:chOff x="3270250" y="4804404"/>
            <a:chExt cx="4333875" cy="1727333"/>
          </a:xfrm>
        </p:grpSpPr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3270250" y="6366649"/>
              <a:ext cx="4333875" cy="165088"/>
            </a:xfrm>
            <a:prstGeom prst="rect">
              <a:avLst/>
            </a:prstGeom>
            <a:solidFill>
              <a:srgbClr val="BFC7D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Manufacturing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Outsourcing</a:t>
              </a: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3271838" y="5650586"/>
              <a:ext cx="3030537" cy="165088"/>
            </a:xfrm>
            <a:prstGeom prst="rect">
              <a:avLst/>
            </a:prstGeom>
            <a:solidFill>
              <a:srgbClr val="BFC7D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Tooling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Design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and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Manufacture</a:t>
              </a: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3270250" y="4804404"/>
              <a:ext cx="4325938" cy="165088"/>
            </a:xfrm>
            <a:prstGeom prst="rect">
              <a:avLst/>
            </a:prstGeom>
            <a:solidFill>
              <a:srgbClr val="BFC7D6"/>
            </a:solidFill>
            <a:ln w="19050" algn="ctr">
              <a:noFill/>
              <a:miter lim="800000"/>
              <a:headEnd/>
              <a:tailEnd/>
            </a:ln>
          </p:spPr>
          <p:txBody>
            <a:bodyPr lIns="92075" tIns="0" rIns="92075" bIns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000" kern="700" spc="30" dirty="0">
                  <a:solidFill>
                    <a:srgbClr val="000000"/>
                  </a:solidFill>
                </a:rPr>
                <a:t>Manufacturing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Process</a:t>
              </a:r>
              <a:r>
                <a:rPr lang="en-US" sz="1150" kern="700" spc="30" dirty="0">
                  <a:solidFill>
                    <a:srgbClr val="000000"/>
                  </a:solidFill>
                </a:rPr>
                <a:t> </a:t>
              </a:r>
              <a:r>
                <a:rPr lang="en-US" sz="1000" kern="700" spc="30" dirty="0">
                  <a:solidFill>
                    <a:srgbClr val="000000"/>
                  </a:solidFill>
                </a:rPr>
                <a:t>Management</a:t>
              </a:r>
            </a:p>
          </p:txBody>
        </p:sp>
      </p:grpSp>
      <p:grpSp>
        <p:nvGrpSpPr>
          <p:cNvPr id="9" name="Group 299"/>
          <p:cNvGrpSpPr/>
          <p:nvPr>
            <p:custDataLst>
              <p:tags r:id="rId10"/>
            </p:custDataLst>
          </p:nvPr>
        </p:nvGrpSpPr>
        <p:grpSpPr>
          <a:xfrm>
            <a:off x="812484" y="2733678"/>
            <a:ext cx="2533937" cy="852447"/>
            <a:chOff x="6480432" y="1927876"/>
            <a:chExt cx="2990390" cy="852447"/>
          </a:xfrm>
        </p:grpSpPr>
        <p:sp>
          <p:nvSpPr>
            <p:cNvPr id="97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709466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98" name="Rectangle 65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>
            <a:xfrm>
              <a:off x="6480432" y="2133992"/>
              <a:ext cx="29903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Automated NC Process Planning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Integral Manufacturing Data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EBOM/MBOM</a:t>
              </a:r>
            </a:p>
          </p:txBody>
        </p:sp>
      </p:grpSp>
      <p:cxnSp>
        <p:nvCxnSpPr>
          <p:cNvPr id="99" name="Straight Connector 98"/>
          <p:cNvCxnSpPr>
            <a:stCxn id="95" idx="1"/>
            <a:endCxn id="97" idx="3"/>
          </p:cNvCxnSpPr>
          <p:nvPr>
            <p:custDataLst>
              <p:tags r:id="rId11"/>
            </p:custDataLst>
          </p:nvPr>
        </p:nvCxnSpPr>
        <p:spPr>
          <a:xfrm rot="10800000">
            <a:off x="2067404" y="2810623"/>
            <a:ext cx="1202847" cy="258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12"/>
            </p:custDataLst>
          </p:nvPr>
        </p:nvCxnSpPr>
        <p:spPr>
          <a:xfrm rot="10800000" flipV="1">
            <a:off x="6302375" y="3278292"/>
            <a:ext cx="507858" cy="4043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99"/>
          <p:cNvGrpSpPr/>
          <p:nvPr>
            <p:custDataLst>
              <p:tags r:id="rId13"/>
            </p:custDataLst>
          </p:nvPr>
        </p:nvGrpSpPr>
        <p:grpSpPr>
          <a:xfrm>
            <a:off x="1218297" y="3993825"/>
            <a:ext cx="2055577" cy="1475694"/>
            <a:chOff x="6480432" y="1927876"/>
            <a:chExt cx="1829930" cy="1475694"/>
          </a:xfrm>
        </p:grpSpPr>
        <p:sp>
          <p:nvSpPr>
            <p:cNvPr id="103" name="Rectangle 1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709466" y="1927876"/>
              <a:ext cx="865483" cy="15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04" name="Rectangle 6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>
            <a:xfrm>
              <a:off x="6480432" y="2133992"/>
              <a:ext cx="1829930" cy="1269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Traceable Product Data Sharing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IP Protection Support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Work Practice Standardization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Partner Change Integration</a:t>
              </a:r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>
            <p:custDataLst>
              <p:tags r:id="rId14"/>
            </p:custDataLst>
          </p:nvPr>
        </p:nvCxnSpPr>
        <p:spPr>
          <a:xfrm>
            <a:off x="2447778" y="4071897"/>
            <a:ext cx="822472" cy="32688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99"/>
          <p:cNvGrpSpPr/>
          <p:nvPr>
            <p:custDataLst>
              <p:tags r:id="rId15"/>
            </p:custDataLst>
          </p:nvPr>
        </p:nvGrpSpPr>
        <p:grpSpPr>
          <a:xfrm>
            <a:off x="6663463" y="4563524"/>
            <a:ext cx="2480537" cy="1025026"/>
            <a:chOff x="6480433" y="1927876"/>
            <a:chExt cx="2208241" cy="1025026"/>
          </a:xfrm>
        </p:grpSpPr>
        <p:sp>
          <p:nvSpPr>
            <p:cNvPr id="107" name="Rectangle 1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685167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08" name="Rectangle 65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>
            <a:xfrm>
              <a:off x="6480433" y="2098822"/>
              <a:ext cx="2208241" cy="854080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Early Reliability Prediction and Simulation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Maintainability and Lifecycle Cost Prediction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Systems-Based Supportability Planning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Applicability-Driven </a:t>
              </a:r>
              <a:r>
                <a:rPr lang="en-US" sz="900" kern="0" dirty="0" err="1" smtClean="0">
                  <a:latin typeface="+mn-lt"/>
                </a:rPr>
                <a:t>Supportabilty</a:t>
              </a:r>
              <a:r>
                <a:rPr lang="en-US" sz="900" kern="0" dirty="0" smtClean="0">
                  <a:latin typeface="+mn-lt"/>
                </a:rPr>
                <a:t> Planning</a:t>
              </a:r>
            </a:p>
          </p:txBody>
        </p:sp>
      </p:grpSp>
      <p:cxnSp>
        <p:nvCxnSpPr>
          <p:cNvPr id="109" name="Straight Connector 108"/>
          <p:cNvCxnSpPr/>
          <p:nvPr>
            <p:custDataLst>
              <p:tags r:id="rId16"/>
            </p:custDataLst>
          </p:nvPr>
        </p:nvCxnSpPr>
        <p:spPr>
          <a:xfrm rot="5400000" flipH="1" flipV="1">
            <a:off x="5848050" y="4122450"/>
            <a:ext cx="527372" cy="15634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99"/>
          <p:cNvGrpSpPr/>
          <p:nvPr>
            <p:custDataLst>
              <p:tags r:id="rId17"/>
            </p:custDataLst>
          </p:nvPr>
        </p:nvGrpSpPr>
        <p:grpSpPr>
          <a:xfrm>
            <a:off x="1113658" y="5602201"/>
            <a:ext cx="2871491" cy="990946"/>
            <a:chOff x="6480434" y="1927876"/>
            <a:chExt cx="1770917" cy="990946"/>
          </a:xfrm>
        </p:grpSpPr>
        <p:sp>
          <p:nvSpPr>
            <p:cNvPr id="111" name="Rectangle 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616879" y="1927876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2" name="Rectangle 65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>
            <a:xfrm>
              <a:off x="6480434" y="2133992"/>
              <a:ext cx="1770917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Structured Authoring and Automated Assembly and Publishing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CAD-Based 2D and 3D Technical Illustrations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Single-Source Content and Workflow Management</a:t>
              </a:r>
            </a:p>
          </p:txBody>
        </p:sp>
      </p:grpSp>
      <p:sp>
        <p:nvSpPr>
          <p:cNvPr id="113" name="Rectangle 65"/>
          <p:cNvSpPr txBox="1">
            <a:spLocks noChangeArrowheads="1"/>
          </p:cNvSpPr>
          <p:nvPr>
            <p:custDataLst>
              <p:tags r:id="rId18"/>
            </p:custDataLst>
          </p:nvPr>
        </p:nvSpPr>
        <p:spPr>
          <a:xfrm>
            <a:off x="3772694" y="5788386"/>
            <a:ext cx="276457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Translation Outsourcing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Associative Change Management for Product Information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Interactive Product Information Delivery</a:t>
            </a:r>
          </a:p>
        </p:txBody>
      </p:sp>
      <p:cxnSp>
        <p:nvCxnSpPr>
          <p:cNvPr id="114" name="Straight Connector 113"/>
          <p:cNvCxnSpPr/>
          <p:nvPr>
            <p:custDataLst>
              <p:tags r:id="rId19"/>
            </p:custDataLst>
          </p:nvPr>
        </p:nvCxnSpPr>
        <p:spPr>
          <a:xfrm rot="10800000" flipV="1">
            <a:off x="2349894" y="5711953"/>
            <a:ext cx="1936357" cy="441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99"/>
          <p:cNvGrpSpPr/>
          <p:nvPr>
            <p:custDataLst>
              <p:tags r:id="rId20"/>
            </p:custDataLst>
          </p:nvPr>
        </p:nvGrpSpPr>
        <p:grpSpPr>
          <a:xfrm>
            <a:off x="6701051" y="5941954"/>
            <a:ext cx="2442949" cy="561800"/>
            <a:chOff x="6480432" y="1941524"/>
            <a:chExt cx="1829930" cy="561800"/>
          </a:xfrm>
        </p:grpSpPr>
        <p:sp>
          <p:nvSpPr>
            <p:cNvPr id="116" name="Rectangle 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658349" y="1941524"/>
              <a:ext cx="12519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17" name="Rectangle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>
            <a:xfrm>
              <a:off x="6480432" y="2133992"/>
              <a:ext cx="18299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Closed-Loop Field Performance Feedback</a:t>
              </a:r>
            </a:p>
          </p:txBody>
        </p:sp>
      </p:grpSp>
      <p:cxnSp>
        <p:nvCxnSpPr>
          <p:cNvPr id="118" name="Straight Connector 117"/>
          <p:cNvCxnSpPr/>
          <p:nvPr>
            <p:custDataLst>
              <p:tags r:id="rId21"/>
            </p:custDataLst>
          </p:nvPr>
        </p:nvCxnSpPr>
        <p:spPr>
          <a:xfrm rot="5400000" flipH="1" flipV="1">
            <a:off x="6550924" y="6124904"/>
            <a:ext cx="368490" cy="23201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5"/>
          <p:cNvSpPr txBox="1">
            <a:spLocks noChangeArrowheads="1"/>
          </p:cNvSpPr>
          <p:nvPr>
            <p:custDataLst>
              <p:tags r:id="rId22"/>
            </p:custDataLst>
          </p:nvPr>
        </p:nvSpPr>
        <p:spPr>
          <a:xfrm>
            <a:off x="3005224" y="2928418"/>
            <a:ext cx="3480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Digitally Generated Manufacturing Documentation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Integral Engineering to Manufacturing Change Management</a:t>
            </a:r>
          </a:p>
          <a:p>
            <a:pPr marL="109538" lvl="1" indent="-109538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SzPct val="50000"/>
              <a:buBlip>
                <a:blip r:embed="rId44"/>
              </a:buBlip>
              <a:tabLst>
                <a:tab pos="109538" algn="l"/>
              </a:tabLst>
            </a:pPr>
            <a:r>
              <a:rPr lang="en-US" sz="900" kern="0" dirty="0" smtClean="0">
                <a:latin typeface="+mn-lt"/>
              </a:rPr>
              <a:t>Automated Release-to-Production</a:t>
            </a:r>
          </a:p>
        </p:txBody>
      </p:sp>
      <p:grpSp>
        <p:nvGrpSpPr>
          <p:cNvPr id="14" name="Group 299"/>
          <p:cNvGrpSpPr/>
          <p:nvPr>
            <p:custDataLst>
              <p:tags r:id="rId23"/>
            </p:custDataLst>
          </p:nvPr>
        </p:nvGrpSpPr>
        <p:grpSpPr>
          <a:xfrm>
            <a:off x="6660108" y="3018376"/>
            <a:ext cx="2483892" cy="1756869"/>
            <a:chOff x="6480433" y="1992846"/>
            <a:chExt cx="1929253" cy="1687723"/>
          </a:xfrm>
        </p:grpSpPr>
        <p:sp>
          <p:nvSpPr>
            <p:cNvPr id="121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635188" y="1992846"/>
              <a:ext cx="829360" cy="14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lIns="0" tIns="0" rIns="0" bIns="0" anchor="b">
              <a:spAutoFit/>
            </a:bodyPr>
            <a:lstStyle/>
            <a:p>
              <a:pPr defTabSz="1003300"/>
              <a:r>
                <a:rPr lang="en-US" sz="1000" b="1" u="sng" dirty="0" smtClean="0"/>
                <a:t>Best Practices</a:t>
              </a:r>
              <a:endParaRPr lang="en-US" sz="1000" b="1" u="sng" dirty="0"/>
            </a:p>
          </p:txBody>
        </p:sp>
        <p:sp>
          <p:nvSpPr>
            <p:cNvPr id="122" name="Rectangle 6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>
            <a:xfrm>
              <a:off x="6480433" y="2133992"/>
              <a:ext cx="1929253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Associative Tool Design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Dynamically Generated Manufacturing Documentation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Integral Manufacturing Data Management</a:t>
              </a:r>
            </a:p>
            <a:p>
              <a:pPr marL="109538" lvl="1" indent="-109538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SzPct val="50000"/>
                <a:buBlip>
                  <a:blip r:embed="rId44"/>
                </a:buBlip>
                <a:tabLst>
                  <a:tab pos="109538" algn="l"/>
                </a:tabLst>
              </a:pPr>
              <a:r>
                <a:rPr lang="en-US" sz="900" kern="0" dirty="0" smtClean="0">
                  <a:latin typeface="+mn-lt"/>
                </a:rPr>
                <a:t>Automated Engineering-To-Manufacturing Change Propagation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096203" y="954527"/>
            <a:ext cx="2694562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… continue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(See Previous Note)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8599" y="1428751"/>
            <a:ext cx="1781175" cy="1714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Primary Customer Impact with &lt;topic&gt;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9456" y="1380744"/>
            <a:ext cx="8699737" cy="5029200"/>
          </a:xfrm>
          <a:prstGeom prst="rect">
            <a:avLst/>
          </a:prstGeom>
        </p:spPr>
        <p:txBody>
          <a:bodyPr/>
          <a:lstStyle/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</a:p>
          <a:p>
            <a:pPr marL="684213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xx</a:t>
            </a: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&gt;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9053" y="964052"/>
            <a:ext cx="2694562" cy="172354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Create Summarize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Where applicable, identify types of customer(s) and/or verticals who would benefit the most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List a few key bullet points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 related to Process</a:t>
            </a:r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2 related to Best Practices</a:t>
            </a:r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3 related to Customers who will benefit the most</a:t>
            </a:r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9053" y="964052"/>
            <a:ext cx="2694562" cy="21544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Create Assessment Questions </a:t>
            </a:r>
          </a:p>
          <a:p>
            <a:endParaRPr lang="en-US" sz="1400" dirty="0" smtClean="0"/>
          </a:p>
          <a:p>
            <a:r>
              <a:rPr lang="en-US" sz="1400" dirty="0" smtClean="0"/>
              <a:t>Questions should not be tricky but should be used to reiterate key points in the training 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Questions can be Multiple Choice or True / False. 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Practice Details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9053" y="964052"/>
            <a:ext cx="2694562" cy="21544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Appendix is Optional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This should be used to provide additional information about any common customer / applied practices that are not already included in the Process Landscape.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HVOd4Q.Ea_meEns.Rgo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YzbA4bWUKk7bpH7s5bO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jUZINCrkKnxv_A3ETMv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nego7lskyzn9QsXu5ob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FjtRz8PrU6yjUKUKrqjx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5Km_lvXEKInL7.IGNFh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J8C9HtdES0OzQyMDkKh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bL0k7zptEO8enEWs5hXu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lvK2NVPb0SOATUTbNwh5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YzbA4bWUKk7bpH7s5bO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gSNkMwYPUSRopg2E1oZ3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ZTqcgnAkSDnZi4HDF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gSNkMwYPUSRopg2E1oZ3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lNP40fZkyDEpVL7YLp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ItzBi1J5EeMwO0s.e3gb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2fWmZdibkeeeBdKwNbU8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tlKCMvLkmd2gdK7B11z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22_DYsS0WQFNvVs_C58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ZTqcgnAkSDnZi4HDFem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xTqdRXc0yrl1yOt05hE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DHrrVQTU2UCtFQHfZX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lNP40fZkyDEpVL7YLp9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qi3yUbYs0SJH2apLQMaV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L389T7fE2ItkiUuDk.a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dwN4MpFkWLv8W3zrGVO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lHovbAi06otytBzZCrw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lYvGcXckGgvNuW8H6em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kTscUrkp0.wGbRObD5JN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yu5fsMVkuyTAHsIOedR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PBkKNTZkmWgtxdRCnsD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LlDizpTky_Q2cD6Xf2R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ItzBi1J5EeMwO0s.e3gb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36yaeeUUaG.N2xa8HBC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qTuHJVpESeyqAaFqjRD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2fWmZdibkeeeBdKwNbU8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pYiP6a30CMLUcV3CZg1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tlKCMvLkmd2gdK7B11z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E228yLJkKvNCbebdwbJ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OEnYod3UqzJ8IaeBGO9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22_DYsS0WQFNvVs_C58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X8.zXHLEaEYFdEjWUMK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jUZINCrkKnxv_A3ETMv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xTqdRXc0yrl1yOt05hE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DHrrVQTU2UCtFQHfZXf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qi3yUbYs0SJH2apLQMa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L389T7fE2ItkiUuDk.a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dwN4MpFkWLv8W3zrGV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lHovbAi06otytBzZCrw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lYvGcXckGgvNuW8H6e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kTscUrkp0.wGbRObD5J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nego7lskyzn9QsXu5ob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yu5fsMVkuyTAHsIOed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PBkKNTZkmWgtxdRCns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LlDizpTky_Q2cD6Xf2R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36yaeeUUaG.N2xa8HBC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qTuHJVpESeyqAaFqjRD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FjtRz8PrU6yjUKUKrqjx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pYiP6a30CMLUcV3CZg1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5Km_lvXEKInL7.IGNFh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E228yLJkKvNCbebdwbJ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OEnYod3UqzJ8IaeBGO9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J8C9HtdES0OzQyMDkKh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hxEwgLwUGuCXqJwmrw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t_DsrLn06r21_ivVr5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bL0k7zptEO8enEWs5hXu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lvK2NVPb0SOATUTbNwh5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RQg9z1M0WQdVy2lzgxx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gGg817h0GvA3m6_MIaQ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HVOd4Q.Ea_meEns.Rgo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X8.zXHLEaEYFdEjWUMKA"/>
</p:tagLst>
</file>

<file path=ppt/theme/theme1.xml><?xml version="1.0" encoding="utf-8"?>
<a:theme xmlns:a="http://schemas.openxmlformats.org/drawingml/2006/main" name="PTC_Template_2010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PTC_Template_2010</Template>
  <TotalTime>2283</TotalTime>
  <Words>2091</Words>
  <Application>Microsoft Office PowerPoint</Application>
  <PresentationFormat>On-screen Show (4:3)</PresentationFormat>
  <Paragraphs>614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PTC_Template_2010</vt:lpstr>
      <vt:lpstr>Windchill 10.0 Update - &lt;Topic&gt;  Process Landscape</vt:lpstr>
      <vt:lpstr>Agenda</vt:lpstr>
      <vt:lpstr>Process Landscape - &lt;Topic&gt; Identify Processes Impact</vt:lpstr>
      <vt:lpstr>Process Landscape - &lt;Topic&gt;  Identify Customer Practice(s) Impact</vt:lpstr>
      <vt:lpstr>Process Landscape - &lt;Topic&gt;  Identify Customer Practice(s) Impact</vt:lpstr>
      <vt:lpstr>Process Landscape - &lt;Topic&gt;  Identify Customer Practice(s) Impact</vt:lpstr>
      <vt:lpstr>Summary</vt:lpstr>
      <vt:lpstr>Assessment Questions</vt:lpstr>
      <vt:lpstr>Appendix</vt:lpstr>
      <vt:lpstr>Applied Customer Practice Details</vt:lpstr>
      <vt:lpstr>Windchill 9.1 Update - Packages  Process Landscape</vt:lpstr>
      <vt:lpstr>Agenda</vt:lpstr>
      <vt:lpstr>Process Landscape - Packages Identify Processes Impact</vt:lpstr>
      <vt:lpstr>Process Landscape - Packages Identify Customer Practice(s) Impact</vt:lpstr>
      <vt:lpstr>Process Landscape - Packages Identify Customer Practice(s) Impact</vt:lpstr>
      <vt:lpstr>Process Landscape - &lt;Topic&gt;  Identify Customer Practice(s) Impact</vt:lpstr>
      <vt:lpstr>Summary</vt:lpstr>
      <vt:lpstr>Assessment Questions</vt:lpstr>
    </vt:vector>
  </TitlesOfParts>
  <Company>PTC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Manufacturing Outsourcing with Windchill ProjectLink 10.0</dc:title>
  <dc:creator>Smith Sukapanpotharam</dc:creator>
  <cp:lastModifiedBy>Ann King</cp:lastModifiedBy>
  <cp:revision>203</cp:revision>
  <dcterms:created xsi:type="dcterms:W3CDTF">2010-10-12T11:34:14Z</dcterms:created>
  <dcterms:modified xsi:type="dcterms:W3CDTF">2010-12-22T15:58:12Z</dcterms:modified>
</cp:coreProperties>
</file>