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77076" autoAdjust="0"/>
  </p:normalViewPr>
  <p:slideViewPr>
    <p:cSldViewPr snapToGrid="0">
      <p:cViewPr varScale="1">
        <p:scale>
          <a:sx n="88" d="100"/>
          <a:sy n="88" d="100"/>
        </p:scale>
        <p:origin x="20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AC827-D2FD-4592-9878-A7DA2C1BAF7F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CEE5-C801-4590-8EF5-B660E346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6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page.2</a:t>
            </a:r>
          </a:p>
          <a:p>
            <a:r>
              <a:rPr lang="ko-KR" altLang="en-US" dirty="0"/>
              <a:t>엉망인 코드 </a:t>
            </a:r>
            <a:r>
              <a:rPr lang="en-US" altLang="ko-KR" dirty="0"/>
              <a:t>--&gt; </a:t>
            </a:r>
            <a:r>
              <a:rPr lang="ko-KR" altLang="en-US" dirty="0" err="1"/>
              <a:t>깨진코드</a:t>
            </a:r>
            <a:r>
              <a:rPr lang="en-US" altLang="ko-KR" dirty="0"/>
              <a:t>, </a:t>
            </a:r>
            <a:r>
              <a:rPr lang="ko-KR" altLang="en-US" dirty="0"/>
              <a:t>처리시간이 오래 걸리는 코드</a:t>
            </a:r>
          </a:p>
          <a:p>
            <a:r>
              <a:rPr lang="ko-KR" altLang="en-US" dirty="0"/>
              <a:t>자신만 이해하는 코드를 짜기는 쉽다 </a:t>
            </a:r>
            <a:r>
              <a:rPr lang="en-US" altLang="ko-KR" dirty="0"/>
              <a:t>--&gt; </a:t>
            </a:r>
            <a:r>
              <a:rPr lang="ko-KR" altLang="en-US" dirty="0"/>
              <a:t>문제가 발생했을 때</a:t>
            </a:r>
            <a:r>
              <a:rPr lang="en-US" altLang="ko-KR" dirty="0"/>
              <a:t>, </a:t>
            </a:r>
            <a:r>
              <a:rPr lang="ko-KR" altLang="en-US" dirty="0"/>
              <a:t>본인이 잘 이해하기 때문에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4CEE5-C801-4590-8EF5-B660E346FB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page.3</a:t>
            </a:r>
          </a:p>
          <a:p>
            <a:r>
              <a:rPr lang="ko-KR" altLang="en-US" dirty="0"/>
              <a:t>좋은 이름을 선택 </a:t>
            </a:r>
            <a:r>
              <a:rPr lang="en-US" altLang="ko-KR" dirty="0"/>
              <a:t>: </a:t>
            </a:r>
            <a:r>
              <a:rPr lang="ko-KR" altLang="en-US" dirty="0"/>
              <a:t>이름을 통해 기능을 이해할 수 있도록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함수와 클래스 크기를 가능한 줄이기 </a:t>
            </a:r>
            <a:r>
              <a:rPr lang="en-US" altLang="ko-KR" dirty="0"/>
              <a:t>: </a:t>
            </a:r>
            <a:r>
              <a:rPr lang="ko-KR" altLang="en-US" dirty="0" err="1"/>
              <a:t>작은클래스와</a:t>
            </a:r>
            <a:r>
              <a:rPr lang="ko-KR" altLang="en-US" dirty="0"/>
              <a:t> 작은 함수는 이름 짓기도</a:t>
            </a:r>
            <a:r>
              <a:rPr lang="en-US" altLang="ko-KR" dirty="0"/>
              <a:t>, </a:t>
            </a:r>
            <a:r>
              <a:rPr lang="ko-KR" altLang="en-US" dirty="0"/>
              <a:t>구현도 이해도 쉽다 </a:t>
            </a:r>
          </a:p>
          <a:p>
            <a:endParaRPr lang="ko-KR" altLang="en-US" dirty="0"/>
          </a:p>
          <a:p>
            <a:r>
              <a:rPr lang="ko-KR" altLang="en-US" dirty="0"/>
              <a:t>표준 명칭을 사용 </a:t>
            </a:r>
            <a:r>
              <a:rPr lang="en-US" altLang="ko-KR" dirty="0"/>
              <a:t>: </a:t>
            </a:r>
            <a:r>
              <a:rPr lang="ko-KR" altLang="en-US" dirty="0"/>
              <a:t>다른 개발자가 쉽게 이해할 수 있다</a:t>
            </a:r>
          </a:p>
          <a:p>
            <a:endParaRPr lang="ko-KR" altLang="en-US" dirty="0"/>
          </a:p>
          <a:p>
            <a:r>
              <a:rPr lang="ko-KR" altLang="en-US" dirty="0"/>
              <a:t>단위 테스트 케이스를 꼼꼼히 작성 </a:t>
            </a:r>
            <a:r>
              <a:rPr lang="en-US" altLang="ko-KR" dirty="0"/>
              <a:t>: </a:t>
            </a:r>
            <a:r>
              <a:rPr lang="ko-KR" altLang="en-US" dirty="0"/>
              <a:t>테스트 케이스는 </a:t>
            </a:r>
            <a:r>
              <a:rPr lang="en-US" altLang="ko-KR" dirty="0"/>
              <a:t>"</a:t>
            </a:r>
            <a:r>
              <a:rPr lang="ko-KR" altLang="en-US" dirty="0"/>
              <a:t>예제로 보여주는 문서</a:t>
            </a:r>
            <a:r>
              <a:rPr lang="en-US" altLang="ko-KR" dirty="0"/>
              <a:t>" </a:t>
            </a:r>
          </a:p>
          <a:p>
            <a:endParaRPr lang="en-US" altLang="ko-KR" dirty="0"/>
          </a:p>
          <a:p>
            <a:r>
              <a:rPr lang="ko-KR" altLang="en-US" dirty="0"/>
              <a:t>노력 </a:t>
            </a:r>
            <a:r>
              <a:rPr lang="en-US" altLang="ko-KR" dirty="0"/>
              <a:t>: </a:t>
            </a:r>
            <a:r>
              <a:rPr lang="ko-KR" altLang="en-US" dirty="0"/>
              <a:t>주의는 대단한 재능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4CEE5-C801-4590-8EF5-B660E346FB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dirty="0"/>
              <a:t>https://sundrystore.tistory.com/8)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자동차의 설계도 즉 구조나 기능 등을 명세하는 것을 클래스 라고 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dirty="0"/>
              <a:t>자동차가 있으면 전진</a:t>
            </a:r>
            <a:r>
              <a:rPr lang="en-US" altLang="ko-KR" dirty="0"/>
              <a:t>, </a:t>
            </a:r>
            <a:r>
              <a:rPr lang="ko-KR" altLang="en-US" dirty="0"/>
              <a:t>후진</a:t>
            </a:r>
            <a:r>
              <a:rPr lang="en-US" altLang="ko-KR" dirty="0"/>
              <a:t>, </a:t>
            </a:r>
            <a:r>
              <a:rPr lang="ko-KR" altLang="en-US" dirty="0"/>
              <a:t>정지 등등 이런 기능이 있는데 이를 메서드라고 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인스턴스 </a:t>
            </a:r>
            <a:r>
              <a:rPr lang="en-US" altLang="ko-KR" dirty="0"/>
              <a:t>: </a:t>
            </a:r>
            <a:r>
              <a:rPr lang="ko-KR" altLang="en-US" dirty="0"/>
              <a:t>클래스라는 설계도에 따른 객체</a:t>
            </a:r>
            <a:r>
              <a:rPr lang="en-US" altLang="ko-KR" dirty="0"/>
              <a:t>(Object)</a:t>
            </a:r>
            <a:r>
              <a:rPr lang="ko-KR" altLang="en-US" dirty="0"/>
              <a:t>를 만든 것을 인스턴스라고 합니다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사진 출처 </a:t>
            </a:r>
            <a:r>
              <a:rPr lang="en-US" altLang="ko-KR" dirty="0"/>
              <a:t>: https://www.easylaw.go.kr/CSP/CnpClsMainBtr.laf?csmSeq=1593&amp;ccfNo=1&amp;cciNo=1&amp;cnpClsNo=1</a:t>
            </a:r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4CEE5-C801-4590-8EF5-B660E346FB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004B-16CE-51CA-2A4D-67B7BC227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6600" b="1" dirty="0" err="1"/>
              <a:t>클린코드</a:t>
            </a:r>
            <a:r>
              <a:rPr lang="ko-KR" altLang="en-US" sz="6600" b="1" dirty="0"/>
              <a:t> </a:t>
            </a:r>
            <a:r>
              <a:rPr lang="en-US" altLang="ko-KR" sz="6600" b="1" dirty="0"/>
              <a:t>12</a:t>
            </a:r>
            <a:r>
              <a:rPr lang="ko-KR" altLang="en-US" sz="6600" b="1" dirty="0"/>
              <a:t>장</a:t>
            </a:r>
            <a:endParaRPr lang="de-DE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7E98D-E574-6252-564A-6A8E9EE7F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/>
              <a:t>창발성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創發性</a:t>
            </a:r>
            <a:r>
              <a:rPr lang="en-US" altLang="ko-KR" sz="2800" b="1" dirty="0"/>
              <a:t>) </a:t>
            </a:r>
          </a:p>
          <a:p>
            <a:endParaRPr lang="en-US" sz="2800" b="1" dirty="0"/>
          </a:p>
          <a:p>
            <a:r>
              <a:rPr lang="en-US" sz="2800" b="1" dirty="0"/>
              <a:t>2023.07.25.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66554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8C5-C606-A71E-97EE-3DE2621E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6" y="452845"/>
            <a:ext cx="9905998" cy="809897"/>
          </a:xfrm>
        </p:spPr>
        <p:txBody>
          <a:bodyPr anchor="t"/>
          <a:lstStyle/>
          <a:p>
            <a:r>
              <a:rPr lang="ko-KR" altLang="en-US" dirty="0"/>
              <a:t>표현하라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B54E-3196-DA44-76FC-F919EE14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47" y="1595839"/>
            <a:ext cx="9905998" cy="4822378"/>
          </a:xfrm>
        </p:spPr>
        <p:txBody>
          <a:bodyPr anchor="t"/>
          <a:lstStyle/>
          <a:p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왜 개발자의 의도를 분명히 표현해야 하는가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?</a:t>
            </a:r>
            <a:b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다시 말해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개발자가 명백하게 코드를 만들어야 하는 이유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j-ea"/>
                <a:ea typeface="+mj-ea"/>
              </a:rPr>
              <a:t>소프트웨어 프로젝트 비용 중 대다수가 장기적인 유지보수에서 발생</a:t>
            </a:r>
            <a:endParaRPr lang="en-US" altLang="ko-KR" dirty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j-ea"/>
                <a:ea typeface="+mj-ea"/>
              </a:rPr>
              <a:t>시스템이 점차 복잡해지면 시스템 이해하는 데 필요한 시간과 곡해 할 가능성 증가</a:t>
            </a:r>
            <a:endParaRPr lang="en-US" altLang="ko-KR" dirty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dirty="0">
                <a:latin typeface="+mj-ea"/>
                <a:ea typeface="+mj-ea"/>
              </a:rPr>
              <a:t>코드를 수정하는 타인이 명확하게 이해할 수 있도록 돕기 위하여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de-DE" altLang="ko-KR" dirty="0">
              <a:latin typeface="+mj-ea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5C641-131A-B1B5-6788-2FA03220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00" y="3627119"/>
            <a:ext cx="4987637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C4D5E-739B-9F4C-8212-95E9CFAA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365" y="3626738"/>
            <a:ext cx="383888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2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8C5-C606-A71E-97EE-3DE2621E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6" y="452845"/>
            <a:ext cx="9905998" cy="809897"/>
          </a:xfrm>
        </p:spPr>
        <p:txBody>
          <a:bodyPr anchor="t"/>
          <a:lstStyle/>
          <a:p>
            <a:r>
              <a:rPr lang="ko-KR" altLang="en-US" dirty="0"/>
              <a:t>표현하라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B54E-3196-DA44-76FC-F919EE14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47" y="1595839"/>
            <a:ext cx="9905998" cy="4822378"/>
          </a:xfrm>
        </p:spPr>
        <p:txBody>
          <a:bodyPr anchor="t"/>
          <a:lstStyle/>
          <a:p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어떻게 개발자의 의도를 잘 표현할 수 있는가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j-ea"/>
                <a:ea typeface="+mj-ea"/>
              </a:rPr>
              <a:t>좋은 이름을 선택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이름을 통해 기능을 이해할 수 있도록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j-ea"/>
                <a:ea typeface="+mj-ea"/>
              </a:rPr>
              <a:t>함수와 클래스 크기를 가능한 줄이기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j-ea"/>
                <a:ea typeface="+mj-ea"/>
              </a:rPr>
              <a:t>표준 명칭을 사용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j-ea"/>
                <a:ea typeface="+mj-ea"/>
              </a:rPr>
              <a:t>단위 테스트 케이스를 꼼꼼히 작성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i="1" dirty="0">
                <a:latin typeface="+mj-ea"/>
                <a:ea typeface="+mj-ea"/>
              </a:rPr>
              <a:t>노력 </a:t>
            </a:r>
            <a:r>
              <a:rPr lang="en-US" altLang="ko-KR" sz="1600" i="1" dirty="0">
                <a:latin typeface="+mj-ea"/>
                <a:ea typeface="+mj-ea"/>
              </a:rPr>
              <a:t>: </a:t>
            </a:r>
            <a:r>
              <a:rPr lang="ko-KR" altLang="en-US" sz="1600" i="1" dirty="0">
                <a:solidFill>
                  <a:srgbClr val="FF0000"/>
                </a:solidFill>
                <a:latin typeface="+mj-ea"/>
                <a:ea typeface="+mj-ea"/>
              </a:rPr>
              <a:t>주의는 대단한 재능 </a:t>
            </a:r>
            <a:endParaRPr lang="en-US" altLang="ko-KR" sz="1600" i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de-DE" altLang="ko-KR" dirty="0">
              <a:latin typeface="+mj-ea"/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2EFF3-5384-A58E-1F6D-D433AEBAA6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7870" y="3230880"/>
            <a:ext cx="4514130" cy="36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8C5-C606-A71E-97EE-3DE2621E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6" y="452845"/>
            <a:ext cx="9905998" cy="809897"/>
          </a:xfrm>
        </p:spPr>
        <p:txBody>
          <a:bodyPr anchor="t"/>
          <a:lstStyle/>
          <a:p>
            <a:r>
              <a:rPr lang="ko-KR" altLang="en-US" dirty="0"/>
              <a:t>클래스와 메서드 수를 최소로 줄여라 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B54E-3196-DA44-76FC-F919EE14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47" y="1595839"/>
            <a:ext cx="9500142" cy="5262161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목표 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함수와 클래스 크기를 작게 유지하면서 시스템 크기도 작게 유지하는 것 </a:t>
            </a:r>
            <a:endParaRPr lang="en-US" altLang="ko-KR" b="1" dirty="0">
              <a:solidFill>
                <a:srgbClr val="FFC000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j-ea"/>
                <a:ea typeface="+mj-ea"/>
              </a:rPr>
              <a:t>중복을 제거하고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의도를 표현하고</a:t>
            </a:r>
            <a:r>
              <a:rPr lang="en-US" altLang="ko-KR" sz="1600" dirty="0">
                <a:latin typeface="+mj-ea"/>
                <a:ea typeface="+mj-ea"/>
              </a:rPr>
              <a:t>, SRP*</a:t>
            </a:r>
            <a:r>
              <a:rPr lang="ko-KR" altLang="en-US" sz="1600" dirty="0">
                <a:latin typeface="+mj-ea"/>
                <a:ea typeface="+mj-ea"/>
              </a:rPr>
              <a:t>를 준비한다는 기본 개념도 극단으로 가면 실이 많음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j-ea"/>
                <a:ea typeface="+mj-ea"/>
              </a:rPr>
              <a:t>가능한 독단적인 견해는 멀리하고 실용적인 방식을 택하는 것이 좋음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j-ea"/>
                <a:ea typeface="+mj-ea"/>
              </a:rPr>
              <a:t>클래스와 함수 수를 줄이는 것도 중요하지만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테스트 케이스를 만들고 중복을 제거하고 의도를 표현하는 작업이 더 중요하다는 의미 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  <a:latin typeface="+mj-ea"/>
                <a:ea typeface="+mj-ea"/>
              </a:rPr>
              <a:t>*SRP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+mj-ea"/>
                <a:ea typeface="+mj-ea"/>
              </a:rPr>
              <a:t>Single Responsibility Principle :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단일 책임 원칙 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de-DE" altLang="ko-KR" dirty="0">
              <a:latin typeface="+mj-ea"/>
              <a:ea typeface="+mj-e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18EA1D-A5FE-8884-3E39-5DB269CBDEF1}"/>
              </a:ext>
            </a:extLst>
          </p:cNvPr>
          <p:cNvGrpSpPr/>
          <p:nvPr/>
        </p:nvGrpSpPr>
        <p:grpSpPr>
          <a:xfrm>
            <a:off x="2914969" y="3429000"/>
            <a:ext cx="5226772" cy="2403181"/>
            <a:chOff x="2925855" y="3583437"/>
            <a:chExt cx="5226772" cy="24031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851B79-5AD2-D37C-4F8B-CCA0751D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1430" y="3583437"/>
              <a:ext cx="3900341" cy="20700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72D8AA-211B-05BC-0D47-0714A2AE36AF}"/>
                </a:ext>
              </a:extLst>
            </p:cNvPr>
            <p:cNvSpPr txBox="1"/>
            <p:nvPr/>
          </p:nvSpPr>
          <p:spPr>
            <a:xfrm>
              <a:off x="2925855" y="5678841"/>
              <a:ext cx="5226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 indent="0" algn="ctr">
                <a:buNone/>
              </a:pPr>
              <a:r>
                <a:rPr lang="en-US" altLang="ko-KR" sz="1400" dirty="0">
                  <a:latin typeface="+mj-ea"/>
                  <a:ea typeface="+mj-ea"/>
                </a:rPr>
                <a:t>&lt;</a:t>
              </a:r>
              <a:r>
                <a:rPr lang="ko-KR" altLang="en-US" sz="1400" dirty="0">
                  <a:latin typeface="+mj-ea"/>
                  <a:ea typeface="+mj-ea"/>
                </a:rPr>
                <a:t>자율 주행 자동차 구성 전자제어 부품들</a:t>
              </a:r>
              <a:r>
                <a:rPr lang="en-US" altLang="ko-KR" sz="1400" dirty="0">
                  <a:latin typeface="+mj-ea"/>
                  <a:ea typeface="+mj-ea"/>
                </a:rPr>
                <a:t>&gt;</a:t>
              </a:r>
              <a:endParaRPr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0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8C5-C606-A71E-97EE-3DE2621E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6" y="452845"/>
            <a:ext cx="9905998" cy="809897"/>
          </a:xfrm>
        </p:spPr>
        <p:txBody>
          <a:bodyPr anchor="t"/>
          <a:lstStyle/>
          <a:p>
            <a:r>
              <a:rPr lang="ko-KR" altLang="en-US" dirty="0"/>
              <a:t>결론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B54E-3196-DA44-76FC-F919EE14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47" y="1595839"/>
            <a:ext cx="7520078" cy="4822378"/>
          </a:xfrm>
        </p:spPr>
        <p:txBody>
          <a:bodyPr anchor="t"/>
          <a:lstStyle/>
          <a:p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경험을 대신할 단순한 개발 기법이 있는가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?</a:t>
            </a:r>
          </a:p>
          <a:p>
            <a:endParaRPr lang="en-US" altLang="ko-KR" b="1" dirty="0">
              <a:solidFill>
                <a:srgbClr val="FFC000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없다 </a:t>
            </a:r>
            <a:endParaRPr lang="en-US" altLang="ko-KR" sz="2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단순한 설계 규칙을 따르면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추후에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우수한 기법과 원칙을 단번에 활용 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사자성어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노마지지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늙은 말의 지혜라는 뜻으로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많은 경험을 쌓아 노련하게 지혜를 발휘한다는 의미 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1" indent="0">
              <a:buNone/>
            </a:pPr>
            <a:endParaRPr lang="de-DE" altLang="ko-KR" dirty="0">
              <a:latin typeface="+mj-ea"/>
              <a:ea typeface="+mj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3544A-7994-4B46-87AF-F101A584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</a:blip>
          <a:stretch>
            <a:fillRect/>
          </a:stretch>
        </p:blipFill>
        <p:spPr>
          <a:xfrm>
            <a:off x="7867650" y="3266102"/>
            <a:ext cx="4200525" cy="35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4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8C5-C606-A71E-97EE-3DE2621E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6" y="452845"/>
            <a:ext cx="9905998" cy="809897"/>
          </a:xfrm>
        </p:spPr>
        <p:txBody>
          <a:bodyPr anchor="t"/>
          <a:lstStyle/>
          <a:p>
            <a:r>
              <a:rPr lang="ko-KR" altLang="en-US" dirty="0"/>
              <a:t>참고문헌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B54E-3196-DA44-76FC-F919EE14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872846"/>
            <a:ext cx="8899247" cy="134302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de-DE" altLang="ko-KR" sz="1400" dirty="0">
                <a:latin typeface="+mj-ea"/>
                <a:ea typeface="+mj-ea"/>
              </a:rPr>
              <a:t>Extreme Programming Explained : Embrace Change, Kent Beck, Addison-Wesley, 1999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+mj-ea"/>
                <a:ea typeface="+mj-ea"/>
              </a:rPr>
              <a:t>번역서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익스트림</a:t>
            </a:r>
            <a:r>
              <a:rPr lang="ko-KR" altLang="en-US" sz="1400" dirty="0">
                <a:latin typeface="+mj-ea"/>
                <a:ea typeface="+mj-ea"/>
              </a:rPr>
              <a:t> 프로그래밍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제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판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변화를 포용하라 </a:t>
            </a:r>
            <a:r>
              <a:rPr lang="en-US" altLang="ko-KR" sz="1400" dirty="0">
                <a:latin typeface="+mj-ea"/>
                <a:ea typeface="+mj-ea"/>
              </a:rPr>
              <a:t>(2006 </a:t>
            </a:r>
            <a:r>
              <a:rPr lang="ko-KR" altLang="en-US" sz="1400" dirty="0">
                <a:latin typeface="+mj-ea"/>
                <a:ea typeface="+mj-ea"/>
              </a:rPr>
              <a:t>인사이트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김창준 정지호 옮김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de-DE" altLang="ko-KR" sz="1400" dirty="0">
              <a:latin typeface="+mj-ea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E2B1D-2023-151A-FA16-1945BC75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1" y="1395813"/>
            <a:ext cx="1828800" cy="2297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5AB9E-9E51-9928-CD1C-50932F1B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1" y="3934359"/>
            <a:ext cx="1828800" cy="23013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36C415-96E7-F4B8-B1A2-83E303DE76F1}"/>
              </a:ext>
            </a:extLst>
          </p:cNvPr>
          <p:cNvSpPr txBox="1">
            <a:spLocks/>
          </p:cNvSpPr>
          <p:nvPr/>
        </p:nvSpPr>
        <p:spPr>
          <a:xfrm>
            <a:off x="2533650" y="4373237"/>
            <a:ext cx="9191626" cy="1423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lvl="1" inden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ea"/>
                <a:ea typeface="+mj-ea"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9pPr>
          </a:lstStyle>
          <a:p>
            <a:pPr lvl="1"/>
            <a:r>
              <a:rPr lang="de-DE" altLang="ko-KR" sz="1400" dirty="0"/>
              <a:t>Design Patterns : Elements of Reusable Object Oriented Software, Gamma et al. , Addison-Wesley, 1996.</a:t>
            </a:r>
          </a:p>
          <a:p>
            <a:pPr lvl="1"/>
            <a:r>
              <a:rPr lang="ko-KR" altLang="en-US" sz="1400" dirty="0"/>
              <a:t>번역서 </a:t>
            </a:r>
            <a:r>
              <a:rPr lang="en-US" altLang="ko-KR" sz="1400" dirty="0"/>
              <a:t>: GOF</a:t>
            </a:r>
            <a:r>
              <a:rPr lang="ko-KR" altLang="en-US" sz="1400" dirty="0"/>
              <a:t>의 디자인 패턴</a:t>
            </a:r>
            <a:r>
              <a:rPr lang="en-US" altLang="ko-KR" sz="1400" dirty="0"/>
              <a:t>(</a:t>
            </a:r>
            <a:r>
              <a:rPr lang="ko-KR" altLang="en-US" sz="1400" dirty="0"/>
              <a:t>개정판</a:t>
            </a:r>
            <a:r>
              <a:rPr lang="en-US" altLang="ko-KR" sz="1400" dirty="0"/>
              <a:t>) (2007 </a:t>
            </a:r>
            <a:r>
              <a:rPr lang="ko-KR" altLang="en-US" sz="1400" dirty="0" err="1"/>
              <a:t>피어슨에듀케이션</a:t>
            </a:r>
            <a:r>
              <a:rPr lang="ko-KR" altLang="en-US" sz="1400" dirty="0"/>
              <a:t> 코리아</a:t>
            </a:r>
            <a:r>
              <a:rPr lang="en-US" altLang="ko-KR" sz="1400" dirty="0"/>
              <a:t>, </a:t>
            </a:r>
            <a:r>
              <a:rPr lang="ko-KR" altLang="en-US" sz="1400" dirty="0"/>
              <a:t>김정아 옮김</a:t>
            </a:r>
            <a:r>
              <a:rPr lang="en-US" altLang="ko-KR" sz="1400" dirty="0"/>
              <a:t>)</a:t>
            </a:r>
            <a:endParaRPr lang="de-DE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34485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95</TotalTime>
  <Words>457</Words>
  <Application>Microsoft Office PowerPoint</Application>
  <PresentationFormat>Widescreen</PresentationFormat>
  <Paragraphs>65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Century Gothic</vt:lpstr>
      <vt:lpstr>Wingdings</vt:lpstr>
      <vt:lpstr>Mesh</vt:lpstr>
      <vt:lpstr>클린코드 12장</vt:lpstr>
      <vt:lpstr>표현하라 </vt:lpstr>
      <vt:lpstr>표현하라 </vt:lpstr>
      <vt:lpstr>클래스와 메서드 수를 최소로 줄여라  </vt:lpstr>
      <vt:lpstr>결론</vt:lpstr>
      <vt:lpstr>참고문헌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클린코드 12장</dc:title>
  <dc:creator>Lee Jeongung (CC/EVA-KR)</dc:creator>
  <cp:lastModifiedBy>LEE JEONGUNG</cp:lastModifiedBy>
  <cp:revision>14</cp:revision>
  <dcterms:created xsi:type="dcterms:W3CDTF">2023-07-11T05:21:50Z</dcterms:created>
  <dcterms:modified xsi:type="dcterms:W3CDTF">2023-07-25T11:47:06Z</dcterms:modified>
</cp:coreProperties>
</file>