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BA0441-7EB6-4341-A6DA-79C58E94D997}">
  <a:tblStyle styleId="{8FBA0441-7EB6-4341-A6DA-79C58E94D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401e7b77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401e7b77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401e7b7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401e7b7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72adce8c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72adce8c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2adce8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72adce8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72adce8c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72adce8c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72adce8c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72adce8c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401e7b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401e7b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72adce8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72adce8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72adce8c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72adce8c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72adce8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72adce8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72adce8c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72adce8c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72adce8c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72adce8c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2adce8c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2adce8c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72adce8c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72adce8c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72adce8c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72adce8c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aa7bb86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aa7bb86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aa7bb86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aa7bb86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aa7bb86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aa7bb86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401e7b7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401e7b7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401e7b77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401e7b77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CLEAN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300">
                <a:latin typeface="Arial"/>
                <a:ea typeface="Arial"/>
                <a:cs typeface="Arial"/>
                <a:sym typeface="Arial"/>
              </a:rPr>
              <a:t>사소한 곳에서 발휘하는 정직은 사소하지 않다</a:t>
            </a:r>
            <a:endParaRPr sz="47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로버트. C 마틴</a:t>
            </a:r>
            <a:endParaRPr b="1"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2464225" y="20764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b="1" lang="ko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장 경계</a:t>
            </a:r>
            <a:endParaRPr sz="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4294967295" type="title"/>
          </p:nvPr>
        </p:nvSpPr>
        <p:spPr>
          <a:xfrm>
            <a:off x="501575" y="4864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명사들이 말하는 클린코드 4/5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899" y="2537550"/>
            <a:ext cx="1996102" cy="23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300950" y="3618225"/>
            <a:ext cx="66552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론 제프리스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가독성 1표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단순성 1표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75" y="1146925"/>
            <a:ext cx="2282200" cy="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875" y="793875"/>
            <a:ext cx="1629000" cy="177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25" y="2628975"/>
            <a:ext cx="2841900" cy="37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7">
            <a:alphaModFix/>
          </a:blip>
          <a:srcRect b="0" l="0" r="0" t="10944"/>
          <a:stretch/>
        </p:blipFill>
        <p:spPr>
          <a:xfrm>
            <a:off x="629250" y="1952873"/>
            <a:ext cx="2797475" cy="4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4337" y="1952886"/>
            <a:ext cx="2886838" cy="219678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/>
          <p:nvPr/>
        </p:nvSpPr>
        <p:spPr>
          <a:xfrm>
            <a:off x="3508475" y="2096513"/>
            <a:ext cx="1641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4294967295" type="title"/>
          </p:nvPr>
        </p:nvSpPr>
        <p:spPr>
          <a:xfrm>
            <a:off x="501575" y="4864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명사들이 말하는 클린코드 4/5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899" y="2537550"/>
            <a:ext cx="1996102" cy="23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300950" y="3618225"/>
            <a:ext cx="66552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워드 커닝햄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의도성 1표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단순성 1표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25" y="1209725"/>
            <a:ext cx="3463550" cy="7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75" y="2124712"/>
            <a:ext cx="2357800" cy="8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1225" y="1044350"/>
            <a:ext cx="1618325" cy="15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283099" y="58902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이것이 클린코드 요건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가독성</a:t>
            </a:r>
            <a:r>
              <a:rPr b="0" lang="ko" sz="1800"/>
              <a:t> : 독자가 읽기 쉬운 코드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단순성 </a:t>
            </a:r>
            <a:r>
              <a:rPr b="0" lang="ko" sz="1800"/>
              <a:t>: 추상화의 상위 개념, 중복이 제거된 상태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의도성</a:t>
            </a:r>
            <a:r>
              <a:rPr b="0" lang="ko" sz="1800"/>
              <a:t> : 코드가 수행하는 기능이 명확하며, 충분히 예측 가능한 코드</a:t>
            </a:r>
            <a:endParaRPr b="0" sz="1800"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554700" y="270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{8FBA0441-7EB6-4341-A6DA-79C58E94D997}</a:tableStyleId>
              </a:tblPr>
              <a:tblGrid>
                <a:gridCol w="2019775"/>
                <a:gridCol w="2019775"/>
                <a:gridCol w="2019775"/>
                <a:gridCol w="2019775"/>
              </a:tblGrid>
              <a:tr h="23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가독성 (vs 비가독성)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단순성 (vs 복잡성)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의도성 (vs 불분명한 의도)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비야네 스트룹스트룹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그래디부치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 (추상화)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데이브토마스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론 제프리스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 (추상화)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워드 커닝햄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V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CLEAN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300">
                <a:latin typeface="Arial"/>
                <a:ea typeface="Arial"/>
                <a:cs typeface="Arial"/>
                <a:sym typeface="Arial"/>
              </a:rPr>
              <a:t>사소한 곳에서 발휘하는 정직은 사소하지 않다</a:t>
            </a:r>
            <a:endParaRPr sz="4700"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로버트. C 마틴</a:t>
            </a:r>
            <a:endParaRPr b="1" sz="2400"/>
          </a:p>
        </p:txBody>
      </p:sp>
      <p:sp>
        <p:nvSpPr>
          <p:cNvPr id="177" name="Google Shape;177;p25"/>
          <p:cNvSpPr txBox="1"/>
          <p:nvPr/>
        </p:nvSpPr>
        <p:spPr>
          <a:xfrm>
            <a:off x="2464225" y="20764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8장 경계</a:t>
            </a:r>
            <a:endParaRPr sz="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283100" y="1880925"/>
            <a:ext cx="8631600" cy="24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“</a:t>
            </a:r>
            <a:r>
              <a:rPr lang="ko" sz="2500">
                <a:solidFill>
                  <a:schemeClr val="lt2"/>
                </a:solidFill>
              </a:rPr>
              <a:t>시스템에 들어 가는 모든 소프트웨어를 직접 개발하는 경우는 드물다.</a:t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따라서 우리는 어떤 식으로든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이 </a:t>
            </a:r>
            <a:r>
              <a:rPr lang="ko" sz="2500">
                <a:solidFill>
                  <a:schemeClr val="dk1"/>
                </a:solidFill>
              </a:rPr>
              <a:t>외부 코드</a:t>
            </a:r>
            <a:r>
              <a:rPr lang="ko" sz="2500"/>
              <a:t>를 우리 코드에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깔끔하게 </a:t>
            </a:r>
            <a:r>
              <a:rPr lang="ko" sz="2500">
                <a:solidFill>
                  <a:schemeClr val="dk1"/>
                </a:solidFill>
              </a:rPr>
              <a:t>통합</a:t>
            </a:r>
            <a:r>
              <a:rPr lang="ko" sz="2500"/>
              <a:t>해야 한다.”</a:t>
            </a:r>
            <a:endParaRPr sz="2500"/>
          </a:p>
        </p:txBody>
      </p:sp>
      <p:grpSp>
        <p:nvGrpSpPr>
          <p:cNvPr id="183" name="Google Shape;183;p26"/>
          <p:cNvGrpSpPr/>
          <p:nvPr/>
        </p:nvGrpSpPr>
        <p:grpSpPr>
          <a:xfrm>
            <a:off x="5943750" y="2901775"/>
            <a:ext cx="3049851" cy="2099325"/>
            <a:chOff x="7247298" y="833113"/>
            <a:chExt cx="1768029" cy="2099325"/>
          </a:xfrm>
        </p:grpSpPr>
        <p:pic>
          <p:nvPicPr>
            <p:cNvPr id="184" name="Google Shape;18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47298" y="947662"/>
              <a:ext cx="1768029" cy="198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슬라이드에 메모지를 붙이기 위한 덕트 테이프 조각" id="185" name="Google Shape;185;p2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632359" y="85716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6"/>
            <p:cNvSpPr txBox="1"/>
            <p:nvPr/>
          </p:nvSpPr>
          <p:spPr>
            <a:xfrm>
              <a:off x="7360313" y="1466337"/>
              <a:ext cx="1573800" cy="9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ko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2장에서 얻을 수 있는 것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ko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소프트웨어 경계를 깔끔하게 처리하는 </a:t>
              </a:r>
              <a:r>
                <a:rPr b="1" lang="ko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기법과 기교</a:t>
              </a:r>
              <a:r>
                <a:rPr lang="ko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를 살펴본다.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87" name="Google Shape;187;p26"/>
          <p:cNvSpPr txBox="1"/>
          <p:nvPr/>
        </p:nvSpPr>
        <p:spPr>
          <a:xfrm>
            <a:off x="391775" y="658550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r>
              <a:rPr b="1" lang="ko" sz="4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장 경계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193" name="Google Shape;193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7">
            <a:off x="3540718" y="147403"/>
            <a:ext cx="2072016" cy="52609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814550" y="719874"/>
            <a:ext cx="3432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8장 경계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27"/>
          <p:cNvSpPr txBox="1"/>
          <p:nvPr>
            <p:ph idx="4294967295" type="body"/>
          </p:nvPr>
        </p:nvSpPr>
        <p:spPr>
          <a:xfrm>
            <a:off x="2744950" y="1127275"/>
            <a:ext cx="35721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외부 코드 사용하기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1100">
                <a:latin typeface="Raleway"/>
                <a:ea typeface="Raleway"/>
                <a:cs typeface="Raleway"/>
                <a:sym typeface="Raleway"/>
              </a:rPr>
              <a:t>Map 예제로 알아보기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2) 경계 살피고 익히기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1100">
                <a:latin typeface="Raleway"/>
                <a:ea typeface="Raleway"/>
                <a:cs typeface="Raleway"/>
                <a:sym typeface="Raleway"/>
              </a:rPr>
              <a:t>좋은 코드를 작성하는 방법을 알게됨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3) log4j 익히기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1100">
                <a:latin typeface="Raleway"/>
                <a:ea typeface="Raleway"/>
                <a:cs typeface="Raleway"/>
                <a:sym typeface="Raleway"/>
              </a:rPr>
              <a:t>나쁜 코드를 좋은 코드로 바꾸는 실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4) 학습테스트는 공짜 이상이다</a:t>
            </a:r>
            <a:b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ko" sz="1100">
                <a:latin typeface="Raleway"/>
                <a:ea typeface="Raleway"/>
                <a:cs typeface="Raleway"/>
                <a:sym typeface="Raleway"/>
              </a:rPr>
              <a:t>나쁜 코드를 좋은 코드로 바꾸는 실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5) 아직 존재하지 않는 코드를 사용하기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1100">
                <a:latin typeface="Raleway"/>
                <a:ea typeface="Raleway"/>
                <a:cs typeface="Raleway"/>
                <a:sym typeface="Raleway"/>
              </a:rPr>
              <a:t>나쁜 코드를 좋은 코드로 바꾸는 실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6) 깨끗한 경계</a:t>
            </a:r>
            <a:br>
              <a:rPr lang="ko" sz="1400">
                <a:latin typeface="Raleway"/>
                <a:ea typeface="Raleway"/>
                <a:cs typeface="Raleway"/>
                <a:sym typeface="Raleway"/>
              </a:rPr>
            </a:br>
            <a:r>
              <a:rPr lang="ko" sz="1100">
                <a:latin typeface="Raleway"/>
                <a:ea typeface="Raleway"/>
                <a:cs typeface="Raleway"/>
                <a:sym typeface="Raleway"/>
              </a:rPr>
              <a:t>나쁜 코드를 좋은 코드로 바꾸는 실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4294967295" type="title"/>
          </p:nvPr>
        </p:nvSpPr>
        <p:spPr>
          <a:xfrm>
            <a:off x="501575" y="4864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arenR"/>
            </a:pPr>
            <a:r>
              <a:rPr lang="ko" sz="2700">
                <a:solidFill>
                  <a:schemeClr val="dk1"/>
                </a:solidFill>
              </a:rPr>
              <a:t>외부 코드 사용하기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201" name="Google Shape;201;p28"/>
          <p:cNvSpPr txBox="1"/>
          <p:nvPr>
            <p:ph idx="4294967295" type="title"/>
          </p:nvPr>
        </p:nvSpPr>
        <p:spPr>
          <a:xfrm>
            <a:off x="501575" y="1254450"/>
            <a:ext cx="8642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700">
                <a:latin typeface="Arial"/>
                <a:ea typeface="Arial"/>
                <a:cs typeface="Arial"/>
                <a:sym typeface="Arial"/>
              </a:rPr>
              <a:t>인터페이스 제공자</a:t>
            </a:r>
            <a:r>
              <a:rPr b="0" lang="ko" sz="1700"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ko" sz="1700">
                <a:latin typeface="Arial"/>
                <a:ea typeface="Arial"/>
                <a:cs typeface="Arial"/>
                <a:sym typeface="Arial"/>
              </a:rPr>
              <a:t>인터페이스 사용자 </a:t>
            </a:r>
            <a:r>
              <a:rPr b="0" lang="ko" sz="1700">
                <a:latin typeface="Arial"/>
                <a:ea typeface="Arial"/>
                <a:cs typeface="Arial"/>
                <a:sym typeface="Arial"/>
              </a:rPr>
              <a:t>사이에는 </a:t>
            </a:r>
            <a:r>
              <a:rPr lang="ko" sz="1700">
                <a:latin typeface="Arial"/>
                <a:ea typeface="Arial"/>
                <a:cs typeface="Arial"/>
                <a:sym typeface="Arial"/>
              </a:rPr>
              <a:t>특유의 긴장</a:t>
            </a:r>
            <a:r>
              <a:rPr b="0" lang="ko" sz="1700">
                <a:latin typeface="Arial"/>
                <a:ea typeface="Arial"/>
                <a:cs typeface="Arial"/>
                <a:sym typeface="Arial"/>
              </a:rPr>
              <a:t>이 존재하고, </a:t>
            </a:r>
            <a:br>
              <a:rPr b="0" lang="ko" sz="1700">
                <a:latin typeface="Arial"/>
                <a:ea typeface="Arial"/>
                <a:cs typeface="Arial"/>
                <a:sym typeface="Arial"/>
              </a:rPr>
            </a:br>
            <a:r>
              <a:rPr b="0" lang="ko" sz="1700">
                <a:latin typeface="Arial"/>
                <a:ea typeface="Arial"/>
                <a:cs typeface="Arial"/>
                <a:sym typeface="Arial"/>
              </a:rPr>
              <a:t>이런 </a:t>
            </a:r>
            <a:r>
              <a:rPr lang="ko" sz="1700">
                <a:latin typeface="Arial"/>
                <a:ea typeface="Arial"/>
                <a:cs typeface="Arial"/>
                <a:sym typeface="Arial"/>
              </a:rPr>
              <a:t>긴장</a:t>
            </a:r>
            <a:r>
              <a:rPr b="0" lang="ko" sz="1700">
                <a:latin typeface="Arial"/>
                <a:ea typeface="Arial"/>
                <a:cs typeface="Arial"/>
                <a:sym typeface="Arial"/>
              </a:rPr>
              <a:t>으로 인해 시스템 경계에서 </a:t>
            </a:r>
            <a:r>
              <a:rPr lang="ko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문제가 생길 소지</a:t>
            </a:r>
            <a:r>
              <a:rPr b="0" lang="ko" sz="1700">
                <a:latin typeface="Arial"/>
                <a:ea typeface="Arial"/>
                <a:cs typeface="Arial"/>
                <a:sym typeface="Arial"/>
              </a:rPr>
              <a:t>가 많다.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제공자</a:t>
            </a:r>
            <a:r>
              <a:rPr b="0" lang="ko" sz="1600">
                <a:latin typeface="Arial"/>
                <a:ea typeface="Arial"/>
                <a:cs typeface="Arial"/>
                <a:sym typeface="Arial"/>
              </a:rPr>
              <a:t> : 적용성을 최대한 넓히려함 (더 많은 환경에서 돌아가야 더 많은 고객이 구매함)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사용자</a:t>
            </a:r>
            <a:r>
              <a:rPr b="0" lang="ko" sz="1600">
                <a:latin typeface="Arial"/>
                <a:ea typeface="Arial"/>
                <a:cs typeface="Arial"/>
                <a:sym typeface="Arial"/>
              </a:rPr>
              <a:t> : 자신의 요구에 집중하는 인터페이스를 바람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idx="4294967295" type="title"/>
          </p:nvPr>
        </p:nvSpPr>
        <p:spPr>
          <a:xfrm>
            <a:off x="211075" y="3682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(자료를 저장하는 </a:t>
            </a:r>
            <a:r>
              <a:rPr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자료 구조 언어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중 하나)</a:t>
            </a:r>
            <a:endParaRPr sz="2800">
              <a:solidFill>
                <a:srgbClr val="9E9E9E"/>
              </a:solidFill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50" y="2288950"/>
            <a:ext cx="2992696" cy="20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396" y="2288938"/>
            <a:ext cx="3093829" cy="200659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290875" y="2400525"/>
            <a:ext cx="2770200" cy="17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211075" y="937475"/>
            <a:ext cx="744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Lato"/>
                <a:ea typeface="Lato"/>
                <a:cs typeface="Lato"/>
                <a:sym typeface="Lato"/>
              </a:rPr>
              <a:t>장점</a:t>
            </a:r>
            <a:r>
              <a:rPr lang="ko" sz="1300">
                <a:latin typeface="Lato"/>
                <a:ea typeface="Lato"/>
                <a:cs typeface="Lato"/>
                <a:sym typeface="Lato"/>
              </a:rPr>
              <a:t> : 다양한 인터페이스로 수많은 기능을 제공한다. / </a:t>
            </a:r>
            <a:r>
              <a:rPr b="1"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단점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ko" sz="1300">
                <a:solidFill>
                  <a:srgbClr val="FF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위험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이 크다</a:t>
            </a:r>
            <a:endParaRPr sz="13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295450" y="1403588"/>
            <a:ext cx="8287500" cy="72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1번 예시 : </a:t>
            </a:r>
            <a:r>
              <a:rPr lang="ko" sz="1200">
                <a:solidFill>
                  <a:schemeClr val="dk1"/>
                </a:solidFill>
              </a:rPr>
              <a:t> 사용자 A가 </a:t>
            </a:r>
            <a:r>
              <a:rPr lang="ko" sz="1200">
                <a:solidFill>
                  <a:schemeClr val="dk1"/>
                </a:solidFill>
              </a:rPr>
              <a:t>프로그램에서 Map을 생성해서 여기저기 넘기려는 상황 (아무도 Map을 삭제하지 않으리라 믿음)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리스크</a:t>
            </a:r>
            <a:r>
              <a:rPr lang="ko" sz="1200">
                <a:solidFill>
                  <a:srgbClr val="666666"/>
                </a:solidFill>
              </a:rPr>
              <a:t> : 빨간 상자에 있는 clear() 메서드를 보면, </a:t>
            </a:r>
            <a:r>
              <a:rPr b="1" lang="ko" sz="1200">
                <a:solidFill>
                  <a:srgbClr val="FF0000"/>
                </a:solidFill>
              </a:rPr>
              <a:t>누구나 Map을 지울 권한이 있기 때문</a:t>
            </a:r>
            <a:r>
              <a:rPr lang="ko" sz="1200">
                <a:solidFill>
                  <a:srgbClr val="666666"/>
                </a:solidFill>
              </a:rPr>
              <a:t>에 </a:t>
            </a:r>
            <a:r>
              <a:rPr b="1" lang="ko" sz="1200">
                <a:solidFill>
                  <a:srgbClr val="FF0000"/>
                </a:solidFill>
              </a:rPr>
              <a:t>위험</a:t>
            </a:r>
            <a:r>
              <a:rPr lang="ko" sz="1200">
                <a:solidFill>
                  <a:srgbClr val="666666"/>
                </a:solidFill>
              </a:rPr>
              <a:t>함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문제점</a:t>
            </a:r>
            <a:r>
              <a:rPr lang="ko" sz="1200">
                <a:solidFill>
                  <a:srgbClr val="666666"/>
                </a:solidFill>
              </a:rPr>
              <a:t> : Map을 지울 권한 (즉, clear() 메서드를 사용할 권한) 을 제한하지 않았기 때문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213" name="Google Shape;213;p29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9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외부 코드 사용하기</a:t>
            </a:r>
            <a:endParaRPr sz="1200"/>
          </a:p>
        </p:txBody>
      </p:sp>
      <p:cxnSp>
        <p:nvCxnSpPr>
          <p:cNvPr id="215" name="Google Shape;215;p29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idx="4294967295" type="title"/>
          </p:nvPr>
        </p:nvSpPr>
        <p:spPr>
          <a:xfrm>
            <a:off x="223475" y="485800"/>
            <a:ext cx="77904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[참고자료] What is ‘</a:t>
            </a: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Map’?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223475" y="1020700"/>
            <a:ext cx="6892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은 프로그래밍 언어에서 자료를 저장하는 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자료 구조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중 하나입니다.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일반적으로 "map"은 키-값(key-value) 쌍의 요소들을 저장하고 관리하는데 사용됩니다.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다른 프로그래밍 언어에서는 "map"을 "해시 맵", "딕셔너리", "연관 배열" 등으로 불리기도 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223475" y="1684000"/>
            <a:ext cx="810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M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ap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 특정한 키에 해당하는 값을 저장하고 검색하는데 사용됩니다.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키는 고유하고 중복되지 않으며, 값은 키와 연결되어 저장됩니다. 이렇게 키-값 쌍으로 구성된 데이터를 저장하고, 키를 사용하여 값을 검색하거나 수정할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242400" y="2398900"/>
            <a:ext cx="810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은 다양한 용도로 사용될 수 있습니다.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예를 들어, 데이터베이스의 테이블에서 특정 레코드를 검색할 때, 키-값 쌍으로 구성된 "map"을 사용하여 빠르게 검색할 수 있습니다. 또한, 프로그램에서의 설정 값이나 상태 정보를 저장하고 관리하는데에도 유용하게 사용될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242400" y="3168388"/>
            <a:ext cx="8103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은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주로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 다음과 같은 기능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을 제공합니다: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요소 추가: 키-값 쌍을 추가하여 "map"에 요소를 저장합니다.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요소 검색: 특정 키에 해당하는 값을 검색합니다.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요소 수정: 특정 키에 해당하는 값의 내용을 수정합니다.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요소 삭제: 특정 키에 해당하는 값을 제거합니다.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크기 확인: "map"에 저장된 요소의 개수를 확인합니다.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반복 처리: "map"에 저장된 모든 요소에 대해 반복 작업을 수행합니다.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89275" y="4796600"/>
            <a:ext cx="378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※ </a:t>
            </a: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DATA From : chatGPT 3.5 / Ingoo : 제가 Map이 뭔지 잘 몰라서 검색해서 넣었습니다..</a:t>
            </a:r>
            <a:endParaRPr b="1" sz="600">
              <a:solidFill>
                <a:srgbClr val="FF9900"/>
              </a:solidFill>
            </a:endParaRPr>
          </a:p>
        </p:txBody>
      </p:sp>
      <p:cxnSp>
        <p:nvCxnSpPr>
          <p:cNvPr id="226" name="Google Shape;226;p30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0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228" name="Google Shape;228;p30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0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외부 코드 사용하기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idx="4294967295" type="title"/>
          </p:nvPr>
        </p:nvSpPr>
        <p:spPr>
          <a:xfrm>
            <a:off x="223475" y="48452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[참고자료] </a:t>
            </a:r>
            <a:r>
              <a:rPr lang="ko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Map의 주요 메서드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242400" y="1153988"/>
            <a:ext cx="81030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이 </a:t>
            </a:r>
            <a:r>
              <a:rPr lang="ko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제공하는 주요 메서드는 언어 및 구현에 따라 다를 수 있지만,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일반적으로 다음과 같은 메서드들이 포함됩니다 :</a:t>
            </a:r>
            <a:br>
              <a:rPr lang="ko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ko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put(key, value): 지정된 키와 값을 맵에 추가합니다.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get(key): 지정된 키에 해당하는 값을 반환합니다.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remove(key): 지정된 키에 해당하는 값을 맵에서 제거합니다.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containsKey(key): 지정된 키가 맵에 존재하는지 여부를 확인합니다.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containsValue(value): 지정된 값이 맵에 존재하는지 여부를 확인합니다.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size(): 맵에 저장된 요소의 개수를 반환합니다.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isEmpty(): 맵이 비어있는지 여부를 확인합니다.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keys(): 맵에 저장된 모든 키를 반환합니다.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values(): 맵에 저장된 모든 값을 반환합니다.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clear(): 맵의 모든 요소를 제거하여 초기 상태로 되돌립니다.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237" name="Google Shape;237;p31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1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외부 코드 사용하기</a:t>
            </a:r>
            <a:endParaRPr sz="1200"/>
          </a:p>
        </p:txBody>
      </p:sp>
      <p:cxnSp>
        <p:nvCxnSpPr>
          <p:cNvPr id="239" name="Google Shape;239;p31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1"/>
          <p:cNvSpPr txBox="1"/>
          <p:nvPr/>
        </p:nvSpPr>
        <p:spPr>
          <a:xfrm>
            <a:off x="189275" y="4796600"/>
            <a:ext cx="378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※ DATA From : chatGPT 3.5 / Ingoo : 제가 Map이 뭔지 잘 몰라서 검색해서 넣었습니다..</a:t>
            </a:r>
            <a:endParaRPr b="1" sz="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83100" y="1586825"/>
            <a:ext cx="8631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“</a:t>
            </a:r>
            <a:r>
              <a:rPr lang="ko" sz="4100"/>
              <a:t>CODE</a:t>
            </a:r>
            <a:r>
              <a:rPr lang="ko" sz="4100">
                <a:solidFill>
                  <a:schemeClr val="accent5"/>
                </a:solidFill>
              </a:rPr>
              <a:t>는 </a:t>
            </a:r>
            <a:endParaRPr sz="4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>
                <a:solidFill>
                  <a:srgbClr val="434343"/>
                </a:solidFill>
              </a:rPr>
              <a:t>(앞으로도)</a:t>
            </a:r>
            <a:endParaRPr sz="4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>
                <a:solidFill>
                  <a:srgbClr val="434343"/>
                </a:solidFill>
              </a:rPr>
              <a:t>(계속해서)</a:t>
            </a:r>
            <a:endParaRPr sz="4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존재</a:t>
            </a:r>
            <a:r>
              <a:rPr lang="ko" sz="4100">
                <a:solidFill>
                  <a:schemeClr val="accent5"/>
                </a:solidFill>
              </a:rPr>
              <a:t>하리라”</a:t>
            </a:r>
            <a:endParaRPr sz="4100">
              <a:solidFill>
                <a:srgbClr val="FFFFFF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5943749" y="2464025"/>
            <a:ext cx="3049851" cy="2537075"/>
            <a:chOff x="7247298" y="395363"/>
            <a:chExt cx="1768029" cy="2537075"/>
          </a:xfrm>
        </p:grpSpPr>
        <p:pic>
          <p:nvPicPr>
            <p:cNvPr id="81" name="Google Shape;8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47298" y="427437"/>
              <a:ext cx="1768029" cy="25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슬라이드에 메모지를 붙이기 위한 덕트 테이프 조각" id="82" name="Google Shape;82;p1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4"/>
            <p:cNvSpPr txBox="1"/>
            <p:nvPr/>
          </p:nvSpPr>
          <p:spPr>
            <a:xfrm>
              <a:off x="7362587" y="684237"/>
              <a:ext cx="15738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ko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CODE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1)코드는 컴퓨터에게 인간의 요구사항을 표현하는 언어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2)요구사항을 표현하는 최소 한계 지점에는 코드가 존재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ko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3) 코드는 정형화되고, 명료해야한다.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391775" y="658550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1장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25" y="2387075"/>
            <a:ext cx="4001049" cy="130721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/>
          <p:nvPr/>
        </p:nvSpPr>
        <p:spPr>
          <a:xfrm>
            <a:off x="320500" y="1410425"/>
            <a:ext cx="8540700" cy="72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2번 예시 : </a:t>
            </a:r>
            <a:r>
              <a:rPr lang="ko" sz="1200">
                <a:solidFill>
                  <a:schemeClr val="dk1"/>
                </a:solidFill>
              </a:rPr>
              <a:t> 사용자 B가 설계시 </a:t>
            </a:r>
            <a:r>
              <a:rPr b="1" lang="ko" sz="1200">
                <a:solidFill>
                  <a:schemeClr val="dk1"/>
                </a:solidFill>
              </a:rPr>
              <a:t>특정 객체 유형만 저장</a:t>
            </a:r>
            <a:r>
              <a:rPr lang="ko" sz="1200">
                <a:solidFill>
                  <a:schemeClr val="dk1"/>
                </a:solidFill>
              </a:rPr>
              <a:t>하기로 결정했음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리스크</a:t>
            </a:r>
            <a:r>
              <a:rPr lang="ko" sz="1200">
                <a:solidFill>
                  <a:srgbClr val="666666"/>
                </a:solidFill>
              </a:rPr>
              <a:t> : Map은 객체 유형을 제한하지 않기 때문에, 사용자는 </a:t>
            </a:r>
            <a:r>
              <a:rPr b="1" lang="ko" sz="1200">
                <a:solidFill>
                  <a:srgbClr val="FF0000"/>
                </a:solidFill>
              </a:rPr>
              <a:t>어떤 객체 유형도 추가할 수 있는 위험</a:t>
            </a:r>
            <a:r>
              <a:rPr lang="ko" sz="1200">
                <a:solidFill>
                  <a:srgbClr val="666666"/>
                </a:solidFill>
              </a:rPr>
              <a:t>이 존재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320500" y="3732675"/>
            <a:ext cx="4053900" cy="72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문제점 1</a:t>
            </a:r>
            <a:r>
              <a:rPr lang="ko" sz="1100">
                <a:solidFill>
                  <a:srgbClr val="666666"/>
                </a:solidFill>
              </a:rPr>
              <a:t> - </a:t>
            </a:r>
            <a:r>
              <a:rPr b="1" lang="ko" sz="1100">
                <a:solidFill>
                  <a:srgbClr val="666666"/>
                </a:solidFill>
              </a:rPr>
              <a:t>[반복]</a:t>
            </a:r>
            <a:r>
              <a:rPr lang="ko" sz="1100">
                <a:solidFill>
                  <a:srgbClr val="666666"/>
                </a:solidFill>
              </a:rPr>
              <a:t> 위 코드가 한번이 아니라 여러 차례 나온다.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FF0000"/>
                </a:solidFill>
              </a:rPr>
              <a:t>문제점 2</a:t>
            </a:r>
            <a:r>
              <a:rPr b="1" lang="ko" sz="1100">
                <a:solidFill>
                  <a:schemeClr val="dk2"/>
                </a:solidFill>
              </a:rPr>
              <a:t> </a:t>
            </a:r>
            <a:r>
              <a:rPr lang="ko" sz="1100">
                <a:solidFill>
                  <a:srgbClr val="666666"/>
                </a:solidFill>
              </a:rPr>
              <a:t>- </a:t>
            </a:r>
            <a:r>
              <a:rPr b="1" lang="ko" sz="1100">
                <a:solidFill>
                  <a:srgbClr val="666666"/>
                </a:solidFill>
              </a:rPr>
              <a:t>[불분명한 의도]</a:t>
            </a:r>
            <a:r>
              <a:rPr lang="ko" sz="1100">
                <a:solidFill>
                  <a:srgbClr val="666666"/>
                </a:solidFill>
              </a:rPr>
              <a:t> 의도가 드러나지 않는다.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211075" y="937475"/>
            <a:ext cx="744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Lato"/>
                <a:ea typeface="Lato"/>
                <a:cs typeface="Lato"/>
                <a:sym typeface="Lato"/>
              </a:rPr>
              <a:t>장점</a:t>
            </a:r>
            <a:r>
              <a:rPr lang="ko" sz="1300">
                <a:latin typeface="Lato"/>
                <a:ea typeface="Lato"/>
                <a:cs typeface="Lato"/>
                <a:sym typeface="Lato"/>
              </a:rPr>
              <a:t> : 다양한 인터페이스로 수많은 기능을 제공한다. / </a:t>
            </a:r>
            <a:r>
              <a:rPr b="1"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단점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ko" sz="1300">
                <a:solidFill>
                  <a:srgbClr val="FF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위험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이 크다</a:t>
            </a:r>
            <a:endParaRPr sz="13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4443300" y="2941332"/>
            <a:ext cx="2952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284" y="2637422"/>
            <a:ext cx="3678134" cy="85321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/>
          <p:nvPr/>
        </p:nvSpPr>
        <p:spPr>
          <a:xfrm>
            <a:off x="4807400" y="2387069"/>
            <a:ext cx="4053900" cy="1353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320500" y="2377319"/>
            <a:ext cx="4053900" cy="1353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4807400" y="3732675"/>
            <a:ext cx="4053900" cy="72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6AA84F"/>
                </a:solidFill>
              </a:rPr>
              <a:t>개선</a:t>
            </a:r>
            <a:r>
              <a:rPr b="1" lang="ko" sz="1100">
                <a:solidFill>
                  <a:srgbClr val="6AA84F"/>
                </a:solidFill>
              </a:rPr>
              <a:t>점 1</a:t>
            </a:r>
            <a:r>
              <a:rPr lang="ko" sz="1100">
                <a:solidFill>
                  <a:srgbClr val="666666"/>
                </a:solidFill>
              </a:rPr>
              <a:t> - </a:t>
            </a:r>
            <a:r>
              <a:rPr b="1" lang="ko" sz="1100">
                <a:solidFill>
                  <a:srgbClr val="666666"/>
                </a:solidFill>
              </a:rPr>
              <a:t>[가독성]</a:t>
            </a:r>
            <a:r>
              <a:rPr lang="ko" sz="1100">
                <a:solidFill>
                  <a:srgbClr val="666666"/>
                </a:solidFill>
              </a:rPr>
              <a:t> 제너릭스를 사용하면서 가독성이 높아짐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문제점 1</a:t>
            </a:r>
            <a:r>
              <a:rPr b="1" lang="ko" sz="1100">
                <a:solidFill>
                  <a:schemeClr val="dk2"/>
                </a:solidFill>
              </a:rPr>
              <a:t> </a:t>
            </a:r>
            <a:r>
              <a:rPr lang="ko" sz="1100">
                <a:solidFill>
                  <a:srgbClr val="666666"/>
                </a:solidFill>
              </a:rPr>
              <a:t>- </a:t>
            </a:r>
            <a:r>
              <a:rPr b="1" lang="ko" sz="1100">
                <a:solidFill>
                  <a:srgbClr val="666666"/>
                </a:solidFill>
              </a:rPr>
              <a:t>[복잡함]</a:t>
            </a:r>
            <a:r>
              <a:rPr lang="ko" sz="1100">
                <a:solidFill>
                  <a:srgbClr val="666666"/>
                </a:solidFill>
              </a:rPr>
              <a:t> Map&lt;String, Sensor&gt; 가 사용자에게 필요하지 않은 기능까지 제공함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4995275" y="2763425"/>
            <a:ext cx="1248600" cy="17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7719100" y="2387075"/>
            <a:ext cx="1142100" cy="219000"/>
          </a:xfrm>
          <a:prstGeom prst="snip2DiagRect">
            <a:avLst>
              <a:gd fmla="val 0" name="adj1"/>
              <a:gd fmla="val 33858" name="adj2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1차 개선 코드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256" name="Google Shape;256;p32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2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258" name="Google Shape;258;p32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2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외부 코드 사용하기</a:t>
            </a:r>
            <a:endParaRPr sz="1200"/>
          </a:p>
        </p:txBody>
      </p:sp>
      <p:sp>
        <p:nvSpPr>
          <p:cNvPr id="260" name="Google Shape;260;p32"/>
          <p:cNvSpPr txBox="1"/>
          <p:nvPr>
            <p:ph idx="4294967295" type="title"/>
          </p:nvPr>
        </p:nvSpPr>
        <p:spPr>
          <a:xfrm>
            <a:off x="211075" y="3682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(자료를 저장하는 </a:t>
            </a:r>
            <a:r>
              <a:rPr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자료 구조 언어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중 하나)</a:t>
            </a:r>
            <a:endParaRPr sz="28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84" y="2637422"/>
            <a:ext cx="3678134" cy="85321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/>
          <p:nvPr/>
        </p:nvSpPr>
        <p:spPr>
          <a:xfrm>
            <a:off x="311600" y="2228076"/>
            <a:ext cx="4053900" cy="1503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499475" y="2763425"/>
            <a:ext cx="1248600" cy="17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4807400" y="2227926"/>
            <a:ext cx="4053900" cy="1503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320500" y="1410425"/>
            <a:ext cx="8540700" cy="72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2번 예시 : </a:t>
            </a:r>
            <a:r>
              <a:rPr lang="ko" sz="1200">
                <a:solidFill>
                  <a:schemeClr val="dk1"/>
                </a:solidFill>
              </a:rPr>
              <a:t> 사용자 B가 설계시 </a:t>
            </a:r>
            <a:r>
              <a:rPr b="1" lang="ko" sz="1200">
                <a:solidFill>
                  <a:schemeClr val="dk1"/>
                </a:solidFill>
              </a:rPr>
              <a:t>특정 객체 유형만 저장</a:t>
            </a:r>
            <a:r>
              <a:rPr lang="ko" sz="1200">
                <a:solidFill>
                  <a:schemeClr val="dk1"/>
                </a:solidFill>
              </a:rPr>
              <a:t>하기로 결정했음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리스크</a:t>
            </a:r>
            <a:r>
              <a:rPr lang="ko" sz="1200">
                <a:solidFill>
                  <a:srgbClr val="666666"/>
                </a:solidFill>
              </a:rPr>
              <a:t> : Map은 객체 유형을 제한하지 않기 때문에, 사용자는 </a:t>
            </a:r>
            <a:r>
              <a:rPr b="1" lang="ko" sz="1200">
                <a:solidFill>
                  <a:srgbClr val="FF0000"/>
                </a:solidFill>
              </a:rPr>
              <a:t>어떤 객체 유형도 추가할 수 있는 위험</a:t>
            </a:r>
            <a:r>
              <a:rPr lang="ko" sz="1200">
                <a:solidFill>
                  <a:srgbClr val="666666"/>
                </a:solidFill>
              </a:rPr>
              <a:t>이 존재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211075" y="937475"/>
            <a:ext cx="744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Lato"/>
                <a:ea typeface="Lato"/>
                <a:cs typeface="Lato"/>
                <a:sym typeface="Lato"/>
              </a:rPr>
              <a:t>장점</a:t>
            </a:r>
            <a:r>
              <a:rPr lang="ko" sz="1300">
                <a:latin typeface="Lato"/>
                <a:ea typeface="Lato"/>
                <a:cs typeface="Lato"/>
                <a:sym typeface="Lato"/>
              </a:rPr>
              <a:t> : 다양한 인터페이스로 수많은 기능을 제공한다. / </a:t>
            </a:r>
            <a:r>
              <a:rPr b="1"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단점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ko" sz="1300">
                <a:solidFill>
                  <a:srgbClr val="FF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위험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이 크다</a:t>
            </a:r>
            <a:endParaRPr sz="13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4443300" y="2941332"/>
            <a:ext cx="295200" cy="32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4807400" y="3732675"/>
            <a:ext cx="4053900" cy="97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AA84F"/>
                </a:solidFill>
              </a:rPr>
              <a:t>개선점 1</a:t>
            </a:r>
            <a:r>
              <a:rPr lang="ko" sz="1000">
                <a:solidFill>
                  <a:srgbClr val="666666"/>
                </a:solidFill>
              </a:rPr>
              <a:t> - </a:t>
            </a:r>
            <a:r>
              <a:rPr b="1" lang="ko" sz="1000">
                <a:solidFill>
                  <a:srgbClr val="666666"/>
                </a:solidFill>
              </a:rPr>
              <a:t>[가독성]</a:t>
            </a:r>
            <a:r>
              <a:rPr lang="ko" sz="1000">
                <a:solidFill>
                  <a:srgbClr val="666666"/>
                </a:solidFill>
              </a:rPr>
              <a:t> </a:t>
            </a:r>
            <a:r>
              <a:rPr lang="ko" sz="1000">
                <a:solidFill>
                  <a:srgbClr val="666666"/>
                </a:solidFill>
              </a:rPr>
              <a:t>경계 인터페이스인 Map을 Sonsors 안으로 숨김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AA84F"/>
                </a:solidFill>
              </a:rPr>
              <a:t>개선점 2</a:t>
            </a:r>
            <a:r>
              <a:rPr lang="ko" sz="1000">
                <a:solidFill>
                  <a:srgbClr val="666666"/>
                </a:solidFill>
              </a:rPr>
              <a:t> - </a:t>
            </a:r>
            <a:r>
              <a:rPr b="1" lang="ko" sz="1000">
                <a:solidFill>
                  <a:srgbClr val="666666"/>
                </a:solidFill>
              </a:rPr>
              <a:t>[예측 가능]</a:t>
            </a:r>
            <a:r>
              <a:rPr lang="ko" sz="1000">
                <a:solidFill>
                  <a:srgbClr val="666666"/>
                </a:solidFill>
              </a:rPr>
              <a:t> Map 인터페이스가 변하더라도 나머지 프로그램에는 영향을 미치지 않음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AA84F"/>
                </a:solidFill>
              </a:rPr>
              <a:t>개선점 3</a:t>
            </a:r>
            <a:r>
              <a:rPr lang="ko" sz="1000">
                <a:solidFill>
                  <a:srgbClr val="666666"/>
                </a:solidFill>
              </a:rPr>
              <a:t> - </a:t>
            </a:r>
            <a:r>
              <a:rPr b="1" lang="ko" sz="1000">
                <a:solidFill>
                  <a:srgbClr val="666666"/>
                </a:solidFill>
              </a:rPr>
              <a:t>[단순성]</a:t>
            </a:r>
            <a:r>
              <a:rPr lang="ko" sz="1000">
                <a:solidFill>
                  <a:srgbClr val="666666"/>
                </a:solidFill>
              </a:rPr>
              <a:t> Seonsors 클래스는 프로그램에 필요한 인터페이스만 제공함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311600" y="3732675"/>
            <a:ext cx="4053900" cy="72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6AA84F"/>
                </a:solidFill>
              </a:rPr>
              <a:t>개선점 1</a:t>
            </a:r>
            <a:r>
              <a:rPr lang="ko" sz="1100">
                <a:solidFill>
                  <a:srgbClr val="666666"/>
                </a:solidFill>
              </a:rPr>
              <a:t> - </a:t>
            </a:r>
            <a:r>
              <a:rPr b="1" lang="ko" sz="1100">
                <a:solidFill>
                  <a:srgbClr val="666666"/>
                </a:solidFill>
              </a:rPr>
              <a:t>[가독성]</a:t>
            </a:r>
            <a:r>
              <a:rPr lang="ko" sz="1100">
                <a:solidFill>
                  <a:srgbClr val="666666"/>
                </a:solidFill>
              </a:rPr>
              <a:t> 제너릭스를 사용하면서 가독성이 높아짐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문제점 1</a:t>
            </a:r>
            <a:r>
              <a:rPr b="1" lang="ko" sz="1100">
                <a:solidFill>
                  <a:schemeClr val="dk2"/>
                </a:solidFill>
              </a:rPr>
              <a:t> </a:t>
            </a:r>
            <a:r>
              <a:rPr lang="ko" sz="1100">
                <a:solidFill>
                  <a:srgbClr val="666666"/>
                </a:solidFill>
              </a:rPr>
              <a:t>- </a:t>
            </a:r>
            <a:r>
              <a:rPr b="1" lang="ko" sz="1100">
                <a:solidFill>
                  <a:srgbClr val="666666"/>
                </a:solidFill>
              </a:rPr>
              <a:t>[복잡함]</a:t>
            </a:r>
            <a:r>
              <a:rPr lang="ko" sz="1100">
                <a:solidFill>
                  <a:srgbClr val="666666"/>
                </a:solidFill>
              </a:rPr>
              <a:t> Map&lt;String, Sensor&gt;가 사용자에게 필요하지 않은 기능까지 제공함</a:t>
            </a:r>
            <a:endParaRPr sz="1100">
              <a:solidFill>
                <a:srgbClr val="999999"/>
              </a:solidFill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075" y="2259400"/>
            <a:ext cx="3311606" cy="14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/>
          <p:nvPr/>
        </p:nvSpPr>
        <p:spPr>
          <a:xfrm>
            <a:off x="3223400" y="2228075"/>
            <a:ext cx="1142100" cy="219000"/>
          </a:xfrm>
          <a:prstGeom prst="snip2DiagRect">
            <a:avLst>
              <a:gd fmla="val 0" name="adj1"/>
              <a:gd fmla="val 33858" name="adj2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1차 개선 코드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7719100" y="2228075"/>
            <a:ext cx="1142100" cy="219000"/>
          </a:xfrm>
          <a:prstGeom prst="snip2DiagRect">
            <a:avLst>
              <a:gd fmla="val 0" name="adj1"/>
              <a:gd fmla="val 3385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클린 코드</a:t>
            </a:r>
            <a:endParaRPr b="1" sz="900">
              <a:solidFill>
                <a:schemeClr val="lt1"/>
              </a:solidFill>
            </a:endParaRPr>
          </a:p>
        </p:txBody>
      </p:sp>
      <p:cxnSp>
        <p:nvCxnSpPr>
          <p:cNvPr id="277" name="Google Shape;277;p33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3"/>
          <p:cNvSpPr txBox="1"/>
          <p:nvPr>
            <p:ph idx="4294967295" type="title"/>
          </p:nvPr>
        </p:nvSpPr>
        <p:spPr>
          <a:xfrm>
            <a:off x="211075" y="3682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(자료를 저장하는 </a:t>
            </a:r>
            <a:r>
              <a:rPr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자료 구조 언어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중 하나)</a:t>
            </a:r>
            <a:endParaRPr sz="2800">
              <a:solidFill>
                <a:srgbClr val="9E9E9E"/>
              </a:solidFill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sp>
        <p:nvSpPr>
          <p:cNvPr id="280" name="Google Shape;280;p33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외부 코드 사용하기</a:t>
            </a:r>
            <a:endParaRPr sz="1200"/>
          </a:p>
        </p:txBody>
      </p:sp>
      <p:sp>
        <p:nvSpPr>
          <p:cNvPr id="281" name="Google Shape;281;p33"/>
          <p:cNvSpPr txBox="1"/>
          <p:nvPr>
            <p:ph idx="4294967295" type="title"/>
          </p:nvPr>
        </p:nvSpPr>
        <p:spPr>
          <a:xfrm>
            <a:off x="211075" y="3682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(자료를 저장하는 </a:t>
            </a:r>
            <a:r>
              <a:rPr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자료 구조 언어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중 하나)</a:t>
            </a:r>
            <a:endParaRPr sz="2800">
              <a:solidFill>
                <a:srgbClr val="9E9E9E"/>
              </a:solidFill>
            </a:endParaRPr>
          </a:p>
        </p:txBody>
      </p:sp>
      <p:cxnSp>
        <p:nvCxnSpPr>
          <p:cNvPr id="282" name="Google Shape;282;p33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idx="4294967295" type="title"/>
          </p:nvPr>
        </p:nvSpPr>
        <p:spPr>
          <a:xfrm>
            <a:off x="501575" y="4864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arenR" startAt="2"/>
            </a:pPr>
            <a:r>
              <a:rPr lang="ko" sz="2700">
                <a:solidFill>
                  <a:schemeClr val="dk1"/>
                </a:solidFill>
              </a:rPr>
              <a:t>경계 살피고 익히기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288" name="Google Shape;288;p34"/>
          <p:cNvSpPr txBox="1"/>
          <p:nvPr>
            <p:ph idx="4294967295" type="title"/>
          </p:nvPr>
        </p:nvSpPr>
        <p:spPr>
          <a:xfrm>
            <a:off x="501575" y="1254450"/>
            <a:ext cx="8642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ko" sz="1700">
                <a:latin typeface="Arial"/>
                <a:ea typeface="Arial"/>
                <a:cs typeface="Arial"/>
                <a:sym typeface="Arial"/>
              </a:rPr>
              <a:t>외부 코드를 사용하면 적은 시간에 더 많은 기능을 출시하기 쉬워진다.</a:t>
            </a:r>
            <a:br>
              <a:rPr b="0" lang="ko" sz="1700">
                <a:latin typeface="Arial"/>
                <a:ea typeface="Arial"/>
                <a:cs typeface="Arial"/>
                <a:sym typeface="Arial"/>
              </a:rPr>
            </a:br>
            <a:r>
              <a:rPr b="0" lang="ko" sz="1700">
                <a:latin typeface="Arial"/>
                <a:ea typeface="Arial"/>
                <a:cs typeface="Arial"/>
                <a:sym typeface="Arial"/>
              </a:rPr>
              <a:t>외부 패키지 테스트가 우리의 책임은 아니지만 </a:t>
            </a:r>
            <a:r>
              <a:rPr lang="ko" sz="1700">
                <a:latin typeface="Arial"/>
                <a:ea typeface="Arial"/>
                <a:cs typeface="Arial"/>
                <a:sym typeface="Arial"/>
              </a:rPr>
              <a:t>우리를 위해 테스트</a:t>
            </a:r>
            <a:r>
              <a:rPr b="0" lang="ko" sz="1700">
                <a:latin typeface="Arial"/>
                <a:ea typeface="Arial"/>
                <a:cs typeface="Arial"/>
                <a:sym typeface="Arial"/>
              </a:rPr>
              <a:t>해야한다.</a:t>
            </a:r>
            <a:endParaRPr b="0" sz="17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보통의 외부 패키지 사용절차</a:t>
            </a:r>
            <a:br>
              <a:rPr lang="ko" sz="1600">
                <a:latin typeface="Arial"/>
                <a:ea typeface="Arial"/>
                <a:cs typeface="Arial"/>
                <a:sym typeface="Arial"/>
              </a:rPr>
            </a:br>
            <a:r>
              <a:rPr b="0" lang="ko" sz="1600">
                <a:latin typeface="Arial"/>
                <a:ea typeface="Arial"/>
                <a:cs typeface="Arial"/>
                <a:sym typeface="Arial"/>
              </a:rPr>
              <a:t>1) 하루나 이틀 문서를 읽으며 사용법을 결정한다.</a:t>
            </a:r>
            <a:br>
              <a:rPr b="0" lang="ko" sz="1600">
                <a:latin typeface="Arial"/>
                <a:ea typeface="Arial"/>
                <a:cs typeface="Arial"/>
                <a:sym typeface="Arial"/>
              </a:rPr>
            </a:br>
            <a:r>
              <a:rPr b="0" lang="ko" sz="1600">
                <a:latin typeface="Arial"/>
                <a:ea typeface="Arial"/>
                <a:cs typeface="Arial"/>
                <a:sym typeface="Arial"/>
              </a:rPr>
              <a:t>2) 우리 쪽 코드를 작성해 라이브러리가 예상대로 동작하는지 확인한다.</a:t>
            </a:r>
            <a:br>
              <a:rPr b="0" lang="ko" sz="1600">
                <a:latin typeface="Arial"/>
                <a:ea typeface="Arial"/>
                <a:cs typeface="Arial"/>
                <a:sym typeface="Arial"/>
              </a:rPr>
            </a:br>
            <a:r>
              <a:rPr b="0" lang="ko" sz="1600">
                <a:latin typeface="Arial"/>
                <a:ea typeface="Arial"/>
                <a:cs typeface="Arial"/>
                <a:sym typeface="Arial"/>
              </a:rPr>
              <a:t>3) 때로는 우리 버그인지 라이브러리 버그인지 찾느라 고생한다.</a:t>
            </a:r>
            <a:br>
              <a:rPr b="0" lang="ko" sz="1600">
                <a:latin typeface="Arial"/>
                <a:ea typeface="Arial"/>
                <a:cs typeface="Arial"/>
                <a:sym typeface="Arial"/>
              </a:rPr>
            </a:b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짐 뉴커크의 학습테스트를 이용해보자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0" lang="ko" sz="1600">
                <a:latin typeface="Arial"/>
                <a:ea typeface="Arial"/>
                <a:cs typeface="Arial"/>
                <a:sym typeface="Arial"/>
              </a:rPr>
              <a:t>프로그램에서 사용하려는 방식대로(불필요 요소를 제거하고) 외부 API를 호출한다.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0" lang="ko" sz="1600">
                <a:latin typeface="Arial"/>
                <a:ea typeface="Arial"/>
                <a:cs typeface="Arial"/>
                <a:sym typeface="Arial"/>
              </a:rPr>
              <a:t>이 테스트는 통제된 환경에서 API를 제대로 이해했는지 확인하는 과정이다.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4294967295" type="title"/>
          </p:nvPr>
        </p:nvSpPr>
        <p:spPr>
          <a:xfrm>
            <a:off x="211075" y="368275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log4j</a:t>
            </a:r>
            <a:r>
              <a:rPr lang="ko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ko" sz="15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(아파치 소프트웨어 재단에서 제작한 자바 기반의 로깅 프레임워크 )</a:t>
            </a:r>
            <a:endParaRPr sz="2800">
              <a:solidFill>
                <a:srgbClr val="9E9E9E"/>
              </a:solidFill>
            </a:endParaRPr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50" y="2288950"/>
            <a:ext cx="2992696" cy="20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396" y="2288938"/>
            <a:ext cx="3093829" cy="200659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5"/>
          <p:cNvSpPr/>
          <p:nvPr/>
        </p:nvSpPr>
        <p:spPr>
          <a:xfrm>
            <a:off x="290875" y="2400525"/>
            <a:ext cx="2770200" cy="17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211075" y="937475"/>
            <a:ext cx="744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Lato"/>
                <a:ea typeface="Lato"/>
                <a:cs typeface="Lato"/>
                <a:sym typeface="Lato"/>
              </a:rPr>
              <a:t>장점</a:t>
            </a:r>
            <a:r>
              <a:rPr lang="ko" sz="1300">
                <a:latin typeface="Lato"/>
                <a:ea typeface="Lato"/>
                <a:cs typeface="Lato"/>
                <a:sym typeface="Lato"/>
              </a:rPr>
              <a:t> : 다양한 인터페이스로 수많은 기능을 제공한다. / </a:t>
            </a:r>
            <a:r>
              <a:rPr b="1"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단점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ko" sz="1300">
                <a:solidFill>
                  <a:srgbClr val="FF0000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위험</a:t>
            </a:r>
            <a:r>
              <a:rPr lang="ko" sz="1300">
                <a:solidFill>
                  <a:schemeClr val="dk2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이 크다</a:t>
            </a:r>
            <a:endParaRPr sz="13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295450" y="1403588"/>
            <a:ext cx="8287500" cy="729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1번 예시 : </a:t>
            </a:r>
            <a:r>
              <a:rPr lang="ko" sz="1200">
                <a:solidFill>
                  <a:schemeClr val="dk1"/>
                </a:solidFill>
              </a:rPr>
              <a:t>사용자 A가 프로그램에서 Map을 생성해서 여기저기 넘기려는 상황 (아무도 Map을 삭제하지 않으리라 믿음)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</a:rPr>
              <a:t>리스크</a:t>
            </a:r>
            <a:r>
              <a:rPr lang="ko" sz="1200">
                <a:solidFill>
                  <a:srgbClr val="666666"/>
                </a:solidFill>
              </a:rPr>
              <a:t> : 빨간 상자에 있는 clear() 메서드를 보면, </a:t>
            </a:r>
            <a:r>
              <a:rPr b="1" lang="ko" sz="1200">
                <a:solidFill>
                  <a:srgbClr val="FF0000"/>
                </a:solidFill>
              </a:rPr>
              <a:t>누구나 Map을 지울 권한이 있기 때문</a:t>
            </a:r>
            <a:r>
              <a:rPr lang="ko" sz="1200">
                <a:solidFill>
                  <a:srgbClr val="666666"/>
                </a:solidFill>
              </a:rPr>
              <a:t>에 </a:t>
            </a:r>
            <a:r>
              <a:rPr b="1" lang="ko" sz="1200">
                <a:solidFill>
                  <a:srgbClr val="FF0000"/>
                </a:solidFill>
              </a:rPr>
              <a:t>위험</a:t>
            </a:r>
            <a:r>
              <a:rPr lang="ko" sz="1200">
                <a:solidFill>
                  <a:srgbClr val="666666"/>
                </a:solidFill>
              </a:rPr>
              <a:t>함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문제점</a:t>
            </a:r>
            <a:r>
              <a:rPr lang="ko" sz="1200">
                <a:solidFill>
                  <a:srgbClr val="666666"/>
                </a:solidFill>
              </a:rPr>
              <a:t> : Map을 지울 권한 (즉, clear() 메서드를 사용할 권한) 을 제한하지 않았기 때문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300" name="Google Shape;300;p35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5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 경계 살피고 익히기 - log4j 익히기</a:t>
            </a:r>
            <a:endParaRPr sz="1200"/>
          </a:p>
        </p:txBody>
      </p:sp>
      <p:cxnSp>
        <p:nvCxnSpPr>
          <p:cNvPr id="302" name="Google Shape;302;p35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idx="4294967295" type="title"/>
          </p:nvPr>
        </p:nvSpPr>
        <p:spPr>
          <a:xfrm>
            <a:off x="223475" y="485800"/>
            <a:ext cx="77904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[참고자료] What is ‘log4j’?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283425" y="1086688"/>
            <a:ext cx="8103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Lato"/>
                <a:ea typeface="Lato"/>
                <a:cs typeface="Lato"/>
                <a:sym typeface="Lato"/>
              </a:rPr>
              <a:t>아파치 log4j(Log4j - Apache Logging for Java)는 자바 기반의 </a:t>
            </a:r>
            <a:r>
              <a:rPr b="1" lang="ko" sz="1500">
                <a:latin typeface="Lato"/>
                <a:ea typeface="Lato"/>
                <a:cs typeface="Lato"/>
                <a:sym typeface="Lato"/>
              </a:rPr>
              <a:t>로깅 프레임워크</a:t>
            </a:r>
            <a:r>
              <a:rPr lang="ko" sz="1500">
                <a:latin typeface="Lato"/>
                <a:ea typeface="Lato"/>
                <a:cs typeface="Lato"/>
                <a:sym typeface="Lato"/>
              </a:rPr>
              <a:t>로, </a:t>
            </a:r>
            <a:br>
              <a:rPr lang="ko" sz="1500">
                <a:latin typeface="Lato"/>
                <a:ea typeface="Lato"/>
                <a:cs typeface="Lato"/>
                <a:sym typeface="Lato"/>
              </a:rPr>
            </a:br>
            <a:r>
              <a:rPr lang="ko" sz="1500">
                <a:latin typeface="Lato"/>
                <a:ea typeface="Lato"/>
                <a:cs typeface="Lato"/>
                <a:sym typeface="Lato"/>
              </a:rPr>
              <a:t>로그 메시지를 생성, 저장, 표시하는 데 사용되는 기능을 제공합니다. </a:t>
            </a:r>
            <a:br>
              <a:rPr b="1" lang="ko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로그 수준(Level):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log4j는 다양한 로그 수준을 제공하여 메시지의 중요도에 따라 로깅을 제어합니다. 로그 수준에는 TRACE, DEBUG, INFO, WARN, ERROR 등이 있으며, 필요에 따라 적절한 수준을 설정하여 로그 메시지를 출력할 수 있습니다.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로그 출력 형식(Layout):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log4j는 로그 메시지의 출력 형식을 사용자가 지정할 수 있는 다양한 레이아웃(Layout)을 제공합니다. 이를 통해 로그 메시지에 포함될 내용과 형식을 정의하고, 로그 파일 또는 콘솔에 원하는 형태로 출력할 수 있습니다.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로그 출력 대상(Appender):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log4j는 로그 메시지를 출력할 대상을 지정하는 Appender를 제공합니다. 다양한 Appender를 사용하여 로그를 파일, 콘솔, 데이터베이스, 리모트 소켓 등 다양한 대상으로 전송할 수 있습니다. 또한, 여러 개의 Appender를 조합하여 로그 메시지를 동시에 다양한 대상에 출력할 수도 있습니다.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로그 구성(Configuration):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log4j는 XML 파일 또는 프로그래밍 방식으로 로그 설정을 구성할 수 있습니다. 구성 파일을 사용하여 로그 수준, 출력 형식, 출력 대상 등을 지정하고, 필요에 따라 동적으로 로그 설정을 변경할 수도 있습니다. 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로깅 계층 구조(Logger Hierarchy):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log4j는 로거(Logger)라는 계층 구조를 사용하여 로깅을 관리합니다. 로거는 로그 메시지를 생성하고, 로그 수준을 설정하고, Appender를 지정하는 등의 역할을 수행합니다. 로거 계층을 구성함으로써 로그의 유연한 관리와 구조화된 로깅이 가능해집니다.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189275" y="4796600"/>
            <a:ext cx="378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※ DATA From : chatGPT 3.5 / Ingoo : 제가 log4j가 뭔지 잘 몰라서 검색해서 넣었습니다..</a:t>
            </a:r>
            <a:endParaRPr b="1" sz="600">
              <a:solidFill>
                <a:srgbClr val="FF9900"/>
              </a:solidFill>
            </a:endParaRPr>
          </a:p>
        </p:txBody>
      </p:sp>
      <p:cxnSp>
        <p:nvCxnSpPr>
          <p:cNvPr id="310" name="Google Shape;310;p36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6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312" name="Google Shape;312;p36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6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2) 경계 살피고 익히기 - log4j 익히기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idx="4294967295" type="title"/>
          </p:nvPr>
        </p:nvSpPr>
        <p:spPr>
          <a:xfrm>
            <a:off x="223475" y="485800"/>
            <a:ext cx="77904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[참고자료] Why ‘log4j’?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283425" y="1086688"/>
            <a:ext cx="81030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Lato"/>
                <a:ea typeface="Lato"/>
                <a:cs typeface="Lato"/>
                <a:sym typeface="Lato"/>
              </a:rPr>
              <a:t>아파치 log4j를 사용하는 개발자는 </a:t>
            </a:r>
            <a:r>
              <a:rPr b="1" lang="ko" sz="1500">
                <a:latin typeface="Lato"/>
                <a:ea typeface="Lato"/>
                <a:cs typeface="Lato"/>
                <a:sym typeface="Lato"/>
              </a:rPr>
              <a:t>다음과 같은 유용함</a:t>
            </a:r>
            <a:r>
              <a:rPr lang="ko" sz="1500">
                <a:latin typeface="Lato"/>
                <a:ea typeface="Lato"/>
                <a:cs typeface="Lato"/>
                <a:sym typeface="Lato"/>
              </a:rPr>
              <a:t>을 얻을 수 있습니다:</a:t>
            </a:r>
            <a:br>
              <a:rPr b="1" lang="ko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디버깅 및 문제 해결: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log4j를 사용하여 애플리케이션의 동작에 대한 로그를 생성하면, 개발자는 실행 중인 코드의 상태와 흐름을 추적할 수 있습니다. 따라서 버그, 예외 또는 문제가 발생했을 때 디버깅과 문제 해결에 도움이 됩니다.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모니터링 및 운영: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log4j를 사용하여 애플리케이션의 상태 및 동작에 대한 로그를 기록하면, 시스템 및 애플리케이션의 모니터링과 운영에 유용합니다. 로그를 통해 성능 문제, 예외 상황, 시스템 리소스 사용량 등을 파악할 수 있고, 이를 통해 시스템 성능 향상 및 운영 최적화에 기여할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오류 추적 및 분석: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log4j는 다양한 로그 수준을 제공하므로, 필요한 로그 레벨을 선택적으로 설정하여 오류 추적 및 분석을 수행할 수 있습니다. 예를 들어, 디버그 모드에서는 상세한 정보를 로그에 기록하고, 운영 환경에서는 핵심 정보만 로그에 기록함으로써 오류 추적 및 분석 작업을 보다 효율적으로 수행할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성능 모니터링: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log4j는 성능 측정과 추적을 위한 로그 기능을 제공합니다. 개발자는 특정 코드 블록의 실행 시간을 측정하고, 애플리케이션의 성능 병목 현상을 식별하는 데 도움을 받을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200"/>
              <a:buFont typeface="Lato"/>
              <a:buAutoNum type="arabicPeriod"/>
            </a:pPr>
            <a:r>
              <a:rPr b="1"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제품 개선 및 기능 개발: </a:t>
            </a:r>
            <a:r>
              <a:rPr lang="ko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log4j를 사용하면 사용자의 애플리케이션 동작 및 사용 패턴에 대한 통찰력을 얻을 수 있습니다. 이를 통해 제품 개선 및 새로운 기능 개발에 필요한 정보를 수집하고 분석할 수 있습니다.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189275" y="4796600"/>
            <a:ext cx="378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※ DATA From : chatGPT 3.5 / Ingoo : 제가 log4j가 뭔지 잘 몰라서 검색해서 넣었습니다..</a:t>
            </a:r>
            <a:endParaRPr b="1" sz="600">
              <a:solidFill>
                <a:srgbClr val="FF9900"/>
              </a:solidFill>
            </a:endParaRPr>
          </a:p>
        </p:txBody>
      </p:sp>
      <p:cxnSp>
        <p:nvCxnSpPr>
          <p:cNvPr id="321" name="Google Shape;321;p37"/>
          <p:cNvCxnSpPr/>
          <p:nvPr/>
        </p:nvCxnSpPr>
        <p:spPr>
          <a:xfrm>
            <a:off x="220800" y="4828175"/>
            <a:ext cx="87024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/>
        </p:nvSpPr>
        <p:spPr>
          <a:xfrm>
            <a:off x="11852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8장 경계 </a:t>
            </a:r>
            <a:endParaRPr sz="1200"/>
          </a:p>
        </p:txBody>
      </p:sp>
      <p:cxnSp>
        <p:nvCxnSpPr>
          <p:cNvPr id="323" name="Google Shape;323;p37"/>
          <p:cNvCxnSpPr/>
          <p:nvPr/>
        </p:nvCxnSpPr>
        <p:spPr>
          <a:xfrm flipH="1" rot="10800000">
            <a:off x="223475" y="369300"/>
            <a:ext cx="8798100" cy="30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7"/>
          <p:cNvSpPr txBox="1"/>
          <p:nvPr/>
        </p:nvSpPr>
        <p:spPr>
          <a:xfrm>
            <a:off x="6067175" y="72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2) 경계 살피고 익히기 - log4j 익히기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501575" y="4864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TPM(Total Productive Management)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 txBox="1"/>
          <p:nvPr>
            <p:ph idx="4294967295" type="title"/>
          </p:nvPr>
        </p:nvSpPr>
        <p:spPr>
          <a:xfrm>
            <a:off x="501575" y="1254450"/>
            <a:ext cx="7152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ko" sz="160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" sz="1600">
                <a:latin typeface="Arial"/>
                <a:ea typeface="Arial"/>
                <a:cs typeface="Arial"/>
                <a:sym typeface="Arial"/>
              </a:rPr>
              <a:t>정리 (Sort) </a:t>
            </a:r>
            <a:r>
              <a:rPr b="0" lang="ko" sz="1600">
                <a:latin typeface="Arial"/>
                <a:ea typeface="Arial"/>
                <a:cs typeface="Arial"/>
                <a:sym typeface="Arial"/>
              </a:rPr>
              <a:t>: 적절한 명명법을 사용하여 무엇이 어디에 있는지 알아야 함 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ko" sz="160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" sz="1600">
                <a:latin typeface="Arial"/>
                <a:ea typeface="Arial"/>
                <a:cs typeface="Arial"/>
                <a:sym typeface="Arial"/>
              </a:rPr>
              <a:t>정돈 (체계화) </a:t>
            </a:r>
            <a:r>
              <a:rPr b="0" lang="ko" sz="1600">
                <a:latin typeface="Arial"/>
                <a:ea typeface="Arial"/>
                <a:cs typeface="Arial"/>
                <a:sym typeface="Arial"/>
              </a:rPr>
              <a:t>: 코드가 누구나 예상하는 위치에 있어야 함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ko" sz="1600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" sz="1600">
                <a:latin typeface="Arial"/>
                <a:ea typeface="Arial"/>
                <a:cs typeface="Arial"/>
                <a:sym typeface="Arial"/>
              </a:rPr>
              <a:t> 청소 (정리, 광내기)</a:t>
            </a:r>
            <a:r>
              <a:rPr b="0" lang="ko" sz="1600">
                <a:latin typeface="Arial"/>
                <a:ea typeface="Arial"/>
                <a:cs typeface="Arial"/>
                <a:sym typeface="Arial"/>
              </a:rPr>
              <a:t> : 과거 이력이나 미래 바람을 기억한 주석은 제거함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ko" sz="160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ko" sz="1600">
                <a:latin typeface="Arial"/>
                <a:ea typeface="Arial"/>
                <a:cs typeface="Arial"/>
                <a:sym typeface="Arial"/>
              </a:rPr>
              <a:t>청결 (표준화) </a:t>
            </a:r>
            <a:r>
              <a:rPr b="0" lang="ko" sz="1600">
                <a:latin typeface="Arial"/>
                <a:ea typeface="Arial"/>
                <a:cs typeface="Arial"/>
                <a:sym typeface="Arial"/>
              </a:rPr>
              <a:t>: 그룹 내에 일관적인 구현 스타일과 기법을 적용함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ko" sz="1600"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ko" sz="1600">
                <a:latin typeface="Arial"/>
                <a:ea typeface="Arial"/>
                <a:cs typeface="Arial"/>
                <a:sym typeface="Arial"/>
              </a:rPr>
              <a:t>생활화</a:t>
            </a:r>
            <a:r>
              <a:rPr b="0" lang="ko" sz="1600">
                <a:latin typeface="Arial"/>
                <a:ea typeface="Arial"/>
                <a:cs typeface="Arial"/>
                <a:sym typeface="Arial"/>
              </a:rPr>
              <a:t> : 위 1-4를 피드백하는 룰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94100" y="3775525"/>
            <a:ext cx="665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TPM 운동은 혁신을 일으켜 처음부터 유지보수하기 쉬운 기계를 만들어냈다.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유지보수는 새로운 것을 잘 만드는 것 만큼 중요하다.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ko">
                <a:solidFill>
                  <a:schemeClr val="dk2"/>
                </a:solidFill>
              </a:rPr>
              <a:t>코드 관리에 있어서 정직해져라 </a:t>
            </a:r>
            <a:r>
              <a:rPr lang="ko">
                <a:solidFill>
                  <a:schemeClr val="dk2"/>
                </a:solidFill>
              </a:rPr>
              <a:t>- 보이스카웃 정신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97" name="Google Shape;97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2814550" y="10904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이 책을  읽음으로서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얻을 수 있는 것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2744950" y="2088950"/>
            <a:ext cx="3572100" cy="26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좋은코드 구분력</a:t>
            </a:r>
            <a:br>
              <a:rPr lang="ko" sz="1500">
                <a:latin typeface="Raleway"/>
                <a:ea typeface="Raleway"/>
                <a:cs typeface="Raleway"/>
                <a:sym typeface="Raleway"/>
              </a:rPr>
            </a:br>
            <a:r>
              <a:rPr lang="ko" sz="1300">
                <a:latin typeface="Raleway"/>
                <a:ea typeface="Raleway"/>
                <a:cs typeface="Raleway"/>
                <a:sym typeface="Raleway"/>
              </a:rPr>
              <a:t>좋은 코드와 나쁜 코드를 구분하는 능력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2) 좋은코드 작성력</a:t>
            </a:r>
            <a:br>
              <a:rPr lang="ko" sz="1500">
                <a:latin typeface="Raleway"/>
                <a:ea typeface="Raleway"/>
                <a:cs typeface="Raleway"/>
                <a:sym typeface="Raleway"/>
              </a:rPr>
            </a:br>
            <a:r>
              <a:rPr lang="ko" sz="1300">
                <a:latin typeface="Raleway"/>
                <a:ea typeface="Raleway"/>
                <a:cs typeface="Raleway"/>
                <a:sym typeface="Raleway"/>
              </a:rPr>
              <a:t>좋은 코드를 작성하는 방법을 알게됨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3) 나쁜코드 변경능력</a:t>
            </a:r>
            <a:br>
              <a:rPr lang="ko" sz="1500">
                <a:latin typeface="Raleway"/>
                <a:ea typeface="Raleway"/>
                <a:cs typeface="Raleway"/>
                <a:sym typeface="Raleway"/>
              </a:rPr>
            </a:br>
            <a:r>
              <a:rPr lang="ko" sz="1300">
                <a:latin typeface="Raleway"/>
                <a:ea typeface="Raleway"/>
                <a:cs typeface="Raleway"/>
                <a:sym typeface="Raleway"/>
              </a:rPr>
              <a:t>나쁜 코드를 좋은 코드로 바꾸는 실력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105" name="Google Shape;105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814550" y="10904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나쁜 코드로 치르는 댓가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2744950" y="2088950"/>
            <a:ext cx="3572100" cy="26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개발 속도를 크게 떨어뜨림</a:t>
            </a:r>
            <a:br>
              <a:rPr lang="ko" sz="1500">
                <a:latin typeface="Raleway"/>
                <a:ea typeface="Raleway"/>
                <a:cs typeface="Raleway"/>
                <a:sym typeface="Raleway"/>
              </a:rPr>
            </a:b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2) 쌓일수록 생산성이 떨어짐</a:t>
            </a:r>
            <a:br>
              <a:rPr lang="ko" sz="1500">
                <a:latin typeface="Raleway"/>
                <a:ea typeface="Raleway"/>
                <a:cs typeface="Raleway"/>
                <a:sym typeface="Raleway"/>
              </a:rPr>
            </a:b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3) 재설계를 위한 시간과 비용발생</a:t>
            </a:r>
            <a:br>
              <a:rPr lang="ko" sz="1500">
                <a:latin typeface="Raleway"/>
                <a:ea typeface="Raleway"/>
                <a:cs typeface="Raleway"/>
                <a:sym typeface="Raleway"/>
              </a:rPr>
            </a:b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113" name="Google Shape;113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814550" y="10904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나쁜 코드는 ?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2744950" y="2088950"/>
            <a:ext cx="3572100" cy="26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나 지금 바뻐! 코드이다.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2) 비효율 이상의 결과를 가져온다. (비즈니스를 망하게 할 수 있다.)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3) 나쁜 코드로 개발하는 것은 수술 전에 손을 씻지 않는 것과 같다.</a:t>
            </a:r>
            <a:br>
              <a:rPr lang="ko" sz="1500">
                <a:latin typeface="Raleway"/>
                <a:ea typeface="Raleway"/>
                <a:cs typeface="Raleway"/>
                <a:sym typeface="Raleway"/>
              </a:rPr>
            </a:b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121" name="Google Shape;121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814550" y="10904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클린</a:t>
            </a:r>
            <a:r>
              <a:rPr b="1" lang="ko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코드는 ?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2744950" y="2088950"/>
            <a:ext cx="3572100" cy="26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가장 빠르게 개발을 하는 길이다.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2) 클린 코드를 알지 못하면 클린 코드를 구현하지 못한다.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ko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3) 클린 코드의 열쇠는 ‘클린코드 감각’이다.</a:t>
            </a:r>
            <a:br>
              <a:rPr lang="ko" sz="1500">
                <a:latin typeface="Raleway"/>
                <a:ea typeface="Raleway"/>
                <a:cs typeface="Raleway"/>
                <a:sym typeface="Raleway"/>
              </a:rPr>
            </a:b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501575" y="4864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명사들이 말하는 클린코드 2/5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899" y="2537550"/>
            <a:ext cx="1996102" cy="23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00950" y="3618225"/>
            <a:ext cx="66552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그래디 부치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가독성 1표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의도성 1표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단순성 1표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99" y="1166724"/>
            <a:ext cx="3000900" cy="19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8463" y="1001300"/>
            <a:ext cx="1695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501575" y="4864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명사들이 말하는 클린코드 3/5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899" y="2537550"/>
            <a:ext cx="1996102" cy="23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00950" y="3618225"/>
            <a:ext cx="66552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데이브 토마스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가독성</a:t>
            </a:r>
            <a:r>
              <a:rPr lang="ko">
                <a:solidFill>
                  <a:schemeClr val="dk2"/>
                </a:solidFill>
              </a:rPr>
              <a:t> 1표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의도성 1표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ko">
                <a:solidFill>
                  <a:schemeClr val="dk2"/>
                </a:solidFill>
              </a:rPr>
              <a:t>단순성 1표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37795" t="0"/>
          <a:stretch/>
        </p:blipFill>
        <p:spPr>
          <a:xfrm>
            <a:off x="569625" y="1064850"/>
            <a:ext cx="2309926" cy="24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16084" l="62518" r="0" t="23195"/>
          <a:stretch/>
        </p:blipFill>
        <p:spPr>
          <a:xfrm>
            <a:off x="7195025" y="1064850"/>
            <a:ext cx="1391849" cy="1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