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2adce8c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72adce8c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72adce8c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72adce8c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72adce8c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72adce8c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2adce8c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72adce8c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72adce8c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72adce8c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72adce8c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72adce8c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73199c4e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73199c4e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72adce8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72adce8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73199c4e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73199c4e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72adce8c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72adce8c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72adce8c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72adce8c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401e7b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401e7b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72adce8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72adce8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72adce8c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72adce8c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2adce8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72adce8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CLEAN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300">
                <a:latin typeface="Arial"/>
                <a:ea typeface="Arial"/>
                <a:cs typeface="Arial"/>
                <a:sym typeface="Arial"/>
              </a:rPr>
              <a:t>사소한 곳에서 발휘하는 정직은 사소하지 않다</a:t>
            </a:r>
            <a:endParaRPr sz="4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로버트. C 마틴</a:t>
            </a:r>
            <a:endParaRPr b="1"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2464225" y="2076450"/>
            <a:ext cx="5107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r>
              <a:rPr b="1" lang="ko" sz="3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(Boundaries)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84" y="2637422"/>
            <a:ext cx="3678134" cy="85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311600" y="2228076"/>
            <a:ext cx="4053900" cy="150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499475" y="2763425"/>
            <a:ext cx="1248600" cy="17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4807400" y="2227926"/>
            <a:ext cx="4053900" cy="150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20500" y="1410425"/>
            <a:ext cx="8540700" cy="72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2번 예시 : 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사용자 B</a:t>
            </a:r>
            <a:r>
              <a:rPr lang="ko" sz="1200">
                <a:solidFill>
                  <a:schemeClr val="dk1"/>
                </a:solidFill>
              </a:rPr>
              <a:t>가 설계시 </a:t>
            </a:r>
            <a:r>
              <a:rPr b="1" lang="ko" sz="1200">
                <a:solidFill>
                  <a:schemeClr val="dk1"/>
                </a:solidFill>
              </a:rPr>
              <a:t>특정 객체 유형만 저장</a:t>
            </a:r>
            <a:r>
              <a:rPr lang="ko" sz="1200">
                <a:solidFill>
                  <a:schemeClr val="dk1"/>
                </a:solidFill>
              </a:rPr>
              <a:t>하기로 결정했음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리스크</a:t>
            </a:r>
            <a:r>
              <a:rPr lang="ko" sz="1200">
                <a:solidFill>
                  <a:srgbClr val="666666"/>
                </a:solidFill>
              </a:rPr>
              <a:t> : Map은 객체 유형을 제한하지 않기 때문에, 사용자는 </a:t>
            </a:r>
            <a:r>
              <a:rPr b="1" lang="ko" sz="1200">
                <a:solidFill>
                  <a:srgbClr val="FF0000"/>
                </a:solidFill>
              </a:rPr>
              <a:t>어떤 객체 유형도 추가할 수 있는 위험</a:t>
            </a:r>
            <a:r>
              <a:rPr lang="ko" sz="1200">
                <a:solidFill>
                  <a:srgbClr val="666666"/>
                </a:solidFill>
              </a:rPr>
              <a:t>이 존재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11075" y="937475"/>
            <a:ext cx="74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Lato"/>
                <a:ea typeface="Lato"/>
                <a:cs typeface="Lato"/>
                <a:sym typeface="Lato"/>
              </a:rPr>
              <a:t>장점</a:t>
            </a:r>
            <a:r>
              <a:rPr lang="ko" sz="1300">
                <a:latin typeface="Lato"/>
                <a:ea typeface="Lato"/>
                <a:cs typeface="Lato"/>
                <a:sym typeface="Lato"/>
              </a:rPr>
              <a:t> : 다양한 인터페이스로 수많은 기능을 제공한다. / </a:t>
            </a:r>
            <a:r>
              <a:rPr b="1"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단점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ko" sz="1300">
                <a:solidFill>
                  <a:srgbClr val="FF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위험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이 크다</a:t>
            </a:r>
            <a:endParaRPr sz="13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443300" y="2941332"/>
            <a:ext cx="2952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807400" y="3732675"/>
            <a:ext cx="4053900" cy="97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AA84F"/>
                </a:solidFill>
              </a:rPr>
              <a:t>개선점 1</a:t>
            </a:r>
            <a:r>
              <a:rPr lang="ko" sz="1000">
                <a:solidFill>
                  <a:srgbClr val="666666"/>
                </a:solidFill>
              </a:rPr>
              <a:t> - </a:t>
            </a:r>
            <a:r>
              <a:rPr b="1" lang="ko" sz="1000">
                <a:solidFill>
                  <a:srgbClr val="666666"/>
                </a:solidFill>
              </a:rPr>
              <a:t>[가독성]</a:t>
            </a:r>
            <a:r>
              <a:rPr lang="ko" sz="1000">
                <a:solidFill>
                  <a:srgbClr val="666666"/>
                </a:solidFill>
              </a:rPr>
              <a:t> </a:t>
            </a:r>
            <a:r>
              <a:rPr lang="ko" sz="1000">
                <a:solidFill>
                  <a:srgbClr val="666666"/>
                </a:solidFill>
              </a:rPr>
              <a:t>경계 인터페이스인 Map을 Sonsors 안으로 숨김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AA84F"/>
                </a:solidFill>
              </a:rPr>
              <a:t>개선점 2</a:t>
            </a:r>
            <a:r>
              <a:rPr lang="ko" sz="1000">
                <a:solidFill>
                  <a:srgbClr val="666666"/>
                </a:solidFill>
              </a:rPr>
              <a:t> - </a:t>
            </a:r>
            <a:r>
              <a:rPr b="1" lang="ko" sz="1000">
                <a:solidFill>
                  <a:srgbClr val="666666"/>
                </a:solidFill>
              </a:rPr>
              <a:t>[예측 가능]</a:t>
            </a:r>
            <a:r>
              <a:rPr lang="ko" sz="1000">
                <a:solidFill>
                  <a:srgbClr val="666666"/>
                </a:solidFill>
              </a:rPr>
              <a:t> Map 인터페이스가 변하더라도 나머지 프로그램에는 영향을 미치지 않음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AA84F"/>
                </a:solidFill>
              </a:rPr>
              <a:t>개선점 3</a:t>
            </a:r>
            <a:r>
              <a:rPr lang="ko" sz="1000">
                <a:solidFill>
                  <a:srgbClr val="666666"/>
                </a:solidFill>
              </a:rPr>
              <a:t> - </a:t>
            </a:r>
            <a:r>
              <a:rPr b="1" lang="ko" sz="1000">
                <a:solidFill>
                  <a:srgbClr val="666666"/>
                </a:solidFill>
              </a:rPr>
              <a:t>[단순성]</a:t>
            </a:r>
            <a:r>
              <a:rPr lang="ko" sz="1000">
                <a:solidFill>
                  <a:srgbClr val="666666"/>
                </a:solidFill>
              </a:rPr>
              <a:t> Sensors 클래스는 프로그램에 필요한 인터페이스만 제공함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311600" y="3732675"/>
            <a:ext cx="4053900" cy="72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6AA84F"/>
                </a:solidFill>
              </a:rPr>
              <a:t>개선점 1</a:t>
            </a:r>
            <a:r>
              <a:rPr lang="ko" sz="1100">
                <a:solidFill>
                  <a:srgbClr val="666666"/>
                </a:solidFill>
              </a:rPr>
              <a:t> - </a:t>
            </a:r>
            <a:r>
              <a:rPr b="1" lang="ko" sz="1100">
                <a:solidFill>
                  <a:srgbClr val="666666"/>
                </a:solidFill>
              </a:rPr>
              <a:t>[가독성]</a:t>
            </a:r>
            <a:r>
              <a:rPr lang="ko" sz="1100">
                <a:solidFill>
                  <a:srgbClr val="666666"/>
                </a:solidFill>
              </a:rPr>
              <a:t> 제너릭스를 사용하면서 가독성이 높아짐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문제점 1</a:t>
            </a:r>
            <a:r>
              <a:rPr b="1" lang="ko" sz="11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rgbClr val="666666"/>
                </a:solidFill>
              </a:rPr>
              <a:t>- </a:t>
            </a:r>
            <a:r>
              <a:rPr b="1" lang="ko" sz="1100">
                <a:solidFill>
                  <a:srgbClr val="666666"/>
                </a:solidFill>
              </a:rPr>
              <a:t>[복잡함]</a:t>
            </a:r>
            <a:r>
              <a:rPr lang="ko" sz="1100">
                <a:solidFill>
                  <a:srgbClr val="666666"/>
                </a:solidFill>
              </a:rPr>
              <a:t> Map&lt;String, Sensor&gt;가 사용자에게 필요하지 않은 기능까지 제공함</a:t>
            </a:r>
            <a:endParaRPr sz="1100">
              <a:solidFill>
                <a:srgbClr val="999999"/>
              </a:solidFill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075" y="2259400"/>
            <a:ext cx="3311606" cy="14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3223400" y="2228075"/>
            <a:ext cx="1142100" cy="219000"/>
          </a:xfrm>
          <a:prstGeom prst="snip2DiagRect">
            <a:avLst>
              <a:gd fmla="val 0" name="adj1"/>
              <a:gd fmla="val 33858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1차 개선 코드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719100" y="2228075"/>
            <a:ext cx="1142100" cy="219000"/>
          </a:xfrm>
          <a:prstGeom prst="snip2DiagRect">
            <a:avLst>
              <a:gd fmla="val 0" name="adj1"/>
              <a:gd fmla="val 3385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클린 코드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2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(자료를 저장하는 </a:t>
            </a:r>
            <a:r>
              <a:rPr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자료 구조 언어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중 하나)</a:t>
            </a:r>
            <a:endParaRPr sz="2800">
              <a:solidFill>
                <a:srgbClr val="9E9E9E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sp>
        <p:nvSpPr>
          <p:cNvPr id="185" name="Google Shape;185;p22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  <p:sp>
        <p:nvSpPr>
          <p:cNvPr id="186" name="Google Shape;186;p22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(자료를 저장하는 </a:t>
            </a:r>
            <a:r>
              <a:rPr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자료 구조 언어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중 하나)</a:t>
            </a:r>
            <a:endParaRPr sz="2800">
              <a:solidFill>
                <a:srgbClr val="9E9E9E"/>
              </a:solidFill>
            </a:endParaRPr>
          </a:p>
        </p:txBody>
      </p:sp>
      <p:cxnSp>
        <p:nvCxnSpPr>
          <p:cNvPr id="187" name="Google Shape;187;p22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4294967295" type="title"/>
          </p:nvPr>
        </p:nvSpPr>
        <p:spPr>
          <a:xfrm>
            <a:off x="501575" y="486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arenR" startAt="2"/>
            </a:pPr>
            <a:r>
              <a:rPr lang="ko" sz="2700">
                <a:solidFill>
                  <a:schemeClr val="dk1"/>
                </a:solidFill>
              </a:rPr>
              <a:t>경계 살피고 익히기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93" name="Google Shape;193;p23"/>
          <p:cNvSpPr txBox="1"/>
          <p:nvPr>
            <p:ph idx="4294967295" type="title"/>
          </p:nvPr>
        </p:nvSpPr>
        <p:spPr>
          <a:xfrm>
            <a:off x="501575" y="1254450"/>
            <a:ext cx="8642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ko" sz="1700">
                <a:latin typeface="Arial"/>
                <a:ea typeface="Arial"/>
                <a:cs typeface="Arial"/>
                <a:sym typeface="Arial"/>
              </a:rPr>
              <a:t>외부 코드를 사용하면 적은 시간에 더 많은 기능을 출시하기 쉬워진다.</a:t>
            </a:r>
            <a:br>
              <a:rPr b="0" lang="ko" sz="1700">
                <a:latin typeface="Arial"/>
                <a:ea typeface="Arial"/>
                <a:cs typeface="Arial"/>
                <a:sym typeface="Arial"/>
              </a:rPr>
            </a:br>
            <a:r>
              <a:rPr b="0" lang="ko" sz="1700">
                <a:latin typeface="Arial"/>
                <a:ea typeface="Arial"/>
                <a:cs typeface="Arial"/>
                <a:sym typeface="Arial"/>
              </a:rPr>
              <a:t>외부 패키지 테스트가 우리의 책임은 아니지만 </a:t>
            </a:r>
            <a:r>
              <a:rPr lang="ko" sz="1700">
                <a:latin typeface="Arial"/>
                <a:ea typeface="Arial"/>
                <a:cs typeface="Arial"/>
                <a:sym typeface="Arial"/>
              </a:rPr>
              <a:t>우리를 위해 테스트</a:t>
            </a:r>
            <a:r>
              <a:rPr b="0" lang="ko" sz="1700">
                <a:latin typeface="Arial"/>
                <a:ea typeface="Arial"/>
                <a:cs typeface="Arial"/>
                <a:sym typeface="Arial"/>
              </a:rPr>
              <a:t>해야한다.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ko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보통의 외부 패키지 사용절차</a:t>
            </a:r>
            <a:br>
              <a:rPr lang="ko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ko" sz="1600">
                <a:latin typeface="Arial"/>
                <a:ea typeface="Arial"/>
                <a:cs typeface="Arial"/>
                <a:sym typeface="Arial"/>
              </a:rPr>
              <a:t>1) 하루나 이틀 문서를 읽으며 사용법을 결정한다.</a:t>
            </a:r>
            <a:br>
              <a:rPr b="0" lang="ko" sz="1600">
                <a:latin typeface="Arial"/>
                <a:ea typeface="Arial"/>
                <a:cs typeface="Arial"/>
                <a:sym typeface="Arial"/>
              </a:rPr>
            </a:br>
            <a:r>
              <a:rPr b="0" lang="ko" sz="1600">
                <a:latin typeface="Arial"/>
                <a:ea typeface="Arial"/>
                <a:cs typeface="Arial"/>
                <a:sym typeface="Arial"/>
              </a:rPr>
              <a:t>2) 우리 쪽 코드를 작성해 라이브러리가 예상대로 동작하는지 확인한다.</a:t>
            </a:r>
            <a:br>
              <a:rPr b="0" lang="ko" sz="1600">
                <a:latin typeface="Arial"/>
                <a:ea typeface="Arial"/>
                <a:cs typeface="Arial"/>
                <a:sym typeface="Arial"/>
              </a:rPr>
            </a:br>
            <a:r>
              <a:rPr b="0" lang="ko" sz="1600">
                <a:latin typeface="Arial"/>
                <a:ea typeface="Arial"/>
                <a:cs typeface="Arial"/>
                <a:sym typeface="Arial"/>
              </a:rPr>
              <a:t>3) 때로는 우리 버그인지 라이브러리 버그인지 찾느라 고생한다.</a:t>
            </a:r>
            <a:br>
              <a:rPr b="0" lang="ko" sz="1600">
                <a:latin typeface="Arial"/>
                <a:ea typeface="Arial"/>
                <a:cs typeface="Arial"/>
                <a:sym typeface="Arial"/>
              </a:rPr>
            </a:br>
            <a:endParaRPr b="0" sz="16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ko" sz="16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짐 뉴커크의 학습테스트를 이용해보자 </a:t>
            </a:r>
            <a:endParaRPr sz="16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0" lang="ko" sz="1600">
                <a:latin typeface="Arial"/>
                <a:ea typeface="Arial"/>
                <a:cs typeface="Arial"/>
                <a:sym typeface="Arial"/>
              </a:rPr>
              <a:t>프로그램에서 사용하려는 방식대로(불필요 요소를 제거하고) 외부 API를 호출한다.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0" lang="ko" sz="1600">
                <a:latin typeface="Arial"/>
                <a:ea typeface="Arial"/>
                <a:cs typeface="Arial"/>
                <a:sym typeface="Arial"/>
              </a:rPr>
              <a:t>이 테스트는 통제된 환경에서 API를 제대로 이해했는지 확인하는 과정이다.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4294967295" type="title"/>
          </p:nvPr>
        </p:nvSpPr>
        <p:spPr>
          <a:xfrm>
            <a:off x="223475" y="485800"/>
            <a:ext cx="7790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[참고자료] What is ‘log4j’?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83425" y="1086688"/>
            <a:ext cx="8103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Lato"/>
                <a:ea typeface="Lato"/>
                <a:cs typeface="Lato"/>
                <a:sym typeface="Lato"/>
              </a:rPr>
              <a:t>아파치 log4j(Log4j - Apache Logging for Java)는 자바 기반의 </a:t>
            </a:r>
            <a:r>
              <a:rPr b="1" lang="ko" sz="1500">
                <a:latin typeface="Lato"/>
                <a:ea typeface="Lato"/>
                <a:cs typeface="Lato"/>
                <a:sym typeface="Lato"/>
              </a:rPr>
              <a:t>로깅 프레임워크</a:t>
            </a:r>
            <a:r>
              <a:rPr lang="ko" sz="1500">
                <a:latin typeface="Lato"/>
                <a:ea typeface="Lato"/>
                <a:cs typeface="Lato"/>
                <a:sym typeface="Lato"/>
              </a:rPr>
              <a:t>로, </a:t>
            </a:r>
            <a:br>
              <a:rPr lang="ko" sz="1500">
                <a:latin typeface="Lato"/>
                <a:ea typeface="Lato"/>
                <a:cs typeface="Lato"/>
                <a:sym typeface="Lato"/>
              </a:rPr>
            </a:br>
            <a:r>
              <a:rPr lang="ko" sz="1500">
                <a:latin typeface="Lato"/>
                <a:ea typeface="Lato"/>
                <a:cs typeface="Lato"/>
                <a:sym typeface="Lato"/>
              </a:rPr>
              <a:t>로그 메시지를 생성, 저장, 표시하는 데 사용되는 기능을 제공합니다. </a:t>
            </a:r>
            <a:br>
              <a:rPr b="1" lang="ko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로그 수준(Level):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log4j는 다양한 로그 수준을 제공하여 메시지의 중요도에 따라 로깅을 제어합니다. 로그 수준에는 TRACE, DEBUG, INFO, WARN, ERROR 등이 있으며, 필요에 따라 적절한 수준을 설정하여 로그 메시지를 출력할 수 있습니다.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로그 출력 형식(Layout):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log4j는 로그 메시지의 출력 형식을 사용자가 지정할 수 있는 다양한 레이아웃(Layout)을 제공합니다. 이를 통해 로그 메시지에 포함될 내용과 형식을 정의하고, 로그 파일 또는 콘솔에 원하는 형태로 출력할 수 있습니다.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로그 출력 대상(Appender):</a:t>
            </a:r>
            <a:r>
              <a:rPr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log4j는 로그 메시지를 출력할 대상을 지정하는 Appender를 제공합니다. 다양한 Appender를 사용하여 로그를 파일, 콘솔, 데이터베이스, 리모트 소켓 등 다양한 대상으로 전송할 수 있습니다. 또한, 여러 개의 Appender를 조합하여 로그 메시지를 동시에 다양한 대상에 출력할 수도 있습니다.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로그 구성(Configuration): </a:t>
            </a:r>
            <a:r>
              <a:rPr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og4j는 XML 파일 또는 프로그래밍 방식으로 로그 설정을 구성할 수 있습니다. 구성 파일을 사용하여 로그 수준, 출력 형식, 출력 대상 등을 지정하고, 필요에 따라 동적으로 로그 설정을 변경할 수도 있습니다.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로깅 계층 구조(Logger Hierarchy):</a:t>
            </a:r>
            <a:r>
              <a:rPr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log4j는 로거(Logger)라는 계층 구조를 사용하여 로깅을 관리합니다. 로거는 로그 메시지를 생성하고, 로그 수준을 설정하고, Appender를 지정하는 등의 역할을 수행합니다. 로거 계층을 구성함으로써 로그의 유연한 관리와 구조화된 로깅이 가능해집니다.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189275" y="47966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DATA From : chatGPT 3.5 </a:t>
            </a:r>
            <a:endParaRPr b="1" sz="600">
              <a:solidFill>
                <a:srgbClr val="FF9900"/>
              </a:solidFill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4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203" name="Google Shape;203;p24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4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경계 살피고 익히기 - log4j 익히기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4294967295" type="title"/>
          </p:nvPr>
        </p:nvSpPr>
        <p:spPr>
          <a:xfrm>
            <a:off x="223475" y="485800"/>
            <a:ext cx="7790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[참고자료] Why ‘log4j’?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283425" y="1086688"/>
            <a:ext cx="8103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Lato"/>
                <a:ea typeface="Lato"/>
                <a:cs typeface="Lato"/>
                <a:sym typeface="Lato"/>
              </a:rPr>
              <a:t>아파치 log4j를 사용하는 개발자는 </a:t>
            </a:r>
            <a:r>
              <a:rPr b="1" lang="ko" sz="1500">
                <a:latin typeface="Lato"/>
                <a:ea typeface="Lato"/>
                <a:cs typeface="Lato"/>
                <a:sym typeface="Lato"/>
              </a:rPr>
              <a:t>다음과 같은 유용함</a:t>
            </a:r>
            <a:r>
              <a:rPr lang="ko" sz="1500">
                <a:latin typeface="Lato"/>
                <a:ea typeface="Lato"/>
                <a:cs typeface="Lato"/>
                <a:sym typeface="Lato"/>
              </a:rPr>
              <a:t>을 얻을 수 있습니다:</a:t>
            </a:r>
            <a:br>
              <a:rPr b="1" lang="ko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디버깅 및 문제 해결: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log4j를 사용하여 애플리케이션의 동작에 대한 로그를 생성하면, 개발자는 실행 중인 코드의 상태와 흐름을 추적할 수 있습니다. 따라서 버그, 예외 또는 문제가 발생했을 때 디버깅과 문제 해결에 도움이 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모니터링 및 운영:</a:t>
            </a: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log4j를 사용하여 애플리케이션의 상태 및 동작에 대한 로그를 기록하면, 시스템 및 애플리케이션의 모니터링과 운영에 유용합니다. 로그를 통해 성능 문제, 예외 상황, 시스템 리소스 사용량 등을 파악할 수 있고, 이를 통해 시스템 성능 향상 및 운영 최적화에 기여할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오류 추적 및 분석: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log4j는 다양한 로그 수준을 제공하므로, 필요한 로그 레벨을 선택적으로 설정하여 오류 추적 및 분석을 수행할 수 있습니다. 예를 들어, 디버그 모드에서는 상세한 정보를 로그에 기록하고, 운영 환경에서는 핵심 정보만 로그에 기록함으로써 오류 추적 및 분석 작업을 보다 효율적으로 수행할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성능 모니터링:</a:t>
            </a: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log4j는 성능 측정과 추적을 위한 로그 기능을 제공합니다. 개발자는 특정 코드 블록의 실행 시간을 측정하고, 애플리케이션의 성능 병목 현상을 식별하는 데 도움을 받을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제품 개선 및 기능 개발: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log4j를 사용하면 사용자의 애플리케이션 동작 및 사용 패턴에 대한 통찰력을 얻을 수 있습니다. 이를 통해 제품 개선 및 새로운 기능 개발에 필요한 정보를 수집하고 분석할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89275" y="47966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DATA From : chatGPT 3.5</a:t>
            </a:r>
            <a:endParaRPr b="1" sz="600">
              <a:solidFill>
                <a:srgbClr val="FF9900"/>
              </a:solidFill>
            </a:endParaRPr>
          </a:p>
        </p:txBody>
      </p:sp>
      <p:cxnSp>
        <p:nvCxnSpPr>
          <p:cNvPr id="212" name="Google Shape;212;p25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5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214" name="Google Shape;214;p25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5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경계 살피고 익히기 - log4j 익히기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3118525" y="2105500"/>
            <a:ext cx="2715900" cy="1525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log4j</a:t>
            </a: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(아파치 소프트웨어 재단에서 제작한 자바 기반의 로깅 프레임워크 )</a:t>
            </a:r>
            <a:endParaRPr sz="2800">
              <a:solidFill>
                <a:srgbClr val="9E9E9E"/>
              </a:solidFill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295450" y="1000675"/>
            <a:ext cx="8337000" cy="76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log4j 이용 예시</a:t>
            </a:r>
            <a:r>
              <a:rPr lang="ko" sz="1200">
                <a:solidFill>
                  <a:srgbClr val="666666"/>
                </a:solidFill>
              </a:rPr>
              <a:t> : 개발자 C는 로깅 기능을 직접 구현하는 대신 아파치의 log4j 패키지를 사용하려고 함.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아래는 </a:t>
            </a:r>
            <a:r>
              <a:rPr b="1" lang="ko" sz="1200">
                <a:solidFill>
                  <a:srgbClr val="666666"/>
                </a:solidFill>
              </a:rPr>
              <a:t>짐 뉴커크의</a:t>
            </a:r>
            <a:r>
              <a:rPr lang="ko" sz="1200">
                <a:solidFill>
                  <a:srgbClr val="666666"/>
                </a:solidFill>
              </a:rPr>
              <a:t> </a:t>
            </a:r>
            <a:r>
              <a:rPr b="1" lang="ko" sz="1200">
                <a:solidFill>
                  <a:srgbClr val="666666"/>
                </a:solidFill>
              </a:rPr>
              <a:t>학습 테스트</a:t>
            </a:r>
            <a:r>
              <a:rPr lang="ko" sz="1200">
                <a:solidFill>
                  <a:srgbClr val="666666"/>
                </a:solidFill>
              </a:rPr>
              <a:t>를 사용하여 테스트 케이스를 작성하며 패키지 사용법을 알아가는 단계이다.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224" name="Google Shape;224;p26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6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 경계 살피고 익히기 - log4j 익히기</a:t>
            </a:r>
            <a:endParaRPr sz="1200"/>
          </a:p>
        </p:txBody>
      </p:sp>
      <p:cxnSp>
        <p:nvCxnSpPr>
          <p:cNvPr id="226" name="Google Shape;226;p26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6"/>
          <p:cNvSpPr/>
          <p:nvPr/>
        </p:nvSpPr>
        <p:spPr>
          <a:xfrm>
            <a:off x="320500" y="2113500"/>
            <a:ext cx="2715900" cy="1525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2360" r="15089" t="0"/>
          <a:stretch/>
        </p:blipFill>
        <p:spPr>
          <a:xfrm>
            <a:off x="361075" y="2246013"/>
            <a:ext cx="2514900" cy="884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6"/>
          <p:cNvGrpSpPr/>
          <p:nvPr/>
        </p:nvGrpSpPr>
        <p:grpSpPr>
          <a:xfrm>
            <a:off x="3155239" y="2147725"/>
            <a:ext cx="2542283" cy="1056656"/>
            <a:chOff x="4893984" y="1991851"/>
            <a:chExt cx="3024367" cy="1219031"/>
          </a:xfrm>
        </p:grpSpPr>
        <p:pic>
          <p:nvPicPr>
            <p:cNvPr id="230" name="Google Shape;230;p26"/>
            <p:cNvPicPr preferRelativeResize="0"/>
            <p:nvPr/>
          </p:nvPicPr>
          <p:blipFill rotWithShape="1">
            <a:blip r:embed="rId4">
              <a:alphaModFix/>
            </a:blip>
            <a:srcRect b="0" l="0" r="28005" t="0"/>
            <a:stretch/>
          </p:blipFill>
          <p:spPr>
            <a:xfrm>
              <a:off x="4926560" y="1991851"/>
              <a:ext cx="2991791" cy="729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93984" y="2698295"/>
              <a:ext cx="2571325" cy="5125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26"/>
          <p:cNvSpPr/>
          <p:nvPr/>
        </p:nvSpPr>
        <p:spPr>
          <a:xfrm>
            <a:off x="5916550" y="2102675"/>
            <a:ext cx="2715900" cy="1525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4174" y="2197750"/>
            <a:ext cx="2408725" cy="1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320500" y="1882125"/>
            <a:ext cx="2715900" cy="231300"/>
          </a:xfrm>
          <a:prstGeom prst="homePlat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1단계 </a:t>
            </a:r>
            <a:r>
              <a:rPr lang="ko" sz="800"/>
              <a:t>: hello를 출력하는 간단한 테스트 케이스 작성</a:t>
            </a:r>
            <a:endParaRPr sz="800"/>
          </a:p>
        </p:txBody>
      </p:sp>
      <p:sp>
        <p:nvSpPr>
          <p:cNvPr id="235" name="Google Shape;235;p26"/>
          <p:cNvSpPr/>
          <p:nvPr/>
        </p:nvSpPr>
        <p:spPr>
          <a:xfrm>
            <a:off x="307900" y="3645775"/>
            <a:ext cx="2741100" cy="9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에러</a:t>
            </a:r>
            <a:r>
              <a:rPr b="1" lang="ko" sz="11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rgbClr val="666666"/>
                </a:solidFill>
              </a:rPr>
              <a:t>:</a:t>
            </a:r>
            <a:r>
              <a:rPr lang="ko" sz="1100">
                <a:solidFill>
                  <a:srgbClr val="666666"/>
                </a:solidFill>
              </a:rPr>
              <a:t> </a:t>
            </a:r>
            <a:r>
              <a:rPr lang="ko" sz="1100">
                <a:solidFill>
                  <a:srgbClr val="666666"/>
                </a:solidFill>
              </a:rPr>
              <a:t>Console</a:t>
            </a:r>
            <a:r>
              <a:rPr lang="ko" sz="1100">
                <a:solidFill>
                  <a:srgbClr val="666666"/>
                </a:solidFill>
              </a:rPr>
              <a:t>Appender라는 클래스가 필요하다는 오류 발생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3118525" y="1882125"/>
            <a:ext cx="2715900" cy="2313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2</a:t>
            </a:r>
            <a:r>
              <a:rPr b="1" lang="ko" sz="800"/>
              <a:t>단계 </a:t>
            </a:r>
            <a:r>
              <a:rPr lang="ko" sz="800"/>
              <a:t>: ConsoleAppender 추가 후 실행</a:t>
            </a:r>
            <a:endParaRPr sz="800"/>
          </a:p>
        </p:txBody>
      </p:sp>
      <p:sp>
        <p:nvSpPr>
          <p:cNvPr id="237" name="Google Shape;237;p26"/>
          <p:cNvSpPr/>
          <p:nvPr/>
        </p:nvSpPr>
        <p:spPr>
          <a:xfrm>
            <a:off x="307900" y="3645775"/>
            <a:ext cx="2741100" cy="9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highlight>
                  <a:schemeClr val="dk1"/>
                </a:highlight>
              </a:rPr>
              <a:t>에러 발생</a:t>
            </a:r>
            <a:r>
              <a:rPr b="1" lang="ko" sz="110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ko" sz="1100">
                <a:solidFill>
                  <a:schemeClr val="lt1"/>
                </a:solidFill>
                <a:highlight>
                  <a:schemeClr val="dk1"/>
                </a:highlight>
              </a:rPr>
              <a:t>: </a:t>
            </a:r>
            <a:endParaRPr sz="1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66666"/>
                </a:solidFill>
              </a:rPr>
              <a:t>ConsoleAppender라는 클래스가 필요하다는 오류 발생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3112225" y="3645775"/>
            <a:ext cx="2715900" cy="9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highlight>
                  <a:srgbClr val="F1C232"/>
                </a:highlight>
              </a:rPr>
              <a:t>개발자의 발견</a:t>
            </a:r>
            <a:r>
              <a:rPr b="1" lang="ko" sz="1100">
                <a:solidFill>
                  <a:schemeClr val="lt1"/>
                </a:solidFill>
                <a:highlight>
                  <a:srgbClr val="F1C232"/>
                </a:highlight>
              </a:rPr>
              <a:t> </a:t>
            </a:r>
            <a:r>
              <a:rPr lang="ko" sz="1100">
                <a:solidFill>
                  <a:schemeClr val="lt1"/>
                </a:solidFill>
                <a:highlight>
                  <a:srgbClr val="F1C232"/>
                </a:highlight>
              </a:rPr>
              <a:t>: </a:t>
            </a:r>
            <a:endParaRPr sz="1100">
              <a:solidFill>
                <a:schemeClr val="lt1"/>
              </a:solidFill>
              <a:highlight>
                <a:srgbClr val="F1C23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66666"/>
                </a:solidFill>
              </a:rPr>
              <a:t>Appender에 출력 스트림이 없다는 사실을 발견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3323400" y="2640325"/>
            <a:ext cx="2374200" cy="29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3809025" y="2330750"/>
            <a:ext cx="985800" cy="16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5916550" y="1882125"/>
            <a:ext cx="2715900" cy="2313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3</a:t>
            </a:r>
            <a:r>
              <a:rPr b="1" lang="ko" sz="800"/>
              <a:t>단계 </a:t>
            </a:r>
            <a:r>
              <a:rPr lang="ko" sz="800"/>
              <a:t>: 구글에 검색 후 코드 보완 : 실행 결과 - </a:t>
            </a:r>
            <a:r>
              <a:rPr b="1" lang="ko" sz="800"/>
              <a:t>정상</a:t>
            </a:r>
            <a:endParaRPr b="1" sz="800"/>
          </a:p>
        </p:txBody>
      </p:sp>
      <p:sp>
        <p:nvSpPr>
          <p:cNvPr id="242" name="Google Shape;242;p26"/>
          <p:cNvSpPr/>
          <p:nvPr/>
        </p:nvSpPr>
        <p:spPr>
          <a:xfrm>
            <a:off x="5916550" y="3645775"/>
            <a:ext cx="2715900" cy="9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highlight>
                  <a:srgbClr val="4A86E8"/>
                </a:highlight>
              </a:rPr>
              <a:t>아직 해결되지 않은 의문</a:t>
            </a:r>
            <a:r>
              <a:rPr b="1" lang="ko" sz="1100">
                <a:solidFill>
                  <a:schemeClr val="lt1"/>
                </a:solidFill>
                <a:highlight>
                  <a:srgbClr val="4A86E8"/>
                </a:highlight>
              </a:rPr>
              <a:t>점 </a:t>
            </a:r>
            <a:r>
              <a:rPr b="1" lang="ko" sz="1100">
                <a:solidFill>
                  <a:schemeClr val="lt1"/>
                </a:solidFill>
                <a:highlight>
                  <a:srgbClr val="4A86E8"/>
                </a:highlight>
              </a:rPr>
              <a:t>:</a:t>
            </a:r>
            <a:r>
              <a:rPr b="1" lang="ko" sz="1100">
                <a:solidFill>
                  <a:schemeClr val="lt1"/>
                </a:solidFill>
                <a:highlight>
                  <a:srgbClr val="6AA84F"/>
                </a:highlight>
              </a:rPr>
              <a:t> </a:t>
            </a:r>
            <a:endParaRPr b="1" sz="1100">
              <a:solidFill>
                <a:schemeClr val="lt1"/>
              </a:solidFill>
              <a:highlight>
                <a:srgbClr val="6AA84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1. ConsoleAppender에 콘솔에 쓰라고 알려야 함(?)</a:t>
            </a:r>
            <a:endParaRPr sz="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2-1. ConsoleAppender.SYSTEM_OUT 제거해도 문제 X</a:t>
            </a:r>
            <a:endParaRPr sz="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2-2. PatternLayout을 제거했더니 출력스트림이 없다는 오류 발생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6145025" y="2607475"/>
            <a:ext cx="1467600" cy="16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6370725" y="3062775"/>
            <a:ext cx="1630800" cy="13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6370725" y="2901675"/>
            <a:ext cx="1630800" cy="13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251" name="Google Shape;251;p27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7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경계 살피고 익히기 - log4j 익히기</a:t>
            </a:r>
            <a:endParaRPr sz="1200"/>
          </a:p>
        </p:txBody>
      </p:sp>
      <p:sp>
        <p:nvSpPr>
          <p:cNvPr id="253" name="Google Shape;253;p27"/>
          <p:cNvSpPr/>
          <p:nvPr/>
        </p:nvSpPr>
        <p:spPr>
          <a:xfrm>
            <a:off x="223475" y="520700"/>
            <a:ext cx="2931300" cy="2313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r>
              <a:rPr b="1" lang="ko" sz="800"/>
              <a:t>단계 </a:t>
            </a:r>
            <a:r>
              <a:rPr lang="ko" sz="800"/>
              <a:t>: log4j가 돌아가는 방식을 이해함</a:t>
            </a:r>
            <a:endParaRPr sz="800"/>
          </a:p>
        </p:txBody>
      </p:sp>
      <p:sp>
        <p:nvSpPr>
          <p:cNvPr id="254" name="Google Shape;254;p27"/>
          <p:cNvSpPr/>
          <p:nvPr/>
        </p:nvSpPr>
        <p:spPr>
          <a:xfrm>
            <a:off x="223475" y="752000"/>
            <a:ext cx="4415400" cy="3543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E95D3"/>
                </a:solidFill>
              </a:rPr>
              <a:t>public class </a:t>
            </a:r>
            <a:r>
              <a:rPr lang="ko" sz="900">
                <a:solidFill>
                  <a:srgbClr val="FF0000"/>
                </a:solidFill>
              </a:rPr>
              <a:t>LogTest </a:t>
            </a:r>
            <a:r>
              <a:rPr lang="ko" sz="900">
                <a:solidFill>
                  <a:schemeClr val="lt1"/>
                </a:solidFill>
              </a:rPr>
              <a:t>{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E95D3"/>
                </a:solidFill>
              </a:rPr>
              <a:t>    private </a:t>
            </a:r>
            <a:r>
              <a:rPr lang="ko" sz="900">
                <a:solidFill>
                  <a:schemeClr val="lt1"/>
                </a:solidFill>
              </a:rPr>
              <a:t>Logger logger;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</a:t>
            </a:r>
            <a:r>
              <a:rPr lang="ko" sz="900">
                <a:solidFill>
                  <a:srgbClr val="666666"/>
                </a:solidFill>
              </a:rPr>
              <a:t>@Before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</a:t>
            </a:r>
            <a:r>
              <a:rPr lang="ko" sz="900">
                <a:solidFill>
                  <a:srgbClr val="2E95D3"/>
                </a:solidFill>
              </a:rPr>
              <a:t>  public void</a:t>
            </a:r>
            <a:r>
              <a:rPr lang="ko" sz="900">
                <a:solidFill>
                  <a:srgbClr val="F22C3D"/>
                </a:solidFill>
              </a:rPr>
              <a:t> initialize</a:t>
            </a:r>
            <a:r>
              <a:rPr lang="ko" sz="900">
                <a:solidFill>
                  <a:schemeClr val="lt1"/>
                </a:solidFill>
              </a:rPr>
              <a:t>() {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</a:t>
            </a:r>
            <a:r>
              <a:rPr lang="ko" sz="900">
                <a:solidFill>
                  <a:srgbClr val="434343"/>
                </a:solidFill>
              </a:rPr>
              <a:t> // 로거 생성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logger = Logger.getLogger(</a:t>
            </a:r>
            <a:r>
              <a:rPr lang="ko" sz="900">
                <a:solidFill>
                  <a:srgbClr val="00A67D"/>
                </a:solidFill>
              </a:rPr>
              <a:t>"logger"</a:t>
            </a:r>
            <a:r>
              <a:rPr lang="ko" sz="900">
                <a:solidFill>
                  <a:schemeClr val="lt1"/>
                </a:solidFill>
              </a:rPr>
              <a:t>);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</a:t>
            </a:r>
            <a:r>
              <a:rPr lang="ko" sz="900">
                <a:solidFill>
                  <a:srgbClr val="9E9E9E"/>
                </a:solidFill>
              </a:rPr>
              <a:t>   </a:t>
            </a:r>
            <a:r>
              <a:rPr lang="ko" sz="900">
                <a:solidFill>
                  <a:srgbClr val="434343"/>
                </a:solidFill>
              </a:rPr>
              <a:t>// 모든 Appender 제거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logger.removeAllAppenders();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Logger.getRootLogger().removeAllAppenders();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}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</a:t>
            </a:r>
            <a:r>
              <a:rPr lang="ko" sz="900">
                <a:solidFill>
                  <a:srgbClr val="9E9E9E"/>
                </a:solidFill>
              </a:rPr>
              <a:t>   </a:t>
            </a:r>
            <a:r>
              <a:rPr lang="ko" sz="900">
                <a:solidFill>
                  <a:srgbClr val="666666"/>
                </a:solidFill>
              </a:rPr>
              <a:t>@Test_1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E9E9E"/>
                </a:solidFill>
              </a:rPr>
              <a:t>    </a:t>
            </a:r>
            <a:r>
              <a:rPr lang="ko" sz="900">
                <a:solidFill>
                  <a:srgbClr val="9E9E9E"/>
                </a:solidFill>
                <a:highlight>
                  <a:srgbClr val="FFF2CC"/>
                </a:highlight>
              </a:rPr>
              <a:t>// 기본 로거테스트</a:t>
            </a:r>
            <a:endParaRPr sz="900">
              <a:solidFill>
                <a:srgbClr val="9E9E9E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</a:t>
            </a:r>
            <a:r>
              <a:rPr lang="ko" sz="900">
                <a:solidFill>
                  <a:srgbClr val="2E95D3"/>
                </a:solidFill>
              </a:rPr>
              <a:t>public void </a:t>
            </a:r>
            <a:r>
              <a:rPr lang="ko" sz="900">
                <a:solidFill>
                  <a:srgbClr val="F22C3D"/>
                </a:solidFill>
              </a:rPr>
              <a:t>basicLogger</a:t>
            </a:r>
            <a:r>
              <a:rPr lang="ko" sz="900">
                <a:solidFill>
                  <a:schemeClr val="lt1"/>
                </a:solidFill>
              </a:rPr>
              <a:t>() {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</a:t>
            </a:r>
            <a:r>
              <a:rPr lang="ko" sz="900">
                <a:solidFill>
                  <a:srgbClr val="9E9E9E"/>
                </a:solidFill>
              </a:rPr>
              <a:t> </a:t>
            </a:r>
            <a:r>
              <a:rPr lang="ko" sz="900">
                <a:solidFill>
                  <a:srgbClr val="434343"/>
                </a:solidFill>
              </a:rPr>
              <a:t>// 로그 출력을 위한 기본 설정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BasicConfigurator.configure();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</a:t>
            </a:r>
            <a:r>
              <a:rPr lang="ko" sz="900">
                <a:solidFill>
                  <a:srgbClr val="434343"/>
                </a:solidFill>
              </a:rPr>
              <a:t>  // 로그 메시지 출력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logger.info(</a:t>
            </a:r>
            <a:r>
              <a:rPr lang="ko" sz="900">
                <a:solidFill>
                  <a:srgbClr val="00A67D"/>
                </a:solidFill>
              </a:rPr>
              <a:t>"basicLogger"</a:t>
            </a:r>
            <a:r>
              <a:rPr lang="ko" sz="900">
                <a:solidFill>
                  <a:schemeClr val="lt1"/>
                </a:solidFill>
              </a:rPr>
              <a:t>);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</a:t>
            </a:r>
            <a:r>
              <a:rPr lang="ko" sz="900">
                <a:solidFill>
                  <a:schemeClr val="lt1"/>
                </a:solidFill>
              </a:rPr>
              <a:t>}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638875" y="752000"/>
            <a:ext cx="4211700" cy="3543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E9E9E"/>
                </a:solidFill>
              </a:rPr>
              <a:t>    </a:t>
            </a:r>
            <a:r>
              <a:rPr lang="ko" sz="900">
                <a:solidFill>
                  <a:srgbClr val="666666"/>
                </a:solidFill>
              </a:rPr>
              <a:t>@Test_2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E9E9E"/>
                </a:solidFill>
              </a:rPr>
              <a:t>    </a:t>
            </a:r>
            <a:r>
              <a:rPr lang="ko" sz="900">
                <a:solidFill>
                  <a:srgbClr val="9E9E9E"/>
                </a:solidFill>
                <a:highlight>
                  <a:srgbClr val="FFF2CC"/>
                </a:highlight>
              </a:rPr>
              <a:t>// 스트림을 사용하는 Appender 추가 테스트</a:t>
            </a:r>
            <a:endParaRPr sz="900">
              <a:solidFill>
                <a:srgbClr val="9E9E9E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</a:t>
            </a:r>
            <a:r>
              <a:rPr lang="ko" sz="900">
                <a:solidFill>
                  <a:srgbClr val="2E95D3"/>
                </a:solidFill>
              </a:rPr>
              <a:t>public void </a:t>
            </a:r>
            <a:r>
              <a:rPr lang="ko" sz="900">
                <a:solidFill>
                  <a:srgbClr val="F22C3D"/>
                </a:solidFill>
              </a:rPr>
              <a:t>addAppenderWithStream</a:t>
            </a:r>
            <a:r>
              <a:rPr lang="ko" sz="900">
                <a:solidFill>
                  <a:schemeClr val="lt1"/>
                </a:solidFill>
              </a:rPr>
              <a:t>() {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</a:t>
            </a:r>
            <a:r>
              <a:rPr lang="ko" sz="900">
                <a:solidFill>
                  <a:srgbClr val="9E9E9E"/>
                </a:solidFill>
              </a:rPr>
              <a:t> </a:t>
            </a:r>
            <a:r>
              <a:rPr lang="ko" sz="900">
                <a:solidFill>
                  <a:srgbClr val="434343"/>
                </a:solidFill>
              </a:rPr>
              <a:t>// ConsoleAppender를 사용하여 로그 출력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logger.addAppender(</a:t>
            </a:r>
            <a:r>
              <a:rPr lang="ko" sz="900">
                <a:solidFill>
                  <a:srgbClr val="2E95D3"/>
                </a:solidFill>
              </a:rPr>
              <a:t>new</a:t>
            </a:r>
            <a:r>
              <a:rPr lang="ko" sz="900">
                <a:solidFill>
                  <a:schemeClr val="lt1"/>
                </a:solidFill>
              </a:rPr>
              <a:t> </a:t>
            </a:r>
            <a:r>
              <a:rPr lang="ko" sz="900">
                <a:solidFill>
                  <a:srgbClr val="F22C3D"/>
                </a:solidFill>
              </a:rPr>
              <a:t>ConsoleAppender</a:t>
            </a:r>
            <a:r>
              <a:rPr lang="ko" sz="900">
                <a:solidFill>
                  <a:schemeClr val="lt1"/>
                </a:solidFill>
              </a:rPr>
              <a:t>(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</a:t>
            </a:r>
            <a:r>
              <a:rPr lang="ko" sz="900">
                <a:solidFill>
                  <a:srgbClr val="2E95D3"/>
                </a:solidFill>
              </a:rPr>
              <a:t>new </a:t>
            </a:r>
            <a:r>
              <a:rPr lang="ko" sz="900">
                <a:solidFill>
                  <a:srgbClr val="F22C3D"/>
                </a:solidFill>
              </a:rPr>
              <a:t>PatternLayout</a:t>
            </a:r>
            <a:r>
              <a:rPr lang="ko" sz="900">
                <a:solidFill>
                  <a:schemeClr val="lt1"/>
                </a:solidFill>
              </a:rPr>
              <a:t>(</a:t>
            </a:r>
            <a:r>
              <a:rPr lang="ko" sz="900">
                <a:solidFill>
                  <a:srgbClr val="00A67D"/>
                </a:solidFill>
              </a:rPr>
              <a:t>"%p %t %m%n"</a:t>
            </a:r>
            <a:r>
              <a:rPr lang="ko" sz="900">
                <a:solidFill>
                  <a:schemeClr val="lt1"/>
                </a:solidFill>
              </a:rPr>
              <a:t>),</a:t>
            </a:r>
            <a:r>
              <a:rPr lang="ko" sz="900">
                <a:solidFill>
                  <a:srgbClr val="9E9E9E"/>
                </a:solidFill>
              </a:rPr>
              <a:t> </a:t>
            </a:r>
            <a:r>
              <a:rPr lang="ko" sz="900">
                <a:solidFill>
                  <a:srgbClr val="434343"/>
                </a:solidFill>
              </a:rPr>
              <a:t>// 출력 형식 정의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ConsoleAppender.SYSTEM_OUT)); </a:t>
            </a:r>
            <a:r>
              <a:rPr lang="ko" sz="900">
                <a:solidFill>
                  <a:srgbClr val="434343"/>
                </a:solidFill>
              </a:rPr>
              <a:t>// 출력 대상 설정 (시스템 콘솔)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</a:t>
            </a:r>
            <a:r>
              <a:rPr lang="ko" sz="900">
                <a:solidFill>
                  <a:srgbClr val="9E9E9E"/>
                </a:solidFill>
              </a:rPr>
              <a:t>  </a:t>
            </a:r>
            <a:r>
              <a:rPr lang="ko" sz="900">
                <a:solidFill>
                  <a:srgbClr val="434343"/>
                </a:solidFill>
              </a:rPr>
              <a:t> // 로그 메시지 출력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logger.info(</a:t>
            </a:r>
            <a:r>
              <a:rPr lang="ko" sz="900">
                <a:solidFill>
                  <a:srgbClr val="00A67D"/>
                </a:solidFill>
              </a:rPr>
              <a:t>"addAppenderWithStream"</a:t>
            </a:r>
            <a:r>
              <a:rPr lang="ko" sz="900">
                <a:solidFill>
                  <a:schemeClr val="lt1"/>
                </a:solidFill>
              </a:rPr>
              <a:t>);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}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</a:t>
            </a:r>
            <a:r>
              <a:rPr lang="ko" sz="900">
                <a:solidFill>
                  <a:srgbClr val="9E9E9E"/>
                </a:solidFill>
              </a:rPr>
              <a:t> </a:t>
            </a:r>
            <a:r>
              <a:rPr lang="ko" sz="900">
                <a:solidFill>
                  <a:srgbClr val="666666"/>
                </a:solidFill>
              </a:rPr>
              <a:t>@Test_3</a:t>
            </a:r>
            <a:br>
              <a:rPr lang="ko" sz="900">
                <a:solidFill>
                  <a:srgbClr val="9E9E9E"/>
                </a:solidFill>
              </a:rPr>
            </a:br>
            <a:r>
              <a:rPr lang="ko" sz="900">
                <a:solidFill>
                  <a:srgbClr val="9E9E9E"/>
                </a:solidFill>
              </a:rPr>
              <a:t>    </a:t>
            </a:r>
            <a:r>
              <a:rPr lang="ko" sz="900">
                <a:solidFill>
                  <a:srgbClr val="9E9E9E"/>
                </a:solidFill>
                <a:highlight>
                  <a:srgbClr val="FFF2CC"/>
                </a:highlight>
              </a:rPr>
              <a:t>// 스트림을 사용하지 않는 Appender 추가 테스트</a:t>
            </a:r>
            <a:endParaRPr sz="900">
              <a:solidFill>
                <a:srgbClr val="9E9E9E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</a:t>
            </a:r>
            <a:r>
              <a:rPr lang="ko" sz="900">
                <a:solidFill>
                  <a:srgbClr val="2E95D3"/>
                </a:solidFill>
              </a:rPr>
              <a:t>public void </a:t>
            </a:r>
            <a:r>
              <a:rPr lang="ko" sz="900">
                <a:solidFill>
                  <a:srgbClr val="F22C3D"/>
                </a:solidFill>
              </a:rPr>
              <a:t>addAppenderWithoutStream</a:t>
            </a:r>
            <a:r>
              <a:rPr lang="ko" sz="900">
                <a:solidFill>
                  <a:schemeClr val="lt1"/>
                </a:solidFill>
              </a:rPr>
              <a:t>() {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</a:t>
            </a:r>
            <a:r>
              <a:rPr lang="ko" sz="900">
                <a:solidFill>
                  <a:srgbClr val="434343"/>
                </a:solidFill>
              </a:rPr>
              <a:t> // ConsoleAppender를 사용하여 로그 출력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logger.addAppender(</a:t>
            </a:r>
            <a:r>
              <a:rPr lang="ko" sz="900">
                <a:solidFill>
                  <a:srgbClr val="2E95D3"/>
                </a:solidFill>
              </a:rPr>
              <a:t>new</a:t>
            </a:r>
            <a:r>
              <a:rPr lang="ko" sz="900">
                <a:solidFill>
                  <a:schemeClr val="lt1"/>
                </a:solidFill>
              </a:rPr>
              <a:t> </a:t>
            </a:r>
            <a:r>
              <a:rPr lang="ko" sz="900">
                <a:solidFill>
                  <a:srgbClr val="F22C3D"/>
                </a:solidFill>
              </a:rPr>
              <a:t>ConsoleAppender</a:t>
            </a:r>
            <a:r>
              <a:rPr lang="ko" sz="900">
                <a:solidFill>
                  <a:schemeClr val="lt1"/>
                </a:solidFill>
              </a:rPr>
              <a:t>(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</a:t>
            </a:r>
            <a:r>
              <a:rPr lang="ko" sz="900">
                <a:solidFill>
                  <a:srgbClr val="2E95D3"/>
                </a:solidFill>
              </a:rPr>
              <a:t>new </a:t>
            </a:r>
            <a:r>
              <a:rPr lang="ko" sz="900">
                <a:solidFill>
                  <a:srgbClr val="F22C3D"/>
                </a:solidFill>
              </a:rPr>
              <a:t>PatternLayout</a:t>
            </a:r>
            <a:r>
              <a:rPr lang="ko" sz="900">
                <a:solidFill>
                  <a:schemeClr val="lt1"/>
                </a:solidFill>
              </a:rPr>
              <a:t>(</a:t>
            </a:r>
            <a:r>
              <a:rPr lang="ko" sz="900">
                <a:solidFill>
                  <a:srgbClr val="00A67D"/>
                </a:solidFill>
              </a:rPr>
              <a:t>"%p %t %m%n"</a:t>
            </a:r>
            <a:r>
              <a:rPr lang="ko" sz="900">
                <a:solidFill>
                  <a:schemeClr val="lt1"/>
                </a:solidFill>
              </a:rPr>
              <a:t>)));</a:t>
            </a:r>
            <a:r>
              <a:rPr lang="ko" sz="900">
                <a:solidFill>
                  <a:srgbClr val="434343"/>
                </a:solidFill>
              </a:rPr>
              <a:t> // 출력 형식 정의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</a:t>
            </a:r>
            <a:r>
              <a:rPr lang="ko" sz="900">
                <a:solidFill>
                  <a:srgbClr val="434343"/>
                </a:solidFill>
              </a:rPr>
              <a:t>// 로그 메시지 출력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logger.info(</a:t>
            </a:r>
            <a:r>
              <a:rPr lang="ko" sz="900">
                <a:solidFill>
                  <a:srgbClr val="00A67D"/>
                </a:solidFill>
              </a:rPr>
              <a:t>"addAppenderWithoutStream"</a:t>
            </a:r>
            <a:r>
              <a:rPr lang="ko" sz="900">
                <a:solidFill>
                  <a:schemeClr val="lt1"/>
                </a:solidFill>
              </a:rPr>
              <a:t>);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}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}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23475" y="4295250"/>
            <a:ext cx="8627100" cy="80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highlight>
                  <a:srgbClr val="6AA84F"/>
                </a:highlight>
              </a:rPr>
              <a:t>log4j 사용법 이해함</a:t>
            </a:r>
            <a:r>
              <a:rPr b="1" lang="ko" sz="1100">
                <a:solidFill>
                  <a:schemeClr val="lt1"/>
                </a:solidFill>
                <a:highlight>
                  <a:srgbClr val="6AA84F"/>
                </a:highlight>
              </a:rPr>
              <a:t> : </a:t>
            </a:r>
            <a:endParaRPr b="1" sz="1100">
              <a:solidFill>
                <a:schemeClr val="lt1"/>
              </a:solidFill>
              <a:highlight>
                <a:srgbClr val="6AA84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66666"/>
                </a:solidFill>
              </a:rPr>
              <a:t>위 3가지 테스트 케이스에서 알게된 사실을 바탕으로 </a:t>
            </a:r>
            <a:r>
              <a:rPr lang="ko" sz="1100">
                <a:solidFill>
                  <a:srgbClr val="FF0000"/>
                </a:solidFill>
              </a:rPr>
              <a:t>LogTest</a:t>
            </a:r>
            <a:r>
              <a:rPr lang="ko" sz="1100">
                <a:solidFill>
                  <a:srgbClr val="666666"/>
                </a:solidFill>
              </a:rPr>
              <a:t> </a:t>
            </a:r>
            <a:r>
              <a:rPr b="1" lang="ko" sz="1100">
                <a:solidFill>
                  <a:srgbClr val="2E95D3"/>
                </a:solidFill>
              </a:rPr>
              <a:t>클래스</a:t>
            </a:r>
            <a:r>
              <a:rPr lang="ko" sz="1100">
                <a:solidFill>
                  <a:srgbClr val="666666"/>
                </a:solidFill>
              </a:rPr>
              <a:t>를 사용하여 캡슐화 하였으므로, 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66666"/>
                </a:solidFill>
              </a:rPr>
              <a:t>나머지 프로그램은 log4j 경계 인터페이스를 몰라도 됨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070575" y="5207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DATA From : chatGPT 3.5</a:t>
            </a:r>
            <a:endParaRPr b="1" sz="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83100" y="1880925"/>
            <a:ext cx="8631600" cy="24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“</a:t>
            </a:r>
            <a:r>
              <a:rPr lang="ko" sz="2500">
                <a:solidFill>
                  <a:schemeClr val="lt2"/>
                </a:solidFill>
              </a:rPr>
              <a:t>시스템에 들어 가는 모든 소프트웨어를</a:t>
            </a:r>
            <a:br>
              <a:rPr lang="ko" sz="2500">
                <a:solidFill>
                  <a:schemeClr val="lt2"/>
                </a:solidFill>
              </a:rPr>
            </a:br>
            <a:r>
              <a:rPr lang="ko" sz="2500">
                <a:solidFill>
                  <a:schemeClr val="lt2"/>
                </a:solidFill>
              </a:rPr>
              <a:t>직접 개발하는 경우는 드물다.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따라서 우리는 어떤 식으로든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이 </a:t>
            </a:r>
            <a:r>
              <a:rPr lang="ko" sz="2500">
                <a:solidFill>
                  <a:schemeClr val="dk1"/>
                </a:solidFill>
              </a:rPr>
              <a:t>외부 코드</a:t>
            </a:r>
            <a:r>
              <a:rPr lang="ko" sz="2500"/>
              <a:t>를 우리 코드에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깔끔하게 </a:t>
            </a:r>
            <a:r>
              <a:rPr lang="ko" sz="2500">
                <a:solidFill>
                  <a:schemeClr val="dk1"/>
                </a:solidFill>
              </a:rPr>
              <a:t>통합</a:t>
            </a:r>
            <a:r>
              <a:rPr lang="ko" sz="2500"/>
              <a:t>해야 한다.”</a:t>
            </a:r>
            <a:endParaRPr sz="2500"/>
          </a:p>
        </p:txBody>
      </p:sp>
      <p:grpSp>
        <p:nvGrpSpPr>
          <p:cNvPr id="80" name="Google Shape;80;p14"/>
          <p:cNvGrpSpPr/>
          <p:nvPr/>
        </p:nvGrpSpPr>
        <p:grpSpPr>
          <a:xfrm>
            <a:off x="5943750" y="2901775"/>
            <a:ext cx="3049851" cy="2099325"/>
            <a:chOff x="7247298" y="833113"/>
            <a:chExt cx="1768029" cy="2099325"/>
          </a:xfrm>
        </p:grpSpPr>
        <p:pic>
          <p:nvPicPr>
            <p:cNvPr id="81" name="Google Shape;8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47298" y="947662"/>
              <a:ext cx="1768029" cy="198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82" name="Google Shape;82;p1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632359" y="85716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4"/>
            <p:cNvSpPr txBox="1"/>
            <p:nvPr/>
          </p:nvSpPr>
          <p:spPr>
            <a:xfrm>
              <a:off x="7360313" y="1548412"/>
              <a:ext cx="1573800" cy="9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ko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2장에서 얻을 수 있는 것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소프트웨어의 경계를 깔끔하게 처리하는 </a:t>
              </a:r>
              <a:r>
                <a:rPr b="1"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기법과 기교</a:t>
              </a:r>
              <a:r>
                <a:rPr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를 살펴본다.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391775" y="658550"/>
            <a:ext cx="8315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b="1" lang="ko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장 경계 (</a:t>
            </a:r>
            <a:r>
              <a:rPr b="1" lang="ko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Boundaries</a:t>
            </a:r>
            <a:r>
              <a:rPr b="1" lang="ko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56200" y="1474250"/>
            <a:ext cx="86316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300">
                <a:solidFill>
                  <a:schemeClr val="lt2"/>
                </a:solidFill>
              </a:rPr>
              <a:t>프로그래밍에서 "Boundaries"는 </a:t>
            </a:r>
            <a:r>
              <a:rPr b="0" lang="ko" sz="1300"/>
              <a:t>한정 영역 또는 경계 영역을 의미</a:t>
            </a:r>
            <a:r>
              <a:rPr b="0" lang="ko" sz="1300">
                <a:solidFill>
                  <a:schemeClr val="lt2"/>
                </a:solidFill>
              </a:rPr>
              <a:t>합니다. 이는 소프트웨어 컴포넌트 또는 시스템의 외부와 내부를 나누는 인터페이스 또는 경계를 말합니다. 이러한 경계는 다른 시스템, 외부 서비스, 데이터베이스, 사용자 인터페이스 등과의 상호 작용을 관리하고 제어하는 데 사용됩니다. </a:t>
            </a:r>
            <a:br>
              <a:rPr b="0" lang="ko" sz="1300">
                <a:solidFill>
                  <a:srgbClr val="9E9E9E"/>
                </a:solidFill>
              </a:rPr>
            </a:br>
            <a:br>
              <a:rPr b="0" lang="ko" sz="1300">
                <a:solidFill>
                  <a:srgbClr val="9E9E9E"/>
                </a:solidFill>
              </a:rPr>
            </a:br>
            <a:r>
              <a:rPr b="0" lang="ko" sz="1300">
                <a:solidFill>
                  <a:schemeClr val="lt2"/>
                </a:solidFill>
              </a:rPr>
              <a:t>Boundaries는 </a:t>
            </a:r>
            <a:r>
              <a:rPr b="0" lang="ko" sz="1300"/>
              <a:t>소프트웨어의 모듈화와 구조화에 중요한 역할</a:t>
            </a:r>
            <a:r>
              <a:rPr b="0" lang="ko" sz="1300">
                <a:solidFill>
                  <a:schemeClr val="lt2"/>
                </a:solidFill>
              </a:rPr>
              <a:t>을 합니다. 모듈 간의 경계를 명확하게 정의하고, 외부 환경과의 상호 작용을 캡슐화하여 모듈의 독립성과 재사용성을 향상시킵니다. Boundaries를 통해 각 모듈은 자체적으로 동작하고 테스트할 수 있으며, 다른 모듈과의 상호 작용은 외부 인터페이스를 통해 이루어집니다.</a:t>
            </a:r>
            <a:br>
              <a:rPr b="0" lang="ko" sz="1300">
                <a:solidFill>
                  <a:schemeClr val="lt2"/>
                </a:solidFill>
              </a:rPr>
            </a:br>
            <a:br>
              <a:rPr b="0" lang="ko" sz="1300">
                <a:solidFill>
                  <a:schemeClr val="lt2"/>
                </a:solidFill>
              </a:rPr>
            </a:br>
            <a:r>
              <a:rPr b="0" lang="ko" sz="1300">
                <a:solidFill>
                  <a:schemeClr val="lt2"/>
                </a:solidFill>
              </a:rPr>
              <a:t>또한, </a:t>
            </a:r>
            <a:r>
              <a:rPr b="0" lang="ko" sz="1300"/>
              <a:t>Boundaries는 시스템 전체의 보안, 성능, 안정성, 확장성 등을 관리하는 데에도 중요한 역할</a:t>
            </a:r>
            <a:r>
              <a:rPr b="0" lang="ko" sz="1300">
                <a:solidFill>
                  <a:schemeClr val="lt2"/>
                </a:solidFill>
              </a:rPr>
              <a:t>을 합니다. 외부 요소와의 상호 작용은 이러한 측면에서 관리되어야 하며, Boundaries를 통해 필요한 인증, 권한 부여, 오류 처리, 데이터 유효성 검사 등의 로직을 적용할 수 있습니다.</a:t>
            </a:r>
            <a:br>
              <a:rPr b="0" lang="ko" sz="1300">
                <a:solidFill>
                  <a:schemeClr val="lt2"/>
                </a:solidFill>
              </a:rPr>
            </a:br>
            <a:br>
              <a:rPr b="0" lang="ko" sz="1300">
                <a:solidFill>
                  <a:schemeClr val="lt2"/>
                </a:solidFill>
              </a:rPr>
            </a:br>
            <a:r>
              <a:rPr b="0" lang="ko" sz="1300">
                <a:solidFill>
                  <a:schemeClr val="lt2"/>
                </a:solidFill>
              </a:rPr>
              <a:t>따라서, </a:t>
            </a:r>
            <a:r>
              <a:rPr b="0" lang="ko" sz="1300"/>
              <a:t>Boundaries는 소프트웨어의 모듈화, 구조화, 독립성, 재사용성, 보안, 성능, 안정성 등 다양한 측면에서 중요한 개념이며, 소프트웨어 개발자는 이를 고려하여 시스템을 설계하고 구현해야</a:t>
            </a:r>
            <a:r>
              <a:rPr b="0" lang="ko" sz="1300">
                <a:solidFill>
                  <a:schemeClr val="lt2"/>
                </a:solidFill>
              </a:rPr>
              <a:t> 합니다.</a:t>
            </a:r>
            <a:endParaRPr b="0" sz="1300">
              <a:solidFill>
                <a:schemeClr val="lt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91775" y="658550"/>
            <a:ext cx="8315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8장 경계 (Boundaries)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89275" y="47966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DATA From : chatGPT 3.5</a:t>
            </a:r>
            <a:endParaRPr b="1" sz="600">
              <a:solidFill>
                <a:srgbClr val="FF9900"/>
              </a:solidFill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98" name="Google Shape;98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7">
            <a:off x="3540718" y="147403"/>
            <a:ext cx="2072016" cy="526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2814550" y="719874"/>
            <a:ext cx="3432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8장 경계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2744950" y="1127275"/>
            <a:ext cx="35721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외부 코드 사용하기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latin typeface="Raleway"/>
                <a:ea typeface="Raleway"/>
                <a:cs typeface="Raleway"/>
                <a:sym typeface="Raleway"/>
              </a:rPr>
              <a:t>Map 예제로 알아보는 외부 통합법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경계 살피고 익히기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latin typeface="Raleway"/>
                <a:ea typeface="Raleway"/>
                <a:cs typeface="Raleway"/>
                <a:sym typeface="Raleway"/>
              </a:rPr>
              <a:t>외부 라이브러리를 사용할 때 올바른 테스트 방법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log4j 익히기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latin typeface="Raleway"/>
                <a:ea typeface="Raleway"/>
                <a:cs typeface="Raleway"/>
                <a:sym typeface="Raleway"/>
              </a:rPr>
              <a:t>Log4j 예제로 알아보는 학습 테스트 방법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학습테스트는 공짜 이상이다</a:t>
            </a:r>
            <a:b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아직 존재하지 않는 코드를 사용하기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깨끗한 경계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501575" y="486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arenR"/>
            </a:pPr>
            <a:r>
              <a:rPr lang="ko" sz="2700">
                <a:solidFill>
                  <a:schemeClr val="dk1"/>
                </a:solidFill>
              </a:rPr>
              <a:t>외부 코드 사용하기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501575" y="1374800"/>
            <a:ext cx="8642400" cy="29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인터페이스 제공자</a:t>
            </a:r>
            <a:r>
              <a:rPr b="0" lang="ko" sz="1800"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ko" sz="1800">
                <a:latin typeface="Arial"/>
                <a:ea typeface="Arial"/>
                <a:cs typeface="Arial"/>
                <a:sym typeface="Arial"/>
              </a:rPr>
              <a:t>인터페이스 사용자 </a:t>
            </a:r>
            <a:r>
              <a:rPr b="0" lang="ko" sz="1800">
                <a:latin typeface="Arial"/>
                <a:ea typeface="Arial"/>
                <a:cs typeface="Arial"/>
                <a:sym typeface="Arial"/>
              </a:rPr>
              <a:t>사이에는 </a:t>
            </a:r>
            <a:r>
              <a:rPr lang="ko" sz="1800">
                <a:latin typeface="Arial"/>
                <a:ea typeface="Arial"/>
                <a:cs typeface="Arial"/>
                <a:sym typeface="Arial"/>
              </a:rPr>
              <a:t>특유의 긴장</a:t>
            </a:r>
            <a:r>
              <a:rPr b="0" lang="ko" sz="1800">
                <a:latin typeface="Arial"/>
                <a:ea typeface="Arial"/>
                <a:cs typeface="Arial"/>
                <a:sym typeface="Arial"/>
              </a:rPr>
              <a:t>이 존재하고, </a:t>
            </a:r>
            <a:br>
              <a:rPr b="0" lang="ko" sz="1800">
                <a:latin typeface="Arial"/>
                <a:ea typeface="Arial"/>
                <a:cs typeface="Arial"/>
                <a:sym typeface="Arial"/>
              </a:rPr>
            </a:br>
            <a:r>
              <a:rPr b="0" lang="ko" sz="1800">
                <a:latin typeface="Arial"/>
                <a:ea typeface="Arial"/>
                <a:cs typeface="Arial"/>
                <a:sym typeface="Arial"/>
              </a:rPr>
              <a:t>이런 </a:t>
            </a:r>
            <a:r>
              <a:rPr lang="ko" sz="1800">
                <a:latin typeface="Arial"/>
                <a:ea typeface="Arial"/>
                <a:cs typeface="Arial"/>
                <a:sym typeface="Arial"/>
              </a:rPr>
              <a:t>긴장</a:t>
            </a:r>
            <a:r>
              <a:rPr b="0" lang="ko" sz="1800">
                <a:latin typeface="Arial"/>
                <a:ea typeface="Arial"/>
                <a:cs typeface="Arial"/>
                <a:sym typeface="Arial"/>
              </a:rPr>
              <a:t>으로 인해 시스템 경계에서 </a:t>
            </a:r>
            <a:r>
              <a:rPr lang="k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문제가 생길 소지</a:t>
            </a:r>
            <a:r>
              <a:rPr b="0" lang="ko" sz="1800">
                <a:latin typeface="Arial"/>
                <a:ea typeface="Arial"/>
                <a:cs typeface="Arial"/>
                <a:sym typeface="Arial"/>
              </a:rPr>
              <a:t>가 많다.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제공자</a:t>
            </a:r>
            <a:r>
              <a:rPr b="0" lang="ko" sz="1600">
                <a:latin typeface="Arial"/>
                <a:ea typeface="Arial"/>
                <a:cs typeface="Arial"/>
                <a:sym typeface="Arial"/>
              </a:rPr>
              <a:t> : 적용성을 최대한 넓히려함 (더 많은 환경에서 돌아가야 더 많은 고객이 구매함)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사용자</a:t>
            </a:r>
            <a:r>
              <a:rPr b="0" lang="ko" sz="1600">
                <a:latin typeface="Arial"/>
                <a:ea typeface="Arial"/>
                <a:cs typeface="Arial"/>
                <a:sym typeface="Arial"/>
              </a:rPr>
              <a:t> : 자신의 요구에 집중하는 인터페이스를 바람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(자료를 저장하는 </a:t>
            </a:r>
            <a:r>
              <a:rPr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자료 구조 언어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중 하나)</a:t>
            </a:r>
            <a:endParaRPr sz="2800">
              <a:solidFill>
                <a:srgbClr val="9E9E9E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0" y="2288950"/>
            <a:ext cx="2992696" cy="20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396" y="2288938"/>
            <a:ext cx="3093829" cy="2006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290875" y="2400525"/>
            <a:ext cx="2770200" cy="17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11075" y="937475"/>
            <a:ext cx="74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Lato"/>
                <a:ea typeface="Lato"/>
                <a:cs typeface="Lato"/>
                <a:sym typeface="Lato"/>
              </a:rPr>
              <a:t>장점</a:t>
            </a:r>
            <a:r>
              <a:rPr lang="ko" sz="1300">
                <a:latin typeface="Lato"/>
                <a:ea typeface="Lato"/>
                <a:cs typeface="Lato"/>
                <a:sym typeface="Lato"/>
              </a:rPr>
              <a:t> : 다양한 인터페이스로 수많은 기능을 제공한다. / </a:t>
            </a:r>
            <a:r>
              <a:rPr b="1"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단점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ko" sz="1300">
                <a:solidFill>
                  <a:srgbClr val="FF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위험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이 크다</a:t>
            </a:r>
            <a:endParaRPr sz="13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95450" y="1403588"/>
            <a:ext cx="8287500" cy="72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1번 예시 : 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사용자 A</a:t>
            </a:r>
            <a:r>
              <a:rPr lang="ko" sz="1200">
                <a:solidFill>
                  <a:schemeClr val="dk1"/>
                </a:solidFill>
              </a:rPr>
              <a:t>가 </a:t>
            </a:r>
            <a:r>
              <a:rPr lang="ko" sz="1200">
                <a:solidFill>
                  <a:schemeClr val="dk1"/>
                </a:solidFill>
              </a:rPr>
              <a:t>프로그램에서 Map을 생성해서 여기저기 넘기려는 상황 (아무도 Map을 삭제하지 않으리라 믿음)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리스크</a:t>
            </a:r>
            <a:r>
              <a:rPr lang="ko" sz="1200">
                <a:solidFill>
                  <a:srgbClr val="666666"/>
                </a:solidFill>
              </a:rPr>
              <a:t> : 빨간 상자에 있는 clear() 메서드를 보면, </a:t>
            </a:r>
            <a:r>
              <a:rPr b="1" lang="ko" sz="1200">
                <a:solidFill>
                  <a:srgbClr val="FF0000"/>
                </a:solidFill>
              </a:rPr>
              <a:t>누구나 Map을 지울 권한이 있기 때문</a:t>
            </a:r>
            <a:r>
              <a:rPr lang="ko" sz="1200">
                <a:solidFill>
                  <a:srgbClr val="666666"/>
                </a:solidFill>
              </a:rPr>
              <a:t>에 </a:t>
            </a:r>
            <a:r>
              <a:rPr b="1" lang="ko" sz="1200">
                <a:solidFill>
                  <a:srgbClr val="FF0000"/>
                </a:solidFill>
              </a:rPr>
              <a:t>위험</a:t>
            </a:r>
            <a:r>
              <a:rPr lang="ko" sz="1200">
                <a:solidFill>
                  <a:srgbClr val="666666"/>
                </a:solidFill>
              </a:rPr>
              <a:t>함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문제점</a:t>
            </a:r>
            <a:r>
              <a:rPr lang="ko" sz="1200">
                <a:solidFill>
                  <a:srgbClr val="666666"/>
                </a:solidFill>
              </a:rPr>
              <a:t> : Map을 지울 권한 (즉, clear() 메서드를 사용할 권한) 을 제한하지 않았기 때문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118" name="Google Shape;118;p18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  <p:cxnSp>
        <p:nvCxnSpPr>
          <p:cNvPr id="120" name="Google Shape;120;p18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4294967295" type="title"/>
          </p:nvPr>
        </p:nvSpPr>
        <p:spPr>
          <a:xfrm>
            <a:off x="223475" y="485800"/>
            <a:ext cx="7790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[참고자료] What is ‘</a:t>
            </a: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Map’?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23475" y="1020700"/>
            <a:ext cx="6892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은 프로그래밍 언어에서 자료를 저장하는 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자료 구조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중 하나입니다.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일반적으로 "map"은 키-값(key-value) 쌍의 요소들을 저장하고 관리하는데 사용됩니다.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다른 프로그래밍 언어에서는 "map"을 "해시 맵", "딕셔너리", "연관 배열" 등으로 불리기도 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23475" y="1684000"/>
            <a:ext cx="810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특정한 키에 해당하는 값을 저장하고 검색하는데 사용됩니다.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키는 고유하고 중복되지 않으며, 값은 키와 연결되어 저장됩니다. 이렇게 키-값 쌍으로 구성된 데이터를 저장하고, 키를 사용하여 값을 검색하거나 수정할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42400" y="2398900"/>
            <a:ext cx="810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은 다양한 용도로 사용될 수 있습니다.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예를 들어, 데이터베이스의 테이블에서 특정 레코드를 검색할 때, 키-값 쌍으로 구성된 "map"을 사용하여 빠르게 검색할 수 있습니다. 또한, 프로그램에서의 설정 값이나 상태 정보를 저장하고 관리하는데에도 유용하게 사용될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42400" y="3168388"/>
            <a:ext cx="8103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은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주로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 다음과 같은 기능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을 제공합니다: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요소 추가: 키-값 쌍을 추가하여 "map"에 요소를 저장합니다.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요소 검색: 특정 키에 해당하는 값을 검색합니다.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요소 수정: 특정 키에 해당하는 값의 내용을 수정합니다.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요소 삭제: 특정 키에 해당하는 값을 제거합니다.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크기 확인: "map"에 저장된 요소의 개수를 확인합니다.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반복 처리: "map"에 저장된 모든 요소에 대해 반복 작업을 수행합니다.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89275" y="47966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</a:t>
            </a: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DATA From : chatGPT 3.5 </a:t>
            </a:r>
            <a:endParaRPr b="1" sz="600">
              <a:solidFill>
                <a:srgbClr val="FF9900"/>
              </a:solidFill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9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133" name="Google Shape;133;p19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4294967295" type="title"/>
          </p:nvPr>
        </p:nvSpPr>
        <p:spPr>
          <a:xfrm>
            <a:off x="223475" y="48452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[참고자료] </a:t>
            </a:r>
            <a:r>
              <a:rPr lang="k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Map의 주요 메서드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42400" y="1153988"/>
            <a:ext cx="81030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이 </a:t>
            </a:r>
            <a:r>
              <a:rPr lang="ko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제공하는 주요 메서드는 언어 및 구현에 따라 다를 수 있지만,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일반적으로 다음과 같은 메서드들이 포함됩니다 :</a:t>
            </a:r>
            <a:br>
              <a:rPr lang="ko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ko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put(key, value):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지정된 키와 값을 맵에 추가합니다.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get(key):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지정된 키에 해당하는 값을 반환합니다.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remove(key):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지정된 키에 해당하는 값을 맵에서 제거합니다.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containsKey(key):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지정된 키가 맵에 존재하는지 여부를 확인합니다.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containsValue(value):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지정된 값이 맵에 존재하는지 여부를 확인합니다.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size():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맵에 저장된 요소의 개수를 반환합니다.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isEmpty():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맵이 비어있는지 여부를 확인합니다.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keys():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맵에 저장된 모든 키를 반환합니다.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values():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맵에 저장된 모든 값을 반환합니다.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clear():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맵의 모든 요소를 제거하여 초기 상태로 되돌립니다.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142" name="Google Shape;142;p20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 txBox="1"/>
          <p:nvPr/>
        </p:nvSpPr>
        <p:spPr>
          <a:xfrm>
            <a:off x="189275" y="47966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DATA From : chatGPT 3.5 </a:t>
            </a:r>
            <a:endParaRPr b="1" sz="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25" y="2387075"/>
            <a:ext cx="4001049" cy="1307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320500" y="1410425"/>
            <a:ext cx="8540700" cy="72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2번 예시 : </a:t>
            </a:r>
            <a:r>
              <a:rPr b="1" lang="ko" sz="1200">
                <a:solidFill>
                  <a:schemeClr val="dk1"/>
                </a:solidFill>
              </a:rPr>
              <a:t> 사용자 B</a:t>
            </a:r>
            <a:r>
              <a:rPr lang="ko" sz="1200">
                <a:solidFill>
                  <a:schemeClr val="dk1"/>
                </a:solidFill>
              </a:rPr>
              <a:t>가 설계시 </a:t>
            </a:r>
            <a:r>
              <a:rPr b="1" lang="ko" sz="1200">
                <a:solidFill>
                  <a:schemeClr val="dk1"/>
                </a:solidFill>
              </a:rPr>
              <a:t>특정 객체 유형만 저장</a:t>
            </a:r>
            <a:r>
              <a:rPr lang="ko" sz="1200">
                <a:solidFill>
                  <a:schemeClr val="dk1"/>
                </a:solidFill>
              </a:rPr>
              <a:t>하기로 결정했음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리스크</a:t>
            </a:r>
            <a:r>
              <a:rPr lang="ko" sz="1200">
                <a:solidFill>
                  <a:srgbClr val="666666"/>
                </a:solidFill>
              </a:rPr>
              <a:t> : Map은 객체 유형을 제한하지 않기 때문에, 사용자는 </a:t>
            </a:r>
            <a:r>
              <a:rPr b="1" lang="ko" sz="1200">
                <a:solidFill>
                  <a:srgbClr val="FF0000"/>
                </a:solidFill>
              </a:rPr>
              <a:t>어떤 객체 유형도 추가할 수 있는 위험</a:t>
            </a:r>
            <a:r>
              <a:rPr lang="ko" sz="1200">
                <a:solidFill>
                  <a:srgbClr val="666666"/>
                </a:solidFill>
              </a:rPr>
              <a:t>이 존재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20500" y="3732675"/>
            <a:ext cx="4053900" cy="72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문제점 1</a:t>
            </a:r>
            <a:r>
              <a:rPr lang="ko" sz="1100">
                <a:solidFill>
                  <a:srgbClr val="666666"/>
                </a:solidFill>
              </a:rPr>
              <a:t> - </a:t>
            </a:r>
            <a:r>
              <a:rPr b="1" lang="ko" sz="1100">
                <a:solidFill>
                  <a:srgbClr val="666666"/>
                </a:solidFill>
              </a:rPr>
              <a:t>[반복]</a:t>
            </a:r>
            <a:r>
              <a:rPr lang="ko" sz="1100">
                <a:solidFill>
                  <a:srgbClr val="666666"/>
                </a:solidFill>
              </a:rPr>
              <a:t> 위 코드가 한번이 아니라 여러 차례 나온다.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FF0000"/>
                </a:solidFill>
              </a:rPr>
              <a:t>문제점 2</a:t>
            </a:r>
            <a:r>
              <a:rPr b="1" lang="ko" sz="11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rgbClr val="666666"/>
                </a:solidFill>
              </a:rPr>
              <a:t>- </a:t>
            </a:r>
            <a:r>
              <a:rPr b="1" lang="ko" sz="1100">
                <a:solidFill>
                  <a:srgbClr val="666666"/>
                </a:solidFill>
              </a:rPr>
              <a:t>[불분명한 의도]</a:t>
            </a:r>
            <a:r>
              <a:rPr lang="ko" sz="1100">
                <a:solidFill>
                  <a:srgbClr val="666666"/>
                </a:solidFill>
              </a:rPr>
              <a:t> 의도가 드러나지 않는다.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11075" y="937475"/>
            <a:ext cx="74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Lato"/>
                <a:ea typeface="Lato"/>
                <a:cs typeface="Lato"/>
                <a:sym typeface="Lato"/>
              </a:rPr>
              <a:t>장점</a:t>
            </a:r>
            <a:r>
              <a:rPr lang="ko" sz="1300">
                <a:latin typeface="Lato"/>
                <a:ea typeface="Lato"/>
                <a:cs typeface="Lato"/>
                <a:sym typeface="Lato"/>
              </a:rPr>
              <a:t> : 다양한 인터페이스로 수많은 기능을 제공한다. / </a:t>
            </a:r>
            <a:r>
              <a:rPr b="1"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단점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ko" sz="1300">
                <a:solidFill>
                  <a:srgbClr val="FF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위험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이 크다</a:t>
            </a:r>
            <a:endParaRPr sz="13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4443300" y="2941332"/>
            <a:ext cx="2952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284" y="2637422"/>
            <a:ext cx="3678134" cy="85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4807400" y="2387069"/>
            <a:ext cx="4053900" cy="1353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20500" y="2377319"/>
            <a:ext cx="4053900" cy="1353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807400" y="3732675"/>
            <a:ext cx="4053900" cy="72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6AA84F"/>
                </a:solidFill>
              </a:rPr>
              <a:t>개선</a:t>
            </a:r>
            <a:r>
              <a:rPr b="1" lang="ko" sz="1100">
                <a:solidFill>
                  <a:srgbClr val="6AA84F"/>
                </a:solidFill>
              </a:rPr>
              <a:t>점 1</a:t>
            </a:r>
            <a:r>
              <a:rPr lang="ko" sz="1100">
                <a:solidFill>
                  <a:srgbClr val="666666"/>
                </a:solidFill>
              </a:rPr>
              <a:t> - </a:t>
            </a:r>
            <a:r>
              <a:rPr b="1" lang="ko" sz="1100">
                <a:solidFill>
                  <a:srgbClr val="666666"/>
                </a:solidFill>
              </a:rPr>
              <a:t>[가독성]</a:t>
            </a:r>
            <a:r>
              <a:rPr lang="ko" sz="1100">
                <a:solidFill>
                  <a:srgbClr val="666666"/>
                </a:solidFill>
              </a:rPr>
              <a:t> 제너릭스를 사용하면서 가독성이 높아짐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문제점 1</a:t>
            </a:r>
            <a:r>
              <a:rPr b="1" lang="ko" sz="11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rgbClr val="666666"/>
                </a:solidFill>
              </a:rPr>
              <a:t>- </a:t>
            </a:r>
            <a:r>
              <a:rPr b="1" lang="ko" sz="1100">
                <a:solidFill>
                  <a:srgbClr val="666666"/>
                </a:solidFill>
              </a:rPr>
              <a:t>[복잡함]</a:t>
            </a:r>
            <a:r>
              <a:rPr lang="ko" sz="1100">
                <a:solidFill>
                  <a:srgbClr val="666666"/>
                </a:solidFill>
              </a:rPr>
              <a:t> Map&lt;String, Sensor&gt; 가 사용자에게 필요하지 않은 기능까지 제공함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995275" y="2763425"/>
            <a:ext cx="1248600" cy="17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719100" y="2387075"/>
            <a:ext cx="1142100" cy="219000"/>
          </a:xfrm>
          <a:prstGeom prst="snip2DiagRect">
            <a:avLst>
              <a:gd fmla="val 0" name="adj1"/>
              <a:gd fmla="val 33858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1차 개선 코드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163" name="Google Shape;163;p21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1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  <p:sp>
        <p:nvSpPr>
          <p:cNvPr id="165" name="Google Shape;165;p21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(자료를 저장하는 </a:t>
            </a:r>
            <a:r>
              <a:rPr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자료 구조 언어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중 하나)</a:t>
            </a:r>
            <a:endParaRPr sz="2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