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R1QyMW7G5p70U0i0YlP/KkNC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EB726D-B0CD-45D0-A6F6-F9775759FF64}">
  <a:tblStyle styleId="{80EB726D-B0CD-45D0-A6F6-F9775759FF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224" autoAdjust="0"/>
  </p:normalViewPr>
  <p:slideViewPr>
    <p:cSldViewPr snapToGrid="0">
      <p:cViewPr varScale="1">
        <p:scale>
          <a:sx n="112" d="100"/>
          <a:sy n="11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dirty="0"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dirty="0"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736520" y="381699"/>
            <a:ext cx="2667699" cy="60946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" name="Google Shape;89;p1"/>
          <p:cNvCxnSpPr>
            <a:stCxn id="90" idx="2"/>
            <a:endCxn id="91" idx="0"/>
          </p:cNvCxnSpPr>
          <p:nvPr/>
        </p:nvCxnSpPr>
        <p:spPr>
          <a:xfrm>
            <a:off x="3061981" y="1082180"/>
            <a:ext cx="0" cy="4806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Google Shape;90;p1"/>
          <p:cNvSpPr/>
          <p:nvPr/>
        </p:nvSpPr>
        <p:spPr>
          <a:xfrm>
            <a:off x="2038524" y="696286"/>
            <a:ext cx="2046914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 Raw FASTQ reads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038524" y="5889072"/>
            <a:ext cx="2046914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Analysis-ready BAM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"/>
          <p:cNvGraphicFramePr/>
          <p:nvPr>
            <p:extLst>
              <p:ext uri="{D42A27DB-BD31-4B8C-83A1-F6EECF244321}">
                <p14:modId xmlns:p14="http://schemas.microsoft.com/office/powerpoint/2010/main" val="4108782000"/>
              </p:ext>
            </p:extLst>
          </p:nvPr>
        </p:nvGraphicFramePr>
        <p:xfrm>
          <a:off x="2038524" y="1304209"/>
          <a:ext cx="2046925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0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 Reads QC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fastp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" name="Google Shape;93;p1"/>
          <p:cNvGraphicFramePr/>
          <p:nvPr/>
        </p:nvGraphicFramePr>
        <p:xfrm>
          <a:off x="2038524" y="2135838"/>
          <a:ext cx="2046925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0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1.3 Map to ref genome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bowtie2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Google Shape;94;p1"/>
          <p:cNvGraphicFramePr/>
          <p:nvPr/>
        </p:nvGraphicFramePr>
        <p:xfrm>
          <a:off x="2038524" y="2967467"/>
          <a:ext cx="2046925" cy="82298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0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 Duplicate marking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Coordinate sort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picard / Samtools sort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5" name="Google Shape;95;p1"/>
          <p:cNvGraphicFramePr/>
          <p:nvPr/>
        </p:nvGraphicFramePr>
        <p:xfrm>
          <a:off x="2038524" y="4012456"/>
          <a:ext cx="2046925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0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 Indel realignment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GATK 3.8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6" name="Google Shape;96;p1"/>
          <p:cNvGraphicFramePr/>
          <p:nvPr/>
        </p:nvGraphicFramePr>
        <p:xfrm>
          <a:off x="2038524" y="4844085"/>
          <a:ext cx="2046925" cy="82298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0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 Base Quality Score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Recalibration(BQSR)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GATK 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7" name="Google Shape;97;p1"/>
          <p:cNvSpPr/>
          <p:nvPr/>
        </p:nvSpPr>
        <p:spPr>
          <a:xfrm>
            <a:off x="1904300" y="153099"/>
            <a:ext cx="2315362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Data pre-processing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243118" y="344376"/>
            <a:ext cx="6165900" cy="6094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6574168" y="153099"/>
            <a:ext cx="3467454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Variant discovery and genotyping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"/>
          <p:cNvCxnSpPr>
            <a:stCxn id="101" idx="2"/>
            <a:endCxn id="102" idx="0"/>
          </p:cNvCxnSpPr>
          <p:nvPr/>
        </p:nvCxnSpPr>
        <p:spPr>
          <a:xfrm>
            <a:off x="6908335" y="1082180"/>
            <a:ext cx="0" cy="2846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>
            <a:stCxn id="104" idx="2"/>
            <a:endCxn id="105" idx="0"/>
          </p:cNvCxnSpPr>
          <p:nvPr/>
        </p:nvCxnSpPr>
        <p:spPr>
          <a:xfrm>
            <a:off x="9773173" y="1082180"/>
            <a:ext cx="0" cy="3676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"/>
          <p:cNvSpPr/>
          <p:nvPr/>
        </p:nvSpPr>
        <p:spPr>
          <a:xfrm>
            <a:off x="5620625" y="696286"/>
            <a:ext cx="2575419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 GATK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5620626" y="1283237"/>
          <a:ext cx="2575425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2.1.1 Call variant per-sample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HaplotyperCaller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Google Shape;107;p1"/>
          <p:cNvGraphicFramePr/>
          <p:nvPr/>
        </p:nvGraphicFramePr>
        <p:xfrm>
          <a:off x="5620626" y="2093894"/>
          <a:ext cx="2575425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2.1.2 Consolidate gVCFs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GenomicsDBimport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8" name="Google Shape;108;p1"/>
          <p:cNvGraphicFramePr/>
          <p:nvPr/>
        </p:nvGraphicFramePr>
        <p:xfrm>
          <a:off x="5620626" y="2904551"/>
          <a:ext cx="2575425" cy="82298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57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2.1.3 Joint genotyping in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cohort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GenotyperGVCFs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Google Shape;102;p1"/>
          <p:cNvSpPr/>
          <p:nvPr/>
        </p:nvSpPr>
        <p:spPr>
          <a:xfrm>
            <a:off x="5620625" y="3928566"/>
            <a:ext cx="2575419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VCF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607103" y="696286"/>
            <a:ext cx="2332139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2.2 Graphtyper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p1"/>
          <p:cNvGraphicFramePr/>
          <p:nvPr/>
        </p:nvGraphicFramePr>
        <p:xfrm>
          <a:off x="8607105" y="1238271"/>
          <a:ext cx="2332150" cy="7620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3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2.2.1 Discovery step1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Variant identification from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reference genome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Google Shape;110;p1"/>
          <p:cNvGraphicFramePr/>
          <p:nvPr/>
        </p:nvGraphicFramePr>
        <p:xfrm>
          <a:off x="8607105" y="2156362"/>
          <a:ext cx="2332150" cy="7620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3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2.2.2 Discovery step2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Variant identification from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augmented ref.fastq graph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Google Shape;111;p1"/>
          <p:cNvGraphicFramePr/>
          <p:nvPr/>
        </p:nvGraphicFramePr>
        <p:xfrm>
          <a:off x="8607105" y="3074453"/>
          <a:ext cx="2332150" cy="7620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3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2.2.3 Genotyping step1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Prune complex variation in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genome graph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2" name="Google Shape;112;p1"/>
          <p:cNvGraphicFramePr/>
          <p:nvPr/>
        </p:nvGraphicFramePr>
        <p:xfrm>
          <a:off x="8607105" y="3992544"/>
          <a:ext cx="2332150" cy="609620"/>
        </p:xfrm>
        <a:graphic>
          <a:graphicData uri="http://schemas.openxmlformats.org/drawingml/2006/table">
            <a:tbl>
              <a:tblPr>
                <a:noFill/>
                <a:tableStyleId>{80EB726D-B0CD-45D0-A6F6-F9775759FF64}</a:tableStyleId>
              </a:tblPr>
              <a:tblGrid>
                <a:gridCol w="23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2.2.4 Genotyping step2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Genotype variant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" name="Google Shape;105;p1"/>
          <p:cNvSpPr/>
          <p:nvPr/>
        </p:nvSpPr>
        <p:spPr>
          <a:xfrm>
            <a:off x="8607103" y="4758235"/>
            <a:ext cx="2332139" cy="385894"/>
          </a:xfrm>
          <a:prstGeom prst="roundRect">
            <a:avLst>
              <a:gd name="adj" fmla="val 16667"/>
            </a:avLst>
          </a:prstGeom>
          <a:solidFill>
            <a:srgbClr val="D8E2F3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VCF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"/>
          <p:cNvCxnSpPr>
            <a:stCxn id="91" idx="3"/>
            <a:endCxn id="101" idx="1"/>
          </p:cNvCxnSpPr>
          <p:nvPr/>
        </p:nvCxnSpPr>
        <p:spPr>
          <a:xfrm rot="10800000" flipH="1">
            <a:off x="4085438" y="889319"/>
            <a:ext cx="1535100" cy="51927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114;p1"/>
          <p:cNvCxnSpPr>
            <a:stCxn id="91" idx="3"/>
            <a:endCxn id="104" idx="1"/>
          </p:cNvCxnSpPr>
          <p:nvPr/>
        </p:nvCxnSpPr>
        <p:spPr>
          <a:xfrm rot="10800000" flipH="1">
            <a:off x="4085438" y="889319"/>
            <a:ext cx="4521600" cy="5192700"/>
          </a:xfrm>
          <a:prstGeom prst="bentConnector3">
            <a:avLst>
              <a:gd name="adj1" fmla="val 95456"/>
            </a:avLst>
          </a:prstGeom>
          <a:noFill/>
          <a:ln w="12700" cap="flat" cmpd="sng">
            <a:solidFill>
              <a:schemeClr val="dk1"/>
            </a:solidFill>
            <a:prstDash val="dot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8645DAAA-95F7-A11F-D772-65D2C0B94F02}"/>
              </a:ext>
            </a:extLst>
          </p:cNvPr>
          <p:cNvGrpSpPr/>
          <p:nvPr/>
        </p:nvGrpSpPr>
        <p:grpSpPr>
          <a:xfrm>
            <a:off x="543357" y="603801"/>
            <a:ext cx="7034177" cy="5650398"/>
            <a:chOff x="2851128" y="610476"/>
            <a:chExt cx="7034177" cy="565039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E73D96-C9C1-4817-E0CB-A365A3D7AB57}"/>
                </a:ext>
              </a:extLst>
            </p:cNvPr>
            <p:cNvCxnSpPr>
              <a:stCxn id="125" idx="2"/>
            </p:cNvCxnSpPr>
            <p:nvPr/>
          </p:nvCxnSpPr>
          <p:spPr>
            <a:xfrm flipH="1">
              <a:off x="6218594" y="996370"/>
              <a:ext cx="1" cy="3306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Google Shape;125;p2"/>
            <p:cNvSpPr/>
            <p:nvPr/>
          </p:nvSpPr>
          <p:spPr>
            <a:xfrm>
              <a:off x="5128026" y="610476"/>
              <a:ext cx="2181138" cy="385894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Raw dat</a:t>
              </a:r>
              <a:r>
                <a:rPr lang="en-US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sz="1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graphicFrame>
          <p:nvGraphicFramePr>
            <p:cNvPr id="127" name="Google Shape;127;p2"/>
            <p:cNvGraphicFramePr/>
            <p:nvPr>
              <p:extLst>
                <p:ext uri="{D42A27DB-BD31-4B8C-83A1-F6EECF244321}">
                  <p14:modId xmlns:p14="http://schemas.microsoft.com/office/powerpoint/2010/main" val="2914159581"/>
                </p:ext>
              </p:extLst>
            </p:nvPr>
          </p:nvGraphicFramePr>
          <p:xfrm>
            <a:off x="5195132" y="1184882"/>
            <a:ext cx="2046925" cy="82298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0469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77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1. Reads QC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7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fastp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(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Fastq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file)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8" name="Google Shape;128;p2"/>
            <p:cNvGraphicFramePr/>
            <p:nvPr>
              <p:extLst>
                <p:ext uri="{D42A27DB-BD31-4B8C-83A1-F6EECF244321}">
                  <p14:modId xmlns:p14="http://schemas.microsoft.com/office/powerpoint/2010/main" val="3881816271"/>
                </p:ext>
              </p:extLst>
            </p:nvPr>
          </p:nvGraphicFramePr>
          <p:xfrm>
            <a:off x="5195132" y="2161750"/>
            <a:ext cx="2046925" cy="82298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0469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77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2. Reads Alignment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791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STAR</a:t>
                        </a: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(Bam file)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9" name="Google Shape;129;p2"/>
            <p:cNvGraphicFramePr/>
            <p:nvPr>
              <p:extLst>
                <p:ext uri="{D42A27DB-BD31-4B8C-83A1-F6EECF244321}">
                  <p14:modId xmlns:p14="http://schemas.microsoft.com/office/powerpoint/2010/main" val="1755054951"/>
                </p:ext>
              </p:extLst>
            </p:nvPr>
          </p:nvGraphicFramePr>
          <p:xfrm>
            <a:off x="4884745" y="3217932"/>
            <a:ext cx="2667698" cy="82298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6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3. Gene counting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HTseq</a:t>
                        </a:r>
                        <a:endPara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(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tsv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, txt, csv…)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8" name="Google Shape;148;p2"/>
            <p:cNvGraphicFramePr/>
            <p:nvPr>
              <p:extLst>
                <p:ext uri="{D42A27DB-BD31-4B8C-83A1-F6EECF244321}">
                  <p14:modId xmlns:p14="http://schemas.microsoft.com/office/powerpoint/2010/main" val="4037094381"/>
                </p:ext>
              </p:extLst>
            </p:nvPr>
          </p:nvGraphicFramePr>
          <p:xfrm>
            <a:off x="7217605" y="4916963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5.1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TMM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DESeq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48;p2">
              <a:extLst>
                <a:ext uri="{FF2B5EF4-FFF2-40B4-BE49-F238E27FC236}">
                  <a16:creationId xmlns:a16="http://schemas.microsoft.com/office/drawing/2014/main" id="{CC917105-4BFA-485B-7645-96232ABDFD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8591170"/>
                </p:ext>
              </p:extLst>
            </p:nvPr>
          </p:nvGraphicFramePr>
          <p:xfrm>
            <a:off x="2851128" y="4949878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4.1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TPM/RPKM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6E42B9-875E-06E5-8137-EBA8BA73A525}"/>
                </a:ext>
              </a:extLst>
            </p:cNvPr>
            <p:cNvGrpSpPr/>
            <p:nvPr/>
          </p:nvGrpSpPr>
          <p:grpSpPr>
            <a:xfrm>
              <a:off x="4084781" y="4302991"/>
              <a:ext cx="4348767" cy="355600"/>
              <a:chOff x="3556001" y="3833091"/>
              <a:chExt cx="4801348" cy="355600"/>
            </a:xfrm>
          </p:grpSpPr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1F9FE4FC-9F23-5EBF-15A4-5C9A7502E57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556001" y="3833091"/>
                <a:ext cx="2493607" cy="350982"/>
              </a:xfrm>
              <a:prstGeom prst="bentConnector3">
                <a:avLst>
                  <a:gd name="adj1" fmla="val 10000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2CE4B058-0629-33C4-5F31-829C0036E6F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974367" y="3837709"/>
                <a:ext cx="2382982" cy="350982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BF9BB8-5D7D-D7FB-7C3E-C13D8F9DE703}"/>
                </a:ext>
              </a:extLst>
            </p:cNvPr>
            <p:cNvSpPr txBox="1"/>
            <p:nvPr/>
          </p:nvSpPr>
          <p:spPr>
            <a:xfrm>
              <a:off x="3106222" y="4638198"/>
              <a:ext cx="2171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Exploratory data analysis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F3208E-50E2-473B-3749-AB18BBB729F2}"/>
                </a:ext>
              </a:extLst>
            </p:cNvPr>
            <p:cNvSpPr txBox="1"/>
            <p:nvPr/>
          </p:nvSpPr>
          <p:spPr>
            <a:xfrm>
              <a:off x="7755644" y="4609186"/>
              <a:ext cx="2036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Expression analysis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22" name="Google Shape;148;p2">
              <a:extLst>
                <a:ext uri="{FF2B5EF4-FFF2-40B4-BE49-F238E27FC236}">
                  <a16:creationId xmlns:a16="http://schemas.microsoft.com/office/drawing/2014/main" id="{4D7C2305-7287-6212-961F-77FF4C2F4E7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8753662"/>
                </p:ext>
              </p:extLst>
            </p:nvPr>
          </p:nvGraphicFramePr>
          <p:xfrm>
            <a:off x="7217605" y="5651254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5.2 DEG 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edgeR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DESeq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baySeq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3" name="Google Shape;148;p2">
              <a:extLst>
                <a:ext uri="{FF2B5EF4-FFF2-40B4-BE49-F238E27FC236}">
                  <a16:creationId xmlns:a16="http://schemas.microsoft.com/office/drawing/2014/main" id="{AF0E0066-9179-1603-57A2-9A657CCAB42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358911"/>
                </p:ext>
              </p:extLst>
            </p:nvPr>
          </p:nvGraphicFramePr>
          <p:xfrm>
            <a:off x="2851128" y="5651254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4.2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Data visualization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BF7EF3CB-8E31-0F45-7469-7DB2D51ED2DE}"/>
                </a:ext>
              </a:extLst>
            </p:cNvPr>
            <p:cNvSpPr/>
            <p:nvPr/>
          </p:nvSpPr>
          <p:spPr>
            <a:xfrm>
              <a:off x="6927699" y="5146432"/>
              <a:ext cx="181167" cy="89161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9C863-4BDB-6B05-F330-EF410E2DC784}"/>
                </a:ext>
              </a:extLst>
            </p:cNvPr>
            <p:cNvSpPr txBox="1"/>
            <p:nvPr/>
          </p:nvSpPr>
          <p:spPr>
            <a:xfrm>
              <a:off x="5889451" y="5424081"/>
              <a:ext cx="11764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-KR" sz="1400" b="1" u="none" strike="noStrike" cap="none" dirty="0">
                  <a:latin typeface="Calibri" panose="020F0502020204030204" pitchFamily="34" charset="0"/>
                  <a:cs typeface="Calibri" panose="020F0502020204030204" pitchFamily="34" charset="0"/>
                </a:rPr>
                <a:t>TCC pipeline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1CBB4CC-06A3-86D5-C0A0-619700DFD22F}"/>
              </a:ext>
            </a:extLst>
          </p:cNvPr>
          <p:cNvGrpSpPr/>
          <p:nvPr/>
        </p:nvGrpSpPr>
        <p:grpSpPr>
          <a:xfrm>
            <a:off x="543357" y="1277732"/>
            <a:ext cx="7034177" cy="4833833"/>
            <a:chOff x="543357" y="1277732"/>
            <a:chExt cx="7034177" cy="483383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E73D96-C9C1-4817-E0CB-A365A3D7AB57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3910823" y="1652707"/>
              <a:ext cx="22459" cy="2539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Google Shape;125;p2"/>
            <p:cNvSpPr/>
            <p:nvPr/>
          </p:nvSpPr>
          <p:spPr>
            <a:xfrm>
              <a:off x="2820254" y="1277732"/>
              <a:ext cx="2181138" cy="374975"/>
            </a:xfrm>
            <a:prstGeom prst="roundRect">
              <a:avLst>
                <a:gd name="adj" fmla="val 16667"/>
              </a:avLst>
            </a:prstGeom>
            <a:solidFill>
              <a:srgbClr val="D8E2F3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 Raw dat</a:t>
              </a:r>
              <a:r>
                <a:rPr lang="en-US" b="1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sz="14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  <p:graphicFrame>
          <p:nvGraphicFramePr>
            <p:cNvPr id="127" name="Google Shape;127;p2"/>
            <p:cNvGraphicFramePr/>
            <p:nvPr>
              <p:extLst>
                <p:ext uri="{D42A27DB-BD31-4B8C-83A1-F6EECF244321}">
                  <p14:modId xmlns:p14="http://schemas.microsoft.com/office/powerpoint/2010/main" val="3420635736"/>
                </p:ext>
              </p:extLst>
            </p:nvPr>
          </p:nvGraphicFramePr>
          <p:xfrm>
            <a:off x="2887361" y="1854403"/>
            <a:ext cx="2046925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0469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2-1. Reads QC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7725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fastp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(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Fastq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file)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8" name="Google Shape;128;p2"/>
            <p:cNvGraphicFramePr/>
            <p:nvPr/>
          </p:nvGraphicFramePr>
          <p:xfrm>
            <a:off x="2887361" y="2665719"/>
            <a:ext cx="2046925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0469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77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2. Reads Alignment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17917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STAR (Bam file)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29" name="Google Shape;129;p2"/>
            <p:cNvGraphicFramePr/>
            <p:nvPr/>
          </p:nvGraphicFramePr>
          <p:xfrm>
            <a:off x="2576974" y="3477034"/>
            <a:ext cx="2667698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6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3. Gene counting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Htseq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(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tsv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, txt, csv…)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148" name="Google Shape;148;p2"/>
            <p:cNvGraphicFramePr/>
            <p:nvPr/>
          </p:nvGraphicFramePr>
          <p:xfrm>
            <a:off x="4909834" y="4788432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5.1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TMM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DESeq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148;p2">
              <a:extLst>
                <a:ext uri="{FF2B5EF4-FFF2-40B4-BE49-F238E27FC236}">
                  <a16:creationId xmlns:a16="http://schemas.microsoft.com/office/drawing/2014/main" id="{CC917105-4BFA-485B-7645-96232ABDFD0C}"/>
                </a:ext>
              </a:extLst>
            </p:cNvPr>
            <p:cNvGraphicFramePr/>
            <p:nvPr/>
          </p:nvGraphicFramePr>
          <p:xfrm>
            <a:off x="543357" y="4820415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4.1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TPM/RPKM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96E42B9-875E-06E5-8137-EBA8BA73A525}"/>
                </a:ext>
              </a:extLst>
            </p:cNvPr>
            <p:cNvGrpSpPr/>
            <p:nvPr/>
          </p:nvGrpSpPr>
          <p:grpSpPr>
            <a:xfrm>
              <a:off x="1777010" y="4191833"/>
              <a:ext cx="4348767" cy="345810"/>
              <a:chOff x="3556001" y="3833091"/>
              <a:chExt cx="4801348" cy="355880"/>
            </a:xfrm>
          </p:grpSpPr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1F9FE4FC-9F23-5EBF-15A4-5C9A7502E57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556001" y="3833091"/>
                <a:ext cx="2493607" cy="350982"/>
              </a:xfrm>
              <a:prstGeom prst="bentConnector3">
                <a:avLst>
                  <a:gd name="adj1" fmla="val 10000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2CE4B058-0629-33C4-5F31-829C0036E6F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974367" y="3837989"/>
                <a:ext cx="2382982" cy="350982"/>
              </a:xfrm>
              <a:prstGeom prst="bentConnector3">
                <a:avLst>
                  <a:gd name="adj1" fmla="val 1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BF9BB8-5D7D-D7FB-7C3E-C13D8F9DE703}"/>
                </a:ext>
              </a:extLst>
            </p:cNvPr>
            <p:cNvSpPr txBox="1"/>
            <p:nvPr/>
          </p:nvSpPr>
          <p:spPr>
            <a:xfrm>
              <a:off x="798451" y="4517555"/>
              <a:ext cx="2171011" cy="299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Exploratory data analysis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F3208E-50E2-473B-3749-AB18BBB729F2}"/>
                </a:ext>
              </a:extLst>
            </p:cNvPr>
            <p:cNvSpPr txBox="1"/>
            <p:nvPr/>
          </p:nvSpPr>
          <p:spPr>
            <a:xfrm>
              <a:off x="5447873" y="4489363"/>
              <a:ext cx="2036056" cy="299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Expression analysis</a:t>
              </a:r>
              <a:endParaRPr lang="ko-KR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aphicFrame>
          <p:nvGraphicFramePr>
            <p:cNvPr id="22" name="Google Shape;148;p2">
              <a:extLst>
                <a:ext uri="{FF2B5EF4-FFF2-40B4-BE49-F238E27FC236}">
                  <a16:creationId xmlns:a16="http://schemas.microsoft.com/office/drawing/2014/main" id="{4D7C2305-7287-6212-961F-77FF4C2F4E7B}"/>
                </a:ext>
              </a:extLst>
            </p:cNvPr>
            <p:cNvGraphicFramePr/>
            <p:nvPr/>
          </p:nvGraphicFramePr>
          <p:xfrm>
            <a:off x="4909834" y="5501945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5.2 DEG 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edgeR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DESeq</a:t>
                        </a: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 + </a:t>
                        </a:r>
                        <a:r>
                          <a:rPr lang="en-US" sz="1400" u="none" strike="noStrike" cap="none" dirty="0" err="1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baySeq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3" name="Google Shape;148;p2">
              <a:extLst>
                <a:ext uri="{FF2B5EF4-FFF2-40B4-BE49-F238E27FC236}">
                  <a16:creationId xmlns:a16="http://schemas.microsoft.com/office/drawing/2014/main" id="{AF0E0066-9179-1603-57A2-9A657CCAB422}"/>
                </a:ext>
              </a:extLst>
            </p:cNvPr>
            <p:cNvGraphicFramePr/>
            <p:nvPr/>
          </p:nvGraphicFramePr>
          <p:xfrm>
            <a:off x="543357" y="5501945"/>
            <a:ext cx="2667700" cy="609620"/>
          </p:xfrm>
          <a:graphic>
            <a:graphicData uri="http://schemas.openxmlformats.org/drawingml/2006/table">
              <a:tbl>
                <a:tblPr>
                  <a:noFill/>
                  <a:tableStyleId>{80EB726D-B0CD-45D0-A6F6-F9775759FF64}</a:tableStyleId>
                </a:tblPr>
                <a:tblGrid>
                  <a:gridCol w="26677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8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4.2 Normalization</a:t>
                        </a:r>
                        <a:endParaRPr sz="1400" u="none" strike="noStrike" cap="none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E2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0480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400"/>
                          <a:buFont typeface="Arial"/>
                          <a:buNone/>
                        </a:pPr>
                        <a:r>
                          <a:rPr lang="en-US" sz="140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Arial"/>
                            <a:cs typeface="Calibri" panose="020F0502020204030204" pitchFamily="34" charset="0"/>
                            <a:sym typeface="Arial"/>
                          </a:rPr>
                          <a:t>Data visualization</a:t>
                        </a:r>
                        <a:endParaRPr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Arial"/>
                          <a:cs typeface="Calibri" panose="020F0502020204030204" pitchFamily="34" charset="0"/>
                          <a:sym typeface="Arial"/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BF7EF3CB-8E31-0F45-7469-7DB2D51ED2DE}"/>
                </a:ext>
              </a:extLst>
            </p:cNvPr>
            <p:cNvSpPr/>
            <p:nvPr/>
          </p:nvSpPr>
          <p:spPr>
            <a:xfrm>
              <a:off x="4619928" y="5011408"/>
              <a:ext cx="181167" cy="86638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9C863-4BDB-6B05-F330-EF410E2DC784}"/>
                </a:ext>
              </a:extLst>
            </p:cNvPr>
            <p:cNvSpPr txBox="1"/>
            <p:nvPr/>
          </p:nvSpPr>
          <p:spPr>
            <a:xfrm>
              <a:off x="3581680" y="5281200"/>
              <a:ext cx="1176433" cy="299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altLang="ko-KR" sz="1400" b="1" u="none" strike="noStrike" cap="none" dirty="0">
                  <a:latin typeface="Calibri" panose="020F0502020204030204" pitchFamily="34" charset="0"/>
                  <a:cs typeface="Calibri" panose="020F0502020204030204" pitchFamily="34" charset="0"/>
                </a:rPr>
                <a:t>TCC pipeline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228</Words>
  <Application>Microsoft Macintosh PowerPoint</Application>
  <PresentationFormat>와이드스크린</PresentationFormat>
  <Paragraphs>77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Yoonseok_Lee</cp:lastModifiedBy>
  <cp:revision>8</cp:revision>
  <dcterms:created xsi:type="dcterms:W3CDTF">2022-07-28T09:01:10Z</dcterms:created>
  <dcterms:modified xsi:type="dcterms:W3CDTF">2024-03-08T12:57:33Z</dcterms:modified>
</cp:coreProperties>
</file>