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75" r:id="rId4"/>
    <p:sldId id="274" r:id="rId5"/>
    <p:sldId id="271" r:id="rId6"/>
    <p:sldId id="272" r:id="rId7"/>
    <p:sldId id="276" r:id="rId8"/>
    <p:sldId id="277" r:id="rId9"/>
    <p:sldId id="278" r:id="rId10"/>
    <p:sldId id="279" r:id="rId11"/>
    <p:sldId id="280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CEC6"/>
    <a:srgbClr val="53C0E5"/>
    <a:srgbClr val="FEDBC4"/>
    <a:srgbClr val="FEE6D1"/>
    <a:srgbClr val="FDA988"/>
    <a:srgbClr val="FB5F77"/>
    <a:srgbClr val="FFF393"/>
    <a:srgbClr val="9DCCE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5208" autoAdjust="0"/>
  </p:normalViewPr>
  <p:slideViewPr>
    <p:cSldViewPr snapToGrid="0" showGuides="1">
      <p:cViewPr varScale="1">
        <p:scale>
          <a:sx n="85" d="100"/>
          <a:sy n="85" d="100"/>
        </p:scale>
        <p:origin x="581" y="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2F6D9-440B-4102-BBA7-FD259A9CB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7EF76C-6A70-4089-9389-D6371A73F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AC6A45-99EC-4709-8FB7-D8033F48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486A-1091-4FF2-9674-E383F588806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8106B0-56F1-463F-ABBD-63560C98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0F7466-3946-4B3E-9F11-83A41729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956B-A564-489E-BAAD-FE96BAAD1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68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0831B-97F0-446A-A50D-881D2C7C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95F620-CBC9-49CB-93F5-E57BC06D9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D38AC-6749-4539-8018-8A1012BA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486A-1091-4FF2-9674-E383F588806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3F460-FF8E-4CD6-93C9-96EC4778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3EA0C-0D2B-4ADD-A7B1-7A3DE420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956B-A564-489E-BAAD-FE96BAAD1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62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A8CF15-9B61-449D-AA5C-35878C1B8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FB8E43-3012-492D-BADC-9208E55F0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BC0D38-1805-42ED-A0F7-38D0244E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486A-1091-4FF2-9674-E383F588806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08B230-3A05-4513-9387-64BBA211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9FEB8-6730-496B-BC39-9C794189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956B-A564-489E-BAAD-FE96BAAD1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6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519D2-2AFA-4137-9E91-62C0DA30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8C1CC-71B0-4D91-AF40-E53185D93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E06A3-6544-4F5F-A7D0-C4CBB5D77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486A-1091-4FF2-9674-E383F588806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09EAA-E8E5-45F9-9ED8-96CBD1D4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FC1C8-C929-4B15-B8BD-8E61E9B9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956B-A564-489E-BAAD-FE96BAAD1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97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51AAC-148F-43F3-B899-F0C8C4125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5F7766-FF05-46B9-B655-25B33DC19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1EE8C-14B1-496F-8477-4FA083D35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486A-1091-4FF2-9674-E383F588806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54E0B-6B52-4455-A221-D3A34D14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EF6136-166E-47A0-AB59-4EC1D9C56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956B-A564-489E-BAAD-FE96BAAD1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33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84AB9-E9F1-4B04-83CD-512CCDE8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CAA8F-7B47-4217-88E0-E572E0B54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A5B781-3CC3-481D-B6DB-BEBC586B1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AEEF7-2D68-4A89-BC57-A6AC7981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486A-1091-4FF2-9674-E383F588806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BD166C-5AE3-4E80-B3C1-B352D330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2BE24A-E0AA-4C2A-ADB2-ADBBE197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956B-A564-489E-BAAD-FE96BAAD1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1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300B6-D36E-4CB1-9930-370F99F9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A35642-16A5-4EC4-B91C-68D7D2DD3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0DA506-DD80-4352-8F65-B8F9C2BA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69FC05-A707-464F-8EBC-827042AB6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5956B9-E228-47B5-B63F-DAA384F55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65EA58-F93A-4F0B-A603-A65148C4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486A-1091-4FF2-9674-E383F588806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E3133B-F2C9-4284-A95B-A7CC8059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16C7AA-DBCC-4D20-BC7B-3C5F0001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956B-A564-489E-BAAD-FE96BAAD1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17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DC3C4-F8FE-4E6B-883A-221FB0E7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8D45D-E0C9-45F7-B27A-81D94BE9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486A-1091-4FF2-9674-E383F588806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AFAF4E-3D28-48E6-BC24-B8DD4100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E1065E-68BA-4CAA-9F57-3ADE4BAF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956B-A564-489E-BAAD-FE96BAAD1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43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46EDB1-C7F4-484A-98E9-5C6A4820DE46}"/>
              </a:ext>
            </a:extLst>
          </p:cNvPr>
          <p:cNvSpPr txBox="1"/>
          <p:nvPr userDrawn="1"/>
        </p:nvSpPr>
        <p:spPr>
          <a:xfrm>
            <a:off x="10279497" y="6608485"/>
            <a:ext cx="19319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E6146D-796F-4187-AF18-D831C18D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486A-1091-4FF2-9674-E383F588806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F53574-4D3F-4CBF-B4AA-F63A1933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0FF91-1097-4760-ACD9-B1551B98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956B-A564-489E-BAAD-FE96BAAD1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42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36012-C075-4E9A-A23D-CB73ED333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C2F5B-E708-4BCC-AD47-34449217B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D84DE5-58EC-4900-9A31-50480F23A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9F2CD2-D9D7-4E82-BA5E-B515AA1F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486A-1091-4FF2-9674-E383F588806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D21A6F-E352-4747-B934-990ADA34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38AEF4-5A03-42F6-B72C-08163127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956B-A564-489E-BAAD-FE96BAAD1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19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FE9E4-D1AB-47A5-83F6-EACA52CE0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4BEB2D-38DA-4BF0-89FE-72226E852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D32E75-C164-404D-A71B-F61CDD5B7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5FD94-C40C-46F5-97B7-461F2194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486A-1091-4FF2-9674-E383F588806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44ABDD-A1CA-467D-8411-936D0E17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1B8E42-93B2-4B69-83A3-1281696E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956B-A564-489E-BAAD-FE96BAAD1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00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4E587E-285A-4993-8B6F-862DFE07F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51C361-537E-4559-85DE-4BE5470B8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28F67-0408-4D65-A5A7-1248F01BA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9486A-1091-4FF2-9674-E383F588806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38F123-FA42-4716-8A42-C0345DB9C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C2172-ACB0-486D-B8D9-649C41106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B956B-A564-489E-BAAD-FE96BAAD1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46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9421D2C-FA84-4256-AF29-E36EB3526982}"/>
              </a:ext>
            </a:extLst>
          </p:cNvPr>
          <p:cNvSpPr/>
          <p:nvPr/>
        </p:nvSpPr>
        <p:spPr>
          <a:xfrm>
            <a:off x="9823192" y="6488668"/>
            <a:ext cx="2368808" cy="369332"/>
          </a:xfrm>
          <a:prstGeom prst="rect">
            <a:avLst/>
          </a:prstGeom>
          <a:solidFill>
            <a:srgbClr val="DFC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5F876-2E19-40CD-8F5D-34FAEDCB73F7}"/>
              </a:ext>
            </a:extLst>
          </p:cNvPr>
          <p:cNvSpPr txBox="1"/>
          <p:nvPr/>
        </p:nvSpPr>
        <p:spPr>
          <a:xfrm>
            <a:off x="1498829" y="1079058"/>
            <a:ext cx="103586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endParaRPr lang="ko-KR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81174-B2F1-43DC-9169-6B6ACB329219}"/>
              </a:ext>
            </a:extLst>
          </p:cNvPr>
          <p:cNvSpPr txBox="1"/>
          <p:nvPr/>
        </p:nvSpPr>
        <p:spPr>
          <a:xfrm>
            <a:off x="9657309" y="1079058"/>
            <a:ext cx="103586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ko-KR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2E0350-59D8-41CD-AEED-C5E11D640059}"/>
              </a:ext>
            </a:extLst>
          </p:cNvPr>
          <p:cNvSpPr txBox="1"/>
          <p:nvPr/>
        </p:nvSpPr>
        <p:spPr>
          <a:xfrm>
            <a:off x="3200399" y="2795662"/>
            <a:ext cx="579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예스체" panose="020B0500000101010101" pitchFamily="50" charset="-127"/>
                <a:ea typeface="예스체" panose="020B0500000101010101" pitchFamily="50" charset="-127"/>
              </a:rPr>
              <a:t>Presentation</a:t>
            </a:r>
            <a:endParaRPr lang="ko-KR" altLang="en-US" sz="6000" b="1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2BC49-B570-4B56-9FA5-EDBC054CE479}"/>
              </a:ext>
            </a:extLst>
          </p:cNvPr>
          <p:cNvSpPr txBox="1"/>
          <p:nvPr/>
        </p:nvSpPr>
        <p:spPr>
          <a:xfrm>
            <a:off x="7790329" y="6304002"/>
            <a:ext cx="425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2020095178 Yoon Seon Choi (</a:t>
            </a:r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최윤선</a:t>
            </a: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)</a:t>
            </a:r>
            <a:endParaRPr lang="ko-KR" altLang="en-US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694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9CEE9B-0D45-4521-8C67-B5B1126C8316}"/>
              </a:ext>
            </a:extLst>
          </p:cNvPr>
          <p:cNvCxnSpPr>
            <a:cxnSpLocks/>
          </p:cNvCxnSpPr>
          <p:nvPr/>
        </p:nvCxnSpPr>
        <p:spPr>
          <a:xfrm>
            <a:off x="245328" y="0"/>
            <a:ext cx="0" cy="669073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EDD943-79FD-4FFF-8D61-7BE8801CD303}"/>
              </a:ext>
            </a:extLst>
          </p:cNvPr>
          <p:cNvCxnSpPr>
            <a:cxnSpLocks/>
          </p:cNvCxnSpPr>
          <p:nvPr/>
        </p:nvCxnSpPr>
        <p:spPr>
          <a:xfrm flipH="1">
            <a:off x="-14865" y="197006"/>
            <a:ext cx="958577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CE00DE-1647-42B0-964C-43BFD8902EB5}"/>
              </a:ext>
            </a:extLst>
          </p:cNvPr>
          <p:cNvSpPr txBox="1"/>
          <p:nvPr/>
        </p:nvSpPr>
        <p:spPr>
          <a:xfrm>
            <a:off x="1063086" y="153998"/>
            <a:ext cx="1890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예스체" panose="020B0500000101010101" pitchFamily="50" charset="-127"/>
                <a:ea typeface="예스체" panose="020B0500000101010101" pitchFamily="50" charset="-127"/>
              </a:rPr>
              <a:t>S</a:t>
            </a:r>
            <a:r>
              <a:rPr lang="en-US" altLang="ko-KR" sz="3200" dirty="0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olution</a:t>
            </a:r>
            <a:endParaRPr lang="ko-KR" altLang="en-US" sz="32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83A4FC-3473-47DB-800A-00A95886F622}"/>
              </a:ext>
            </a:extLst>
          </p:cNvPr>
          <p:cNvCxnSpPr/>
          <p:nvPr/>
        </p:nvCxnSpPr>
        <p:spPr>
          <a:xfrm>
            <a:off x="1063086" y="706246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E11CA3-1A2D-4DA2-AB59-67509395FEA9}"/>
              </a:ext>
            </a:extLst>
          </p:cNvPr>
          <p:cNvSpPr/>
          <p:nvPr/>
        </p:nvSpPr>
        <p:spPr>
          <a:xfrm>
            <a:off x="9870141" y="6526315"/>
            <a:ext cx="2321859" cy="275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0406D-6741-4133-BAEF-C56266D253F8}"/>
              </a:ext>
            </a:extLst>
          </p:cNvPr>
          <p:cNvSpPr txBox="1"/>
          <p:nvPr/>
        </p:nvSpPr>
        <p:spPr>
          <a:xfrm>
            <a:off x="245328" y="330519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예스체" panose="020B0500000101010101" pitchFamily="50" charset="-127"/>
                <a:ea typeface="예스체" panose="020B0500000101010101" pitchFamily="50" charset="-127"/>
              </a:rPr>
              <a:t>Part 3</a:t>
            </a:r>
            <a:endParaRPr lang="ko-KR" altLang="en-US" sz="14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CF1B1-605C-4997-A90F-56245F1DBBB2}"/>
              </a:ext>
            </a:extLst>
          </p:cNvPr>
          <p:cNvSpPr txBox="1"/>
          <p:nvPr/>
        </p:nvSpPr>
        <p:spPr>
          <a:xfrm>
            <a:off x="1063086" y="890911"/>
            <a:ext cx="3598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예스체" panose="020B0500000101010101" pitchFamily="50" charset="-127"/>
                <a:ea typeface="예스체" panose="020B0500000101010101" pitchFamily="50" charset="-127"/>
              </a:rPr>
              <a:t>Solution 1. Simple solution</a:t>
            </a:r>
            <a:endParaRPr lang="ko-KR" altLang="en-US" sz="20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052D2B1-9D08-47F7-BED7-2C8B3E033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086" y="1375698"/>
            <a:ext cx="8950490" cy="79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예스체" panose="020B0500000101010101" pitchFamily="50" charset="-127"/>
                <a:ea typeface="예스체" panose="020B0500000101010101" pitchFamily="50" charset="-127"/>
                <a:cs typeface="Segoe UI" panose="020B0502040204020203" pitchFamily="34" charset="0"/>
              </a:rPr>
              <a:t>Traverse the tree and, for every node, calculate the maximum sum path starting from it and passing through its left and right child.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CEEA9A-71F9-4427-9AEE-CFB0EFE14840}"/>
                  </a:ext>
                </a:extLst>
              </p:cNvPr>
              <p:cNvSpPr txBox="1"/>
              <p:nvPr/>
            </p:nvSpPr>
            <p:spPr>
              <a:xfrm>
                <a:off x="1063086" y="2252130"/>
                <a:ext cx="5741126" cy="1119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예스체" panose="020B0500000101010101" pitchFamily="50" charset="-127"/>
                    <a:ea typeface="예스체" panose="020B0500000101010101" pitchFamily="50" charset="-127"/>
                  </a:rPr>
                  <a:t>Time complexity: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b="0" dirty="0">
                  <a:latin typeface="예스체" panose="020B05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예스체" panose="020B0500000101010101" pitchFamily="50" charset="-127"/>
                    <a:ea typeface="예스체" panose="020B0500000101010101" pitchFamily="50" charset="-127"/>
                  </a:rPr>
                  <a:t>Space complexity: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예스체" panose="020B0500000101010101" pitchFamily="50" charset="-127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예스체" panose="020B0500000101010101" pitchFamily="50" charset="-127"/>
                      </a:rPr>
                      <m:t>𝑂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예스체" panose="020B0500000101010101" pitchFamily="50" charset="-127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예스체" panose="020B0500000101010101" pitchFamily="50" charset="-127"/>
                      </a:rPr>
                      <m:t>𝑛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예스체" panose="020B0500000101010101" pitchFamily="50" charset="-127"/>
                      </a:rPr>
                      <m:t>)</m:t>
                    </m:r>
                  </m:oMath>
                </a14:m>
                <a:endParaRPr lang="en-US" altLang="ko-KR" sz="1600" b="0" dirty="0">
                  <a:latin typeface="예스체" panose="020B05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0" dirty="0">
                    <a:latin typeface="예스체" panose="020B0500000101010101" pitchFamily="50" charset="-127"/>
                  </a:rPr>
                  <a:t>Where n is the number of the nodes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CEEA9A-71F9-4427-9AEE-CFB0EFE14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086" y="2252130"/>
                <a:ext cx="5741126" cy="1119858"/>
              </a:xfrm>
              <a:prstGeom prst="rect">
                <a:avLst/>
              </a:prstGeom>
              <a:blipFill>
                <a:blip r:embed="rId2"/>
                <a:stretch>
                  <a:fillRect l="-425"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FD87F5E-3253-4BD3-9620-8EE852B5AEFD}"/>
              </a:ext>
            </a:extLst>
          </p:cNvPr>
          <p:cNvSpPr txBox="1"/>
          <p:nvPr/>
        </p:nvSpPr>
        <p:spPr>
          <a:xfrm>
            <a:off x="1063086" y="4008893"/>
            <a:ext cx="4261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예스체" panose="020B0500000101010101" pitchFamily="50" charset="-127"/>
                <a:ea typeface="예스체" panose="020B0500000101010101" pitchFamily="50" charset="-127"/>
              </a:rPr>
              <a:t>Solution 2. Recursive approach</a:t>
            </a:r>
            <a:endParaRPr lang="ko-KR" altLang="en-US" sz="20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A80836-57A2-486F-9217-A91BA442799C}"/>
              </a:ext>
            </a:extLst>
          </p:cNvPr>
          <p:cNvSpPr txBox="1"/>
          <p:nvPr/>
        </p:nvSpPr>
        <p:spPr>
          <a:xfrm>
            <a:off x="1063086" y="4489062"/>
            <a:ext cx="9278471" cy="79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100" spc="10" dirty="0">
                <a:solidFill>
                  <a:srgbClr val="000000"/>
                </a:solidFill>
                <a:latin typeface="예스체" panose="020B0500000101010101" pitchFamily="50" charset="-127"/>
                <a:ea typeface="예스체" panose="020B0500000101010101" pitchFamily="50" charset="-127"/>
                <a:cs typeface="Segoe UI" panose="020B0502040204020203" pitchFamily="34" charset="0"/>
              </a:rPr>
              <a:t>W</a:t>
            </a:r>
            <a:r>
              <a:rPr lang="en-US" altLang="ko-KR" sz="1600" kern="100" spc="10" dirty="0">
                <a:solidFill>
                  <a:srgbClr val="000000"/>
                </a:solidFill>
                <a:effectLst/>
                <a:latin typeface="예스체" panose="020B0500000101010101" pitchFamily="50" charset="-127"/>
                <a:ea typeface="예스체" panose="020B0500000101010101" pitchFamily="50" charset="-127"/>
                <a:cs typeface="Segoe UI" panose="020B0502040204020203" pitchFamily="34" charset="0"/>
              </a:rPr>
              <a:t>e can reduce the time complexity to linear by traversing the tree in a bottom-up manner. Each node returns the maximum path sum starting at that node to its parent.</a:t>
            </a:r>
            <a:endParaRPr lang="ko-KR" altLang="ko-KR" sz="1600" kern="100" dirty="0">
              <a:effectLst/>
              <a:latin typeface="예스체" panose="020B0500000101010101" pitchFamily="50" charset="-127"/>
              <a:ea typeface="예스체" panose="020B05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6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9CEE9B-0D45-4521-8C67-B5B1126C8316}"/>
              </a:ext>
            </a:extLst>
          </p:cNvPr>
          <p:cNvCxnSpPr>
            <a:cxnSpLocks/>
          </p:cNvCxnSpPr>
          <p:nvPr/>
        </p:nvCxnSpPr>
        <p:spPr>
          <a:xfrm>
            <a:off x="245328" y="0"/>
            <a:ext cx="0" cy="669073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EDD943-79FD-4FFF-8D61-7BE8801CD303}"/>
              </a:ext>
            </a:extLst>
          </p:cNvPr>
          <p:cNvCxnSpPr>
            <a:cxnSpLocks/>
          </p:cNvCxnSpPr>
          <p:nvPr/>
        </p:nvCxnSpPr>
        <p:spPr>
          <a:xfrm flipH="1">
            <a:off x="-14865" y="197006"/>
            <a:ext cx="958577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CE00DE-1647-42B0-964C-43BFD8902EB5}"/>
              </a:ext>
            </a:extLst>
          </p:cNvPr>
          <p:cNvSpPr txBox="1"/>
          <p:nvPr/>
        </p:nvSpPr>
        <p:spPr>
          <a:xfrm>
            <a:off x="1063086" y="153998"/>
            <a:ext cx="1890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예스체" panose="020B0500000101010101" pitchFamily="50" charset="-127"/>
                <a:ea typeface="예스체" panose="020B0500000101010101" pitchFamily="50" charset="-127"/>
              </a:rPr>
              <a:t>S</a:t>
            </a:r>
            <a:r>
              <a:rPr lang="en-US" altLang="ko-KR" sz="3200" dirty="0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olution</a:t>
            </a:r>
            <a:endParaRPr lang="ko-KR" altLang="en-US" sz="32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83A4FC-3473-47DB-800A-00A95886F622}"/>
              </a:ext>
            </a:extLst>
          </p:cNvPr>
          <p:cNvCxnSpPr/>
          <p:nvPr/>
        </p:nvCxnSpPr>
        <p:spPr>
          <a:xfrm>
            <a:off x="1063086" y="706246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E11CA3-1A2D-4DA2-AB59-67509395FEA9}"/>
              </a:ext>
            </a:extLst>
          </p:cNvPr>
          <p:cNvSpPr/>
          <p:nvPr/>
        </p:nvSpPr>
        <p:spPr>
          <a:xfrm>
            <a:off x="9870141" y="6526315"/>
            <a:ext cx="2321859" cy="275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0406D-6741-4133-BAEF-C56266D253F8}"/>
              </a:ext>
            </a:extLst>
          </p:cNvPr>
          <p:cNvSpPr txBox="1"/>
          <p:nvPr/>
        </p:nvSpPr>
        <p:spPr>
          <a:xfrm>
            <a:off x="245328" y="330519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예스체" panose="020B0500000101010101" pitchFamily="50" charset="-127"/>
                <a:ea typeface="예스체" panose="020B0500000101010101" pitchFamily="50" charset="-127"/>
              </a:rPr>
              <a:t>Part 3</a:t>
            </a:r>
            <a:endParaRPr lang="ko-KR" altLang="en-US" sz="14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A9052C-08CE-4EF2-80B4-989009D38634}"/>
              </a:ext>
            </a:extLst>
          </p:cNvPr>
          <p:cNvSpPr/>
          <p:nvPr/>
        </p:nvSpPr>
        <p:spPr>
          <a:xfrm>
            <a:off x="1063086" y="1383355"/>
            <a:ext cx="5965243" cy="33231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altLang="ko-KR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maxPathSum</a:t>
            </a:r>
            <a:r>
              <a:rPr lang="en-US" altLang="ko-KR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(root, res=-</a:t>
            </a:r>
            <a:r>
              <a:rPr lang="en-US" altLang="ko-KR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sys.maxsize</a:t>
            </a:r>
            <a:r>
              <a:rPr lang="en-US" altLang="ko-KR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if root is None:</a:t>
            </a:r>
          </a:p>
          <a:p>
            <a:r>
              <a:rPr lang="en-US" altLang="ko-KR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return 0, res</a:t>
            </a:r>
          </a:p>
          <a:p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l, res = </a:t>
            </a:r>
            <a:r>
              <a:rPr lang="en-US" altLang="ko-KR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maxPathSum</a:t>
            </a:r>
            <a:r>
              <a:rPr lang="en-US" altLang="ko-KR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root.left</a:t>
            </a:r>
            <a:r>
              <a:rPr lang="en-US" altLang="ko-KR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res)</a:t>
            </a:r>
          </a:p>
          <a:p>
            <a:r>
              <a:rPr lang="en-US" altLang="ko-KR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r, res = </a:t>
            </a:r>
            <a:r>
              <a:rPr lang="en-US" altLang="ko-KR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maxPathSum</a:t>
            </a:r>
            <a:r>
              <a:rPr lang="en-US" altLang="ko-KR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root.right</a:t>
            </a:r>
            <a:r>
              <a:rPr lang="en-US" altLang="ko-KR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res)</a:t>
            </a:r>
          </a:p>
          <a:p>
            <a:br>
              <a:rPr lang="en-US" altLang="ko-KR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res = max(res, </a:t>
            </a:r>
            <a:r>
              <a:rPr lang="en-US" altLang="ko-KR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root.data</a:t>
            </a:r>
            <a:r>
              <a:rPr lang="en-US" altLang="ko-KR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res = max(res, </a:t>
            </a:r>
            <a:r>
              <a:rPr lang="en-US" altLang="ko-KR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root.data+l</a:t>
            </a:r>
            <a:r>
              <a:rPr lang="en-US" altLang="ko-KR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res = max(res, </a:t>
            </a:r>
            <a:r>
              <a:rPr lang="en-US" altLang="ko-KR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root.data+r</a:t>
            </a:r>
            <a:r>
              <a:rPr lang="en-US" altLang="ko-KR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res = max(res, </a:t>
            </a:r>
            <a:r>
              <a:rPr lang="en-US" altLang="ko-KR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root.data+l+r</a:t>
            </a:r>
            <a:r>
              <a:rPr lang="en-US" altLang="ko-KR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return max(</a:t>
            </a:r>
            <a:r>
              <a:rPr lang="en-US" altLang="ko-KR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root.data</a:t>
            </a:r>
            <a:r>
              <a:rPr lang="en-US" altLang="ko-KR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root.data+max</a:t>
            </a:r>
            <a:r>
              <a:rPr lang="en-US" altLang="ko-KR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l,r</a:t>
            </a:r>
            <a:r>
              <a:rPr lang="en-US" altLang="ko-KR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)), res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ea typeface="예스체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38BA33-D132-4AE2-B499-8888C8E5CD43}"/>
              </a:ext>
            </a:extLst>
          </p:cNvPr>
          <p:cNvSpPr txBox="1"/>
          <p:nvPr/>
        </p:nvSpPr>
        <p:spPr>
          <a:xfrm>
            <a:off x="1063086" y="915294"/>
            <a:ext cx="3085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예스체" panose="020B0500000101010101" pitchFamily="50" charset="-127"/>
                <a:ea typeface="예스체" panose="020B0500000101010101" pitchFamily="50" charset="-127"/>
              </a:rPr>
              <a:t>Solution Code (Python)</a:t>
            </a:r>
            <a:endParaRPr lang="ko-KR" altLang="en-US" sz="20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0BD94CB-3E48-4FE6-A88B-805D471CA6B1}"/>
              </a:ext>
            </a:extLst>
          </p:cNvPr>
          <p:cNvCxnSpPr>
            <a:cxnSpLocks/>
          </p:cNvCxnSpPr>
          <p:nvPr/>
        </p:nvCxnSpPr>
        <p:spPr>
          <a:xfrm>
            <a:off x="7026088" y="1896634"/>
            <a:ext cx="63201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3B2D7B-997C-45F0-9973-69FF839C8259}"/>
              </a:ext>
            </a:extLst>
          </p:cNvPr>
          <p:cNvSpPr txBox="1"/>
          <p:nvPr/>
        </p:nvSpPr>
        <p:spPr>
          <a:xfrm>
            <a:off x="7745507" y="1742745"/>
            <a:ext cx="1264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예스체" panose="020B0500000101010101" pitchFamily="50" charset="-127"/>
                <a:ea typeface="예스체" panose="020B0500000101010101" pitchFamily="50" charset="-127"/>
              </a:rPr>
              <a:t>Base case</a:t>
            </a:r>
            <a:endParaRPr lang="ko-KR" altLang="en-US" sz="14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DB82B80-2201-491F-8334-E59079ACA043}"/>
              </a:ext>
            </a:extLst>
          </p:cNvPr>
          <p:cNvCxnSpPr>
            <a:cxnSpLocks/>
          </p:cNvCxnSpPr>
          <p:nvPr/>
        </p:nvCxnSpPr>
        <p:spPr>
          <a:xfrm>
            <a:off x="7026088" y="1537244"/>
            <a:ext cx="63201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9941334-B57D-4662-A17A-5B829C620FDA}"/>
              </a:ext>
            </a:extLst>
          </p:cNvPr>
          <p:cNvSpPr txBox="1"/>
          <p:nvPr/>
        </p:nvSpPr>
        <p:spPr>
          <a:xfrm>
            <a:off x="7745507" y="1383355"/>
            <a:ext cx="3030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예스체" panose="020B0500000101010101" pitchFamily="50" charset="-127"/>
                <a:ea typeface="예스체" panose="020B0500000101010101" pitchFamily="50" charset="-127"/>
              </a:rPr>
              <a:t>Initialize the parameter</a:t>
            </a:r>
            <a:endParaRPr lang="ko-KR" altLang="en-US" sz="14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6BF5CD0-83DE-428B-A83C-27E6DF8BEA97}"/>
              </a:ext>
            </a:extLst>
          </p:cNvPr>
          <p:cNvCxnSpPr>
            <a:cxnSpLocks/>
          </p:cNvCxnSpPr>
          <p:nvPr/>
        </p:nvCxnSpPr>
        <p:spPr>
          <a:xfrm>
            <a:off x="7026088" y="2545429"/>
            <a:ext cx="63201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BB59B3-368F-4AFB-9B7C-031B5915F8F4}"/>
              </a:ext>
            </a:extLst>
          </p:cNvPr>
          <p:cNvSpPr txBox="1"/>
          <p:nvPr/>
        </p:nvSpPr>
        <p:spPr>
          <a:xfrm>
            <a:off x="7745507" y="2283819"/>
            <a:ext cx="3361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10" dirty="0">
                <a:solidFill>
                  <a:srgbClr val="000000"/>
                </a:solidFill>
                <a:latin typeface="예스체" panose="020B0500000101010101" pitchFamily="50" charset="-127"/>
                <a:ea typeface="예스체" panose="020B0500000101010101" pitchFamily="50" charset="-127"/>
                <a:cs typeface="Segoe UI" panose="020B0502040204020203" pitchFamily="34" charset="0"/>
              </a:rPr>
              <a:t>F</a:t>
            </a:r>
            <a:r>
              <a:rPr lang="en-US" altLang="ko-KR" sz="1400" spc="10" dirty="0">
                <a:solidFill>
                  <a:srgbClr val="000000"/>
                </a:solidFill>
                <a:effectLst/>
                <a:latin typeface="예스체" panose="020B0500000101010101" pitchFamily="50" charset="-127"/>
                <a:ea typeface="예스체" panose="020B0500000101010101" pitchFamily="50" charset="-127"/>
                <a:cs typeface="Segoe UI" panose="020B0502040204020203" pitchFamily="34" charset="0"/>
              </a:rPr>
              <a:t>ind maximum path sum starting from the left or right child </a:t>
            </a:r>
            <a:endParaRPr lang="ko-KR" altLang="en-US" sz="12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9CE44A3-F6E1-4B45-A2FC-4E268042AE04}"/>
              </a:ext>
            </a:extLst>
          </p:cNvPr>
          <p:cNvCxnSpPr>
            <a:cxnSpLocks/>
          </p:cNvCxnSpPr>
          <p:nvPr/>
        </p:nvCxnSpPr>
        <p:spPr>
          <a:xfrm>
            <a:off x="7026088" y="3531445"/>
            <a:ext cx="63201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634855-5224-44EF-94DD-2AAF663DABC3}"/>
              </a:ext>
            </a:extLst>
          </p:cNvPr>
          <p:cNvSpPr txBox="1"/>
          <p:nvPr/>
        </p:nvSpPr>
        <p:spPr>
          <a:xfrm>
            <a:off x="7745507" y="3269835"/>
            <a:ext cx="3697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10" dirty="0">
                <a:solidFill>
                  <a:srgbClr val="000000"/>
                </a:solidFill>
                <a:effectLst/>
                <a:latin typeface="예스체" panose="020B0500000101010101" pitchFamily="50" charset="-127"/>
                <a:ea typeface="예스체" panose="020B0500000101010101" pitchFamily="50" charset="-127"/>
                <a:cs typeface="Segoe UI" panose="020B0502040204020203" pitchFamily="34" charset="0"/>
              </a:rPr>
              <a:t>Four cases of sequence </a:t>
            </a:r>
          </a:p>
          <a:p>
            <a:r>
              <a:rPr lang="en-US" altLang="ko-KR" sz="1400" spc="10" dirty="0">
                <a:solidFill>
                  <a:srgbClr val="000000"/>
                </a:solidFill>
                <a:effectLst/>
                <a:latin typeface="예스체" panose="020B0500000101010101" pitchFamily="50" charset="-127"/>
                <a:ea typeface="예스체" panose="020B0500000101010101" pitchFamily="50" charset="-127"/>
                <a:cs typeface="Segoe UI" panose="020B0502040204020203" pitchFamily="34" charset="0"/>
              </a:rPr>
              <a:t>and updated result to maximum sum</a:t>
            </a:r>
            <a:endParaRPr lang="ko-KR" altLang="en-US" sz="105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92EF56D-5AC9-41E5-B514-1125A631639E}"/>
              </a:ext>
            </a:extLst>
          </p:cNvPr>
          <p:cNvCxnSpPr>
            <a:cxnSpLocks/>
          </p:cNvCxnSpPr>
          <p:nvPr/>
        </p:nvCxnSpPr>
        <p:spPr>
          <a:xfrm>
            <a:off x="7026088" y="4444847"/>
            <a:ext cx="63201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D1480E-E370-43D5-899F-0056FC676387}"/>
              </a:ext>
            </a:extLst>
          </p:cNvPr>
          <p:cNvSpPr txBox="1"/>
          <p:nvPr/>
        </p:nvSpPr>
        <p:spPr>
          <a:xfrm>
            <a:off x="7745507" y="4183237"/>
            <a:ext cx="3697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10" dirty="0">
                <a:solidFill>
                  <a:srgbClr val="000000"/>
                </a:solidFill>
                <a:effectLst/>
                <a:latin typeface="예스체" panose="020B0500000101010101" pitchFamily="50" charset="-127"/>
                <a:ea typeface="예스체" panose="020B0500000101010101" pitchFamily="50" charset="-127"/>
                <a:cs typeface="Segoe UI" panose="020B0502040204020203" pitchFamily="34" charset="0"/>
              </a:rPr>
              <a:t>return the maximum path sum starting from the given node and result</a:t>
            </a:r>
            <a:endParaRPr lang="ko-KR" altLang="en-US" sz="9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2D423AC-50DE-4A3B-B091-ACEAC5DF2C69}"/>
                  </a:ext>
                </a:extLst>
              </p:cNvPr>
              <p:cNvSpPr txBox="1"/>
              <p:nvPr/>
            </p:nvSpPr>
            <p:spPr>
              <a:xfrm>
                <a:off x="1063085" y="5031896"/>
                <a:ext cx="6440373" cy="791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예스체" panose="020B0500000101010101" pitchFamily="50" charset="-127"/>
                    <a:ea typeface="예스체" panose="020B0500000101010101" pitchFamily="50" charset="-127"/>
                  </a:rPr>
                  <a:t>Time complexity: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예스체" panose="020B0500000101010101" pitchFamily="50" charset="-127"/>
                      </a:rPr>
                      <m:t>𝑂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예스체" panose="020B0500000101010101" pitchFamily="50" charset="-127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예스체" panose="020B0500000101010101" pitchFamily="50" charset="-127"/>
                      </a:rPr>
                      <m:t>𝑛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예스체" panose="020B0500000101010101" pitchFamily="50" charset="-127"/>
                      </a:rPr>
                      <m:t>)</m:t>
                    </m:r>
                  </m:oMath>
                </a14:m>
                <a:r>
                  <a:rPr lang="en-US" altLang="ko-KR" sz="1400" dirty="0">
                    <a:latin typeface="예스체" panose="020B0500000101010101" pitchFamily="50" charset="-127"/>
                  </a:rPr>
                  <a:t>, where n is the number of the nodes</a:t>
                </a:r>
                <a:endParaRPr lang="en-US" altLang="ko-KR" sz="1600" dirty="0">
                  <a:latin typeface="예스체" panose="020B0500000101010101" pitchFamily="50" charset="-127"/>
                  <a:ea typeface="예스체" panose="020B05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예스체" panose="020B0500000101010101" pitchFamily="50" charset="-127"/>
                    <a:ea typeface="예스체" panose="020B0500000101010101" pitchFamily="50" charset="-127"/>
                  </a:rPr>
                  <a:t>Space complexity: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예스체" panose="020B0500000101010101" pitchFamily="50" charset="-127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예스체" panose="020B0500000101010101" pitchFamily="50" charset="-127"/>
                      </a:rPr>
                      <m:t>𝑂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예스체" panose="020B0500000101010101" pitchFamily="50" charset="-127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예스체" panose="020B0500000101010101" pitchFamily="50" charset="-127"/>
                      </a:rPr>
                      <m:t>h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예스체" panose="020B0500000101010101" pitchFamily="50" charset="-127"/>
                      </a:rPr>
                      <m:t>)</m:t>
                    </m:r>
                  </m:oMath>
                </a14:m>
                <a:r>
                  <a:rPr lang="en-US" altLang="ko-KR" sz="1400" b="0" dirty="0">
                    <a:latin typeface="예스체" panose="020B0500000101010101" pitchFamily="50" charset="-127"/>
                  </a:rPr>
                  <a:t>, where h is the height of the tree</a:t>
                </a:r>
                <a:endParaRPr lang="en-US" altLang="ko-KR" sz="1600" b="0" dirty="0">
                  <a:latin typeface="예스체" panose="020B0500000101010101" pitchFamily="50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2D423AC-50DE-4A3B-B091-ACEAC5DF2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085" y="5031896"/>
                <a:ext cx="6440373" cy="791370"/>
              </a:xfrm>
              <a:prstGeom prst="rect">
                <a:avLst/>
              </a:prstGeom>
              <a:blipFill>
                <a:blip r:embed="rId2"/>
                <a:stretch>
                  <a:fillRect l="-378" b="-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17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20" grpId="0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F70008C-3A4F-45FE-A6D3-232BB5F4E8CB}"/>
              </a:ext>
            </a:extLst>
          </p:cNvPr>
          <p:cNvSpPr/>
          <p:nvPr/>
        </p:nvSpPr>
        <p:spPr>
          <a:xfrm>
            <a:off x="9823192" y="6488668"/>
            <a:ext cx="2368808" cy="369332"/>
          </a:xfrm>
          <a:prstGeom prst="rect">
            <a:avLst/>
          </a:prstGeom>
          <a:solidFill>
            <a:srgbClr val="DFC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332543-EF2D-48CA-8BB0-24E30EF53AB6}"/>
              </a:ext>
            </a:extLst>
          </p:cNvPr>
          <p:cNvSpPr txBox="1"/>
          <p:nvPr/>
        </p:nvSpPr>
        <p:spPr>
          <a:xfrm>
            <a:off x="1498829" y="1079058"/>
            <a:ext cx="103586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endParaRPr lang="ko-KR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29183-25F5-41FA-A702-11C98DBBAA4E}"/>
              </a:ext>
            </a:extLst>
          </p:cNvPr>
          <p:cNvSpPr txBox="1"/>
          <p:nvPr/>
        </p:nvSpPr>
        <p:spPr>
          <a:xfrm>
            <a:off x="9657309" y="1079058"/>
            <a:ext cx="103586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ko-KR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5EA554-1FA0-4495-800B-3CCCCA70D613}"/>
              </a:ext>
            </a:extLst>
          </p:cNvPr>
          <p:cNvSpPr txBox="1"/>
          <p:nvPr/>
        </p:nvSpPr>
        <p:spPr>
          <a:xfrm>
            <a:off x="3200399" y="2795662"/>
            <a:ext cx="579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예스체" panose="020B0500000101010101" pitchFamily="50" charset="-127"/>
                <a:ea typeface="예스체" panose="020B0500000101010101" pitchFamily="50" charset="-127"/>
              </a:rPr>
              <a:t>Thank</a:t>
            </a:r>
            <a:r>
              <a:rPr lang="ko-KR" altLang="en-US" sz="6000" b="1" dirty="0">
                <a:latin typeface="예스체" panose="020B0500000101010101" pitchFamily="50" charset="-127"/>
                <a:ea typeface="예스체" panose="020B0500000101010101" pitchFamily="50" charset="-127"/>
              </a:rPr>
              <a:t> </a:t>
            </a:r>
            <a:r>
              <a:rPr lang="en-US" altLang="ko-KR" sz="6000" b="1" dirty="0">
                <a:latin typeface="예스체" panose="020B0500000101010101" pitchFamily="50" charset="-127"/>
                <a:ea typeface="예스체" panose="020B0500000101010101" pitchFamily="50" charset="-127"/>
              </a:rPr>
              <a:t>you</a:t>
            </a:r>
            <a:endParaRPr lang="ko-KR" altLang="en-US" sz="6000" b="1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142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9CEE9B-0D45-4521-8C67-B5B1126C8316}"/>
              </a:ext>
            </a:extLst>
          </p:cNvPr>
          <p:cNvCxnSpPr>
            <a:cxnSpLocks/>
          </p:cNvCxnSpPr>
          <p:nvPr/>
        </p:nvCxnSpPr>
        <p:spPr>
          <a:xfrm>
            <a:off x="245328" y="0"/>
            <a:ext cx="0" cy="669073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EDD943-79FD-4FFF-8D61-7BE8801CD303}"/>
              </a:ext>
            </a:extLst>
          </p:cNvPr>
          <p:cNvCxnSpPr>
            <a:cxnSpLocks/>
          </p:cNvCxnSpPr>
          <p:nvPr/>
        </p:nvCxnSpPr>
        <p:spPr>
          <a:xfrm flipH="1">
            <a:off x="-14865" y="197006"/>
            <a:ext cx="958577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CE00DE-1647-42B0-964C-43BFD8902EB5}"/>
              </a:ext>
            </a:extLst>
          </p:cNvPr>
          <p:cNvSpPr txBox="1"/>
          <p:nvPr/>
        </p:nvSpPr>
        <p:spPr>
          <a:xfrm>
            <a:off x="1063086" y="154050"/>
            <a:ext cx="1671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atin typeface="예스체" panose="020B0500000101010101" pitchFamily="50" charset="-127"/>
                <a:ea typeface="예스체" panose="020B0500000101010101" pitchFamily="50" charset="-127"/>
              </a:rPr>
              <a:t>Contents</a:t>
            </a:r>
            <a:endParaRPr lang="ko-KR" altLang="en-US" sz="3200" spc="-3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83A4FC-3473-47DB-800A-00A95886F622}"/>
              </a:ext>
            </a:extLst>
          </p:cNvPr>
          <p:cNvCxnSpPr/>
          <p:nvPr/>
        </p:nvCxnSpPr>
        <p:spPr>
          <a:xfrm>
            <a:off x="1063086" y="706246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D3DFAD-E202-4336-BACE-D85D8EC524F3}"/>
              </a:ext>
            </a:extLst>
          </p:cNvPr>
          <p:cNvSpPr/>
          <p:nvPr/>
        </p:nvSpPr>
        <p:spPr>
          <a:xfrm>
            <a:off x="3189248" y="1589536"/>
            <a:ext cx="7785900" cy="8191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Introduce problem</a:t>
            </a:r>
            <a:endParaRPr lang="ko-KR" altLang="en-US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FB359F2-3E1A-4928-8512-4D5794E4639B}"/>
              </a:ext>
            </a:extLst>
          </p:cNvPr>
          <p:cNvSpPr/>
          <p:nvPr/>
        </p:nvSpPr>
        <p:spPr>
          <a:xfrm>
            <a:off x="3189248" y="3283486"/>
            <a:ext cx="7794198" cy="8191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Time to</a:t>
            </a:r>
            <a:r>
              <a:rPr lang="ko-KR" altLang="en-US" dirty="0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solve</a:t>
            </a:r>
            <a:r>
              <a:rPr lang="ko-KR" altLang="en-US" dirty="0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the</a:t>
            </a:r>
            <a:r>
              <a:rPr lang="ko-KR" altLang="en-US" dirty="0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problem</a:t>
            </a:r>
            <a:endParaRPr lang="ko-KR" altLang="en-US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5941896-A7AB-4D07-BE50-DBF98B1C58D1}"/>
              </a:ext>
            </a:extLst>
          </p:cNvPr>
          <p:cNvSpPr/>
          <p:nvPr/>
        </p:nvSpPr>
        <p:spPr>
          <a:xfrm>
            <a:off x="3189247" y="4977436"/>
            <a:ext cx="7802493" cy="8191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Solution, Q&amp;A, Discussion</a:t>
            </a:r>
            <a:endParaRPr lang="ko-KR" altLang="en-US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A2172F4-1E2E-4A76-A84D-AB6D4D3F824E}"/>
              </a:ext>
            </a:extLst>
          </p:cNvPr>
          <p:cNvSpPr/>
          <p:nvPr/>
        </p:nvSpPr>
        <p:spPr>
          <a:xfrm>
            <a:off x="1385169" y="1589536"/>
            <a:ext cx="1804079" cy="8191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Part 1</a:t>
            </a:r>
            <a:endParaRPr lang="ko-KR" altLang="en-US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15D240F-2AFF-42DB-AF46-C7B5EB891623}"/>
              </a:ext>
            </a:extLst>
          </p:cNvPr>
          <p:cNvSpPr/>
          <p:nvPr/>
        </p:nvSpPr>
        <p:spPr>
          <a:xfrm>
            <a:off x="1387848" y="3283486"/>
            <a:ext cx="1804079" cy="8191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Part 2</a:t>
            </a:r>
            <a:endParaRPr lang="ko-KR" altLang="en-US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4988C8F-FFAC-42B8-8F00-2DB988E4E046}"/>
              </a:ext>
            </a:extLst>
          </p:cNvPr>
          <p:cNvSpPr/>
          <p:nvPr/>
        </p:nvSpPr>
        <p:spPr>
          <a:xfrm>
            <a:off x="1387848" y="4977436"/>
            <a:ext cx="1804079" cy="8191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Part 3</a:t>
            </a:r>
            <a:endParaRPr lang="ko-KR" altLang="en-US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E11CA3-1A2D-4DA2-AB59-67509395FEA9}"/>
              </a:ext>
            </a:extLst>
          </p:cNvPr>
          <p:cNvSpPr/>
          <p:nvPr/>
        </p:nvSpPr>
        <p:spPr>
          <a:xfrm>
            <a:off x="9870141" y="6526315"/>
            <a:ext cx="2321859" cy="275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89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9CEE9B-0D45-4521-8C67-B5B1126C8316}"/>
              </a:ext>
            </a:extLst>
          </p:cNvPr>
          <p:cNvCxnSpPr>
            <a:cxnSpLocks/>
          </p:cNvCxnSpPr>
          <p:nvPr/>
        </p:nvCxnSpPr>
        <p:spPr>
          <a:xfrm>
            <a:off x="245328" y="0"/>
            <a:ext cx="0" cy="669073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EDD943-79FD-4FFF-8D61-7BE8801CD303}"/>
              </a:ext>
            </a:extLst>
          </p:cNvPr>
          <p:cNvCxnSpPr>
            <a:cxnSpLocks/>
          </p:cNvCxnSpPr>
          <p:nvPr/>
        </p:nvCxnSpPr>
        <p:spPr>
          <a:xfrm flipH="1">
            <a:off x="-14865" y="197006"/>
            <a:ext cx="958577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CE00DE-1647-42B0-964C-43BFD8902EB5}"/>
              </a:ext>
            </a:extLst>
          </p:cNvPr>
          <p:cNvSpPr txBox="1"/>
          <p:nvPr/>
        </p:nvSpPr>
        <p:spPr>
          <a:xfrm>
            <a:off x="1063086" y="154050"/>
            <a:ext cx="3381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atin typeface="예스체" panose="020B0500000101010101" pitchFamily="50" charset="-127"/>
                <a:ea typeface="예스체" panose="020B0500000101010101" pitchFamily="50" charset="-127"/>
              </a:rPr>
              <a:t>Problem Statement</a:t>
            </a:r>
            <a:endParaRPr lang="ko-KR" altLang="en-US" sz="3200" spc="-3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83A4FC-3473-47DB-800A-00A95886F622}"/>
              </a:ext>
            </a:extLst>
          </p:cNvPr>
          <p:cNvCxnSpPr/>
          <p:nvPr/>
        </p:nvCxnSpPr>
        <p:spPr>
          <a:xfrm>
            <a:off x="1063086" y="706246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E11CA3-1A2D-4DA2-AB59-67509395FEA9}"/>
              </a:ext>
            </a:extLst>
          </p:cNvPr>
          <p:cNvSpPr/>
          <p:nvPr/>
        </p:nvSpPr>
        <p:spPr>
          <a:xfrm>
            <a:off x="9870141" y="6526315"/>
            <a:ext cx="2321859" cy="275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0406D-6741-4133-BAEF-C56266D253F8}"/>
              </a:ext>
            </a:extLst>
          </p:cNvPr>
          <p:cNvSpPr txBox="1"/>
          <p:nvPr/>
        </p:nvSpPr>
        <p:spPr>
          <a:xfrm>
            <a:off x="245328" y="330519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예스체" panose="020B0500000101010101" pitchFamily="50" charset="-127"/>
                <a:ea typeface="예스체" panose="020B0500000101010101" pitchFamily="50" charset="-127"/>
              </a:rPr>
              <a:t>Part 1</a:t>
            </a:r>
            <a:endParaRPr lang="ko-KR" altLang="en-US" sz="14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C2900E-275D-4C39-A53B-AC4B2C44DFE1}"/>
              </a:ext>
            </a:extLst>
          </p:cNvPr>
          <p:cNvSpPr txBox="1"/>
          <p:nvPr/>
        </p:nvSpPr>
        <p:spPr>
          <a:xfrm>
            <a:off x="1063086" y="872249"/>
            <a:ext cx="4934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예스체" panose="020B0500000101010101" pitchFamily="50" charset="-127"/>
                <a:ea typeface="예스체" panose="020B0500000101010101" pitchFamily="50" charset="-127"/>
              </a:rPr>
              <a:t>Problem: Find maximum path sum</a:t>
            </a:r>
            <a:endParaRPr lang="ko-KR" altLang="en-US" sz="20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3F55B9-F254-4CC4-898F-D5246BD0F04D}"/>
              </a:ext>
            </a:extLst>
          </p:cNvPr>
          <p:cNvSpPr txBox="1"/>
          <p:nvPr/>
        </p:nvSpPr>
        <p:spPr>
          <a:xfrm>
            <a:off x="1063086" y="1405783"/>
            <a:ext cx="11128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333333"/>
                </a:solidFill>
                <a:effectLst/>
                <a:latin typeface="예스체" panose="020B0500000101010101" pitchFamily="50" charset="-127"/>
                <a:ea typeface="예스체" panose="020B0500000101010101" pitchFamily="50" charset="-127"/>
              </a:rPr>
              <a:t>Given a binary tree, find maximum path sum. For this problem, a path is defined as </a:t>
            </a:r>
            <a:r>
              <a:rPr lang="en-US" altLang="ko-KR" sz="1600" i="0" dirty="0">
                <a:solidFill>
                  <a:srgbClr val="0070C0"/>
                </a:solidFill>
                <a:effectLst/>
                <a:latin typeface="예스체" panose="020B0500000101010101" pitchFamily="50" charset="-127"/>
                <a:ea typeface="예스체" panose="020B0500000101010101" pitchFamily="50" charset="-127"/>
              </a:rPr>
              <a:t>any sequence of nodes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예스체" panose="020B0500000101010101" pitchFamily="50" charset="-127"/>
                <a:ea typeface="예스체" panose="020B0500000101010101" pitchFamily="50" charset="-127"/>
              </a:rPr>
              <a:t>from some starting node to any node in the tree along with the parent-child connections.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0073CE-DD13-4C25-829E-2A73C80BEE8D}"/>
              </a:ext>
            </a:extLst>
          </p:cNvPr>
          <p:cNvSpPr txBox="1"/>
          <p:nvPr/>
        </p:nvSpPr>
        <p:spPr>
          <a:xfrm>
            <a:off x="1063087" y="2371797"/>
            <a:ext cx="5597690" cy="1068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0000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&lt;S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예스체" panose="020B0500000101010101" pitchFamily="50" charset="-127"/>
                <a:ea typeface="예스체" panose="020B0500000101010101" pitchFamily="50" charset="-127"/>
              </a:rPr>
              <a:t>equences from the root node of the subtree&gt;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1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예스체" panose="020B0500000101010101" pitchFamily="50" charset="-127"/>
                <a:ea typeface="예스체" panose="020B0500000101010101" pitchFamily="50" charset="-127"/>
              </a:rPr>
              <a:t>. The sequence </a:t>
            </a:r>
            <a:r>
              <a:rPr lang="en-US" altLang="ko-KR" sz="1600" dirty="0">
                <a:solidFill>
                  <a:srgbClr val="333333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from the only 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예스체" panose="020B0500000101010101" pitchFamily="50" charset="-127"/>
                <a:ea typeface="예스체" panose="020B0500000101010101" pitchFamily="50" charset="-127"/>
              </a:rPr>
              <a:t>current root node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69EAFFC-C15D-48F4-B5A3-848ACDD09091}"/>
              </a:ext>
            </a:extLst>
          </p:cNvPr>
          <p:cNvSpPr/>
          <p:nvPr/>
        </p:nvSpPr>
        <p:spPr>
          <a:xfrm>
            <a:off x="5412472" y="4138870"/>
            <a:ext cx="540000" cy="54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E6BFBD-2939-4857-A23F-485925AAD227}"/>
              </a:ext>
            </a:extLst>
          </p:cNvPr>
          <p:cNvSpPr txBox="1"/>
          <p:nvPr/>
        </p:nvSpPr>
        <p:spPr>
          <a:xfrm>
            <a:off x="5238719" y="4254981"/>
            <a:ext cx="88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예스체" panose="020B0500000101010101" pitchFamily="50" charset="-127"/>
                <a:ea typeface="예스체" panose="020B0500000101010101" pitchFamily="50" charset="-127"/>
              </a:rPr>
              <a:t>root</a:t>
            </a:r>
            <a:endParaRPr lang="ko-KR" altLang="en-US" sz="14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0CE7EAD-8ECB-4EAD-9210-9482F96DB12B}"/>
              </a:ext>
            </a:extLst>
          </p:cNvPr>
          <p:cNvSpPr/>
          <p:nvPr/>
        </p:nvSpPr>
        <p:spPr>
          <a:xfrm>
            <a:off x="4746658" y="491221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056A78D-0876-42F4-B189-09128C2048B7}"/>
              </a:ext>
            </a:extLst>
          </p:cNvPr>
          <p:cNvSpPr/>
          <p:nvPr/>
        </p:nvSpPr>
        <p:spPr>
          <a:xfrm>
            <a:off x="6096000" y="491221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79716AB-E44C-40F8-B465-AAE8C2CD917D}"/>
              </a:ext>
            </a:extLst>
          </p:cNvPr>
          <p:cNvCxnSpPr>
            <a:stCxn id="23" idx="7"/>
            <a:endCxn id="8" idx="3"/>
          </p:cNvCxnSpPr>
          <p:nvPr/>
        </p:nvCxnSpPr>
        <p:spPr>
          <a:xfrm flipV="1">
            <a:off x="5207577" y="4599789"/>
            <a:ext cx="283976" cy="391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841DCA4-4052-41CC-A0F5-56F0B2265DA8}"/>
              </a:ext>
            </a:extLst>
          </p:cNvPr>
          <p:cNvCxnSpPr>
            <a:stCxn id="8" idx="5"/>
            <a:endCxn id="25" idx="1"/>
          </p:cNvCxnSpPr>
          <p:nvPr/>
        </p:nvCxnSpPr>
        <p:spPr>
          <a:xfrm>
            <a:off x="5873391" y="4599789"/>
            <a:ext cx="301690" cy="391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59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 animBg="1"/>
      <p:bldP spid="9" grpId="0"/>
      <p:bldP spid="23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9CEE9B-0D45-4521-8C67-B5B1126C8316}"/>
              </a:ext>
            </a:extLst>
          </p:cNvPr>
          <p:cNvCxnSpPr>
            <a:cxnSpLocks/>
          </p:cNvCxnSpPr>
          <p:nvPr/>
        </p:nvCxnSpPr>
        <p:spPr>
          <a:xfrm>
            <a:off x="245328" y="0"/>
            <a:ext cx="0" cy="669073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EDD943-79FD-4FFF-8D61-7BE8801CD303}"/>
              </a:ext>
            </a:extLst>
          </p:cNvPr>
          <p:cNvCxnSpPr>
            <a:cxnSpLocks/>
          </p:cNvCxnSpPr>
          <p:nvPr/>
        </p:nvCxnSpPr>
        <p:spPr>
          <a:xfrm flipH="1">
            <a:off x="-14865" y="197006"/>
            <a:ext cx="958577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CE00DE-1647-42B0-964C-43BFD8902EB5}"/>
              </a:ext>
            </a:extLst>
          </p:cNvPr>
          <p:cNvSpPr txBox="1"/>
          <p:nvPr/>
        </p:nvSpPr>
        <p:spPr>
          <a:xfrm>
            <a:off x="1063086" y="154050"/>
            <a:ext cx="3381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atin typeface="예스체" panose="020B0500000101010101" pitchFamily="50" charset="-127"/>
                <a:ea typeface="예스체" panose="020B0500000101010101" pitchFamily="50" charset="-127"/>
              </a:rPr>
              <a:t>Problem Statement</a:t>
            </a:r>
            <a:endParaRPr lang="ko-KR" altLang="en-US" sz="3200" spc="-3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83A4FC-3473-47DB-800A-00A95886F622}"/>
              </a:ext>
            </a:extLst>
          </p:cNvPr>
          <p:cNvCxnSpPr/>
          <p:nvPr/>
        </p:nvCxnSpPr>
        <p:spPr>
          <a:xfrm>
            <a:off x="1063086" y="706246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E11CA3-1A2D-4DA2-AB59-67509395FEA9}"/>
              </a:ext>
            </a:extLst>
          </p:cNvPr>
          <p:cNvSpPr/>
          <p:nvPr/>
        </p:nvSpPr>
        <p:spPr>
          <a:xfrm>
            <a:off x="9870141" y="6526315"/>
            <a:ext cx="2321859" cy="275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0406D-6741-4133-BAEF-C56266D253F8}"/>
              </a:ext>
            </a:extLst>
          </p:cNvPr>
          <p:cNvSpPr txBox="1"/>
          <p:nvPr/>
        </p:nvSpPr>
        <p:spPr>
          <a:xfrm>
            <a:off x="245328" y="330519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예스체" panose="020B0500000101010101" pitchFamily="50" charset="-127"/>
                <a:ea typeface="예스체" panose="020B0500000101010101" pitchFamily="50" charset="-127"/>
              </a:rPr>
              <a:t>Part 1</a:t>
            </a:r>
            <a:endParaRPr lang="ko-KR" altLang="en-US" sz="14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C2900E-275D-4C39-A53B-AC4B2C44DFE1}"/>
              </a:ext>
            </a:extLst>
          </p:cNvPr>
          <p:cNvSpPr txBox="1"/>
          <p:nvPr/>
        </p:nvSpPr>
        <p:spPr>
          <a:xfrm>
            <a:off x="1063086" y="872249"/>
            <a:ext cx="4934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예스체" panose="020B0500000101010101" pitchFamily="50" charset="-127"/>
                <a:ea typeface="예스체" panose="020B0500000101010101" pitchFamily="50" charset="-127"/>
              </a:rPr>
              <a:t>Problem: Find maximum path sum</a:t>
            </a:r>
            <a:endParaRPr lang="ko-KR" altLang="en-US" sz="20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3F55B9-F254-4CC4-898F-D5246BD0F04D}"/>
              </a:ext>
            </a:extLst>
          </p:cNvPr>
          <p:cNvSpPr txBox="1"/>
          <p:nvPr/>
        </p:nvSpPr>
        <p:spPr>
          <a:xfrm>
            <a:off x="1063086" y="1405783"/>
            <a:ext cx="11128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333333"/>
                </a:solidFill>
                <a:effectLst/>
                <a:latin typeface="예스체" panose="020B0500000101010101" pitchFamily="50" charset="-127"/>
                <a:ea typeface="예스체" panose="020B0500000101010101" pitchFamily="50" charset="-127"/>
              </a:rPr>
              <a:t>Given a binary tree, find maximum path sum. For this problem, a path is defined as </a:t>
            </a:r>
            <a:r>
              <a:rPr lang="en-US" altLang="ko-KR" sz="1600" i="0" dirty="0">
                <a:solidFill>
                  <a:srgbClr val="0070C0"/>
                </a:solidFill>
                <a:effectLst/>
                <a:latin typeface="예스체" panose="020B0500000101010101" pitchFamily="50" charset="-127"/>
                <a:ea typeface="예스체" panose="020B0500000101010101" pitchFamily="50" charset="-127"/>
              </a:rPr>
              <a:t>any sequence of nodes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예스체" panose="020B0500000101010101" pitchFamily="50" charset="-127"/>
                <a:ea typeface="예스체" panose="020B0500000101010101" pitchFamily="50" charset="-127"/>
              </a:rPr>
              <a:t>from some starting node to any node in the tree along with the parent-child connections.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0073CE-DD13-4C25-829E-2A73C80BEE8D}"/>
              </a:ext>
            </a:extLst>
          </p:cNvPr>
          <p:cNvSpPr txBox="1"/>
          <p:nvPr/>
        </p:nvSpPr>
        <p:spPr>
          <a:xfrm>
            <a:off x="1063086" y="2371797"/>
            <a:ext cx="8878773" cy="1561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0000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&lt;S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예스체" panose="020B0500000101010101" pitchFamily="50" charset="-127"/>
                <a:ea typeface="예스체" panose="020B0500000101010101" pitchFamily="50" charset="-127"/>
              </a:rPr>
              <a:t>equences from the root node of the subtree&gt;</a:t>
            </a:r>
          </a:p>
          <a:p>
            <a:pPr>
              <a:lnSpc>
                <a:spcPct val="200000"/>
              </a:lnSpc>
            </a:pPr>
            <a:r>
              <a:rPr lang="en-US" altLang="ko-KR" sz="1600" i="0" dirty="0">
                <a:solidFill>
                  <a:srgbClr val="333333"/>
                </a:solidFill>
                <a:effectLst/>
                <a:latin typeface="예스체" panose="020B0500000101010101" pitchFamily="50" charset="-127"/>
                <a:ea typeface="예스체" panose="020B0500000101010101" pitchFamily="50" charset="-127"/>
              </a:rPr>
              <a:t>2. The sequence </a:t>
            </a:r>
            <a:r>
              <a:rPr lang="en-US" altLang="ko-KR" sz="1600" dirty="0">
                <a:solidFill>
                  <a:srgbClr val="333333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from the 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예스체" panose="020B0500000101010101" pitchFamily="50" charset="-127"/>
                <a:ea typeface="예스체" panose="020B0500000101010101" pitchFamily="50" charset="-127"/>
              </a:rPr>
              <a:t>current root node</a:t>
            </a:r>
            <a:r>
              <a:rPr lang="en-US" altLang="ko-KR" sz="1600" dirty="0">
                <a:solidFill>
                  <a:srgbClr val="333333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 and 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예스체" panose="020B0500000101010101" pitchFamily="50" charset="-127"/>
                <a:ea typeface="예스체" panose="020B0500000101010101" pitchFamily="50" charset="-127"/>
              </a:rPr>
              <a:t>the </a:t>
            </a:r>
            <a:r>
              <a:rPr lang="en-US" altLang="ko-KR" sz="1600" dirty="0">
                <a:solidFill>
                  <a:srgbClr val="333333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left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예스체" panose="020B0500000101010101" pitchFamily="50" charset="-127"/>
                <a:ea typeface="예스체" panose="020B0500000101010101" pitchFamily="50" charset="-127"/>
              </a:rPr>
              <a:t> node of the root node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    (Starting node is the left node)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69EAFFC-C15D-48F4-B5A3-848ACDD09091}"/>
              </a:ext>
            </a:extLst>
          </p:cNvPr>
          <p:cNvSpPr/>
          <p:nvPr/>
        </p:nvSpPr>
        <p:spPr>
          <a:xfrm>
            <a:off x="5412472" y="4138870"/>
            <a:ext cx="540000" cy="54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E6BFBD-2939-4857-A23F-485925AAD227}"/>
              </a:ext>
            </a:extLst>
          </p:cNvPr>
          <p:cNvSpPr txBox="1"/>
          <p:nvPr/>
        </p:nvSpPr>
        <p:spPr>
          <a:xfrm>
            <a:off x="5238719" y="4254981"/>
            <a:ext cx="88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예스체" panose="020B0500000101010101" pitchFamily="50" charset="-127"/>
                <a:ea typeface="예스체" panose="020B0500000101010101" pitchFamily="50" charset="-127"/>
              </a:rPr>
              <a:t>root</a:t>
            </a:r>
            <a:endParaRPr lang="ko-KR" altLang="en-US" sz="14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0CE7EAD-8ECB-4EAD-9210-9482F96DB12B}"/>
              </a:ext>
            </a:extLst>
          </p:cNvPr>
          <p:cNvSpPr/>
          <p:nvPr/>
        </p:nvSpPr>
        <p:spPr>
          <a:xfrm>
            <a:off x="4746658" y="4912217"/>
            <a:ext cx="540000" cy="54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056A78D-0876-42F4-B189-09128C2048B7}"/>
              </a:ext>
            </a:extLst>
          </p:cNvPr>
          <p:cNvSpPr/>
          <p:nvPr/>
        </p:nvSpPr>
        <p:spPr>
          <a:xfrm>
            <a:off x="6096000" y="491221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79716AB-E44C-40F8-B465-AAE8C2CD917D}"/>
              </a:ext>
            </a:extLst>
          </p:cNvPr>
          <p:cNvCxnSpPr>
            <a:stCxn id="23" idx="7"/>
            <a:endCxn id="8" idx="3"/>
          </p:cNvCxnSpPr>
          <p:nvPr/>
        </p:nvCxnSpPr>
        <p:spPr>
          <a:xfrm flipV="1">
            <a:off x="5207577" y="4599789"/>
            <a:ext cx="283976" cy="3915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841DCA4-4052-41CC-A0F5-56F0B2265DA8}"/>
              </a:ext>
            </a:extLst>
          </p:cNvPr>
          <p:cNvCxnSpPr>
            <a:stCxn id="8" idx="5"/>
            <a:endCxn id="25" idx="1"/>
          </p:cNvCxnSpPr>
          <p:nvPr/>
        </p:nvCxnSpPr>
        <p:spPr>
          <a:xfrm>
            <a:off x="5873391" y="4599789"/>
            <a:ext cx="301690" cy="391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41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9CEE9B-0D45-4521-8C67-B5B1126C8316}"/>
              </a:ext>
            </a:extLst>
          </p:cNvPr>
          <p:cNvCxnSpPr>
            <a:cxnSpLocks/>
          </p:cNvCxnSpPr>
          <p:nvPr/>
        </p:nvCxnSpPr>
        <p:spPr>
          <a:xfrm>
            <a:off x="245328" y="0"/>
            <a:ext cx="0" cy="669073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EDD943-79FD-4FFF-8D61-7BE8801CD303}"/>
              </a:ext>
            </a:extLst>
          </p:cNvPr>
          <p:cNvCxnSpPr>
            <a:cxnSpLocks/>
          </p:cNvCxnSpPr>
          <p:nvPr/>
        </p:nvCxnSpPr>
        <p:spPr>
          <a:xfrm flipH="1">
            <a:off x="-14865" y="197006"/>
            <a:ext cx="958577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CE00DE-1647-42B0-964C-43BFD8902EB5}"/>
              </a:ext>
            </a:extLst>
          </p:cNvPr>
          <p:cNvSpPr txBox="1"/>
          <p:nvPr/>
        </p:nvSpPr>
        <p:spPr>
          <a:xfrm>
            <a:off x="1063086" y="154050"/>
            <a:ext cx="3381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atin typeface="예스체" panose="020B0500000101010101" pitchFamily="50" charset="-127"/>
                <a:ea typeface="예스체" panose="020B0500000101010101" pitchFamily="50" charset="-127"/>
              </a:rPr>
              <a:t>Problem Statement</a:t>
            </a:r>
            <a:endParaRPr lang="ko-KR" altLang="en-US" sz="3200" spc="-3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83A4FC-3473-47DB-800A-00A95886F622}"/>
              </a:ext>
            </a:extLst>
          </p:cNvPr>
          <p:cNvCxnSpPr/>
          <p:nvPr/>
        </p:nvCxnSpPr>
        <p:spPr>
          <a:xfrm>
            <a:off x="1063086" y="706246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E11CA3-1A2D-4DA2-AB59-67509395FEA9}"/>
              </a:ext>
            </a:extLst>
          </p:cNvPr>
          <p:cNvSpPr/>
          <p:nvPr/>
        </p:nvSpPr>
        <p:spPr>
          <a:xfrm>
            <a:off x="9870141" y="6526315"/>
            <a:ext cx="2321859" cy="275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0406D-6741-4133-BAEF-C56266D253F8}"/>
              </a:ext>
            </a:extLst>
          </p:cNvPr>
          <p:cNvSpPr txBox="1"/>
          <p:nvPr/>
        </p:nvSpPr>
        <p:spPr>
          <a:xfrm>
            <a:off x="245328" y="330519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예스체" panose="020B0500000101010101" pitchFamily="50" charset="-127"/>
                <a:ea typeface="예스체" panose="020B0500000101010101" pitchFamily="50" charset="-127"/>
              </a:rPr>
              <a:t>Part 1</a:t>
            </a:r>
            <a:endParaRPr lang="ko-KR" altLang="en-US" sz="14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C2900E-275D-4C39-A53B-AC4B2C44DFE1}"/>
              </a:ext>
            </a:extLst>
          </p:cNvPr>
          <p:cNvSpPr txBox="1"/>
          <p:nvPr/>
        </p:nvSpPr>
        <p:spPr>
          <a:xfrm>
            <a:off x="1063086" y="872249"/>
            <a:ext cx="4934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예스체" panose="020B0500000101010101" pitchFamily="50" charset="-127"/>
                <a:ea typeface="예스체" panose="020B0500000101010101" pitchFamily="50" charset="-127"/>
              </a:rPr>
              <a:t>Problem: Find maximum path sum</a:t>
            </a:r>
            <a:endParaRPr lang="ko-KR" altLang="en-US" sz="20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3F55B9-F254-4CC4-898F-D5246BD0F04D}"/>
              </a:ext>
            </a:extLst>
          </p:cNvPr>
          <p:cNvSpPr txBox="1"/>
          <p:nvPr/>
        </p:nvSpPr>
        <p:spPr>
          <a:xfrm>
            <a:off x="1063086" y="1405783"/>
            <a:ext cx="11128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333333"/>
                </a:solidFill>
                <a:effectLst/>
                <a:latin typeface="예스체" panose="020B0500000101010101" pitchFamily="50" charset="-127"/>
                <a:ea typeface="예스체" panose="020B0500000101010101" pitchFamily="50" charset="-127"/>
              </a:rPr>
              <a:t>Given a binary tree, find maximum path sum. For this problem, a path is defined as </a:t>
            </a:r>
            <a:r>
              <a:rPr lang="en-US" altLang="ko-KR" sz="1600" i="0" dirty="0">
                <a:solidFill>
                  <a:srgbClr val="0070C0"/>
                </a:solidFill>
                <a:effectLst/>
                <a:latin typeface="예스체" panose="020B0500000101010101" pitchFamily="50" charset="-127"/>
                <a:ea typeface="예스체" panose="020B0500000101010101" pitchFamily="50" charset="-127"/>
              </a:rPr>
              <a:t>any sequence of nodes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예스체" panose="020B0500000101010101" pitchFamily="50" charset="-127"/>
                <a:ea typeface="예스체" panose="020B0500000101010101" pitchFamily="50" charset="-127"/>
              </a:rPr>
              <a:t>from some starting node to any node in the tree along with the parent-child connections.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0073CE-DD13-4C25-829E-2A73C80BEE8D}"/>
              </a:ext>
            </a:extLst>
          </p:cNvPr>
          <p:cNvSpPr txBox="1"/>
          <p:nvPr/>
        </p:nvSpPr>
        <p:spPr>
          <a:xfrm>
            <a:off x="1063086" y="2371797"/>
            <a:ext cx="8878773" cy="1561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0000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&lt;S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예스체" panose="020B0500000101010101" pitchFamily="50" charset="-127"/>
                <a:ea typeface="예스체" panose="020B0500000101010101" pitchFamily="50" charset="-127"/>
              </a:rPr>
              <a:t>equences from the root node of the subtree&gt;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3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예스체" panose="020B0500000101010101" pitchFamily="50" charset="-127"/>
                <a:ea typeface="예스체" panose="020B0500000101010101" pitchFamily="50" charset="-127"/>
              </a:rPr>
              <a:t>. The sequence </a:t>
            </a:r>
            <a:r>
              <a:rPr lang="en-US" altLang="ko-KR" sz="1600" dirty="0">
                <a:solidFill>
                  <a:srgbClr val="333333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from the 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예스체" panose="020B0500000101010101" pitchFamily="50" charset="-127"/>
                <a:ea typeface="예스체" panose="020B0500000101010101" pitchFamily="50" charset="-127"/>
              </a:rPr>
              <a:t>current root node</a:t>
            </a:r>
            <a:r>
              <a:rPr lang="en-US" altLang="ko-KR" sz="1600" dirty="0">
                <a:solidFill>
                  <a:srgbClr val="333333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 and the right node 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예스체" panose="020B0500000101010101" pitchFamily="50" charset="-127"/>
                <a:ea typeface="예스체" panose="020B0500000101010101" pitchFamily="50" charset="-127"/>
              </a:rPr>
              <a:t>of the root node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    (Starting node is the right node)</a:t>
            </a:r>
            <a:endParaRPr lang="en-US" altLang="ko-KR" sz="1600" i="0" dirty="0">
              <a:solidFill>
                <a:srgbClr val="333333"/>
              </a:solidFill>
              <a:effectLst/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69EAFFC-C15D-48F4-B5A3-848ACDD09091}"/>
              </a:ext>
            </a:extLst>
          </p:cNvPr>
          <p:cNvSpPr/>
          <p:nvPr/>
        </p:nvSpPr>
        <p:spPr>
          <a:xfrm>
            <a:off x="5412472" y="4138870"/>
            <a:ext cx="540000" cy="54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E6BFBD-2939-4857-A23F-485925AAD227}"/>
              </a:ext>
            </a:extLst>
          </p:cNvPr>
          <p:cNvSpPr txBox="1"/>
          <p:nvPr/>
        </p:nvSpPr>
        <p:spPr>
          <a:xfrm>
            <a:off x="5238719" y="4254981"/>
            <a:ext cx="88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예스체" panose="020B0500000101010101" pitchFamily="50" charset="-127"/>
                <a:ea typeface="예스체" panose="020B0500000101010101" pitchFamily="50" charset="-127"/>
              </a:rPr>
              <a:t>root</a:t>
            </a:r>
            <a:endParaRPr lang="ko-KR" altLang="en-US" sz="14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0CE7EAD-8ECB-4EAD-9210-9482F96DB12B}"/>
              </a:ext>
            </a:extLst>
          </p:cNvPr>
          <p:cNvSpPr/>
          <p:nvPr/>
        </p:nvSpPr>
        <p:spPr>
          <a:xfrm>
            <a:off x="4746658" y="491221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056A78D-0876-42F4-B189-09128C2048B7}"/>
              </a:ext>
            </a:extLst>
          </p:cNvPr>
          <p:cNvSpPr/>
          <p:nvPr/>
        </p:nvSpPr>
        <p:spPr>
          <a:xfrm>
            <a:off x="6096000" y="4912217"/>
            <a:ext cx="540000" cy="54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79716AB-E44C-40F8-B465-AAE8C2CD917D}"/>
              </a:ext>
            </a:extLst>
          </p:cNvPr>
          <p:cNvCxnSpPr>
            <a:stCxn id="23" idx="7"/>
            <a:endCxn id="8" idx="3"/>
          </p:cNvCxnSpPr>
          <p:nvPr/>
        </p:nvCxnSpPr>
        <p:spPr>
          <a:xfrm flipV="1">
            <a:off x="5207577" y="4599789"/>
            <a:ext cx="283976" cy="391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841DCA4-4052-41CC-A0F5-56F0B2265DA8}"/>
              </a:ext>
            </a:extLst>
          </p:cNvPr>
          <p:cNvCxnSpPr>
            <a:stCxn id="8" idx="5"/>
            <a:endCxn id="25" idx="1"/>
          </p:cNvCxnSpPr>
          <p:nvPr/>
        </p:nvCxnSpPr>
        <p:spPr>
          <a:xfrm>
            <a:off x="5873391" y="4599789"/>
            <a:ext cx="301690" cy="39150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26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9CEE9B-0D45-4521-8C67-B5B1126C8316}"/>
              </a:ext>
            </a:extLst>
          </p:cNvPr>
          <p:cNvCxnSpPr>
            <a:cxnSpLocks/>
          </p:cNvCxnSpPr>
          <p:nvPr/>
        </p:nvCxnSpPr>
        <p:spPr>
          <a:xfrm>
            <a:off x="245328" y="0"/>
            <a:ext cx="0" cy="669073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EDD943-79FD-4FFF-8D61-7BE8801CD303}"/>
              </a:ext>
            </a:extLst>
          </p:cNvPr>
          <p:cNvCxnSpPr>
            <a:cxnSpLocks/>
          </p:cNvCxnSpPr>
          <p:nvPr/>
        </p:nvCxnSpPr>
        <p:spPr>
          <a:xfrm flipH="1">
            <a:off x="-14865" y="197006"/>
            <a:ext cx="958577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CE00DE-1647-42B0-964C-43BFD8902EB5}"/>
              </a:ext>
            </a:extLst>
          </p:cNvPr>
          <p:cNvSpPr txBox="1"/>
          <p:nvPr/>
        </p:nvSpPr>
        <p:spPr>
          <a:xfrm>
            <a:off x="1063086" y="154050"/>
            <a:ext cx="3381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atin typeface="예스체" panose="020B0500000101010101" pitchFamily="50" charset="-127"/>
                <a:ea typeface="예스체" panose="020B0500000101010101" pitchFamily="50" charset="-127"/>
              </a:rPr>
              <a:t>Problem Statement</a:t>
            </a:r>
            <a:endParaRPr lang="ko-KR" altLang="en-US" sz="3200" spc="-3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83A4FC-3473-47DB-800A-00A95886F622}"/>
              </a:ext>
            </a:extLst>
          </p:cNvPr>
          <p:cNvCxnSpPr/>
          <p:nvPr/>
        </p:nvCxnSpPr>
        <p:spPr>
          <a:xfrm>
            <a:off x="1063086" y="706246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E11CA3-1A2D-4DA2-AB59-67509395FEA9}"/>
              </a:ext>
            </a:extLst>
          </p:cNvPr>
          <p:cNvSpPr/>
          <p:nvPr/>
        </p:nvSpPr>
        <p:spPr>
          <a:xfrm>
            <a:off x="9870141" y="6526315"/>
            <a:ext cx="2321859" cy="275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0406D-6741-4133-BAEF-C56266D253F8}"/>
              </a:ext>
            </a:extLst>
          </p:cNvPr>
          <p:cNvSpPr txBox="1"/>
          <p:nvPr/>
        </p:nvSpPr>
        <p:spPr>
          <a:xfrm>
            <a:off x="245328" y="330519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예스체" panose="020B0500000101010101" pitchFamily="50" charset="-127"/>
                <a:ea typeface="예스체" panose="020B0500000101010101" pitchFamily="50" charset="-127"/>
              </a:rPr>
              <a:t>Part 1</a:t>
            </a:r>
            <a:endParaRPr lang="ko-KR" altLang="en-US" sz="14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C2900E-275D-4C39-A53B-AC4B2C44DFE1}"/>
              </a:ext>
            </a:extLst>
          </p:cNvPr>
          <p:cNvSpPr txBox="1"/>
          <p:nvPr/>
        </p:nvSpPr>
        <p:spPr>
          <a:xfrm>
            <a:off x="1063086" y="872249"/>
            <a:ext cx="4934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예스체" panose="020B0500000101010101" pitchFamily="50" charset="-127"/>
                <a:ea typeface="예스체" panose="020B0500000101010101" pitchFamily="50" charset="-127"/>
              </a:rPr>
              <a:t>Problem: Find maximum path sum</a:t>
            </a:r>
            <a:endParaRPr lang="ko-KR" altLang="en-US" sz="20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3F55B9-F254-4CC4-898F-D5246BD0F04D}"/>
              </a:ext>
            </a:extLst>
          </p:cNvPr>
          <p:cNvSpPr txBox="1"/>
          <p:nvPr/>
        </p:nvSpPr>
        <p:spPr>
          <a:xfrm>
            <a:off x="1063086" y="1405783"/>
            <a:ext cx="11128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333333"/>
                </a:solidFill>
                <a:effectLst/>
                <a:latin typeface="예스체" panose="020B0500000101010101" pitchFamily="50" charset="-127"/>
                <a:ea typeface="예스체" panose="020B0500000101010101" pitchFamily="50" charset="-127"/>
              </a:rPr>
              <a:t>Given a binary tree, find maximum path sum. For this problem, a path is defined as </a:t>
            </a:r>
            <a:r>
              <a:rPr lang="en-US" altLang="ko-KR" sz="1600" i="0" dirty="0">
                <a:solidFill>
                  <a:srgbClr val="0070C0"/>
                </a:solidFill>
                <a:effectLst/>
                <a:latin typeface="예스체" panose="020B0500000101010101" pitchFamily="50" charset="-127"/>
                <a:ea typeface="예스체" panose="020B0500000101010101" pitchFamily="50" charset="-127"/>
              </a:rPr>
              <a:t>any sequence of nodes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예스체" panose="020B0500000101010101" pitchFamily="50" charset="-127"/>
                <a:ea typeface="예스체" panose="020B0500000101010101" pitchFamily="50" charset="-127"/>
              </a:rPr>
              <a:t>from some starting node to any node in the tree along with the parent-child connections.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0073CE-DD13-4C25-829E-2A73C80BEE8D}"/>
              </a:ext>
            </a:extLst>
          </p:cNvPr>
          <p:cNvSpPr txBox="1"/>
          <p:nvPr/>
        </p:nvSpPr>
        <p:spPr>
          <a:xfrm>
            <a:off x="1063086" y="2371797"/>
            <a:ext cx="9362867" cy="1561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0000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&lt;S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예스체" panose="020B0500000101010101" pitchFamily="50" charset="-127"/>
                <a:ea typeface="예스체" panose="020B0500000101010101" pitchFamily="50" charset="-127"/>
              </a:rPr>
              <a:t>equences from the root node of the subtree&gt;</a:t>
            </a:r>
          </a:p>
          <a:p>
            <a:pPr>
              <a:lnSpc>
                <a:spcPct val="200000"/>
              </a:lnSpc>
            </a:pPr>
            <a:r>
              <a:rPr lang="en-US" altLang="ko-KR" sz="1600" i="0" dirty="0">
                <a:solidFill>
                  <a:srgbClr val="333333"/>
                </a:solidFill>
                <a:effectLst/>
                <a:latin typeface="예스체" panose="020B0500000101010101" pitchFamily="50" charset="-127"/>
                <a:ea typeface="예스체" panose="020B0500000101010101" pitchFamily="50" charset="-127"/>
              </a:rPr>
              <a:t>4. The sequence </a:t>
            </a:r>
            <a:r>
              <a:rPr lang="en-US" altLang="ko-KR" sz="1600" dirty="0">
                <a:solidFill>
                  <a:srgbClr val="333333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from the 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예스체" panose="020B0500000101010101" pitchFamily="50" charset="-127"/>
                <a:ea typeface="예스체" panose="020B0500000101010101" pitchFamily="50" charset="-127"/>
              </a:rPr>
              <a:t>current root node, the left and the right node of the root node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    (From the left node to the right node)</a:t>
            </a:r>
            <a:endParaRPr lang="en-US" altLang="ko-KR" sz="1600" i="0" dirty="0">
              <a:solidFill>
                <a:srgbClr val="333333"/>
              </a:solidFill>
              <a:effectLst/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69EAFFC-C15D-48F4-B5A3-848ACDD09091}"/>
              </a:ext>
            </a:extLst>
          </p:cNvPr>
          <p:cNvSpPr/>
          <p:nvPr/>
        </p:nvSpPr>
        <p:spPr>
          <a:xfrm>
            <a:off x="5412472" y="4138870"/>
            <a:ext cx="540000" cy="54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E6BFBD-2939-4857-A23F-485925AAD227}"/>
              </a:ext>
            </a:extLst>
          </p:cNvPr>
          <p:cNvSpPr txBox="1"/>
          <p:nvPr/>
        </p:nvSpPr>
        <p:spPr>
          <a:xfrm>
            <a:off x="5238719" y="4254981"/>
            <a:ext cx="8875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예스체" panose="020B0500000101010101" pitchFamily="50" charset="-127"/>
                <a:ea typeface="예스체" panose="020B0500000101010101" pitchFamily="50" charset="-127"/>
              </a:rPr>
              <a:t>root</a:t>
            </a:r>
            <a:endParaRPr lang="ko-KR" altLang="en-US" sz="14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0CE7EAD-8ECB-4EAD-9210-9482F96DB12B}"/>
              </a:ext>
            </a:extLst>
          </p:cNvPr>
          <p:cNvSpPr/>
          <p:nvPr/>
        </p:nvSpPr>
        <p:spPr>
          <a:xfrm>
            <a:off x="4746658" y="4912217"/>
            <a:ext cx="540000" cy="54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056A78D-0876-42F4-B189-09128C2048B7}"/>
              </a:ext>
            </a:extLst>
          </p:cNvPr>
          <p:cNvSpPr/>
          <p:nvPr/>
        </p:nvSpPr>
        <p:spPr>
          <a:xfrm>
            <a:off x="6096000" y="4912217"/>
            <a:ext cx="540000" cy="54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79716AB-E44C-40F8-B465-AAE8C2CD917D}"/>
              </a:ext>
            </a:extLst>
          </p:cNvPr>
          <p:cNvCxnSpPr>
            <a:stCxn id="23" idx="7"/>
            <a:endCxn id="8" idx="3"/>
          </p:cNvCxnSpPr>
          <p:nvPr/>
        </p:nvCxnSpPr>
        <p:spPr>
          <a:xfrm flipV="1">
            <a:off x="5207577" y="4599789"/>
            <a:ext cx="283976" cy="3915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841DCA4-4052-41CC-A0F5-56F0B2265DA8}"/>
              </a:ext>
            </a:extLst>
          </p:cNvPr>
          <p:cNvCxnSpPr>
            <a:stCxn id="8" idx="5"/>
            <a:endCxn id="25" idx="1"/>
          </p:cNvCxnSpPr>
          <p:nvPr/>
        </p:nvCxnSpPr>
        <p:spPr>
          <a:xfrm>
            <a:off x="5873391" y="4599789"/>
            <a:ext cx="301690" cy="3915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59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9CEE9B-0D45-4521-8C67-B5B1126C8316}"/>
              </a:ext>
            </a:extLst>
          </p:cNvPr>
          <p:cNvCxnSpPr>
            <a:cxnSpLocks/>
          </p:cNvCxnSpPr>
          <p:nvPr/>
        </p:nvCxnSpPr>
        <p:spPr>
          <a:xfrm>
            <a:off x="245328" y="0"/>
            <a:ext cx="0" cy="669073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EDD943-79FD-4FFF-8D61-7BE8801CD303}"/>
              </a:ext>
            </a:extLst>
          </p:cNvPr>
          <p:cNvCxnSpPr>
            <a:cxnSpLocks/>
          </p:cNvCxnSpPr>
          <p:nvPr/>
        </p:nvCxnSpPr>
        <p:spPr>
          <a:xfrm flipH="1">
            <a:off x="-14865" y="197006"/>
            <a:ext cx="958577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CE00DE-1647-42B0-964C-43BFD8902EB5}"/>
              </a:ext>
            </a:extLst>
          </p:cNvPr>
          <p:cNvSpPr txBox="1"/>
          <p:nvPr/>
        </p:nvSpPr>
        <p:spPr>
          <a:xfrm>
            <a:off x="1063086" y="154050"/>
            <a:ext cx="3083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atin typeface="예스체" panose="020B0500000101010101" pitchFamily="50" charset="-127"/>
                <a:ea typeface="예스체" panose="020B0500000101010101" pitchFamily="50" charset="-127"/>
              </a:rPr>
              <a:t>Problem Example</a:t>
            </a:r>
            <a:endParaRPr lang="ko-KR" altLang="en-US" sz="3200" spc="-3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83A4FC-3473-47DB-800A-00A95886F622}"/>
              </a:ext>
            </a:extLst>
          </p:cNvPr>
          <p:cNvCxnSpPr/>
          <p:nvPr/>
        </p:nvCxnSpPr>
        <p:spPr>
          <a:xfrm>
            <a:off x="1063086" y="706246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E11CA3-1A2D-4DA2-AB59-67509395FEA9}"/>
              </a:ext>
            </a:extLst>
          </p:cNvPr>
          <p:cNvSpPr/>
          <p:nvPr/>
        </p:nvSpPr>
        <p:spPr>
          <a:xfrm>
            <a:off x="9870141" y="6526315"/>
            <a:ext cx="2321859" cy="275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0406D-6741-4133-BAEF-C56266D253F8}"/>
              </a:ext>
            </a:extLst>
          </p:cNvPr>
          <p:cNvSpPr txBox="1"/>
          <p:nvPr/>
        </p:nvSpPr>
        <p:spPr>
          <a:xfrm>
            <a:off x="245328" y="330519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예스체" panose="020B0500000101010101" pitchFamily="50" charset="-127"/>
                <a:ea typeface="예스체" panose="020B0500000101010101" pitchFamily="50" charset="-127"/>
              </a:rPr>
              <a:t>Part 1</a:t>
            </a:r>
            <a:endParaRPr lang="ko-KR" altLang="en-US" sz="14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0A4A6-A363-479B-83F2-BBF880C7B06A}"/>
              </a:ext>
            </a:extLst>
          </p:cNvPr>
          <p:cNvSpPr txBox="1"/>
          <p:nvPr/>
        </p:nvSpPr>
        <p:spPr>
          <a:xfrm>
            <a:off x="5752633" y="2945165"/>
            <a:ext cx="5620871" cy="1121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Input: </a:t>
            </a:r>
            <a:r>
              <a:rPr lang="en-US" altLang="ko-KR" b="0" dirty="0">
                <a:effectLst/>
                <a:latin typeface="예스체" panose="020B0500000101010101" pitchFamily="50" charset="-127"/>
                <a:ea typeface="예스체" panose="020B0500000101010101" pitchFamily="50" charset="-127"/>
              </a:rPr>
              <a:t>{0:10, 1:2, 2:10, 3:20, 4:1, 6:-25, 13:3, 14:4}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Output: 42</a:t>
            </a:r>
            <a:endParaRPr lang="en-US" altLang="ko-KR" b="0" dirty="0">
              <a:effectLst/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724A2FD-7E38-41CC-B699-563364DCD1BE}"/>
              </a:ext>
            </a:extLst>
          </p:cNvPr>
          <p:cNvSpPr/>
          <p:nvPr/>
        </p:nvSpPr>
        <p:spPr>
          <a:xfrm>
            <a:off x="2402346" y="1976547"/>
            <a:ext cx="540000" cy="54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9851F81-786E-42B6-BDCD-5E572AF27FF8}"/>
              </a:ext>
            </a:extLst>
          </p:cNvPr>
          <p:cNvSpPr/>
          <p:nvPr/>
        </p:nvSpPr>
        <p:spPr>
          <a:xfrm>
            <a:off x="1736532" y="2749894"/>
            <a:ext cx="540000" cy="54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C6C2439-4794-404C-B0A3-379BA0EF86B5}"/>
              </a:ext>
            </a:extLst>
          </p:cNvPr>
          <p:cNvSpPr/>
          <p:nvPr/>
        </p:nvSpPr>
        <p:spPr>
          <a:xfrm>
            <a:off x="3085874" y="2749894"/>
            <a:ext cx="540000" cy="54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A5FD531-FA34-4778-B666-D9FDC2C5528B}"/>
              </a:ext>
            </a:extLst>
          </p:cNvPr>
          <p:cNvCxnSpPr>
            <a:stCxn id="41" idx="7"/>
            <a:endCxn id="38" idx="3"/>
          </p:cNvCxnSpPr>
          <p:nvPr/>
        </p:nvCxnSpPr>
        <p:spPr>
          <a:xfrm flipV="1">
            <a:off x="2197451" y="2437466"/>
            <a:ext cx="283976" cy="3915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5E28024-0605-4F42-B82A-303C9CDC68C1}"/>
              </a:ext>
            </a:extLst>
          </p:cNvPr>
          <p:cNvCxnSpPr>
            <a:cxnSpLocks/>
            <a:stCxn id="38" idx="5"/>
            <a:endCxn id="42" idx="1"/>
          </p:cNvCxnSpPr>
          <p:nvPr/>
        </p:nvCxnSpPr>
        <p:spPr>
          <a:xfrm>
            <a:off x="2863265" y="2437466"/>
            <a:ext cx="301690" cy="3915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81CD1562-860E-4688-982D-0DC9682D11BF}"/>
              </a:ext>
            </a:extLst>
          </p:cNvPr>
          <p:cNvSpPr/>
          <p:nvPr/>
        </p:nvSpPr>
        <p:spPr>
          <a:xfrm>
            <a:off x="3085874" y="4314186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DF5D6EC-36FB-43DC-9305-CB107BF30388}"/>
              </a:ext>
            </a:extLst>
          </p:cNvPr>
          <p:cNvSpPr/>
          <p:nvPr/>
        </p:nvSpPr>
        <p:spPr>
          <a:xfrm>
            <a:off x="3707428" y="3506845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4FC9509-7386-4E70-960B-22AB688F3FFE}"/>
              </a:ext>
            </a:extLst>
          </p:cNvPr>
          <p:cNvSpPr/>
          <p:nvPr/>
        </p:nvSpPr>
        <p:spPr>
          <a:xfrm>
            <a:off x="2385257" y="3547078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BA85231-50C1-4630-AE61-2FB9AF4E4CCB}"/>
              </a:ext>
            </a:extLst>
          </p:cNvPr>
          <p:cNvSpPr/>
          <p:nvPr/>
        </p:nvSpPr>
        <p:spPr>
          <a:xfrm>
            <a:off x="4377769" y="4314186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F8938F6-D224-40A4-BE57-02E9DD765889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1511246" y="3210813"/>
            <a:ext cx="304367" cy="41534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0B03E5C-DE15-4931-81BC-DB8566C246F8}"/>
              </a:ext>
            </a:extLst>
          </p:cNvPr>
          <p:cNvCxnSpPr>
            <a:stCxn id="41" idx="5"/>
            <a:endCxn id="49" idx="1"/>
          </p:cNvCxnSpPr>
          <p:nvPr/>
        </p:nvCxnSpPr>
        <p:spPr>
          <a:xfrm>
            <a:off x="2197451" y="3210813"/>
            <a:ext cx="266887" cy="4153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758CB5B-6E36-4217-B3EA-C6302EF7B2FD}"/>
              </a:ext>
            </a:extLst>
          </p:cNvPr>
          <p:cNvCxnSpPr>
            <a:cxnSpLocks/>
            <a:stCxn id="42" idx="5"/>
            <a:endCxn id="48" idx="1"/>
          </p:cNvCxnSpPr>
          <p:nvPr/>
        </p:nvCxnSpPr>
        <p:spPr>
          <a:xfrm>
            <a:off x="3546793" y="3210813"/>
            <a:ext cx="239716" cy="37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79C3366-973F-4139-935C-2CAC3AD66716}"/>
              </a:ext>
            </a:extLst>
          </p:cNvPr>
          <p:cNvCxnSpPr>
            <a:cxnSpLocks/>
            <a:stCxn id="48" idx="3"/>
            <a:endCxn id="47" idx="7"/>
          </p:cNvCxnSpPr>
          <p:nvPr/>
        </p:nvCxnSpPr>
        <p:spPr>
          <a:xfrm flipH="1">
            <a:off x="3546793" y="3967764"/>
            <a:ext cx="239716" cy="425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직선 연결선 1024">
            <a:extLst>
              <a:ext uri="{FF2B5EF4-FFF2-40B4-BE49-F238E27FC236}">
                <a16:creationId xmlns:a16="http://schemas.microsoft.com/office/drawing/2014/main" id="{7FDD4511-6645-4DED-8FAA-6345CEDA51AC}"/>
              </a:ext>
            </a:extLst>
          </p:cNvPr>
          <p:cNvCxnSpPr>
            <a:stCxn id="48" idx="5"/>
            <a:endCxn id="50" idx="1"/>
          </p:cNvCxnSpPr>
          <p:nvPr/>
        </p:nvCxnSpPr>
        <p:spPr>
          <a:xfrm>
            <a:off x="4168347" y="3967764"/>
            <a:ext cx="288503" cy="425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4245E61-00ED-404B-97E4-E2D4829F7CCA}"/>
              </a:ext>
            </a:extLst>
          </p:cNvPr>
          <p:cNvSpPr txBox="1"/>
          <p:nvPr/>
        </p:nvSpPr>
        <p:spPr>
          <a:xfrm>
            <a:off x="2409298" y="2104600"/>
            <a:ext cx="52609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예스체" panose="020B0500000101010101" pitchFamily="50" charset="-127"/>
                <a:ea typeface="예스체" panose="020B0500000101010101" pitchFamily="50" charset="-127"/>
              </a:rPr>
              <a:t>10</a:t>
            </a:r>
            <a:endParaRPr lang="ko-KR" altLang="en-US" sz="14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F4F496F-C203-4188-83DD-C0B95E54C9E2}"/>
              </a:ext>
            </a:extLst>
          </p:cNvPr>
          <p:cNvSpPr txBox="1"/>
          <p:nvPr/>
        </p:nvSpPr>
        <p:spPr>
          <a:xfrm>
            <a:off x="1743484" y="2866005"/>
            <a:ext cx="52609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예스체" panose="020B0500000101010101" pitchFamily="50" charset="-127"/>
                <a:ea typeface="예스체" panose="020B0500000101010101" pitchFamily="50" charset="-127"/>
              </a:rPr>
              <a:t>2</a:t>
            </a:r>
            <a:endParaRPr lang="ko-KR" altLang="en-US" sz="14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D0814E55-7439-4B77-91FB-AE75B5CE4AE1}"/>
              </a:ext>
            </a:extLst>
          </p:cNvPr>
          <p:cNvSpPr/>
          <p:nvPr/>
        </p:nvSpPr>
        <p:spPr>
          <a:xfrm>
            <a:off x="1063086" y="3553940"/>
            <a:ext cx="540000" cy="54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C95372-186A-4E6F-A37C-B638D494512C}"/>
              </a:ext>
            </a:extLst>
          </p:cNvPr>
          <p:cNvSpPr txBox="1"/>
          <p:nvPr/>
        </p:nvSpPr>
        <p:spPr>
          <a:xfrm>
            <a:off x="1070038" y="3670051"/>
            <a:ext cx="52609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예스체" panose="020B0500000101010101" pitchFamily="50" charset="-127"/>
                <a:ea typeface="예스체" panose="020B0500000101010101" pitchFamily="50" charset="-127"/>
              </a:rPr>
              <a:t>20</a:t>
            </a:r>
            <a:endParaRPr lang="ko-KR" altLang="en-US" sz="14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CC2EF72-4E80-4EAC-97D3-51C257E0F2F7}"/>
              </a:ext>
            </a:extLst>
          </p:cNvPr>
          <p:cNvSpPr txBox="1"/>
          <p:nvPr/>
        </p:nvSpPr>
        <p:spPr>
          <a:xfrm>
            <a:off x="2406250" y="3688087"/>
            <a:ext cx="52609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예스체" panose="020B0500000101010101" pitchFamily="50" charset="-127"/>
                <a:ea typeface="예스체" panose="020B0500000101010101" pitchFamily="50" charset="-127"/>
              </a:rPr>
              <a:t>1</a:t>
            </a:r>
            <a:endParaRPr lang="ko-KR" altLang="en-US" sz="14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8AA6C58-1AF7-4622-9FBD-5AD32FA8E2A5}"/>
              </a:ext>
            </a:extLst>
          </p:cNvPr>
          <p:cNvSpPr txBox="1"/>
          <p:nvPr/>
        </p:nvSpPr>
        <p:spPr>
          <a:xfrm>
            <a:off x="3102838" y="2866005"/>
            <a:ext cx="52609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예스체" panose="020B0500000101010101" pitchFamily="50" charset="-127"/>
                <a:ea typeface="예스체" panose="020B0500000101010101" pitchFamily="50" charset="-127"/>
              </a:rPr>
              <a:t>10</a:t>
            </a:r>
            <a:endParaRPr lang="ko-KR" altLang="en-US" sz="14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7DB6AD4-D419-4891-8829-C7335DD9F2D3}"/>
              </a:ext>
            </a:extLst>
          </p:cNvPr>
          <p:cNvSpPr txBox="1"/>
          <p:nvPr/>
        </p:nvSpPr>
        <p:spPr>
          <a:xfrm>
            <a:off x="3721333" y="3618347"/>
            <a:ext cx="52609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예스체" panose="020B0500000101010101" pitchFamily="50" charset="-127"/>
                <a:ea typeface="예스체" panose="020B0500000101010101" pitchFamily="50" charset="-127"/>
              </a:rPr>
              <a:t>-25</a:t>
            </a:r>
            <a:endParaRPr lang="ko-KR" altLang="en-US" sz="14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6DC653-52D0-4927-B702-7D1A40DA9202}"/>
              </a:ext>
            </a:extLst>
          </p:cNvPr>
          <p:cNvSpPr txBox="1"/>
          <p:nvPr/>
        </p:nvSpPr>
        <p:spPr>
          <a:xfrm>
            <a:off x="3107968" y="4431912"/>
            <a:ext cx="52609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예스체" panose="020B0500000101010101" pitchFamily="50" charset="-127"/>
                <a:ea typeface="예스체" panose="020B0500000101010101" pitchFamily="50" charset="-127"/>
              </a:rPr>
              <a:t>3</a:t>
            </a:r>
            <a:endParaRPr lang="ko-KR" altLang="en-US" sz="14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97520E0-5BDC-4BC6-A456-139EA09D6DF6}"/>
              </a:ext>
            </a:extLst>
          </p:cNvPr>
          <p:cNvSpPr txBox="1"/>
          <p:nvPr/>
        </p:nvSpPr>
        <p:spPr>
          <a:xfrm>
            <a:off x="4384721" y="4434907"/>
            <a:ext cx="52609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예스체" panose="020B0500000101010101" pitchFamily="50" charset="-127"/>
                <a:ea typeface="예스체" panose="020B0500000101010101" pitchFamily="50" charset="-127"/>
              </a:rPr>
              <a:t>4</a:t>
            </a:r>
            <a:endParaRPr lang="ko-KR" altLang="en-US" sz="14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696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타원 38">
            <a:extLst>
              <a:ext uri="{FF2B5EF4-FFF2-40B4-BE49-F238E27FC236}">
                <a16:creationId xmlns:a16="http://schemas.microsoft.com/office/drawing/2014/main" id="{42EBA5EE-A404-4FE4-AF6C-BA79009F6F15}"/>
              </a:ext>
            </a:extLst>
          </p:cNvPr>
          <p:cNvSpPr/>
          <p:nvPr/>
        </p:nvSpPr>
        <p:spPr>
          <a:xfrm>
            <a:off x="1063086" y="4242468"/>
            <a:ext cx="540000" cy="54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9CEE9B-0D45-4521-8C67-B5B1126C8316}"/>
              </a:ext>
            </a:extLst>
          </p:cNvPr>
          <p:cNvCxnSpPr>
            <a:cxnSpLocks/>
          </p:cNvCxnSpPr>
          <p:nvPr/>
        </p:nvCxnSpPr>
        <p:spPr>
          <a:xfrm>
            <a:off x="245328" y="0"/>
            <a:ext cx="0" cy="669073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EDD943-79FD-4FFF-8D61-7BE8801CD303}"/>
              </a:ext>
            </a:extLst>
          </p:cNvPr>
          <p:cNvCxnSpPr>
            <a:cxnSpLocks/>
          </p:cNvCxnSpPr>
          <p:nvPr/>
        </p:nvCxnSpPr>
        <p:spPr>
          <a:xfrm flipH="1">
            <a:off x="-14865" y="197006"/>
            <a:ext cx="958577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CE00DE-1647-42B0-964C-43BFD8902EB5}"/>
              </a:ext>
            </a:extLst>
          </p:cNvPr>
          <p:cNvSpPr txBox="1"/>
          <p:nvPr/>
        </p:nvSpPr>
        <p:spPr>
          <a:xfrm>
            <a:off x="1063086" y="154050"/>
            <a:ext cx="3083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atin typeface="예스체" panose="020B0500000101010101" pitchFamily="50" charset="-127"/>
                <a:ea typeface="예스체" panose="020B0500000101010101" pitchFamily="50" charset="-127"/>
              </a:rPr>
              <a:t>Problem Example</a:t>
            </a:r>
            <a:endParaRPr lang="ko-KR" altLang="en-US" sz="3200" spc="-3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83A4FC-3473-47DB-800A-00A95886F622}"/>
              </a:ext>
            </a:extLst>
          </p:cNvPr>
          <p:cNvCxnSpPr/>
          <p:nvPr/>
        </p:nvCxnSpPr>
        <p:spPr>
          <a:xfrm>
            <a:off x="1063086" y="706246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E11CA3-1A2D-4DA2-AB59-67509395FEA9}"/>
              </a:ext>
            </a:extLst>
          </p:cNvPr>
          <p:cNvSpPr/>
          <p:nvPr/>
        </p:nvSpPr>
        <p:spPr>
          <a:xfrm>
            <a:off x="9870141" y="6526315"/>
            <a:ext cx="2321859" cy="275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0406D-6741-4133-BAEF-C56266D253F8}"/>
              </a:ext>
            </a:extLst>
          </p:cNvPr>
          <p:cNvSpPr txBox="1"/>
          <p:nvPr/>
        </p:nvSpPr>
        <p:spPr>
          <a:xfrm>
            <a:off x="245328" y="330519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예스체" panose="020B0500000101010101" pitchFamily="50" charset="-127"/>
                <a:ea typeface="예스체" panose="020B0500000101010101" pitchFamily="50" charset="-127"/>
              </a:rPr>
              <a:t>Part 1</a:t>
            </a:r>
            <a:endParaRPr lang="ko-KR" altLang="en-US" sz="14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0A4A6-A363-479B-83F2-BBF880C7B06A}"/>
              </a:ext>
            </a:extLst>
          </p:cNvPr>
          <p:cNvSpPr txBox="1"/>
          <p:nvPr/>
        </p:nvSpPr>
        <p:spPr>
          <a:xfrm>
            <a:off x="6096000" y="2868204"/>
            <a:ext cx="5620871" cy="844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Input: </a:t>
            </a:r>
            <a:r>
              <a:rPr lang="en-US" altLang="ko-KR" b="0" dirty="0">
                <a:effectLst/>
                <a:latin typeface="예스체" panose="020B0500000101010101" pitchFamily="50" charset="-127"/>
                <a:ea typeface="예스체" panose="020B0500000101010101" pitchFamily="50" charset="-127"/>
              </a:rPr>
              <a:t>{0:5, 1:4, 2:8, 3:11, 5:13, 6:4, 7:7, 8:2, 14:1}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Output: 48</a:t>
            </a:r>
            <a:endParaRPr lang="en-US" altLang="ko-KR" b="0" dirty="0">
              <a:effectLst/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D31E594-52C6-469F-B72B-DC4FFD148F60}"/>
              </a:ext>
            </a:extLst>
          </p:cNvPr>
          <p:cNvSpPr/>
          <p:nvPr/>
        </p:nvSpPr>
        <p:spPr>
          <a:xfrm>
            <a:off x="3052205" y="1904829"/>
            <a:ext cx="540000" cy="54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72B9DC4-30E0-4E4D-BA99-4BF76D221C24}"/>
              </a:ext>
            </a:extLst>
          </p:cNvPr>
          <p:cNvSpPr/>
          <p:nvPr/>
        </p:nvSpPr>
        <p:spPr>
          <a:xfrm>
            <a:off x="2386391" y="2678176"/>
            <a:ext cx="540000" cy="54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1E180C2-E519-4641-8527-925FD66EBA6F}"/>
              </a:ext>
            </a:extLst>
          </p:cNvPr>
          <p:cNvSpPr/>
          <p:nvPr/>
        </p:nvSpPr>
        <p:spPr>
          <a:xfrm>
            <a:off x="3735733" y="2678176"/>
            <a:ext cx="540000" cy="54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22012AD-9E14-4B13-B26C-A8188BA959F8}"/>
              </a:ext>
            </a:extLst>
          </p:cNvPr>
          <p:cNvCxnSpPr>
            <a:stCxn id="14" idx="7"/>
            <a:endCxn id="11" idx="3"/>
          </p:cNvCxnSpPr>
          <p:nvPr/>
        </p:nvCxnSpPr>
        <p:spPr>
          <a:xfrm flipV="1">
            <a:off x="2847310" y="2365748"/>
            <a:ext cx="283976" cy="3915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5CB1C41-E110-4E95-8F05-9E64A2D216B0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3513124" y="2365748"/>
            <a:ext cx="301690" cy="3915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051E54B8-C692-42CA-85CE-63CA15D6354D}"/>
              </a:ext>
            </a:extLst>
          </p:cNvPr>
          <p:cNvSpPr/>
          <p:nvPr/>
        </p:nvSpPr>
        <p:spPr>
          <a:xfrm>
            <a:off x="3077183" y="3460625"/>
            <a:ext cx="540000" cy="54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6525968-BBAF-4B1B-8EDB-FF5B1F848634}"/>
              </a:ext>
            </a:extLst>
          </p:cNvPr>
          <p:cNvSpPr/>
          <p:nvPr/>
        </p:nvSpPr>
        <p:spPr>
          <a:xfrm>
            <a:off x="4357287" y="343512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5AF9104-B103-4F80-9ECF-61D8B47E7104}"/>
              </a:ext>
            </a:extLst>
          </p:cNvPr>
          <p:cNvSpPr/>
          <p:nvPr/>
        </p:nvSpPr>
        <p:spPr>
          <a:xfrm>
            <a:off x="2360961" y="4267920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B06C6C8-4CC6-4DA1-9A5A-36DC4C19F321}"/>
              </a:ext>
            </a:extLst>
          </p:cNvPr>
          <p:cNvSpPr/>
          <p:nvPr/>
        </p:nvSpPr>
        <p:spPr>
          <a:xfrm>
            <a:off x="5027628" y="4242468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52A0935-42FB-473A-9D2B-E9FF290DB4EF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2161105" y="3139095"/>
            <a:ext cx="304367" cy="41534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269EC09-E134-4E55-9927-734F05623C4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173155" y="3931655"/>
            <a:ext cx="266887" cy="4153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DD6CE3A-448D-4C90-8037-BC23DF154734}"/>
              </a:ext>
            </a:extLst>
          </p:cNvPr>
          <p:cNvCxnSpPr>
            <a:cxnSpLocks/>
            <a:stCxn id="15" idx="5"/>
            <a:endCxn id="19" idx="1"/>
          </p:cNvCxnSpPr>
          <p:nvPr/>
        </p:nvCxnSpPr>
        <p:spPr>
          <a:xfrm>
            <a:off x="4196652" y="3139095"/>
            <a:ext cx="239716" cy="37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B7949BB-4781-42A7-9C88-BBC8D2E893F7}"/>
              </a:ext>
            </a:extLst>
          </p:cNvPr>
          <p:cNvCxnSpPr>
            <a:cxnSpLocks/>
            <a:endCxn id="18" idx="7"/>
          </p:cNvCxnSpPr>
          <p:nvPr/>
        </p:nvCxnSpPr>
        <p:spPr>
          <a:xfrm flipH="1">
            <a:off x="3538102" y="3114203"/>
            <a:ext cx="239716" cy="4255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75E437D-3B0D-48B4-A76A-3B577EB68A0A}"/>
              </a:ext>
            </a:extLst>
          </p:cNvPr>
          <p:cNvCxnSpPr>
            <a:stCxn id="19" idx="5"/>
            <a:endCxn id="21" idx="1"/>
          </p:cNvCxnSpPr>
          <p:nvPr/>
        </p:nvCxnSpPr>
        <p:spPr>
          <a:xfrm>
            <a:off x="4818206" y="3896046"/>
            <a:ext cx="288503" cy="425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6882F96-B595-4BCF-BB33-372F8FA428EF}"/>
              </a:ext>
            </a:extLst>
          </p:cNvPr>
          <p:cNvSpPr txBox="1"/>
          <p:nvPr/>
        </p:nvSpPr>
        <p:spPr>
          <a:xfrm>
            <a:off x="3059157" y="2032882"/>
            <a:ext cx="52609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예스체" panose="020B0500000101010101" pitchFamily="50" charset="-127"/>
                <a:ea typeface="예스체" panose="020B0500000101010101" pitchFamily="50" charset="-127"/>
              </a:rPr>
              <a:t>5</a:t>
            </a:r>
            <a:endParaRPr lang="ko-KR" altLang="en-US" sz="14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32C245-A8D2-4BDA-838F-D0DD847E46D6}"/>
              </a:ext>
            </a:extLst>
          </p:cNvPr>
          <p:cNvSpPr txBox="1"/>
          <p:nvPr/>
        </p:nvSpPr>
        <p:spPr>
          <a:xfrm>
            <a:off x="2393343" y="2794287"/>
            <a:ext cx="52609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예스체" panose="020B0500000101010101" pitchFamily="50" charset="-127"/>
                <a:ea typeface="예스체" panose="020B0500000101010101" pitchFamily="50" charset="-127"/>
              </a:rPr>
              <a:t>4</a:t>
            </a:r>
            <a:endParaRPr lang="ko-KR" altLang="en-US" sz="14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FF32EBD-C774-45A8-B630-44D607A1AE8F}"/>
              </a:ext>
            </a:extLst>
          </p:cNvPr>
          <p:cNvSpPr/>
          <p:nvPr/>
        </p:nvSpPr>
        <p:spPr>
          <a:xfrm>
            <a:off x="1712945" y="3482222"/>
            <a:ext cx="540000" cy="54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622CB6-F6F4-4E5C-B205-E010251B2B27}"/>
              </a:ext>
            </a:extLst>
          </p:cNvPr>
          <p:cNvSpPr txBox="1"/>
          <p:nvPr/>
        </p:nvSpPr>
        <p:spPr>
          <a:xfrm>
            <a:off x="1719897" y="3598333"/>
            <a:ext cx="52609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예스체" panose="020B0500000101010101" pitchFamily="50" charset="-127"/>
                <a:ea typeface="예스체" panose="020B0500000101010101" pitchFamily="50" charset="-127"/>
              </a:rPr>
              <a:t>11</a:t>
            </a:r>
            <a:endParaRPr lang="ko-KR" altLang="en-US" sz="14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5A5880-2432-485F-85C3-02A82766D1AC}"/>
              </a:ext>
            </a:extLst>
          </p:cNvPr>
          <p:cNvSpPr txBox="1"/>
          <p:nvPr/>
        </p:nvSpPr>
        <p:spPr>
          <a:xfrm>
            <a:off x="2381954" y="4408929"/>
            <a:ext cx="52609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예스체" panose="020B0500000101010101" pitchFamily="50" charset="-127"/>
                <a:ea typeface="예스체" panose="020B0500000101010101" pitchFamily="50" charset="-127"/>
              </a:rPr>
              <a:t>2</a:t>
            </a:r>
            <a:endParaRPr lang="ko-KR" altLang="en-US" sz="14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49B271-1FF2-419D-8855-FEF7FACDED92}"/>
              </a:ext>
            </a:extLst>
          </p:cNvPr>
          <p:cNvSpPr txBox="1"/>
          <p:nvPr/>
        </p:nvSpPr>
        <p:spPr>
          <a:xfrm>
            <a:off x="3752697" y="2794287"/>
            <a:ext cx="52609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예스체" panose="020B0500000101010101" pitchFamily="50" charset="-127"/>
                <a:ea typeface="예스체" panose="020B0500000101010101" pitchFamily="50" charset="-127"/>
              </a:rPr>
              <a:t>8</a:t>
            </a:r>
            <a:endParaRPr lang="ko-KR" altLang="en-US" sz="14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C70849-5FCD-43BA-B11C-DF870EBA1B14}"/>
              </a:ext>
            </a:extLst>
          </p:cNvPr>
          <p:cNvSpPr txBox="1"/>
          <p:nvPr/>
        </p:nvSpPr>
        <p:spPr>
          <a:xfrm>
            <a:off x="4371192" y="3546629"/>
            <a:ext cx="52609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예스체" panose="020B0500000101010101" pitchFamily="50" charset="-127"/>
                <a:ea typeface="예스체" panose="020B0500000101010101" pitchFamily="50" charset="-127"/>
              </a:rPr>
              <a:t>4</a:t>
            </a:r>
            <a:endParaRPr lang="ko-KR" altLang="en-US" sz="14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F1B860-FEDD-4260-9EA0-19C27C98E851}"/>
              </a:ext>
            </a:extLst>
          </p:cNvPr>
          <p:cNvSpPr txBox="1"/>
          <p:nvPr/>
        </p:nvSpPr>
        <p:spPr>
          <a:xfrm>
            <a:off x="3099277" y="3578351"/>
            <a:ext cx="52609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예스체" panose="020B0500000101010101" pitchFamily="50" charset="-127"/>
                <a:ea typeface="예스체" panose="020B0500000101010101" pitchFamily="50" charset="-127"/>
              </a:rPr>
              <a:t>13</a:t>
            </a:r>
            <a:endParaRPr lang="ko-KR" altLang="en-US" sz="14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769859-E396-44D1-87FE-5C4997BE360B}"/>
              </a:ext>
            </a:extLst>
          </p:cNvPr>
          <p:cNvSpPr txBox="1"/>
          <p:nvPr/>
        </p:nvSpPr>
        <p:spPr>
          <a:xfrm>
            <a:off x="5034580" y="4363189"/>
            <a:ext cx="52609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예스체" panose="020B0500000101010101" pitchFamily="50" charset="-127"/>
                <a:ea typeface="예스체" panose="020B0500000101010101" pitchFamily="50" charset="-127"/>
              </a:rPr>
              <a:t>1</a:t>
            </a:r>
            <a:endParaRPr lang="ko-KR" altLang="en-US" sz="14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EB282CA-C6EC-439A-B826-5EC614A3AB29}"/>
              </a:ext>
            </a:extLst>
          </p:cNvPr>
          <p:cNvCxnSpPr>
            <a:cxnSpLocks/>
          </p:cNvCxnSpPr>
          <p:nvPr/>
        </p:nvCxnSpPr>
        <p:spPr>
          <a:xfrm flipH="1">
            <a:off x="1533090" y="3896046"/>
            <a:ext cx="239716" cy="4255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C899AF9-C53C-4E91-99D4-6D03F53AEE9E}"/>
              </a:ext>
            </a:extLst>
          </p:cNvPr>
          <p:cNvSpPr txBox="1"/>
          <p:nvPr/>
        </p:nvSpPr>
        <p:spPr>
          <a:xfrm>
            <a:off x="1094265" y="4360194"/>
            <a:ext cx="52609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예스체" panose="020B0500000101010101" pitchFamily="50" charset="-127"/>
                <a:ea typeface="예스체" panose="020B0500000101010101" pitchFamily="50" charset="-127"/>
              </a:rPr>
              <a:t>7</a:t>
            </a:r>
            <a:endParaRPr lang="ko-KR" altLang="en-US" sz="14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42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9CEE9B-0D45-4521-8C67-B5B1126C8316}"/>
              </a:ext>
            </a:extLst>
          </p:cNvPr>
          <p:cNvCxnSpPr>
            <a:cxnSpLocks/>
          </p:cNvCxnSpPr>
          <p:nvPr/>
        </p:nvCxnSpPr>
        <p:spPr>
          <a:xfrm>
            <a:off x="245328" y="0"/>
            <a:ext cx="0" cy="669073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EDD943-79FD-4FFF-8D61-7BE8801CD303}"/>
              </a:ext>
            </a:extLst>
          </p:cNvPr>
          <p:cNvCxnSpPr>
            <a:cxnSpLocks/>
          </p:cNvCxnSpPr>
          <p:nvPr/>
        </p:nvCxnSpPr>
        <p:spPr>
          <a:xfrm flipH="1">
            <a:off x="-14865" y="197006"/>
            <a:ext cx="958577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CE00DE-1647-42B0-964C-43BFD8902EB5}"/>
              </a:ext>
            </a:extLst>
          </p:cNvPr>
          <p:cNvSpPr txBox="1"/>
          <p:nvPr/>
        </p:nvSpPr>
        <p:spPr>
          <a:xfrm>
            <a:off x="1063086" y="121471"/>
            <a:ext cx="3817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예스체" panose="020B0500000101010101" pitchFamily="50" charset="-127"/>
                <a:ea typeface="예스체" panose="020B0500000101010101" pitchFamily="50" charset="-127"/>
              </a:rPr>
              <a:t>S</a:t>
            </a:r>
            <a:r>
              <a:rPr lang="en-US" altLang="ko-KR" sz="3200" dirty="0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olve</a:t>
            </a:r>
            <a:r>
              <a:rPr lang="ko-KR" altLang="en-US" sz="3200" dirty="0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 </a:t>
            </a:r>
            <a:r>
              <a:rPr lang="en-US" altLang="ko-KR" sz="3200" dirty="0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the</a:t>
            </a:r>
            <a:r>
              <a:rPr lang="ko-KR" altLang="en-US" sz="3200" dirty="0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 </a:t>
            </a:r>
            <a:r>
              <a:rPr lang="en-US" altLang="ko-KR" sz="3200" dirty="0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problem</a:t>
            </a:r>
            <a:endParaRPr lang="ko-KR" altLang="en-US" sz="32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83A4FC-3473-47DB-800A-00A95886F622}"/>
              </a:ext>
            </a:extLst>
          </p:cNvPr>
          <p:cNvCxnSpPr/>
          <p:nvPr/>
        </p:nvCxnSpPr>
        <p:spPr>
          <a:xfrm>
            <a:off x="1063086" y="706246"/>
            <a:ext cx="11128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E11CA3-1A2D-4DA2-AB59-67509395FEA9}"/>
              </a:ext>
            </a:extLst>
          </p:cNvPr>
          <p:cNvSpPr/>
          <p:nvPr/>
        </p:nvSpPr>
        <p:spPr>
          <a:xfrm>
            <a:off x="9870141" y="6526315"/>
            <a:ext cx="2321859" cy="275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0406D-6741-4133-BAEF-C56266D253F8}"/>
              </a:ext>
            </a:extLst>
          </p:cNvPr>
          <p:cNvSpPr txBox="1"/>
          <p:nvPr/>
        </p:nvSpPr>
        <p:spPr>
          <a:xfrm>
            <a:off x="245328" y="330519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예스체" panose="020B0500000101010101" pitchFamily="50" charset="-127"/>
                <a:ea typeface="예스체" panose="020B0500000101010101" pitchFamily="50" charset="-127"/>
              </a:rPr>
              <a:t>Part 2</a:t>
            </a:r>
            <a:endParaRPr lang="ko-KR" altLang="en-US" sz="14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E1EF15-BDCE-42F8-8FA7-8B772D338EE0}"/>
              </a:ext>
            </a:extLst>
          </p:cNvPr>
          <p:cNvSpPr txBox="1"/>
          <p:nvPr/>
        </p:nvSpPr>
        <p:spPr>
          <a:xfrm>
            <a:off x="1063086" y="1116285"/>
            <a:ext cx="3085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예스체" panose="020B0500000101010101" pitchFamily="50" charset="-127"/>
                <a:ea typeface="예스체" panose="020B0500000101010101" pitchFamily="50" charset="-127"/>
              </a:rPr>
              <a:t>Skeleton Code (Python)</a:t>
            </a:r>
            <a:endParaRPr lang="ko-KR" altLang="en-US" sz="20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3CCDB-4D5C-44C3-8679-CFFEFBF7CD87}"/>
              </a:ext>
            </a:extLst>
          </p:cNvPr>
          <p:cNvSpPr/>
          <p:nvPr/>
        </p:nvSpPr>
        <p:spPr>
          <a:xfrm>
            <a:off x="1063086" y="1657491"/>
            <a:ext cx="6816890" cy="4259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예스체" panose="020B0500000101010101" pitchFamily="50" charset="-127"/>
                <a:cs typeface="Arial" panose="020B0604020202020204" pitchFamily="34" charset="0"/>
              </a:rPr>
              <a:t>def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예스체" panose="020B0500000101010101" pitchFamily="50" charset="-127"/>
                <a:cs typeface="Arial" panose="020B0604020202020204" pitchFamily="34" charset="0"/>
              </a:rPr>
              <a:t>maxPathSum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예스체" panose="020B0500000101010101" pitchFamily="50" charset="-127"/>
                <a:cs typeface="Arial" panose="020B0604020202020204" pitchFamily="34" charset="0"/>
              </a:rPr>
              <a:t>(root, res=-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예스체" panose="020B0500000101010101" pitchFamily="50" charset="-127"/>
                <a:cs typeface="Arial" panose="020B0604020202020204" pitchFamily="34" charset="0"/>
              </a:rPr>
              <a:t>sys.maxsize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예스체" panose="020B0500000101010101" pitchFamily="50" charset="-127"/>
                <a:cs typeface="Arial" panose="020B0604020202020204" pitchFamily="34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예스체" panose="020B0500000101010101" pitchFamily="50" charset="-127"/>
                <a:cs typeface="Arial" panose="020B0604020202020204" pitchFamily="34" charset="0"/>
              </a:rPr>
              <a:t>    if root is None: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예스체" panose="020B0500000101010101" pitchFamily="50" charset="-127"/>
                <a:cs typeface="Arial" panose="020B0604020202020204" pitchFamily="34" charset="0"/>
              </a:rPr>
              <a:t>        return 0, res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예스체" panose="020B05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예스체" panose="020B0500000101010101" pitchFamily="50" charset="-127"/>
                <a:cs typeface="Arial" panose="020B0604020202020204" pitchFamily="34" charset="0"/>
              </a:rPr>
              <a:t># TODO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예스체" panose="020B05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예스체" panose="020B0500000101010101" pitchFamily="50" charset="-127"/>
                <a:cs typeface="Arial" panose="020B0604020202020204" pitchFamily="34" charset="0"/>
              </a:rPr>
              <a:t>if __name__ == '__main__':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예스체" panose="020B0500000101010101" pitchFamily="50" charset="-127"/>
                <a:cs typeface="Arial" panose="020B0604020202020204" pitchFamily="34" charset="0"/>
              </a:rPr>
              <a:t>    nodes = </a:t>
            </a:r>
            <a:r>
              <a:rPr lang="en-US" altLang="ko-KR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예스체" panose="020B0500000101010101" pitchFamily="50" charset="-127"/>
              </a:rPr>
              <a:t>{0:10, 1:2, 2:10, 3:20, 4:1, 6:-25, 13:3, 14:4}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예스체" panose="020B0500000101010101" pitchFamily="50" charset="-127"/>
                <a:cs typeface="Arial" panose="020B0604020202020204" pitchFamily="34" charset="0"/>
              </a:rPr>
              <a:t>    T = Tree()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예스체" panose="020B0500000101010101" pitchFamily="50" charset="-127"/>
                <a:cs typeface="Arial" panose="020B0604020202020204" pitchFamily="34" charset="0"/>
              </a:rPr>
              <a:t>    </a:t>
            </a:r>
            <a:r>
              <a:rPr lang="en-US" altLang="ko-KR" sz="16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예스체" panose="020B0500000101010101" pitchFamily="50" charset="-127"/>
                <a:cs typeface="Arial" panose="020B0604020202020204" pitchFamily="34" charset="0"/>
              </a:rPr>
              <a:t>T.build</a:t>
            </a:r>
            <a:r>
              <a:rPr lang="en-US" altLang="ko-KR" sz="16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예스체" panose="020B0500000101010101" pitchFamily="50" charset="-127"/>
                <a:cs typeface="Arial" panose="020B0604020202020204" pitchFamily="34" charset="0"/>
              </a:rPr>
              <a:t>(nodes)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예스체" panose="020B0500000101010101" pitchFamily="50" charset="-127"/>
                <a:cs typeface="Arial" panose="020B0604020202020204" pitchFamily="34" charset="0"/>
              </a:rPr>
              <a:t>    res = </a:t>
            </a:r>
            <a:r>
              <a:rPr lang="en-US" altLang="ko-KR" sz="16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예스체" panose="020B0500000101010101" pitchFamily="50" charset="-127"/>
                <a:cs typeface="Arial" panose="020B0604020202020204" pitchFamily="34" charset="0"/>
              </a:rPr>
              <a:t>maxPathSum</a:t>
            </a:r>
            <a:r>
              <a:rPr lang="en-US" altLang="ko-KR" sz="16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예스체" panose="020B05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예스체" panose="020B0500000101010101" pitchFamily="50" charset="-127"/>
                <a:cs typeface="Arial" panose="020B0604020202020204" pitchFamily="34" charset="0"/>
              </a:rPr>
              <a:t>T.root</a:t>
            </a:r>
            <a:r>
              <a:rPr lang="en-US" altLang="ko-KR" sz="16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예스체" panose="020B0500000101010101" pitchFamily="50" charset="-127"/>
                <a:cs typeface="Arial" panose="020B0604020202020204" pitchFamily="34" charset="0"/>
              </a:rPr>
              <a:t>)[1]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예스체" panose="020B0500000101010101" pitchFamily="50" charset="-127"/>
                <a:cs typeface="Arial" panose="020B0604020202020204" pitchFamily="34" charset="0"/>
              </a:rPr>
              <a:t>    print(res)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예스체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44FFB4-E5B8-46FB-9693-7C27F5BF3C0D}"/>
              </a:ext>
            </a:extLst>
          </p:cNvPr>
          <p:cNvSpPr txBox="1"/>
          <p:nvPr/>
        </p:nvSpPr>
        <p:spPr>
          <a:xfrm>
            <a:off x="7879976" y="1657492"/>
            <a:ext cx="4312024" cy="273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Hint 1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예스체" panose="020B0500000101010101" pitchFamily="50" charset="-127"/>
                <a:ea typeface="예스체" panose="020B0500000101010101" pitchFamily="50" charset="-127"/>
              </a:rPr>
              <a:t>Use recursive function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Hint 2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예스체" panose="020B0500000101010101" pitchFamily="50" charset="-127"/>
                <a:ea typeface="예스체" panose="020B0500000101010101" pitchFamily="50" charset="-127"/>
              </a:rPr>
              <a:t>Traverse the tree in a bottom-up manner</a:t>
            </a:r>
          </a:p>
        </p:txBody>
      </p:sp>
    </p:spTree>
    <p:extLst>
      <p:ext uri="{BB962C8B-B14F-4D97-AF65-F5344CB8AC3E}">
        <p14:creationId xmlns:p14="http://schemas.microsoft.com/office/powerpoint/2010/main" val="25515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테마">
  <a:themeElements>
    <a:clrScheme name="걸프론트하이하이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3C0E5"/>
      </a:accent1>
      <a:accent2>
        <a:srgbClr val="9DCCE8"/>
      </a:accent2>
      <a:accent3>
        <a:srgbClr val="FFF393"/>
      </a:accent3>
      <a:accent4>
        <a:srgbClr val="DFCEC6"/>
      </a:accent4>
      <a:accent5>
        <a:srgbClr val="FEE6D1"/>
      </a:accent5>
      <a:accent6>
        <a:srgbClr val="FDA988"/>
      </a:accent6>
      <a:hlink>
        <a:srgbClr val="262626"/>
      </a:hlink>
      <a:folHlink>
        <a:srgbClr val="262626"/>
      </a:folHlink>
    </a:clrScheme>
    <a:fontScheme name="사용자 지정 12">
      <a:majorFont>
        <a:latin typeface="Montserrat Black"/>
        <a:ea typeface="Pretendard ExtraBold"/>
        <a:cs typeface=""/>
      </a:majorFont>
      <a:minorFont>
        <a:latin typeface="Montserrat Medium"/>
        <a:ea typeface="Pretendard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836</Words>
  <Application>Microsoft Office PowerPoint</Application>
  <PresentationFormat>와이드스크린</PresentationFormat>
  <Paragraphs>123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예스체</vt:lpstr>
      <vt:lpstr>Arial</vt:lpstr>
      <vt:lpstr>Cambria Math</vt:lpstr>
      <vt:lpstr>Consolas</vt:lpstr>
      <vt:lpstr>Montserrat Black</vt:lpstr>
      <vt:lpstr>Montserrat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Choi Yoon Seon</cp:lastModifiedBy>
  <cp:revision>55</cp:revision>
  <dcterms:created xsi:type="dcterms:W3CDTF">2022-02-15T05:04:38Z</dcterms:created>
  <dcterms:modified xsi:type="dcterms:W3CDTF">2022-10-19T00:23:52Z</dcterms:modified>
</cp:coreProperties>
</file>