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3D7908-4556-4E5C-ADC5-0C160281C72A}">
          <p14:sldIdLst>
            <p14:sldId id="26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4E3E1"/>
    <a:srgbClr val="EBEDEE"/>
    <a:srgbClr val="E9E9E9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sTSRTRdpXRdUTCvDNnAjwDhkjxbx7xv?usp=sharing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A22A8-8F25-4729-9B6F-62C4A07285EE}"/>
              </a:ext>
            </a:extLst>
          </p:cNvPr>
          <p:cNvSpPr txBox="1"/>
          <p:nvPr/>
        </p:nvSpPr>
        <p:spPr>
          <a:xfrm>
            <a:off x="1089210" y="2277815"/>
            <a:ext cx="100135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DX영화자막 M" panose="02020600000000000000" pitchFamily="18" charset="-127"/>
                <a:ea typeface="DX영화자막 M" panose="02020600000000000000" pitchFamily="18" charset="-127"/>
                <a:cs typeface="Arial" panose="020B0604020202020204" pitchFamily="34" charset="0"/>
              </a:rPr>
              <a:t>Final Project Presentation</a:t>
            </a:r>
          </a:p>
          <a:p>
            <a:pPr algn="ctr"/>
            <a:r>
              <a:rPr lang="en-US" altLang="ko-KR" sz="4000" b="1" dirty="0">
                <a:latin typeface="DX영화자막 M" panose="02020600000000000000" pitchFamily="18" charset="-127"/>
                <a:ea typeface="DX영화자막 M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4000" b="1" dirty="0" err="1">
                <a:latin typeface="DX영화자막 M" panose="02020600000000000000" pitchFamily="18" charset="-127"/>
                <a:ea typeface="DX영화자막 M" panose="02020600000000000000" pitchFamily="18" charset="-127"/>
                <a:cs typeface="Arial" panose="020B0604020202020204" pitchFamily="34" charset="0"/>
              </a:rPr>
              <a:t>ResNet</a:t>
            </a:r>
            <a:r>
              <a:rPr lang="en-US" altLang="ko-KR" sz="4000" b="1" dirty="0">
                <a:latin typeface="DX영화자막 M" panose="02020600000000000000" pitchFamily="18" charset="-127"/>
                <a:ea typeface="DX영화자막 M" panose="02020600000000000000" pitchFamily="18" charset="-127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  <a:cs typeface="Arial" panose="020B0604020202020204" pitchFamily="34" charset="0"/>
              </a:rPr>
              <a:t>2020095178 </a:t>
            </a:r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  <a:cs typeface="Arial" panose="020B0604020202020204" pitchFamily="34" charset="0"/>
              </a:rPr>
              <a:t>최윤선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578541E-EEB6-450A-AFA5-303A3992B099}"/>
              </a:ext>
            </a:extLst>
          </p:cNvPr>
          <p:cNvCxnSpPr/>
          <p:nvPr/>
        </p:nvCxnSpPr>
        <p:spPr>
          <a:xfrm>
            <a:off x="1021976" y="2079812"/>
            <a:ext cx="101480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BF270B-A0F4-4B6D-9EDE-0C4D6824027E}"/>
              </a:ext>
            </a:extLst>
          </p:cNvPr>
          <p:cNvCxnSpPr/>
          <p:nvPr/>
        </p:nvCxnSpPr>
        <p:spPr>
          <a:xfrm>
            <a:off x="1021976" y="4168589"/>
            <a:ext cx="101480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259EF766-A735-48AE-B8B2-97B3AC0E06C6}"/>
              </a:ext>
            </a:extLst>
          </p:cNvPr>
          <p:cNvSpPr txBox="1"/>
          <p:nvPr/>
        </p:nvSpPr>
        <p:spPr>
          <a:xfrm>
            <a:off x="1021976" y="4168589"/>
            <a:ext cx="9036424" cy="709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Colab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Link: </a:t>
            </a:r>
            <a:r>
              <a:rPr lang="ko-KR" altLang="en-US" sz="1400" dirty="0">
                <a:solidFill>
                  <a:srgbClr val="0000FF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https://colab.research.google.com/drive/1osTSRTRdpXRdUTCvDNnAjwDhkjxbx7xv?usp=sharing</a:t>
            </a:r>
            <a:endParaRPr lang="en-US" altLang="ko-KR" sz="1400" dirty="0">
              <a:solidFill>
                <a:srgbClr val="0000FF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Reference Paper: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Deep Residual Learning for Image Recognition (</a:t>
            </a:r>
            <a:r>
              <a:rPr lang="en-US" altLang="ko-KR" sz="1400" i="0" dirty="0" err="1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ResNet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17394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17394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84265-6F2D-4ECA-A9E9-6344BFF6D949}"/>
              </a:ext>
            </a:extLst>
          </p:cNvPr>
          <p:cNvSpPr txBox="1"/>
          <p:nvPr/>
        </p:nvSpPr>
        <p:spPr>
          <a:xfrm>
            <a:off x="152400" y="317067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Train &amp; Validation</a:t>
            </a:r>
            <a:endParaRPr lang="ko-KR" altLang="en-US" sz="2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5FE1E-1E27-43A2-A4D2-F005BB9FE4C3}"/>
              </a:ext>
            </a:extLst>
          </p:cNvPr>
          <p:cNvSpPr txBox="1"/>
          <p:nvPr/>
        </p:nvSpPr>
        <p:spPr>
          <a:xfrm>
            <a:off x="152399" y="878404"/>
            <a:ext cx="634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Result Graph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E714CF-5F1E-45DA-A0FB-AAF6FB75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076729"/>
            <a:ext cx="7439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3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17394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17394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84265-6F2D-4ECA-A9E9-6344BFF6D949}"/>
              </a:ext>
            </a:extLst>
          </p:cNvPr>
          <p:cNvSpPr txBox="1"/>
          <p:nvPr/>
        </p:nvSpPr>
        <p:spPr>
          <a:xfrm>
            <a:off x="152400" y="317067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Test – Final Accuracy</a:t>
            </a:r>
            <a:endParaRPr lang="ko-KR" altLang="en-US" sz="2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446E8A-8A34-4CEE-AB4B-0D285905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514475"/>
            <a:ext cx="6629400" cy="3829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DC9A4-D76D-4A31-A198-22C2093B05BF}"/>
              </a:ext>
            </a:extLst>
          </p:cNvPr>
          <p:cNvSpPr txBox="1"/>
          <p:nvPr/>
        </p:nvSpPr>
        <p:spPr>
          <a:xfrm>
            <a:off x="8077198" y="3059668"/>
            <a:ext cx="31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Final accuracy is 87.09%!!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09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17394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17394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84265-6F2D-4ECA-A9E9-6344BFF6D949}"/>
              </a:ext>
            </a:extLst>
          </p:cNvPr>
          <p:cNvSpPr txBox="1"/>
          <p:nvPr/>
        </p:nvSpPr>
        <p:spPr>
          <a:xfrm>
            <a:off x="152400" y="317067"/>
            <a:ext cx="288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Data</a:t>
            </a:r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Normalization</a:t>
            </a:r>
            <a:endParaRPr lang="ko-KR" altLang="en-US" sz="2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DCD3-E399-436D-8A2F-BF5E3782D183}"/>
              </a:ext>
            </a:extLst>
          </p:cNvPr>
          <p:cNvSpPr txBox="1"/>
          <p:nvPr/>
        </p:nvSpPr>
        <p:spPr>
          <a:xfrm>
            <a:off x="152399" y="878404"/>
            <a:ext cx="1178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For better data normalization, I used the mean and standard deviation of the R, G, B data of the train dataset, instead of 0.5.</a:t>
            </a:r>
            <a:endParaRPr lang="ko-KR" altLang="en-US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9A5583-99FC-4F7B-9C81-9C8FDA81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16630"/>
            <a:ext cx="7413252" cy="5174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39AE6-4F1E-440C-9947-BF7E5CC7801B}"/>
              </a:ext>
            </a:extLst>
          </p:cNvPr>
          <p:cNvSpPr txBox="1"/>
          <p:nvPr/>
        </p:nvSpPr>
        <p:spPr>
          <a:xfrm>
            <a:off x="7906871" y="2356084"/>
            <a:ext cx="2967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The function of calculating </a:t>
            </a:r>
          </a:p>
          <a:p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the mean and standard deviation</a:t>
            </a:r>
            <a:endParaRPr lang="ko-KR" altLang="en-US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8B8E01-1648-47FD-832D-A77D5DE4BD85}"/>
              </a:ext>
            </a:extLst>
          </p:cNvPr>
          <p:cNvCxnSpPr>
            <a:cxnSpLocks/>
          </p:cNvCxnSpPr>
          <p:nvPr/>
        </p:nvCxnSpPr>
        <p:spPr>
          <a:xfrm>
            <a:off x="7565652" y="2617694"/>
            <a:ext cx="341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41F6790-418B-4525-BDC8-A929D569E06B}"/>
              </a:ext>
            </a:extLst>
          </p:cNvPr>
          <p:cNvCxnSpPr>
            <a:cxnSpLocks/>
          </p:cNvCxnSpPr>
          <p:nvPr/>
        </p:nvCxnSpPr>
        <p:spPr>
          <a:xfrm>
            <a:off x="7565652" y="5782235"/>
            <a:ext cx="341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9C181F-A550-438B-9BDB-3573616F8C4F}"/>
              </a:ext>
            </a:extLst>
          </p:cNvPr>
          <p:cNvSpPr txBox="1"/>
          <p:nvPr/>
        </p:nvSpPr>
        <p:spPr>
          <a:xfrm>
            <a:off x="7906871" y="5628346"/>
            <a:ext cx="366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The mean and standard deviation of R, G, B</a:t>
            </a:r>
            <a:endParaRPr lang="ko-KR" altLang="en-US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0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17394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17394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84265-6F2D-4ECA-A9E9-6344BFF6D949}"/>
              </a:ext>
            </a:extLst>
          </p:cNvPr>
          <p:cNvSpPr txBox="1"/>
          <p:nvPr/>
        </p:nvSpPr>
        <p:spPr>
          <a:xfrm>
            <a:off x="152400" y="317067"/>
            <a:ext cx="288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Data</a:t>
            </a:r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Augmentation</a:t>
            </a:r>
            <a:endParaRPr lang="ko-KR" altLang="en-US" sz="2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DCD3-E399-436D-8A2F-BF5E3782D183}"/>
              </a:ext>
            </a:extLst>
          </p:cNvPr>
          <p:cNvSpPr txBox="1"/>
          <p:nvPr/>
        </p:nvSpPr>
        <p:spPr>
          <a:xfrm>
            <a:off x="152399" y="878404"/>
            <a:ext cx="8373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For higher accuracy, I applied various data augmentation method on train dataset.</a:t>
            </a:r>
            <a:endParaRPr lang="ko-KR" altLang="en-US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5D7E8E-4B3D-4BDB-953C-F9CF1901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16630"/>
            <a:ext cx="11163300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A65C4-9304-4348-BC87-D3DCDC8810EC}"/>
              </a:ext>
            </a:extLst>
          </p:cNvPr>
          <p:cNvSpPr txBox="1"/>
          <p:nvPr/>
        </p:nvSpPr>
        <p:spPr>
          <a:xfrm>
            <a:off x="152400" y="3702302"/>
            <a:ext cx="10992971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Consolas" panose="020B0609020204030204" pitchFamily="49" charset="0"/>
                <a:ea typeface="DX영화자막 M" panose="02020600000000000000" pitchFamily="18" charset="-127"/>
              </a:rPr>
              <a:t>transforms.Resize</a:t>
            </a:r>
            <a:r>
              <a:rPr lang="en-US" altLang="ko-KR" sz="1400" dirty="0">
                <a:latin typeface="Consolas" panose="020B0609020204030204" pitchFamily="49" charset="0"/>
                <a:ea typeface="DX영화자막 M" panose="02020600000000000000" pitchFamily="18" charset="-127"/>
              </a:rPr>
              <a:t>():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Resize the image.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Consolas" panose="020B0609020204030204" pitchFamily="49" charset="0"/>
                <a:ea typeface="DX영화자막 M" panose="02020600000000000000" pitchFamily="18" charset="-127"/>
              </a:rPr>
              <a:t>transforms.RandomHorizontalFlip</a:t>
            </a:r>
            <a:r>
              <a:rPr lang="en-US" altLang="ko-KR" sz="1400" dirty="0">
                <a:latin typeface="Consolas" panose="020B0609020204030204" pitchFamily="49" charset="0"/>
                <a:ea typeface="DX영화자막 M" panose="02020600000000000000" pitchFamily="18" charset="-127"/>
              </a:rPr>
              <a:t>():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Invert left and right with the defined probability of p. (The default value of p is 0.5.)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Consolas" panose="020B0609020204030204" pitchFamily="49" charset="0"/>
                <a:ea typeface="DX영화자막 M" panose="02020600000000000000" pitchFamily="18" charset="-127"/>
              </a:rPr>
              <a:t>transforms.RandomRotation</a:t>
            </a:r>
            <a:r>
              <a:rPr lang="en-US" altLang="ko-KR" sz="1400" dirty="0">
                <a:latin typeface="Consolas" panose="020B0609020204030204" pitchFamily="49" charset="0"/>
                <a:ea typeface="DX영화자막 M" panose="02020600000000000000" pitchFamily="18" charset="-127"/>
              </a:rPr>
              <a:t>():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Rotate the images randomly at a given angle.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Consolas" panose="020B0609020204030204" pitchFamily="49" charset="0"/>
                <a:ea typeface="DX영화자막 M" panose="02020600000000000000" pitchFamily="18" charset="-127"/>
              </a:rPr>
              <a:t>transforms.RandomAffine</a:t>
            </a:r>
            <a:r>
              <a:rPr lang="en-US" altLang="ko-KR" sz="1400" dirty="0">
                <a:latin typeface="Consolas" panose="020B0609020204030204" pitchFamily="49" charset="0"/>
                <a:ea typeface="DX영화자막 M" panose="02020600000000000000" pitchFamily="18" charset="-127"/>
              </a:rPr>
              <a:t>():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Do a random affine transformation like rotating or moving.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Consolas" panose="020B0609020204030204" pitchFamily="49" charset="0"/>
                <a:ea typeface="DX영화자막 M" panose="02020600000000000000" pitchFamily="18" charset="-127"/>
              </a:rPr>
              <a:t>transforms.ColorJitter</a:t>
            </a:r>
            <a:r>
              <a:rPr lang="en-US" altLang="ko-KR" sz="1400" dirty="0">
                <a:latin typeface="Consolas" panose="020B0609020204030204" pitchFamily="49" charset="0"/>
                <a:ea typeface="DX영화자막 M" panose="02020600000000000000" pitchFamily="18" charset="-127"/>
              </a:rPr>
              <a:t>():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Arbitrarily change brightness, contrast, saturation, color tone.</a:t>
            </a:r>
          </a:p>
        </p:txBody>
      </p:sp>
    </p:spTree>
    <p:extLst>
      <p:ext uri="{BB962C8B-B14F-4D97-AF65-F5344CB8AC3E}">
        <p14:creationId xmlns:p14="http://schemas.microsoft.com/office/powerpoint/2010/main" val="319953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17394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17394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84265-6F2D-4ECA-A9E9-6344BFF6D949}"/>
              </a:ext>
            </a:extLst>
          </p:cNvPr>
          <p:cNvSpPr txBox="1"/>
          <p:nvPr/>
        </p:nvSpPr>
        <p:spPr>
          <a:xfrm>
            <a:off x="152400" y="317067"/>
            <a:ext cx="288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Data</a:t>
            </a:r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Loader</a:t>
            </a:r>
            <a:endParaRPr lang="ko-KR" altLang="en-US" sz="2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60A6AC-C6A9-4069-93AB-BF087C19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316630"/>
            <a:ext cx="10467975" cy="3676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450CE3-D32E-4F62-8B63-F4D7ACB72D2D}"/>
              </a:ext>
            </a:extLst>
          </p:cNvPr>
          <p:cNvSpPr txBox="1"/>
          <p:nvPr/>
        </p:nvSpPr>
        <p:spPr>
          <a:xfrm>
            <a:off x="152399" y="878404"/>
            <a:ext cx="5943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Divide the dataset into train, validation, and test dataset.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1DE19-33C9-4355-BCC1-FA5B27D849F0}"/>
              </a:ext>
            </a:extLst>
          </p:cNvPr>
          <p:cNvSpPr txBox="1"/>
          <p:nvPr/>
        </p:nvSpPr>
        <p:spPr>
          <a:xfrm>
            <a:off x="152399" y="5092952"/>
            <a:ext cx="5109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Set the batch size to 128 according to the paper.</a:t>
            </a:r>
            <a:endParaRPr lang="ko-KR" altLang="en-US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33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17394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17394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84265-6F2D-4ECA-A9E9-6344BFF6D949}"/>
              </a:ext>
            </a:extLst>
          </p:cNvPr>
          <p:cNvSpPr txBox="1"/>
          <p:nvPr/>
        </p:nvSpPr>
        <p:spPr>
          <a:xfrm>
            <a:off x="152400" y="317067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Model Architecture – ResNet44</a:t>
            </a:r>
            <a:endParaRPr lang="ko-KR" altLang="en-US" sz="2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50CE3-D32E-4F62-8B63-F4D7ACB72D2D}"/>
              </a:ext>
            </a:extLst>
          </p:cNvPr>
          <p:cNvSpPr txBox="1"/>
          <p:nvPr/>
        </p:nvSpPr>
        <p:spPr>
          <a:xfrm>
            <a:off x="152399" y="878404"/>
            <a:ext cx="634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Implement the commonly used convolutional layer as a function.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377407-3A19-4450-9189-25FC89F3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316630"/>
            <a:ext cx="9105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17394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17394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84265-6F2D-4ECA-A9E9-6344BFF6D949}"/>
              </a:ext>
            </a:extLst>
          </p:cNvPr>
          <p:cNvSpPr txBox="1"/>
          <p:nvPr/>
        </p:nvSpPr>
        <p:spPr>
          <a:xfrm>
            <a:off x="152400" y="317067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Model Architecture – ResNet44</a:t>
            </a:r>
            <a:endParaRPr lang="ko-KR" altLang="en-US" sz="2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50CE3-D32E-4F62-8B63-F4D7ACB72D2D}"/>
              </a:ext>
            </a:extLst>
          </p:cNvPr>
          <p:cNvSpPr txBox="1"/>
          <p:nvPr/>
        </p:nvSpPr>
        <p:spPr>
          <a:xfrm>
            <a:off x="152399" y="878404"/>
            <a:ext cx="634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Residual Block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AB2460-E45D-443C-A027-D3563138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316630"/>
            <a:ext cx="6810375" cy="5010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F82FBD-20F6-48FA-A319-AD603F5C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769" y="3024703"/>
            <a:ext cx="2804832" cy="1594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C47027-6C1E-43B8-877E-C10CC161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331" y="1992314"/>
            <a:ext cx="2025766" cy="3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5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17394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17394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84265-6F2D-4ECA-A9E9-6344BFF6D949}"/>
              </a:ext>
            </a:extLst>
          </p:cNvPr>
          <p:cNvSpPr txBox="1"/>
          <p:nvPr/>
        </p:nvSpPr>
        <p:spPr>
          <a:xfrm>
            <a:off x="152400" y="317067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Model Architecture – ResNet44</a:t>
            </a:r>
            <a:endParaRPr lang="ko-KR" altLang="en-US" sz="2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50CE3-D32E-4F62-8B63-F4D7ACB72D2D}"/>
              </a:ext>
            </a:extLst>
          </p:cNvPr>
          <p:cNvSpPr txBox="1"/>
          <p:nvPr/>
        </p:nvSpPr>
        <p:spPr>
          <a:xfrm>
            <a:off x="152399" y="878404"/>
            <a:ext cx="634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Main Block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AA444-2579-4F57-A10D-D028F119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71" y="778732"/>
            <a:ext cx="5715000" cy="6028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91A933-E462-4B37-84A6-2063A973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2" y="1851110"/>
            <a:ext cx="3158752" cy="7263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2EBF-CF99-4920-8885-C24A59214138}"/>
              </a:ext>
            </a:extLst>
          </p:cNvPr>
          <p:cNvCxnSpPr>
            <a:cxnSpLocks/>
          </p:cNvCxnSpPr>
          <p:nvPr/>
        </p:nvCxnSpPr>
        <p:spPr>
          <a:xfrm>
            <a:off x="5754781" y="2214282"/>
            <a:ext cx="341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4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17394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17394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84265-6F2D-4ECA-A9E9-6344BFF6D949}"/>
              </a:ext>
            </a:extLst>
          </p:cNvPr>
          <p:cNvSpPr txBox="1"/>
          <p:nvPr/>
        </p:nvSpPr>
        <p:spPr>
          <a:xfrm>
            <a:off x="152400" y="317067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Model Architecture – ResNet44</a:t>
            </a:r>
            <a:endParaRPr lang="ko-KR" altLang="en-US" sz="2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50CE3-D32E-4F62-8B63-F4D7ACB72D2D}"/>
              </a:ext>
            </a:extLst>
          </p:cNvPr>
          <p:cNvSpPr txBox="1"/>
          <p:nvPr/>
        </p:nvSpPr>
        <p:spPr>
          <a:xfrm>
            <a:off x="152399" y="878404"/>
            <a:ext cx="634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Define the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EDF03-C1AE-40AD-B6DE-17DD917717D4}"/>
              </a:ext>
            </a:extLst>
          </p:cNvPr>
          <p:cNvSpPr txBox="1"/>
          <p:nvPr/>
        </p:nvSpPr>
        <p:spPr>
          <a:xfrm>
            <a:off x="152399" y="2397377"/>
            <a:ext cx="10130119" cy="204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According to the paper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Set n=7 and create </a:t>
            </a:r>
            <a:r>
              <a:rPr lang="en-US" altLang="ko-KR" sz="1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ResNet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model with 44 layers.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The optimizer is SGD and set the initial learning rate to 0.1, momentum to 0.9, and weight decay to 0.0001.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0" i="0" dirty="0">
                <a:solidFill>
                  <a:srgbClr val="262626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Use </a:t>
            </a:r>
            <a:r>
              <a:rPr lang="en-US" altLang="ko-KR" sz="1400" b="0" i="0" dirty="0" err="1">
                <a:solidFill>
                  <a:srgbClr val="262626"/>
                </a:solidFill>
                <a:effectLst/>
                <a:latin typeface="Consolas" panose="020B0609020204030204" pitchFamily="49" charset="0"/>
                <a:ea typeface="DX영화자막 M" panose="02020600000000000000" pitchFamily="18" charset="-127"/>
              </a:rPr>
              <a:t>MultiStepLR</a:t>
            </a:r>
            <a:r>
              <a:rPr lang="en-US" altLang="ko-KR" sz="1400" b="0" i="0" dirty="0">
                <a:solidFill>
                  <a:srgbClr val="262626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method to control the learning rate.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26262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</a:t>
            </a:r>
            <a:r>
              <a:rPr lang="en-US" altLang="ko-KR" sz="1400" b="0" i="0" dirty="0">
                <a:solidFill>
                  <a:srgbClr val="262626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Decay the learning rate of each parameter group by gamma=0.1,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26262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</a:t>
            </a:r>
            <a:r>
              <a:rPr lang="en-US" altLang="ko-KR" sz="1400" b="0" i="0" dirty="0">
                <a:solidFill>
                  <a:srgbClr val="262626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once the number of epoch reaches one of the milestones(32000~48000 step).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B7F909-6466-4A7C-81D3-A03F167D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68" y="4862612"/>
            <a:ext cx="3562350" cy="819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277AC7-DA63-44D1-9500-7FC8A215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307105"/>
            <a:ext cx="8458200" cy="1000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3E37C9-C560-4379-9620-97A1C154C5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5"/>
          <a:stretch/>
        </p:blipFill>
        <p:spPr>
          <a:xfrm>
            <a:off x="5217458" y="4746372"/>
            <a:ext cx="4400550" cy="105162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06B736-CCC4-478D-ADD8-FBFDEDAF3B4C}"/>
              </a:ext>
            </a:extLst>
          </p:cNvPr>
          <p:cNvSpPr/>
          <p:nvPr/>
        </p:nvSpPr>
        <p:spPr>
          <a:xfrm>
            <a:off x="6167718" y="4769921"/>
            <a:ext cx="1694329" cy="1162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A0953F-5FCF-45C8-8B22-3EAA57654A2B}"/>
              </a:ext>
            </a:extLst>
          </p:cNvPr>
          <p:cNvSpPr/>
          <p:nvPr/>
        </p:nvSpPr>
        <p:spPr>
          <a:xfrm>
            <a:off x="8196543" y="4769921"/>
            <a:ext cx="1290357" cy="1162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50CDBD-8D8E-455D-83FC-6F2885ED6A71}"/>
              </a:ext>
            </a:extLst>
          </p:cNvPr>
          <p:cNvSpPr/>
          <p:nvPr/>
        </p:nvSpPr>
        <p:spPr>
          <a:xfrm>
            <a:off x="7763434" y="5434655"/>
            <a:ext cx="1854574" cy="1162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DE6A82-2973-4D7E-96BF-AF09D2ACBF7D}"/>
              </a:ext>
            </a:extLst>
          </p:cNvPr>
          <p:cNvSpPr/>
          <p:nvPr/>
        </p:nvSpPr>
        <p:spPr>
          <a:xfrm>
            <a:off x="5248835" y="5623641"/>
            <a:ext cx="3885640" cy="11624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40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17394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17394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84265-6F2D-4ECA-A9E9-6344BFF6D949}"/>
              </a:ext>
            </a:extLst>
          </p:cNvPr>
          <p:cNvSpPr txBox="1"/>
          <p:nvPr/>
        </p:nvSpPr>
        <p:spPr>
          <a:xfrm>
            <a:off x="152400" y="317067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Train &amp; Validation</a:t>
            </a:r>
            <a:endParaRPr lang="ko-KR" altLang="en-US" sz="2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24BAC-8F7C-4A49-BBB5-2F322AE1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4" y="715979"/>
            <a:ext cx="5656728" cy="6079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1FB013-F37C-4424-8D0B-6425418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862" y="715979"/>
            <a:ext cx="4391442" cy="60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6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332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DX영화자막 M</vt:lpstr>
      <vt:lpstr>Arial</vt:lpstr>
      <vt:lpstr>Consolas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Choi Yoon Seon</cp:lastModifiedBy>
  <cp:revision>86</cp:revision>
  <dcterms:created xsi:type="dcterms:W3CDTF">2021-10-22T06:13:27Z</dcterms:created>
  <dcterms:modified xsi:type="dcterms:W3CDTF">2022-12-20T05:28:28Z</dcterms:modified>
</cp:coreProperties>
</file>