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6" r:id="rId1"/>
    <p:sldMasterId id="2147483758" r:id="rId2"/>
    <p:sldMasterId id="2147483765" r:id="rId3"/>
    <p:sldMasterId id="2147483772" r:id="rId4"/>
  </p:sldMasterIdLst>
  <p:notesMasterIdLst>
    <p:notesMasterId r:id="rId33"/>
  </p:notesMasterIdLst>
  <p:handoutMasterIdLst>
    <p:handoutMasterId r:id="rId34"/>
  </p:handoutMasterIdLst>
  <p:sldIdLst>
    <p:sldId id="1186" r:id="rId5"/>
    <p:sldId id="1224" r:id="rId6"/>
    <p:sldId id="1190" r:id="rId7"/>
    <p:sldId id="1127" r:id="rId8"/>
    <p:sldId id="1163" r:id="rId9"/>
    <p:sldId id="1225" r:id="rId10"/>
    <p:sldId id="1130" r:id="rId11"/>
    <p:sldId id="1131" r:id="rId12"/>
    <p:sldId id="1132" r:id="rId13"/>
    <p:sldId id="1226" r:id="rId14"/>
    <p:sldId id="1138" r:id="rId15"/>
    <p:sldId id="1227" r:id="rId16"/>
    <p:sldId id="1228" r:id="rId17"/>
    <p:sldId id="1229" r:id="rId18"/>
    <p:sldId id="1230" r:id="rId19"/>
    <p:sldId id="1231" r:id="rId20"/>
    <p:sldId id="1232" r:id="rId21"/>
    <p:sldId id="1210" r:id="rId22"/>
    <p:sldId id="1212" r:id="rId23"/>
    <p:sldId id="1233" r:id="rId24"/>
    <p:sldId id="1234" r:id="rId25"/>
    <p:sldId id="1177" r:id="rId26"/>
    <p:sldId id="1235" r:id="rId27"/>
    <p:sldId id="1236" r:id="rId28"/>
    <p:sldId id="1237" r:id="rId29"/>
    <p:sldId id="1238" r:id="rId30"/>
    <p:sldId id="1160" r:id="rId31"/>
    <p:sldId id="1161" r:id="rId32"/>
  </p:sldIdLst>
  <p:sldSz cx="9144000" cy="6858000" type="screen4x3"/>
  <p:notesSz cx="68072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CC"/>
    <a:srgbClr val="FE8400"/>
    <a:srgbClr val="3333FF"/>
    <a:srgbClr val="000099"/>
    <a:srgbClr val="046BA4"/>
    <a:srgbClr val="FFCC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>
      <p:cViewPr varScale="1">
        <p:scale>
          <a:sx n="65" d="100"/>
          <a:sy n="65" d="100"/>
        </p:scale>
        <p:origin x="-330" y="-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472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46"/>
    </p:cViewPr>
  </p:sorterViewPr>
  <p:notesViewPr>
    <p:cSldViewPr snapToGrid="0">
      <p:cViewPr varScale="1">
        <p:scale>
          <a:sx n="52" d="100"/>
          <a:sy n="52" d="100"/>
        </p:scale>
        <p:origin x="-2592" y="-84"/>
      </p:cViewPr>
      <p:guideLst>
        <p:guide orient="horz" pos="312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5" tIns="0" rIns="19045" bIns="0" numCol="1" anchor="t" anchorCtr="0" compatLnSpc="1">
            <a:prstTxWarp prst="textNoShape">
              <a:avLst/>
            </a:prstTxWarp>
          </a:bodyPr>
          <a:lstStyle>
            <a:lvl1pPr defTabSz="762738" eaLnBrk="0" hangingPunct="0">
              <a:lnSpc>
                <a:spcPct val="90000"/>
              </a:lnSpc>
              <a:defRPr sz="900" i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5" tIns="0" rIns="19045" bIns="0" numCol="1" anchor="t" anchorCtr="0" compatLnSpc="1">
            <a:prstTxWarp prst="textNoShape">
              <a:avLst/>
            </a:prstTxWarp>
          </a:bodyPr>
          <a:lstStyle>
            <a:lvl1pPr algn="r" defTabSz="762738" eaLnBrk="0" hangingPunct="0">
              <a:lnSpc>
                <a:spcPct val="90000"/>
              </a:lnSpc>
              <a:defRPr sz="900" i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050" y="9371013"/>
            <a:ext cx="29225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5" tIns="0" rIns="19045" bIns="0" numCol="1" anchor="b" anchorCtr="0" compatLnSpc="1">
            <a:prstTxWarp prst="textNoShape">
              <a:avLst/>
            </a:prstTxWarp>
          </a:bodyPr>
          <a:lstStyle>
            <a:lvl1pPr defTabSz="762738" eaLnBrk="0" hangingPunct="0">
              <a:lnSpc>
                <a:spcPct val="90000"/>
              </a:lnSpc>
              <a:defRPr sz="800" i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711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3850" y="3668713"/>
            <a:ext cx="6049963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9" rIns="92055" bIns="46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Hauptteiltext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560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3988" y="325438"/>
            <a:ext cx="4357687" cy="3268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3019425" y="9483725"/>
            <a:ext cx="828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5" tIns="46029" rIns="92055" bIns="46029">
            <a:spAutoFit/>
          </a:bodyPr>
          <a:lstStyle>
            <a:lvl1pPr defTabSz="7620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7620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7620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7620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7620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altLang="de-DE" sz="1100">
                <a:latin typeface="Arial" pitchFamily="34" charset="0"/>
              </a:rPr>
              <a:t>Seite </a:t>
            </a:r>
            <a:fld id="{BB56F9B2-4027-4412-A382-687B3B97887C}" type="slidenum">
              <a:rPr lang="de-DE" altLang="de-DE" sz="1100">
                <a:latin typeface="Arial" pitchFamily="34" charset="0"/>
              </a:rPr>
              <a:pPr algn="ctr">
                <a:lnSpc>
                  <a:spcPct val="90000"/>
                </a:lnSpc>
              </a:pPr>
              <a:t>‹Nr.›</a:t>
            </a:fld>
            <a:endParaRPr lang="de-DE" altLang="de-DE" sz="1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 charset="0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>
              <a:spcBef>
                <a:spcPts val="400"/>
              </a:spcBef>
            </a:pPr>
            <a:endParaRPr lang="de-AT" altLang="de-DE" sz="10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6500" y="327025"/>
            <a:ext cx="4359275" cy="3268663"/>
          </a:xfrm>
          <a:ln/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pPr defTabSz="763588"/>
            <a:endParaRPr lang="de-AT" alt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endParaRPr lang="de-AT" alt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59" tIns="43928" rIns="87859" bIns="43928"/>
          <a:lstStyle/>
          <a:p>
            <a:endParaRPr lang="de-AT" altLang="de-DE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figuren.jpg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1738"/>
            <a:ext cx="442595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500563" y="5429250"/>
            <a:ext cx="4657725" cy="1192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de-DE" altLang="de-DE" sz="1100" b="1">
                <a:latin typeface="Arial" pitchFamily="34" charset="0"/>
              </a:rPr>
              <a:t>Business Informatics Group</a:t>
            </a:r>
          </a:p>
          <a:p>
            <a:pPr eaLnBrk="1" hangingPunct="1">
              <a:spcBef>
                <a:spcPct val="25000"/>
              </a:spcBef>
            </a:pPr>
            <a:r>
              <a:rPr lang="de-DE" altLang="de-DE" sz="1100">
                <a:latin typeface="Arial" pitchFamily="34" charset="0"/>
              </a:rPr>
              <a:t>Institute of Software Technology and Interactive Systems </a:t>
            </a:r>
            <a:br>
              <a:rPr lang="de-DE" altLang="de-DE" sz="1100">
                <a:latin typeface="Arial" pitchFamily="34" charset="0"/>
              </a:rPr>
            </a:br>
            <a:r>
              <a:rPr lang="de-DE" altLang="de-DE" sz="1100">
                <a:latin typeface="Arial" pitchFamily="34" charset="0"/>
              </a:rPr>
              <a:t>Vienna University of Technology</a:t>
            </a:r>
          </a:p>
          <a:p>
            <a:pPr eaLnBrk="1" hangingPunct="1">
              <a:spcBef>
                <a:spcPct val="25000"/>
              </a:spcBef>
            </a:pPr>
            <a:r>
              <a:rPr lang="de-DE" altLang="de-DE" sz="1100">
                <a:latin typeface="Arial" pitchFamily="34" charset="0"/>
              </a:rPr>
              <a:t>Favoritenstraße 9-11/188-3, 1040 Vienna, Austria</a:t>
            </a:r>
            <a:br>
              <a:rPr lang="de-DE" altLang="de-DE" sz="1100">
                <a:latin typeface="Arial" pitchFamily="34" charset="0"/>
              </a:rPr>
            </a:br>
            <a:r>
              <a:rPr lang="de-DE" altLang="de-DE" sz="1100">
                <a:latin typeface="Arial" pitchFamily="34" charset="0"/>
              </a:rPr>
              <a:t>phone: +43 (1) 58801-18804 (secretary), fax: +43 (1) 58801-18896</a:t>
            </a:r>
            <a:br>
              <a:rPr lang="de-DE" altLang="de-DE" sz="1100">
                <a:latin typeface="Arial" pitchFamily="34" charset="0"/>
              </a:rPr>
            </a:br>
            <a:r>
              <a:rPr lang="de-DE" altLang="de-DE" sz="1100">
                <a:latin typeface="Arial" pitchFamily="34" charset="0"/>
              </a:rPr>
              <a:t>office@big.tuwien.ac.at, www.big.tuwien.ac.at</a:t>
            </a:r>
          </a:p>
        </p:txBody>
      </p:sp>
      <p:pic>
        <p:nvPicPr>
          <p:cNvPr id="8" name="Picture 18" descr="&#10;header.jpg                                                     001DD8D5 mauseloch                      BCFBA33A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>
            <a:spLocks noChangeArrowheads="1"/>
          </p:cNvSpPr>
          <p:nvPr userDrawn="1"/>
        </p:nvSpPr>
        <p:spPr bwMode="auto">
          <a:xfrm>
            <a:off x="962025" y="404813"/>
            <a:ext cx="1738313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de-AT" altLang="de-DE" sz="2400" smtClean="0">
              <a:latin typeface="Times"/>
              <a:ea typeface="+mn-ea"/>
            </a:endParaRPr>
          </a:p>
        </p:txBody>
      </p:sp>
      <p:pic>
        <p:nvPicPr>
          <p:cNvPr id="10" name="Picture 2" descr="C:\Users\Mayrhofer\Downloads\TU-Sig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434975"/>
            <a:ext cx="7778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Y:\Admin\Vorlagen\allgemein\Logos\Logo_BIG_runde_Ecken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434975"/>
            <a:ext cx="8159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909638" y="2209800"/>
            <a:ext cx="8077200" cy="914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276600"/>
            <a:ext cx="8080375" cy="723904"/>
          </a:xfrm>
        </p:spPr>
        <p:txBody>
          <a:bodyPr/>
          <a:lstStyle>
            <a:lvl1pPr marL="0" indent="0">
              <a:buFont typeface="Times" charset="0"/>
              <a:buNone/>
              <a:defRPr sz="18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910800" y="4071939"/>
            <a:ext cx="8072437" cy="571508"/>
          </a:xfrm>
        </p:spPr>
        <p:txBody>
          <a:bodyPr/>
          <a:lstStyle>
            <a:lvl1pPr>
              <a:buFontTx/>
              <a:buNone/>
              <a:defRPr sz="1400" b="0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1228725" indent="-34290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608138" indent="-34290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998662" indent="-34290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500000" y="5143512"/>
            <a:ext cx="4429125" cy="285752"/>
          </a:xfrm>
        </p:spPr>
        <p:txBody>
          <a:bodyPr/>
          <a:lstStyle>
            <a:lvl1pPr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>
              <a:buFontTx/>
              <a:buNone/>
              <a:defRPr sz="1400" b="1">
                <a:solidFill>
                  <a:schemeClr val="tx1"/>
                </a:solidFill>
              </a:defRPr>
            </a:lvl3pPr>
            <a:lvl4pPr>
              <a:buFontTx/>
              <a:buNone/>
              <a:defRPr sz="1400" b="1">
                <a:solidFill>
                  <a:schemeClr val="tx1"/>
                </a:solidFill>
              </a:defRPr>
            </a:lvl4pPr>
            <a:lvl5pPr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15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A523D-EEFF-414D-8A46-7D7380D375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2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17197-4916-4CC2-82A1-AF2FB598929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1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47E47-EA9C-4E35-AC09-B994F0C54AC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08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87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C64C9-AEFA-48D5-A5B9-10D185EB260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39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F545EED-CE8B-42DB-88A8-BD39A89B051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1679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6BD154-B90E-491C-A31F-79F449B3E10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225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285875" indent="-40005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D9524-E719-418A-88A7-5DCD01B99B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137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0E29A57-28A6-4A92-9FDC-5D3C362E3F9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6649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F57BD5D-B80F-4D45-B1EB-7F0D02223B2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53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52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CFE6440-8179-46ED-B032-0F05C77A243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8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53FE0-207B-4E74-AC0D-CD657E41AB5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9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3EF44-90D8-4A12-ACD8-26F5FE02FC1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C58D-81A3-44C2-A1E7-6E8935CC698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4C7DC-69AC-4BA8-B891-8C34A8909E8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Clr>
                <a:srgbClr val="FE8400"/>
              </a:buCl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D204B-2EFF-4990-85E4-4BE1DAF5E39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5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68EBF-A46C-49AA-B4FE-811921E78EB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5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1028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54D6CDCC-4431-49ED-9171-E5B7052E948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9000" y="6215063"/>
            <a:ext cx="173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AT" altLang="de-DE" sz="1400">
                <a:latin typeface="Arial" pitchFamily="34" charset="0"/>
              </a:rPr>
              <a:t>© BIG / TU Wien</a:t>
            </a:r>
          </a:p>
          <a:p>
            <a:pPr eaLnBrk="1" hangingPunct="1"/>
            <a:endParaRPr lang="de-DE" altLang="de-DE" sz="1400">
              <a:latin typeface="Arial" pitchFamily="34" charset="0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7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defTabSz="71437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6325" indent="-190500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3076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518DE9D-3AFD-4F03-88BC-1C4C2EC2EF4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9000" y="6215063"/>
            <a:ext cx="173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AT" altLang="de-DE" sz="1400">
                <a:latin typeface="Arial" pitchFamily="34" charset="0"/>
              </a:rPr>
              <a:t>© BIG / TU Wien</a:t>
            </a:r>
          </a:p>
          <a:p>
            <a:pPr eaLnBrk="1" hangingPunct="1"/>
            <a:endParaRPr lang="de-DE" altLang="de-DE" sz="1400">
              <a:latin typeface="Arial" pitchFamily="34" charset="0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6" r:id="rId1"/>
    <p:sldLayoutId id="2147485467" r:id="rId2"/>
    <p:sldLayoutId id="2147485468" r:id="rId3"/>
    <p:sldLayoutId id="2147485469" r:id="rId4"/>
    <p:sldLayoutId id="2147485470" r:id="rId5"/>
    <p:sldLayoutId id="214748547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10244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9B50ACC3-A7D1-43CA-A4F6-5DC38AFE58B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89000" y="6215063"/>
            <a:ext cx="173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AT" altLang="de-DE" sz="1400">
                <a:latin typeface="Arial" pitchFamily="34" charset="0"/>
              </a:rPr>
              <a:t>© BIG / TU Wien</a:t>
            </a:r>
          </a:p>
          <a:p>
            <a:pPr eaLnBrk="1" hangingPunct="1"/>
            <a:endParaRPr lang="de-DE" altLang="de-DE" sz="1400">
              <a:latin typeface="Arial" pitchFamily="34" charset="0"/>
            </a:endParaRP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3" r:id="rId2"/>
    <p:sldLayoutId id="2147485474" r:id="rId3"/>
    <p:sldLayoutId id="2147485475" r:id="rId4"/>
    <p:sldLayoutId id="2147485476" r:id="rId5"/>
    <p:sldLayoutId id="214748547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1741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8A19DB4-E212-456F-BF51-68B30C2C9CD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endParaRPr lang="de-AT" altLang="de-DE"/>
          </a:p>
        </p:txBody>
      </p:sp>
      <p:pic>
        <p:nvPicPr>
          <p:cNvPr id="1741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81" r:id="rId2"/>
    <p:sldLayoutId id="2147485482" r:id="rId3"/>
    <p:sldLayoutId id="2147485483" r:id="rId4"/>
    <p:sldLayoutId id="2147485484" r:id="rId5"/>
    <p:sldLayoutId id="214748548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Object-Oriented Modeling</a:t>
            </a:r>
          </a:p>
        </p:txBody>
      </p:sp>
      <p:sp>
        <p:nvSpPr>
          <p:cNvPr id="26626" name="Untertitel 11"/>
          <p:cNvSpPr>
            <a:spLocks noGrp="1"/>
          </p:cNvSpPr>
          <p:nvPr>
            <p:ph type="subTitle" idx="1"/>
          </p:nvPr>
        </p:nvSpPr>
        <p:spPr>
          <a:xfrm>
            <a:off x="911225" y="3276600"/>
            <a:ext cx="8080375" cy="723900"/>
          </a:xfrm>
        </p:spPr>
        <p:txBody>
          <a:bodyPr/>
          <a:lstStyle/>
          <a:p>
            <a:pPr eaLnBrk="1" hangingPunct="1"/>
            <a:r>
              <a:rPr lang="en-US" altLang="de-DE" sz="2400" dirty="0" smtClean="0"/>
              <a:t>Use Case Diagram</a:t>
            </a:r>
          </a:p>
        </p:txBody>
      </p:sp>
      <p:sp>
        <p:nvSpPr>
          <p:cNvPr id="26627" name="Inhaltsplatzhalter 5"/>
          <p:cNvSpPr>
            <a:spLocks noGrp="1"/>
          </p:cNvSpPr>
          <p:nvPr>
            <p:ph sz="quarter" idx="12"/>
          </p:nvPr>
        </p:nvSpPr>
        <p:spPr>
          <a:xfrm>
            <a:off x="911225" y="4071938"/>
            <a:ext cx="8072438" cy="5715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Slides accompanying </a:t>
            </a:r>
            <a:r>
              <a:rPr lang="en-US" altLang="de-DE" dirty="0" err="1" smtClean="0"/>
              <a:t>UML@Classroom</a:t>
            </a:r>
            <a:endParaRPr lang="en-US" altLang="de-DE" dirty="0" smtClean="0"/>
          </a:p>
          <a:p>
            <a:pPr eaLnBrk="1" hangingPunct="1"/>
            <a:r>
              <a:rPr lang="de-AT" altLang="de-DE" dirty="0" smtClean="0"/>
              <a:t>Version </a:t>
            </a:r>
            <a:r>
              <a:rPr lang="de-AT" altLang="de-DE" dirty="0" smtClean="0"/>
              <a:t>1.0</a:t>
            </a:r>
          </a:p>
        </p:txBody>
      </p:sp>
      <p:sp>
        <p:nvSpPr>
          <p:cNvPr id="26628" name="Inhaltsplatzhalter 6"/>
          <p:cNvSpPr>
            <a:spLocks noGrp="1"/>
          </p:cNvSpPr>
          <p:nvPr>
            <p:ph sz="quarter" idx="13"/>
          </p:nvPr>
        </p:nvSpPr>
        <p:spPr>
          <a:xfrm>
            <a:off x="4500563" y="5143500"/>
            <a:ext cx="4429125" cy="285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de-AT" altLang="de-DE" dirty="0" smtClean="0"/>
          </a:p>
        </p:txBody>
      </p:sp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7331231" y="2210059"/>
            <a:ext cx="1348120" cy="227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>Relationships between Use Cases and Actors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+mn-lt"/>
                <a:ea typeface="+mn-ea"/>
              </a:rPr>
              <a:t>8</a:t>
            </a:r>
          </a:p>
        </p:txBody>
      </p:sp>
      <p:pic>
        <p:nvPicPr>
          <p:cNvPr id="430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21" y="2957059"/>
            <a:ext cx="5892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Actors are connected with use cases via solid lines (</a:t>
            </a:r>
            <a:r>
              <a:rPr lang="en-US" altLang="de-DE" i="1" dirty="0" smtClean="0"/>
              <a:t>associations</a:t>
            </a:r>
            <a:r>
              <a:rPr lang="en-US" altLang="de-DE" dirty="0" smtClean="0"/>
              <a:t>).</a:t>
            </a:r>
          </a:p>
          <a:p>
            <a:r>
              <a:rPr lang="en-US" altLang="de-DE" dirty="0" smtClean="0"/>
              <a:t>Every actor must communicate with at least one use case.</a:t>
            </a:r>
          </a:p>
          <a:p>
            <a:r>
              <a:rPr lang="en-US" altLang="de-DE" dirty="0" smtClean="0"/>
              <a:t>An association is always binary.</a:t>
            </a:r>
          </a:p>
          <a:p>
            <a:r>
              <a:rPr lang="en-US" altLang="de-DE" dirty="0" smtClean="0"/>
              <a:t>Multiplicities may be specified.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5"/>
          </p:nvPr>
        </p:nvSpPr>
        <p:spPr>
          <a:xfrm>
            <a:off x="7572375" y="6215063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9</a:t>
            </a:r>
            <a:endParaRPr lang="de-DE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2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 smtClean="0"/>
              <a:t>The </a:t>
            </a:r>
            <a:r>
              <a:rPr lang="en-US" altLang="de-DE" dirty="0"/>
              <a:t>behavior of one use case (included use case) is integrated in the behavior of another use case (base use case</a:t>
            </a:r>
            <a:r>
              <a:rPr lang="en-US" altLang="de-DE" dirty="0" smtClean="0"/>
              <a:t>)</a:t>
            </a:r>
          </a:p>
          <a:p>
            <a:endParaRPr lang="de-AT" altLang="de-DE" b="1" dirty="0"/>
          </a:p>
          <a:p>
            <a:endParaRPr lang="de-AT" altLang="de-DE" b="1" dirty="0" smtClean="0"/>
          </a:p>
          <a:p>
            <a:endParaRPr lang="de-AT" altLang="de-DE" b="1" dirty="0"/>
          </a:p>
          <a:p>
            <a:endParaRPr lang="de-AT" altLang="de-DE" b="1" dirty="0" smtClean="0"/>
          </a:p>
          <a:p>
            <a:pPr marL="0" indent="0">
              <a:buNone/>
            </a:pPr>
            <a:endParaRPr lang="de-AT" altLang="de-DE" b="1" dirty="0" smtClean="0"/>
          </a:p>
          <a:p>
            <a:pPr marL="0" indent="0">
              <a:buNone/>
            </a:pPr>
            <a:endParaRPr lang="de-AT" altLang="de-DE" b="1" dirty="0"/>
          </a:p>
          <a:p>
            <a:r>
              <a:rPr lang="en-US" altLang="de-DE" dirty="0" smtClean="0"/>
              <a:t>Example</a:t>
            </a:r>
            <a:r>
              <a:rPr lang="de-AT" altLang="de-DE" dirty="0" smtClean="0"/>
              <a:t>:</a:t>
            </a:r>
            <a:endParaRPr lang="en-US" altLang="de-DE" dirty="0"/>
          </a:p>
          <a:p>
            <a:endParaRPr lang="en-US" dirty="0"/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</a:t>
            </a:r>
            <a:r>
              <a:rPr lang="en-US" altLang="de-DE" dirty="0" smtClean="0"/>
              <a:t>se </a:t>
            </a:r>
            <a:r>
              <a:rPr lang="en-US" altLang="de-DE" dirty="0"/>
              <a:t>C</a:t>
            </a:r>
            <a:r>
              <a:rPr lang="en-US" altLang="de-DE" dirty="0" smtClean="0"/>
              <a:t>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>
                <a:latin typeface="Courier" charset="0"/>
              </a:rPr>
              <a:t>«</a:t>
            </a:r>
            <a:r>
              <a:rPr lang="en-US" altLang="de-DE" dirty="0" err="1">
                <a:latin typeface="Courier" charset="0"/>
              </a:rPr>
              <a:t>inlcude</a:t>
            </a:r>
            <a:r>
              <a:rPr lang="en-US" altLang="de-DE" dirty="0">
                <a:latin typeface="Courier" charset="0"/>
              </a:rPr>
              <a:t>»</a:t>
            </a:r>
            <a:r>
              <a:rPr lang="en-US" altLang="de-DE" dirty="0"/>
              <a:t> </a:t>
            </a:r>
            <a:r>
              <a:rPr lang="en-US" altLang="de-DE" dirty="0" smtClean="0"/>
              <a:t>- Relationship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10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159125" y="1853301"/>
            <a:ext cx="49101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Base use case</a:t>
            </a:r>
          </a:p>
          <a:p>
            <a:pPr>
              <a:defRPr/>
            </a:pPr>
            <a:r>
              <a:rPr lang="en-US" altLang="de-DE" dirty="0" smtClean="0">
                <a:latin typeface="+mj-lt"/>
                <a:ea typeface="+mn-ea"/>
              </a:rPr>
              <a:t>requires the behavior of the included use </a:t>
            </a:r>
          </a:p>
          <a:p>
            <a:pPr>
              <a:defRPr/>
            </a:pPr>
            <a:r>
              <a:rPr lang="en-US" altLang="de-DE" dirty="0" smtClean="0">
                <a:latin typeface="+mj-lt"/>
                <a:ea typeface="+mn-ea"/>
              </a:rPr>
              <a:t>case to be able to offer its functionality</a:t>
            </a:r>
          </a:p>
        </p:txBody>
      </p:sp>
      <p:sp>
        <p:nvSpPr>
          <p:cNvPr id="51205" name="Line 11"/>
          <p:cNvSpPr>
            <a:spLocks noChangeShapeType="1"/>
          </p:cNvSpPr>
          <p:nvPr/>
        </p:nvSpPr>
        <p:spPr bwMode="auto">
          <a:xfrm flipH="1">
            <a:off x="2940050" y="2091870"/>
            <a:ext cx="252413" cy="65088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3159124" y="2816914"/>
            <a:ext cx="5211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Included use case </a:t>
            </a:r>
          </a:p>
          <a:p>
            <a:pPr>
              <a:defRPr/>
            </a:pPr>
            <a:r>
              <a:rPr lang="en-US" altLang="de-DE" dirty="0">
                <a:latin typeface="+mj-lt"/>
                <a:ea typeface="+mn-ea"/>
              </a:rPr>
              <a:t>m</a:t>
            </a:r>
            <a:r>
              <a:rPr lang="en-US" altLang="de-DE" dirty="0" smtClean="0">
                <a:latin typeface="+mj-lt"/>
                <a:ea typeface="+mn-ea"/>
              </a:rPr>
              <a:t>ay be executed on its own</a:t>
            </a:r>
          </a:p>
        </p:txBody>
      </p:sp>
      <p:sp>
        <p:nvSpPr>
          <p:cNvPr id="51207" name="Line 13"/>
          <p:cNvSpPr>
            <a:spLocks noChangeShapeType="1"/>
          </p:cNvSpPr>
          <p:nvPr/>
        </p:nvSpPr>
        <p:spPr bwMode="auto">
          <a:xfrm flipH="1">
            <a:off x="2940050" y="3035074"/>
            <a:ext cx="269875" cy="10001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pic>
        <p:nvPicPr>
          <p:cNvPr id="5120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60813"/>
            <a:ext cx="520065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39" y="1984950"/>
            <a:ext cx="14446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</a:t>
            </a:r>
            <a:r>
              <a:rPr lang="en-US" altLang="de-DE" dirty="0" smtClean="0"/>
              <a:t>se </a:t>
            </a:r>
            <a:r>
              <a:rPr lang="en-US" altLang="de-DE" dirty="0"/>
              <a:t>C</a:t>
            </a:r>
            <a:r>
              <a:rPr lang="en-US" altLang="de-DE" dirty="0" smtClean="0"/>
              <a:t>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>
                <a:latin typeface="Courier" charset="0"/>
              </a:rPr>
              <a:t>«extend»</a:t>
            </a:r>
            <a:r>
              <a:rPr lang="en-US" altLang="de-DE" dirty="0" smtClean="0"/>
              <a:t> - Relationship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11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The behavior of one use case (extending use case) may be integrated in the behavior of another use case (base use case) but does not have to.</a:t>
            </a:r>
          </a:p>
          <a:p>
            <a:r>
              <a:rPr lang="en-US" altLang="de-DE" dirty="0" smtClean="0"/>
              <a:t>Both use cases may also be executed independently of each other.</a:t>
            </a:r>
          </a:p>
          <a:p>
            <a:pPr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  <a:p>
            <a:pPr eaLnBrk="1" hangingPunct="1"/>
            <a:r>
              <a:rPr lang="en-US" altLang="de-DE" dirty="0" smtClean="0">
                <a:latin typeface="Courier" charset="0"/>
              </a:rPr>
              <a:t>A</a:t>
            </a:r>
            <a:r>
              <a:rPr lang="en-US" altLang="de-DE" dirty="0" smtClean="0"/>
              <a:t> decides if </a:t>
            </a:r>
            <a:r>
              <a:rPr lang="en-US" altLang="de-DE" dirty="0" smtClean="0">
                <a:latin typeface="Courier" charset="0"/>
              </a:rPr>
              <a:t>B</a:t>
            </a:r>
            <a:r>
              <a:rPr lang="en-US" altLang="de-DE" dirty="0" smtClean="0"/>
              <a:t> is executed.</a:t>
            </a:r>
          </a:p>
          <a:p>
            <a:pPr eaLnBrk="1" hangingPunct="1"/>
            <a:r>
              <a:rPr lang="en-US" altLang="de-DE" dirty="0" smtClean="0"/>
              <a:t>Extension points define at which point the behavior is integrated.</a:t>
            </a:r>
          </a:p>
          <a:p>
            <a:pPr eaLnBrk="1" hangingPunct="1"/>
            <a:r>
              <a:rPr lang="en-US" altLang="de-DE" dirty="0" smtClean="0"/>
              <a:t>Conditions define under which circumstances the behavior is integrated.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521075" y="2844800"/>
            <a:ext cx="346075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3481388" y="4211638"/>
            <a:ext cx="385762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867150" y="2667000"/>
            <a:ext cx="49101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lang="de-DE" altLang="de-DE" i="1" dirty="0" smtClean="0">
              <a:solidFill>
                <a:srgbClr val="FE84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875088" y="4051300"/>
            <a:ext cx="5211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19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84450"/>
            <a:ext cx="165258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32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</a:t>
            </a:r>
            <a:r>
              <a:rPr lang="en-US" altLang="de-DE" dirty="0" smtClean="0"/>
              <a:t>se </a:t>
            </a:r>
            <a:r>
              <a:rPr lang="en-US" altLang="de-DE" dirty="0"/>
              <a:t>C</a:t>
            </a:r>
            <a:r>
              <a:rPr lang="en-US" altLang="de-DE" dirty="0" smtClean="0"/>
              <a:t>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>
                <a:latin typeface="Courier" charset="0"/>
              </a:rPr>
              <a:t>«extend»</a:t>
            </a:r>
            <a:r>
              <a:rPr lang="en-US" altLang="de-DE" dirty="0" smtClean="0"/>
              <a:t> - Relationship: Extension Points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+mn-lt"/>
                <a:ea typeface="+mn-ea"/>
              </a:rPr>
              <a:t>12</a:t>
            </a:r>
          </a:p>
        </p:txBody>
      </p:sp>
      <p:pic>
        <p:nvPicPr>
          <p:cNvPr id="20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smtClean="0"/>
              <a:t>Extension points are written directly within the use case.</a:t>
            </a:r>
          </a:p>
          <a:p>
            <a:r>
              <a:rPr lang="en-US" altLang="de-DE" smtClean="0"/>
              <a:t>Specification of </a:t>
            </a:r>
            <a:r>
              <a:rPr lang="de-AT" altLang="de-DE" smtClean="0"/>
              <a:t>multiple extension points is possible.</a:t>
            </a:r>
            <a:endParaRPr lang="en-US" altLang="de-DE" smtClean="0"/>
          </a:p>
          <a:p>
            <a:endParaRPr lang="en-US" altLang="de-DE" smtClean="0"/>
          </a:p>
          <a:p>
            <a:r>
              <a:rPr lang="en-US" altLang="de-DE" smtClean="0"/>
              <a:t>Example:</a:t>
            </a:r>
          </a:p>
          <a:p>
            <a:pPr lvl="1" eaLnBrk="1" hangingPunct="1"/>
            <a:endParaRPr lang="en-US" altLang="de-DE" smtClean="0"/>
          </a:p>
          <a:p>
            <a:pPr lvl="1"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</p:txBody>
      </p:sp>
      <p:pic>
        <p:nvPicPr>
          <p:cNvPr id="21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359025"/>
            <a:ext cx="50387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27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</a:t>
            </a:r>
            <a:r>
              <a:rPr lang="en-US" altLang="de-DE" dirty="0" smtClean="0"/>
              <a:t>se </a:t>
            </a:r>
            <a:r>
              <a:rPr lang="en-US" altLang="de-DE" dirty="0"/>
              <a:t>C</a:t>
            </a:r>
            <a:r>
              <a:rPr lang="en-US" altLang="de-DE" dirty="0" smtClean="0"/>
              <a:t>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Generalization of Use Cases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endParaRPr lang="en-US" alt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13</a:t>
            </a:r>
            <a:endParaRPr lang="de-DE" dirty="0">
              <a:latin typeface="+mn-lt"/>
              <a:ea typeface="+mn-ea"/>
            </a:endParaRPr>
          </a:p>
        </p:txBody>
      </p:sp>
      <p:pic>
        <p:nvPicPr>
          <p:cNvPr id="8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7025"/>
            <a:ext cx="2262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Use case </a:t>
            </a:r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dirty="0" smtClean="0"/>
              <a:t> generalizes use case </a:t>
            </a:r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>
                <a:latin typeface="+mj-lt"/>
              </a:rPr>
              <a:t>.</a:t>
            </a:r>
          </a:p>
          <a:p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/>
              <a:t> inherits the behavior of</a:t>
            </a:r>
            <a:r>
              <a:rPr lang="en-US" altLang="de-DE" b="1" dirty="0" smtClean="0"/>
              <a:t> </a:t>
            </a:r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b="1" dirty="0" smtClean="0"/>
              <a:t> </a:t>
            </a:r>
            <a:r>
              <a:rPr lang="en-US" altLang="de-DE" dirty="0" smtClean="0"/>
              <a:t>and may </a:t>
            </a:r>
            <a:br>
              <a:rPr lang="en-US" altLang="de-DE" dirty="0" smtClean="0"/>
            </a:br>
            <a:r>
              <a:rPr lang="en-US" altLang="de-DE" dirty="0" smtClean="0"/>
              <a:t>either extend or overwrite it.</a:t>
            </a:r>
          </a:p>
          <a:p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/>
              <a:t> also inherits all relationships from </a:t>
            </a:r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dirty="0" smtClean="0">
                <a:latin typeface="+mj-lt"/>
              </a:rPr>
              <a:t>.</a:t>
            </a:r>
          </a:p>
          <a:p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/>
              <a:t> adopts the basic functionality of</a:t>
            </a:r>
            <a:r>
              <a:rPr lang="en-US" altLang="de-DE" b="1" dirty="0" smtClean="0"/>
              <a:t> </a:t>
            </a:r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b="1" dirty="0" smtClean="0"/>
              <a:t> </a:t>
            </a:r>
            <a:r>
              <a:rPr lang="en-US" altLang="de-DE" dirty="0" smtClean="0"/>
              <a:t>but </a:t>
            </a:r>
            <a:br>
              <a:rPr lang="en-US" altLang="de-DE" dirty="0" smtClean="0"/>
            </a:br>
            <a:r>
              <a:rPr lang="en-US" altLang="de-DE" dirty="0" smtClean="0"/>
              <a:t>decides itself what part of </a:t>
            </a:r>
            <a:r>
              <a:rPr lang="en-US" altLang="de-DE" dirty="0" smtClean="0">
                <a:latin typeface="Courier" charset="0"/>
              </a:rPr>
              <a:t>A</a:t>
            </a:r>
            <a:r>
              <a:rPr lang="en-US" altLang="de-DE" dirty="0" smtClean="0"/>
              <a:t> is executed or changed.</a:t>
            </a:r>
          </a:p>
          <a:p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dirty="0" smtClean="0"/>
              <a:t> may be labeled </a:t>
            </a:r>
            <a:r>
              <a:rPr lang="en-US" altLang="de-DE" b="1" dirty="0" smtClean="0">
                <a:latin typeface="Courier" charset="0"/>
              </a:rPr>
              <a:t>{abstract}</a:t>
            </a:r>
          </a:p>
          <a:p>
            <a:pPr lvl="1"/>
            <a:r>
              <a:rPr lang="en-US" altLang="de-DE" dirty="0" smtClean="0"/>
              <a:t>Cannot be executed directly</a:t>
            </a:r>
          </a:p>
          <a:p>
            <a:pPr lvl="1"/>
            <a:r>
              <a:rPr lang="en-US" altLang="de-DE" dirty="0" smtClean="0"/>
              <a:t>Only </a:t>
            </a:r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/>
              <a:t> is executable</a:t>
            </a:r>
          </a:p>
          <a:p>
            <a:pPr eaLnBrk="1" hangingPunct="1"/>
            <a:r>
              <a:rPr lang="en-US" altLang="de-DE" dirty="0" smtClean="0"/>
              <a:t>Example: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354888" y="1522413"/>
            <a:ext cx="198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354888" y="2044700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Sub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lang="de-DE" altLang="de-DE" i="1" dirty="0" smtClean="0">
              <a:solidFill>
                <a:srgbClr val="FE84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7158038" y="2252663"/>
            <a:ext cx="217487" cy="1444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 flipV="1">
            <a:off x="7140575" y="1471613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pic>
        <p:nvPicPr>
          <p:cNvPr id="24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089025"/>
            <a:ext cx="14446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240213"/>
            <a:ext cx="38925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8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</a:t>
            </a:r>
            <a:r>
              <a:rPr lang="en-US" altLang="de-DE" dirty="0" smtClean="0"/>
              <a:t>Actors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Generalization of Actors</a:t>
            </a:r>
          </a:p>
          <a:p>
            <a:pPr eaLnBrk="1" hangingPunct="1"/>
            <a:endParaRPr lang="en-US" alt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14</a:t>
            </a:r>
            <a:endParaRPr lang="de-DE" dirty="0">
              <a:latin typeface="+mn-lt"/>
              <a:ea typeface="+mn-ea"/>
            </a:endParaRPr>
          </a:p>
        </p:txBody>
      </p:sp>
      <p:pic>
        <p:nvPicPr>
          <p:cNvPr id="13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04788"/>
            <a:ext cx="1481137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0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Actor </a:t>
            </a:r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dirty="0" smtClean="0"/>
              <a:t> inherits from actor </a:t>
            </a:r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>
                <a:latin typeface="+mj-lt"/>
              </a:rPr>
              <a:t>.</a:t>
            </a:r>
          </a:p>
          <a:p>
            <a:pPr eaLnBrk="1" hangingPunct="1"/>
            <a:r>
              <a:rPr lang="en-US" altLang="de-DE" b="1" dirty="0" smtClean="0">
                <a:latin typeface="Courier" charset="0"/>
              </a:rPr>
              <a:t>A</a:t>
            </a:r>
            <a:r>
              <a:rPr lang="en-US" altLang="de-DE" dirty="0" smtClean="0"/>
              <a:t> can communicate with </a:t>
            </a:r>
            <a:r>
              <a:rPr lang="en-US" altLang="de-DE" b="1" dirty="0" smtClean="0">
                <a:latin typeface="Courier" charset="0"/>
              </a:rPr>
              <a:t>X</a:t>
            </a:r>
            <a:r>
              <a:rPr lang="en-US" altLang="de-DE" dirty="0" smtClean="0"/>
              <a:t> and </a:t>
            </a:r>
            <a:r>
              <a:rPr lang="en-US" altLang="de-DE" b="1" dirty="0" smtClean="0">
                <a:latin typeface="Courier" charset="0"/>
              </a:rPr>
              <a:t>Y</a:t>
            </a:r>
            <a:r>
              <a:rPr lang="en-US" altLang="de-DE" dirty="0" smtClean="0">
                <a:latin typeface="+mj-lt"/>
              </a:rPr>
              <a:t>.</a:t>
            </a:r>
          </a:p>
          <a:p>
            <a:pPr eaLnBrk="1" hangingPunct="1"/>
            <a:r>
              <a:rPr lang="en-US" altLang="de-DE" b="1" dirty="0" smtClean="0">
                <a:latin typeface="Courier" charset="0"/>
              </a:rPr>
              <a:t>B</a:t>
            </a:r>
            <a:r>
              <a:rPr lang="en-US" altLang="de-DE" dirty="0" smtClean="0"/>
              <a:t> can only communicate with </a:t>
            </a:r>
            <a:r>
              <a:rPr lang="en-US" altLang="de-DE" b="1" dirty="0" smtClean="0">
                <a:latin typeface="Courier" charset="0"/>
              </a:rPr>
              <a:t>Y</a:t>
            </a:r>
            <a:r>
              <a:rPr lang="en-US" altLang="de-DE" dirty="0" smtClean="0">
                <a:latin typeface="+mj-lt"/>
              </a:rPr>
              <a:t>.</a:t>
            </a:r>
            <a:endParaRPr lang="en-US" altLang="de-DE" dirty="0" smtClean="0"/>
          </a:p>
          <a:p>
            <a:pPr eaLnBrk="1" hangingPunct="1"/>
            <a:r>
              <a:rPr lang="en-US" altLang="de-DE" i="1" dirty="0" smtClean="0"/>
              <a:t>Multiple inheritance </a:t>
            </a:r>
            <a:r>
              <a:rPr lang="en-US" altLang="de-DE" dirty="0" smtClean="0"/>
              <a:t>is permitted.</a:t>
            </a:r>
          </a:p>
          <a:p>
            <a:pPr eaLnBrk="1" hangingPunct="1"/>
            <a:r>
              <a:rPr lang="en-US" altLang="de-DE" i="1" dirty="0" smtClean="0"/>
              <a:t>Abstract</a:t>
            </a:r>
            <a:r>
              <a:rPr lang="en-US" altLang="de-DE" dirty="0" smtClean="0"/>
              <a:t> actors are possible.</a:t>
            </a:r>
          </a:p>
          <a:p>
            <a:pPr marL="0" indent="0" eaLnBrk="1" hangingPunct="1">
              <a:buNone/>
            </a:pPr>
            <a:endParaRPr lang="de-AT" altLang="de-DE" dirty="0"/>
          </a:p>
          <a:p>
            <a:pPr eaLnBrk="1" hangingPunct="1"/>
            <a:r>
              <a:rPr lang="de-AT" altLang="de-DE" dirty="0" err="1" smtClean="0"/>
              <a:t>Example</a:t>
            </a:r>
            <a:r>
              <a:rPr lang="de-AT" altLang="de-DE" dirty="0" smtClean="0"/>
              <a:t>:</a:t>
            </a:r>
            <a:endParaRPr lang="en-US" altLang="de-DE" dirty="0" smtClean="0"/>
          </a:p>
          <a:p>
            <a:pPr algn="r" eaLnBrk="1" hangingPunct="1"/>
            <a:endParaRPr lang="de-DE" altLang="de-DE" dirty="0" smtClean="0"/>
          </a:p>
          <a:p>
            <a:pPr eaLnBrk="1" hangingPunct="1"/>
            <a:endParaRPr lang="de-DE" altLang="de-DE" dirty="0" smtClean="0"/>
          </a:p>
          <a:p>
            <a:pPr eaLnBrk="1" hangingPunct="1"/>
            <a:endParaRPr lang="de-DE" altLang="de-DE" dirty="0" smtClean="0"/>
          </a:p>
          <a:p>
            <a:pPr eaLnBrk="1" hangingPunct="1"/>
            <a:endParaRPr lang="en-US" altLang="de-DE" dirty="0" smtClean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263036" y="1663142"/>
            <a:ext cx="1436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Super-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7263036" y="2185430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de-DE" altLang="de-DE" i="1" dirty="0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Sub-</a:t>
            </a:r>
            <a:r>
              <a:rPr lang="de-DE" altLang="de-DE" i="1" dirty="0" err="1" smtClean="0">
                <a:solidFill>
                  <a:srgbClr val="FE84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endParaRPr lang="de-DE" altLang="de-DE" i="1" dirty="0" smtClean="0">
              <a:solidFill>
                <a:srgbClr val="FE84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7063011" y="2485467"/>
            <a:ext cx="217487" cy="14446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 flipV="1">
            <a:off x="7010623" y="1545667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AT"/>
          </a:p>
        </p:txBody>
      </p:sp>
      <p:pic>
        <p:nvPicPr>
          <p:cNvPr id="34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73" y="1156730"/>
            <a:ext cx="15176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38"/>
          <p:cNvSpPr txBox="1">
            <a:spLocks noChangeArrowheads="1"/>
          </p:cNvSpPr>
          <p:nvPr/>
        </p:nvSpPr>
        <p:spPr bwMode="auto">
          <a:xfrm>
            <a:off x="323850" y="5589551"/>
            <a:ext cx="3461782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Professor</a:t>
            </a: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 AND </a:t>
            </a: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Assistant</a:t>
            </a: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 needed</a:t>
            </a:r>
            <a:b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</a:b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for executing </a:t>
            </a: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Query student data</a:t>
            </a:r>
          </a:p>
        </p:txBody>
      </p:sp>
      <p:sp>
        <p:nvSpPr>
          <p:cNvPr id="36" name="Text Box 138"/>
          <p:cNvSpPr txBox="1">
            <a:spLocks noChangeArrowheads="1"/>
          </p:cNvSpPr>
          <p:nvPr/>
        </p:nvSpPr>
        <p:spPr bwMode="auto">
          <a:xfrm>
            <a:off x="4591050" y="5589551"/>
            <a:ext cx="3417923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Professor</a:t>
            </a: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 OR </a:t>
            </a: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Assistant</a:t>
            </a: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 needed</a:t>
            </a:r>
            <a:b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</a:br>
            <a:r>
              <a:rPr lang="en-US" sz="1500" dirty="0" smtClean="0">
                <a:solidFill>
                  <a:schemeClr val="tx2"/>
                </a:solidFill>
                <a:latin typeface="+mn-lt"/>
                <a:ea typeface="+mn-ea"/>
              </a:rPr>
              <a:t>for executing </a:t>
            </a:r>
            <a:r>
              <a:rPr lang="en-US" sz="1500" b="1" dirty="0" smtClean="0">
                <a:solidFill>
                  <a:schemeClr val="tx2"/>
                </a:solidFill>
                <a:latin typeface="Courier" pitchFamily="49" charset="0"/>
                <a:ea typeface="+mn-ea"/>
              </a:rPr>
              <a:t>Query student data</a:t>
            </a:r>
          </a:p>
        </p:txBody>
      </p:sp>
      <p:pic>
        <p:nvPicPr>
          <p:cNvPr id="38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4" t="36052" r="50237" b="42143"/>
          <a:stretch>
            <a:fillRect/>
          </a:stretch>
        </p:blipFill>
        <p:spPr bwMode="auto">
          <a:xfrm>
            <a:off x="4098925" y="4328148"/>
            <a:ext cx="351675" cy="4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3"/>
          <a:stretch>
            <a:fillRect/>
          </a:stretch>
        </p:blipFill>
        <p:spPr bwMode="auto">
          <a:xfrm>
            <a:off x="1249818" y="3605416"/>
            <a:ext cx="2091283" cy="19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uppieren 2"/>
          <p:cNvGrpSpPr>
            <a:grpSpLocks noChangeAspect="1"/>
          </p:cNvGrpSpPr>
          <p:nvPr/>
        </p:nvGrpSpPr>
        <p:grpSpPr bwMode="auto">
          <a:xfrm>
            <a:off x="5177154" y="3606583"/>
            <a:ext cx="2721452" cy="1931352"/>
            <a:chOff x="4597400" y="1684338"/>
            <a:chExt cx="3888369" cy="2759075"/>
          </a:xfrm>
        </p:grpSpPr>
        <p:pic>
          <p:nvPicPr>
            <p:cNvPr id="45" name="Grafik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3"/>
            <a:stretch>
              <a:fillRect/>
            </a:stretch>
          </p:blipFill>
          <p:spPr bwMode="auto">
            <a:xfrm>
              <a:off x="4644191" y="1684338"/>
              <a:ext cx="3841578" cy="275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hteck 1"/>
            <p:cNvSpPr>
              <a:spLocks noChangeArrowheads="1"/>
            </p:cNvSpPr>
            <p:nvPr/>
          </p:nvSpPr>
          <p:spPr bwMode="auto">
            <a:xfrm>
              <a:off x="4597400" y="2679032"/>
              <a:ext cx="455863" cy="6015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de-AT" altLang="de-DE" sz="240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544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>Description of Use Cases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Structured approach</a:t>
            </a:r>
          </a:p>
          <a:p>
            <a:pPr lvl="1"/>
            <a:r>
              <a:rPr lang="en-US" altLang="de-DE" dirty="0" smtClean="0"/>
              <a:t>Name</a:t>
            </a:r>
          </a:p>
          <a:p>
            <a:pPr lvl="1"/>
            <a:r>
              <a:rPr lang="en-US" altLang="de-DE" dirty="0" smtClean="0"/>
              <a:t>Short description</a:t>
            </a:r>
          </a:p>
          <a:p>
            <a:pPr lvl="1"/>
            <a:r>
              <a:rPr lang="en-US" altLang="de-DE" dirty="0" smtClean="0"/>
              <a:t>Precondition: prerequisite for successful execution</a:t>
            </a:r>
          </a:p>
          <a:p>
            <a:pPr lvl="1"/>
            <a:r>
              <a:rPr lang="en-US" altLang="de-DE" dirty="0" err="1" smtClean="0"/>
              <a:t>Postcondition</a:t>
            </a:r>
            <a:r>
              <a:rPr lang="en-US" altLang="de-DE" dirty="0" smtClean="0"/>
              <a:t>: system state after successful execution</a:t>
            </a:r>
          </a:p>
          <a:p>
            <a:pPr lvl="1"/>
            <a:r>
              <a:rPr lang="en-US" altLang="de-DE" dirty="0" smtClean="0"/>
              <a:t>Error situations: errors relevant to the problem domain</a:t>
            </a:r>
          </a:p>
          <a:p>
            <a:pPr lvl="1"/>
            <a:r>
              <a:rPr lang="en-US" altLang="de-DE" dirty="0" smtClean="0"/>
              <a:t>System state on the occurrence of an error</a:t>
            </a:r>
          </a:p>
          <a:p>
            <a:pPr lvl="1"/>
            <a:r>
              <a:rPr lang="en-US" altLang="de-DE" dirty="0" smtClean="0"/>
              <a:t>Actors that communicate with the use case</a:t>
            </a:r>
          </a:p>
          <a:p>
            <a:pPr lvl="1"/>
            <a:r>
              <a:rPr lang="en-US" altLang="de-DE" dirty="0" smtClean="0"/>
              <a:t>Trigger: events which initiate/start the use case</a:t>
            </a:r>
          </a:p>
          <a:p>
            <a:pPr lvl="1"/>
            <a:r>
              <a:rPr lang="en-US" altLang="de-DE" dirty="0" smtClean="0"/>
              <a:t>Standard process: individual steps to be taken </a:t>
            </a:r>
          </a:p>
          <a:p>
            <a:pPr lvl="1"/>
            <a:r>
              <a:rPr lang="en-US" altLang="de-DE" dirty="0" smtClean="0"/>
              <a:t>Alternative processes: deviations from the standard process 		</a:t>
            </a:r>
            <a:br>
              <a:rPr lang="en-US" altLang="de-DE" dirty="0" smtClean="0"/>
            </a:br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dirty="0" smtClean="0"/>
              <a:t>[A. Cockburn: Writing Effective Use Cases, </a:t>
            </a:r>
            <a:r>
              <a:rPr lang="en-US" dirty="0"/>
              <a:t>Addison </a:t>
            </a:r>
            <a:r>
              <a:rPr lang="en-US" dirty="0" smtClean="0"/>
              <a:t>Wesley, 2000</a:t>
            </a:r>
            <a:r>
              <a:rPr lang="en-US" altLang="de-DE" dirty="0" smtClean="0"/>
              <a:t>]</a:t>
            </a:r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de-DE" altLang="de-DE" sz="1400" dirty="0" smtClean="0">
                <a:latin typeface="Arial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1127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el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>Description of Use Cases - Example</a:t>
            </a:r>
            <a:endParaRPr lang="de-AT" altLang="de-DE" dirty="0" smtClean="0"/>
          </a:p>
        </p:txBody>
      </p:sp>
      <p:sp>
        <p:nvSpPr>
          <p:cNvPr id="79874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sz="1600" dirty="0" smtClean="0"/>
              <a:t>Name: </a:t>
            </a:r>
            <a:r>
              <a:rPr lang="en-US" altLang="de-DE" sz="1600" b="1" dirty="0" smtClean="0">
                <a:latin typeface="Courier" charset="0"/>
              </a:rPr>
              <a:t>Reserve lecture hall</a:t>
            </a:r>
          </a:p>
          <a:p>
            <a:r>
              <a:rPr lang="en-US" altLang="de-DE" sz="1600" dirty="0" smtClean="0"/>
              <a:t>Short description: An employee reserves a lecture hall at the university for an event.</a:t>
            </a:r>
          </a:p>
          <a:p>
            <a:r>
              <a:rPr lang="en-US" altLang="de-DE" sz="1600" dirty="0" smtClean="0"/>
              <a:t>Precondition: The employee is authorized to reserve lecture halls.</a:t>
            </a:r>
          </a:p>
          <a:p>
            <a:r>
              <a:rPr lang="en-US" altLang="de-DE" sz="1600" dirty="0" err="1" smtClean="0"/>
              <a:t>Postcondition</a:t>
            </a:r>
            <a:r>
              <a:rPr lang="en-US" altLang="de-DE" sz="1600" dirty="0" smtClean="0"/>
              <a:t>: A lecture hall is reserved.</a:t>
            </a:r>
          </a:p>
          <a:p>
            <a:r>
              <a:rPr lang="en-US" altLang="de-DE" sz="1600" dirty="0" smtClean="0"/>
              <a:t>Error situations: There is no free lecture hall.</a:t>
            </a:r>
          </a:p>
          <a:p>
            <a:r>
              <a:rPr lang="en-US" altLang="de-DE" sz="1600" dirty="0" smtClean="0"/>
              <a:t>System state in the event of an error: The employee has not reserved a lecture hall.</a:t>
            </a:r>
          </a:p>
          <a:p>
            <a:r>
              <a:rPr lang="en-US" altLang="de-DE" sz="1600" dirty="0" smtClean="0"/>
              <a:t>Actors: </a:t>
            </a:r>
            <a:r>
              <a:rPr lang="en-US" altLang="de-DE" sz="1600" b="1" dirty="0" smtClean="0">
                <a:latin typeface="Courier" charset="0"/>
              </a:rPr>
              <a:t>Employee</a:t>
            </a:r>
          </a:p>
          <a:p>
            <a:r>
              <a:rPr lang="en-US" altLang="de-DE" sz="1600" dirty="0" smtClean="0"/>
              <a:t>Trigger: Employee requires a lecture hall.</a:t>
            </a:r>
          </a:p>
          <a:p>
            <a:r>
              <a:rPr lang="en-US" altLang="de-DE" sz="1600" dirty="0" smtClean="0"/>
              <a:t>Standard process: (1) Employee logs in to the system.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(2) Employee selects the lecture hall.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(3) Employee selects the date.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(4) System confirms that the lecture hall is free.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(5) Employee confirms the reservation.</a:t>
            </a:r>
          </a:p>
          <a:p>
            <a:r>
              <a:rPr lang="en-US" altLang="de-DE" sz="1600" dirty="0" smtClean="0"/>
              <a:t>Alternative processes: (4</a:t>
            </a:r>
            <a:r>
              <a:rPr lang="en-US" altLang="en-GB" sz="1600" dirty="0" smtClean="0"/>
              <a:t>’</a:t>
            </a:r>
            <a:r>
              <a:rPr lang="en-US" altLang="de-DE" sz="1600" dirty="0" smtClean="0"/>
              <a:t>) Lecture hall is not free.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      (5</a:t>
            </a:r>
            <a:r>
              <a:rPr lang="en-US" altLang="en-GB" sz="1600" dirty="0" smtClean="0"/>
              <a:t>’</a:t>
            </a:r>
            <a:r>
              <a:rPr lang="en-US" altLang="de-DE" sz="1600" dirty="0" smtClean="0"/>
              <a:t>) System proposes an alternative lecture hall.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 smtClean="0"/>
              <a:t>		         (6</a:t>
            </a:r>
            <a:r>
              <a:rPr lang="en-US" altLang="en-GB" sz="1600" dirty="0" smtClean="0"/>
              <a:t>’</a:t>
            </a:r>
            <a:r>
              <a:rPr lang="en-US" altLang="de-DE" sz="1600" dirty="0" smtClean="0"/>
              <a:t>) Employee selects alternative lecture hall and confirms the reservation.</a:t>
            </a:r>
            <a:endParaRPr lang="de-AT" altLang="de-DE" sz="1600" dirty="0" smtClean="0"/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de-DE" altLang="de-DE" sz="1400" dirty="0" smtClean="0">
                <a:latin typeface="Arial" pitchFamily="34" charset="0"/>
              </a:rPr>
              <a:t>16</a:t>
            </a:r>
            <a:endParaRPr lang="de-DE" altLang="de-DE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dirty="0" smtClean="0">
                <a:latin typeface="Courier" charset="0"/>
              </a:rPr>
              <a:t>«include»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17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52228" name="Text Box 138"/>
          <p:cNvSpPr txBox="1">
            <a:spLocks noChangeArrowheads="1"/>
          </p:cNvSpPr>
          <p:nvPr/>
        </p:nvSpPr>
        <p:spPr bwMode="auto">
          <a:xfrm>
            <a:off x="2106613" y="124301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UML </a:t>
            </a:r>
            <a:r>
              <a:rPr lang="de-AT" altLang="de-DE" i="1" dirty="0" err="1" smtClean="0">
                <a:solidFill>
                  <a:srgbClr val="FE8400"/>
                </a:solidFill>
                <a:latin typeface="+mj-lt"/>
                <a:ea typeface="+mn-ea"/>
              </a:rPr>
              <a:t>standard</a:t>
            </a:r>
            <a:endParaRPr lang="de-AT" altLang="de-DE" i="1" dirty="0" smtClean="0">
              <a:solidFill>
                <a:srgbClr val="FE8400"/>
              </a:solidFill>
              <a:latin typeface="+mj-lt"/>
              <a:ea typeface="+mn-ea"/>
            </a:endParaRPr>
          </a:p>
        </p:txBody>
      </p:sp>
      <p:sp>
        <p:nvSpPr>
          <p:cNvPr id="52229" name="Text Box 138"/>
          <p:cNvSpPr txBox="1">
            <a:spLocks noChangeArrowheads="1"/>
          </p:cNvSpPr>
          <p:nvPr/>
        </p:nvSpPr>
        <p:spPr bwMode="auto">
          <a:xfrm>
            <a:off x="6264275" y="1241425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Best </a:t>
            </a:r>
            <a:r>
              <a:rPr lang="de-AT" altLang="de-DE" i="1" dirty="0" err="1" smtClean="0">
                <a:solidFill>
                  <a:srgbClr val="FE8400"/>
                </a:solidFill>
                <a:latin typeface="+mj-lt"/>
                <a:ea typeface="+mn-ea"/>
              </a:rPr>
              <a:t>practice</a:t>
            </a:r>
            <a:endParaRPr lang="de-AT" altLang="de-DE" i="1" dirty="0" smtClean="0">
              <a:solidFill>
                <a:srgbClr val="FE8400"/>
              </a:solidFill>
              <a:latin typeface="+mj-lt"/>
              <a:ea typeface="+mn-ea"/>
            </a:endParaRPr>
          </a:p>
        </p:txBody>
      </p:sp>
      <p:cxnSp>
        <p:nvCxnSpPr>
          <p:cNvPr id="63493" name="Gerade Verbindung 10"/>
          <p:cNvCxnSpPr>
            <a:cxnSpLocks noChangeShapeType="1"/>
          </p:cNvCxnSpPr>
          <p:nvPr/>
        </p:nvCxnSpPr>
        <p:spPr bwMode="auto">
          <a:xfrm rot="5400000">
            <a:off x="2414587" y="3429001"/>
            <a:ext cx="431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3494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892300"/>
            <a:ext cx="29051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892300"/>
            <a:ext cx="29051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897063"/>
            <a:ext cx="29067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897063"/>
            <a:ext cx="29067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8"/>
          <p:cNvSpPr txBox="1">
            <a:spLocks noChangeArrowheads="1"/>
          </p:cNvSpPr>
          <p:nvPr/>
        </p:nvSpPr>
        <p:spPr bwMode="auto">
          <a:xfrm>
            <a:off x="2106613" y="124301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UML </a:t>
            </a:r>
            <a:r>
              <a:rPr lang="de-AT" altLang="de-DE" i="1" dirty="0" err="1" smtClean="0">
                <a:solidFill>
                  <a:srgbClr val="FE8400"/>
                </a:solidFill>
                <a:latin typeface="+mj-lt"/>
                <a:ea typeface="+mn-ea"/>
              </a:rPr>
              <a:t>standard</a:t>
            </a:r>
            <a:endParaRPr lang="de-AT" altLang="de-DE" i="1" dirty="0" smtClean="0">
              <a:solidFill>
                <a:srgbClr val="FE8400"/>
              </a:solidFill>
              <a:latin typeface="+mj-lt"/>
              <a:ea typeface="+mn-ea"/>
            </a:endParaRPr>
          </a:p>
        </p:txBody>
      </p:sp>
      <p:sp>
        <p:nvSpPr>
          <p:cNvPr id="14" name="Text Box 138"/>
          <p:cNvSpPr txBox="1">
            <a:spLocks noChangeArrowheads="1"/>
          </p:cNvSpPr>
          <p:nvPr/>
        </p:nvSpPr>
        <p:spPr bwMode="auto">
          <a:xfrm>
            <a:off x="6264275" y="1241425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Best </a:t>
            </a:r>
            <a:r>
              <a:rPr lang="de-AT" altLang="de-DE" i="1" dirty="0" err="1" smtClean="0">
                <a:solidFill>
                  <a:srgbClr val="FE8400"/>
                </a:solidFill>
                <a:latin typeface="+mj-lt"/>
                <a:ea typeface="+mn-ea"/>
              </a:rPr>
              <a:t>practice</a:t>
            </a:r>
            <a:endParaRPr lang="de-AT" altLang="de-DE" i="1" dirty="0" smtClean="0">
              <a:solidFill>
                <a:srgbClr val="FE8400"/>
              </a:solidFill>
              <a:latin typeface="+mj-lt"/>
              <a:ea typeface="+mn-ea"/>
            </a:endParaRPr>
          </a:p>
        </p:txBody>
      </p:sp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dirty="0">
                <a:latin typeface="Courier" charset="0"/>
              </a:rPr>
              <a:t>«extend»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18</a:t>
            </a:r>
            <a:endParaRPr lang="de-DE" dirty="0">
              <a:latin typeface="+mn-lt"/>
              <a:ea typeface="+mn-ea"/>
            </a:endParaRPr>
          </a:p>
        </p:txBody>
      </p:sp>
      <p:cxnSp>
        <p:nvCxnSpPr>
          <p:cNvPr id="65543" name="Gerade Verbindung 10"/>
          <p:cNvCxnSpPr>
            <a:cxnSpLocks noChangeShapeType="1"/>
          </p:cNvCxnSpPr>
          <p:nvPr/>
        </p:nvCxnSpPr>
        <p:spPr bwMode="auto">
          <a:xfrm rot="5400000">
            <a:off x="2414587" y="3429001"/>
            <a:ext cx="431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8613" y="495300"/>
            <a:ext cx="83962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AT" sz="22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</a:t>
            </a:r>
            <a:endParaRPr lang="de-AT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feld 6"/>
          <p:cNvSpPr txBox="1">
            <a:spLocks noChangeArrowheads="1"/>
          </p:cNvSpPr>
          <p:nvPr/>
        </p:nvSpPr>
        <p:spPr bwMode="auto">
          <a:xfrm>
            <a:off x="334963" y="1144588"/>
            <a:ext cx="823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de-DE" sz="2000" dirty="0">
                <a:solidFill>
                  <a:schemeClr val="tx2"/>
                </a:solidFill>
                <a:latin typeface="+mj-lt"/>
                <a:ea typeface="+mn-ea"/>
              </a:rPr>
              <a:t>The lecture is based on the following book:</a:t>
            </a:r>
          </a:p>
        </p:txBody>
      </p:sp>
      <p:pic>
        <p:nvPicPr>
          <p:cNvPr id="28677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4200525"/>
            <a:ext cx="4232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5167313" y="4287838"/>
            <a:ext cx="2554287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b="1" dirty="0">
                <a:latin typeface="+mj-lt"/>
                <a:ea typeface="+mn-ea"/>
              </a:rPr>
              <a:t>Use Case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dirty="0" smtClean="0">
                <a:latin typeface="+mj-lt"/>
                <a:ea typeface="+mn-ea"/>
              </a:rPr>
              <a:t>Structure Modeling</a:t>
            </a:r>
            <a:endParaRPr lang="en-US" altLang="de-DE" dirty="0">
              <a:latin typeface="+mj-lt"/>
              <a:ea typeface="+mn-ea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dirty="0">
                <a:latin typeface="+mj-lt"/>
                <a:ea typeface="+mn-ea"/>
              </a:rPr>
              <a:t>State Machine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dirty="0">
                <a:latin typeface="+mj-lt"/>
                <a:ea typeface="+mn-ea"/>
              </a:rPr>
              <a:t>Sequence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dirty="0">
                <a:latin typeface="+mj-lt"/>
                <a:ea typeface="+mn-ea"/>
              </a:rPr>
              <a:t>Activity Diagram</a:t>
            </a:r>
          </a:p>
        </p:txBody>
      </p:sp>
      <p:pic>
        <p:nvPicPr>
          <p:cNvPr id="28679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1077913" y="1693863"/>
            <a:ext cx="27638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5"/>
          <p:cNvSpPr txBox="1">
            <a:spLocks noChangeArrowheads="1"/>
          </p:cNvSpPr>
          <p:nvPr/>
        </p:nvSpPr>
        <p:spPr bwMode="auto">
          <a:xfrm>
            <a:off x="4170363" y="1592263"/>
            <a:ext cx="4489450" cy="21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de-DE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UML @ Classroom: </a:t>
            </a:r>
            <a:br>
              <a:rPr lang="en-US" altLang="de-DE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de-DE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An Introduction to Object-Oriented Modeling</a:t>
            </a:r>
          </a:p>
          <a:p>
            <a:pPr>
              <a:defRPr/>
            </a:pPr>
            <a:r>
              <a:rPr lang="en-US" altLang="de-DE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Martina Seidl, Marion Scholz, Christian Huemer and </a:t>
            </a:r>
            <a:r>
              <a:rPr lang="en-US" altLang="de-DE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Gerti</a:t>
            </a:r>
            <a:r>
              <a:rPr lang="en-US" altLang="de-DE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Kappel</a:t>
            </a:r>
          </a:p>
          <a:p>
            <a:pPr>
              <a:defRPr/>
            </a:pPr>
            <a:endParaRPr lang="en-US" altLang="de-DE" sz="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altLang="de-DE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Springer </a:t>
            </a:r>
            <a:r>
              <a:rPr lang="en-US" altLang="de-DE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Publishing, 2015</a:t>
            </a:r>
            <a:endParaRPr lang="en-US" altLang="de-DE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altLang="de-DE" sz="105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altLang="de-DE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ISBN </a:t>
            </a:r>
            <a:r>
              <a:rPr lang="de-AT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3319127411</a:t>
            </a:r>
            <a:endParaRPr lang="en-US" altLang="de-DE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4"/>
          </p:nvPr>
        </p:nvSpPr>
        <p:spPr>
          <a:xfrm>
            <a:off x="7572375" y="6215063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3</a:t>
            </a:r>
            <a:endParaRPr lang="de-DE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dirty="0"/>
              <a:t>Identifying Actors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19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Who uses the main use cases?</a:t>
            </a:r>
          </a:p>
          <a:p>
            <a:r>
              <a:rPr lang="en-US" altLang="de-DE" dirty="0" smtClean="0"/>
              <a:t>Who needs support for their daily work?</a:t>
            </a:r>
          </a:p>
          <a:p>
            <a:r>
              <a:rPr lang="en-US" altLang="de-DE" dirty="0" smtClean="0"/>
              <a:t>Who is responsible for system administration?</a:t>
            </a:r>
          </a:p>
          <a:p>
            <a:r>
              <a:rPr lang="en-US" altLang="de-DE" dirty="0" smtClean="0"/>
              <a:t>What are the external devices/(software) systems with which the system must communicate?</a:t>
            </a:r>
          </a:p>
          <a:p>
            <a:r>
              <a:rPr lang="en-US" altLang="de-DE" dirty="0" smtClean="0"/>
              <a:t>Who is interested in the results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3135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dirty="0"/>
              <a:t>Identifying Use Cases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20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What are the main tasks that an actor must perform? </a:t>
            </a:r>
          </a:p>
          <a:p>
            <a:r>
              <a:rPr lang="en-US" altLang="de-DE" dirty="0"/>
              <a:t>Does an actor want to query or even modify information contained in </a:t>
            </a:r>
            <a:r>
              <a:rPr lang="de-AT" altLang="de-DE" dirty="0" err="1"/>
              <a:t>the</a:t>
            </a:r>
            <a:r>
              <a:rPr lang="de-AT" altLang="de-DE" dirty="0"/>
              <a:t> </a:t>
            </a:r>
            <a:r>
              <a:rPr lang="de-AT" altLang="de-DE" dirty="0" err="1"/>
              <a:t>system</a:t>
            </a:r>
            <a:r>
              <a:rPr lang="de-AT" altLang="de-DE" dirty="0"/>
              <a:t>?</a:t>
            </a:r>
          </a:p>
          <a:p>
            <a:r>
              <a:rPr lang="en-US" altLang="de-DE" dirty="0"/>
              <a:t>Does an actor want to inform the system about changes in other systems?</a:t>
            </a:r>
          </a:p>
          <a:p>
            <a:r>
              <a:rPr lang="en-US" altLang="de-DE" dirty="0"/>
              <a:t>Should an actor be informed about unexpected events within the system?</a:t>
            </a:r>
          </a:p>
        </p:txBody>
      </p:sp>
    </p:spTree>
    <p:extLst>
      <p:ext uri="{BB962C8B-B14F-4D97-AF65-F5344CB8AC3E}">
        <p14:creationId xmlns:p14="http://schemas.microsoft.com/office/powerpoint/2010/main" val="14271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 smtClean="0"/>
              <a:t>Best Practices</a:t>
            </a:r>
            <a:endParaRPr lang="en-US" altLang="de-DE" dirty="0" smtClean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</a:t>
            </a:r>
            <a:r>
              <a:rPr lang="en-US" altLang="de-DE" dirty="0" smtClean="0"/>
              <a:t>To Avoid (1/5</a:t>
            </a:r>
            <a:r>
              <a:rPr lang="en-US" altLang="de-DE" dirty="0"/>
              <a:t>)</a:t>
            </a:r>
            <a:endParaRPr lang="en-US" altLang="de-DE" dirty="0" smtClean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/>
              <a:t>Use case diagrams do not model processes/workflows!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21</a:t>
            </a:r>
            <a:endParaRPr lang="de-DE" dirty="0">
              <a:latin typeface="+mn-lt"/>
              <a:ea typeface="+mn-ea"/>
            </a:endParaRPr>
          </a:p>
        </p:txBody>
      </p:sp>
      <p:pic>
        <p:nvPicPr>
          <p:cNvPr id="8499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852738"/>
            <a:ext cx="7178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 bwMode="auto">
          <a:xfrm>
            <a:off x="982663" y="2018371"/>
            <a:ext cx="7090820" cy="2832409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 smtClean="0"/>
              <a:t>Best Practices</a:t>
            </a:r>
            <a:endParaRPr lang="en-US" altLang="de-DE" dirty="0" smtClean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</a:t>
            </a:r>
            <a:r>
              <a:rPr lang="en-US" altLang="de-DE" dirty="0" smtClean="0"/>
              <a:t>To Avoid (2/5</a:t>
            </a:r>
            <a:r>
              <a:rPr lang="en-US" altLang="de-DE" dirty="0"/>
              <a:t>)</a:t>
            </a:r>
            <a:endParaRPr lang="en-US" alt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22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Actors are not part of the system, hence, they are positioned outside the system boundaries!</a:t>
            </a:r>
          </a:p>
        </p:txBody>
      </p:sp>
      <p:pic>
        <p:nvPicPr>
          <p:cNvPr id="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416175"/>
            <a:ext cx="41814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1739590" y="2416175"/>
            <a:ext cx="5341434" cy="2025650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0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 smtClean="0"/>
              <a:t>Best Practices</a:t>
            </a:r>
            <a:endParaRPr lang="en-US" altLang="de-DE" dirty="0" smtClean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</a:t>
            </a:r>
            <a:r>
              <a:rPr lang="en-US" altLang="de-DE" dirty="0" smtClean="0"/>
              <a:t>To Avoid (3/5</a:t>
            </a:r>
            <a:r>
              <a:rPr lang="en-US" altLang="de-DE" dirty="0"/>
              <a:t>)</a:t>
            </a:r>
            <a:endParaRPr lang="en-US" alt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23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 bwMode="auto">
          <a:xfrm>
            <a:off x="323850" y="1277938"/>
            <a:ext cx="8534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FE8400"/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09625" indent="-2667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76325" indent="-1905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30338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19275" indent="-163513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764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6pPr>
            <a:lvl7pPr marL="27336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7pPr>
            <a:lvl8pPr marL="31908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8pPr>
            <a:lvl9pPr marL="36480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kern="0" dirty="0" smtClean="0"/>
              <a:t>Use case </a:t>
            </a:r>
            <a:r>
              <a:rPr lang="en-US" altLang="de-DE" b="1" kern="0" dirty="0" smtClean="0">
                <a:latin typeface="Courier" pitchFamily="49" charset="0"/>
              </a:rPr>
              <a:t>Issue information </a:t>
            </a:r>
            <a:r>
              <a:rPr lang="en-US" altLang="de-DE" kern="0" dirty="0" smtClean="0"/>
              <a:t>needs  </a:t>
            </a:r>
            <a:r>
              <a:rPr lang="en-US" altLang="de-DE" b="1" kern="0" dirty="0" smtClean="0"/>
              <a:t>EITHER</a:t>
            </a:r>
            <a:r>
              <a:rPr lang="en-US" altLang="de-DE" kern="0" dirty="0" smtClean="0"/>
              <a:t> one actor </a:t>
            </a:r>
            <a:r>
              <a:rPr lang="en-US" altLang="de-DE" b="1" kern="0" dirty="0" smtClean="0">
                <a:latin typeface="Courier" pitchFamily="49" charset="0"/>
              </a:rPr>
              <a:t>Assistant</a:t>
            </a:r>
            <a:r>
              <a:rPr lang="en-US" altLang="de-DE" kern="0" dirty="0" smtClean="0"/>
              <a:t> </a:t>
            </a:r>
            <a:r>
              <a:rPr lang="en-US" altLang="de-DE" b="1" kern="0" dirty="0" smtClean="0"/>
              <a:t>OR </a:t>
            </a:r>
            <a:r>
              <a:rPr lang="en-US" altLang="de-DE" kern="0" dirty="0" smtClean="0"/>
              <a:t>one actor </a:t>
            </a:r>
            <a:r>
              <a:rPr lang="en-US" altLang="de-DE" b="1" kern="0" dirty="0" smtClean="0">
                <a:latin typeface="Courier" pitchFamily="49" charset="0"/>
              </a:rPr>
              <a:t>Professor</a:t>
            </a:r>
            <a:r>
              <a:rPr lang="en-US" altLang="de-DE" kern="0" dirty="0" smtClean="0"/>
              <a:t> for execution</a:t>
            </a:r>
          </a:p>
        </p:txBody>
      </p:sp>
      <p:pic>
        <p:nvPicPr>
          <p:cNvPr id="13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8"/>
          <a:stretch>
            <a:fillRect/>
          </a:stretch>
        </p:blipFill>
        <p:spPr bwMode="auto">
          <a:xfrm>
            <a:off x="1712913" y="2486315"/>
            <a:ext cx="225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2"/>
          <a:stretch>
            <a:fillRect/>
          </a:stretch>
        </p:blipFill>
        <p:spPr bwMode="auto">
          <a:xfrm>
            <a:off x="4772025" y="2486315"/>
            <a:ext cx="28670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15"/>
          <p:cNvCxnSpPr/>
          <p:nvPr/>
        </p:nvCxnSpPr>
        <p:spPr bwMode="auto">
          <a:xfrm>
            <a:off x="1550020" y="2486315"/>
            <a:ext cx="2776653" cy="3171825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feld 6"/>
          <p:cNvSpPr txBox="1"/>
          <p:nvPr/>
        </p:nvSpPr>
        <p:spPr>
          <a:xfrm>
            <a:off x="7194056" y="4950405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 smtClean="0"/>
              <a:t>Best Practices</a:t>
            </a:r>
            <a:endParaRPr lang="en-US" altLang="de-DE" dirty="0" smtClean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</a:t>
            </a:r>
            <a:r>
              <a:rPr lang="en-US" altLang="de-DE" dirty="0" smtClean="0"/>
              <a:t>To Avoid (4/5</a:t>
            </a:r>
            <a:r>
              <a:rPr lang="en-US" altLang="de-DE" dirty="0"/>
              <a:t>)</a:t>
            </a:r>
            <a:endParaRPr lang="en-US" alt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24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84214" y="956799"/>
            <a:ext cx="8509000" cy="2024062"/>
          </a:xfrm>
        </p:spPr>
        <p:txBody>
          <a:bodyPr/>
          <a:lstStyle/>
          <a:p>
            <a:pPr marL="0" indent="0">
              <a:buNone/>
            </a:pPr>
            <a:endParaRPr lang="en-US" altLang="de-DE" dirty="0" smtClean="0"/>
          </a:p>
          <a:p>
            <a:r>
              <a:rPr lang="en-US" altLang="de-DE" dirty="0" smtClean="0"/>
              <a:t>Many small use cases that have the same objective may be grouped to form one use case</a:t>
            </a:r>
          </a:p>
        </p:txBody>
      </p:sp>
      <p:pic>
        <p:nvPicPr>
          <p:cNvPr id="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8"/>
          <a:stretch>
            <a:fillRect/>
          </a:stretch>
        </p:blipFill>
        <p:spPr bwMode="auto">
          <a:xfrm>
            <a:off x="1033463" y="2412357"/>
            <a:ext cx="264001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4"/>
          <a:stretch>
            <a:fillRect/>
          </a:stretch>
        </p:blipFill>
        <p:spPr bwMode="auto">
          <a:xfrm>
            <a:off x="4532313" y="2420295"/>
            <a:ext cx="2366962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Gerade Verbindung 16"/>
          <p:cNvCxnSpPr/>
          <p:nvPr/>
        </p:nvCxnSpPr>
        <p:spPr bwMode="auto">
          <a:xfrm>
            <a:off x="903248" y="2575907"/>
            <a:ext cx="3334215" cy="297176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558436" y="4689010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 smtClean="0"/>
              <a:t>Best Practices</a:t>
            </a:r>
            <a:endParaRPr lang="en-US" altLang="de-DE" dirty="0" smtClean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</a:t>
            </a:r>
            <a:r>
              <a:rPr lang="en-US" altLang="de-DE" dirty="0" smtClean="0"/>
              <a:t>To Avoid (5/5</a:t>
            </a:r>
            <a:r>
              <a:rPr lang="en-US" altLang="de-DE" dirty="0"/>
              <a:t>)</a:t>
            </a:r>
            <a:endParaRPr lang="en-US" alt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25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marL="0" indent="0">
              <a:buNone/>
            </a:pPr>
            <a:endParaRPr lang="en-US" altLang="de-DE" dirty="0" smtClean="0"/>
          </a:p>
          <a:p>
            <a:r>
              <a:rPr lang="en-US" altLang="de-DE" dirty="0" smtClean="0"/>
              <a:t>The various steps are part of the use cases, not separate use cases themselves! -&gt; NO functional decomposition</a:t>
            </a:r>
          </a:p>
        </p:txBody>
      </p:sp>
      <p:pic>
        <p:nvPicPr>
          <p:cNvPr id="13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478974"/>
            <a:ext cx="6229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14"/>
          <p:cNvCxnSpPr/>
          <p:nvPr/>
        </p:nvCxnSpPr>
        <p:spPr bwMode="auto">
          <a:xfrm>
            <a:off x="1457325" y="2383761"/>
            <a:ext cx="3334215" cy="297176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7241680" y="4034259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705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58742854"/>
              </p:ext>
            </p:extLst>
          </p:nvPr>
        </p:nvGraphicFramePr>
        <p:xfrm>
          <a:off x="431800" y="1254125"/>
          <a:ext cx="8324850" cy="4679949"/>
        </p:xfrm>
        <a:graphic>
          <a:graphicData uri="http://schemas.openxmlformats.org/drawingml/2006/table">
            <a:tbl>
              <a:tblPr/>
              <a:tblGrid>
                <a:gridCol w="2137962"/>
                <a:gridCol w="1909355"/>
                <a:gridCol w="4277533"/>
              </a:tblGrid>
              <a:tr h="365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4298" marR="94298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System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Boundaries between the system and the users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3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Use case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Unit of functionality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Actor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Role of the users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smtClean="0"/>
              <a:t>Notation Elements (1/2)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+mn-lt"/>
                <a:ea typeface="+mn-ea"/>
              </a:rPr>
              <a:t>40</a:t>
            </a:r>
          </a:p>
        </p:txBody>
      </p:sp>
      <p:pic>
        <p:nvPicPr>
          <p:cNvPr id="107543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795463"/>
            <a:ext cx="14843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4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35363"/>
            <a:ext cx="649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5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16463"/>
            <a:ext cx="34448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08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9272275"/>
              </p:ext>
            </p:extLst>
          </p:nvPr>
        </p:nvGraphicFramePr>
        <p:xfrm>
          <a:off x="431800" y="1252538"/>
          <a:ext cx="8289925" cy="4799013"/>
        </p:xfrm>
        <a:graphic>
          <a:graphicData uri="http://schemas.openxmlformats.org/drawingml/2006/table">
            <a:tbl>
              <a:tblPr/>
              <a:tblGrid>
                <a:gridCol w="2192338"/>
                <a:gridCol w="1957387"/>
                <a:gridCol w="41402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L="91884" marR="9188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Notation</a:t>
                      </a: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Association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Relationship between use cases and actors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Generalization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Inheritance relationship between actors or use cases</a:t>
                      </a: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Extend relationship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 extends A: optional use of 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case B by use case A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Include relationship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includes B: required use of 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case B by use case A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5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smtClean="0"/>
              <a:t>Notation Elements (2/2)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+mn-lt"/>
                <a:ea typeface="+mn-ea"/>
              </a:rPr>
              <a:t>41</a:t>
            </a:r>
          </a:p>
        </p:txBody>
      </p:sp>
      <p:pic>
        <p:nvPicPr>
          <p:cNvPr id="109595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240088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6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4287838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7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57813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98" name="Gruppierung 2"/>
          <p:cNvGrpSpPr>
            <a:grpSpLocks/>
          </p:cNvGrpSpPr>
          <p:nvPr/>
        </p:nvGrpSpPr>
        <p:grpSpPr bwMode="auto">
          <a:xfrm>
            <a:off x="2828925" y="1903413"/>
            <a:ext cx="1495425" cy="898525"/>
            <a:chOff x="2716214" y="1890046"/>
            <a:chExt cx="1495371" cy="899114"/>
          </a:xfrm>
        </p:grpSpPr>
        <p:pic>
          <p:nvPicPr>
            <p:cNvPr id="109599" name="Grafik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252" b="-3944"/>
            <a:stretch>
              <a:fillRect/>
            </a:stretch>
          </p:blipFill>
          <p:spPr bwMode="auto">
            <a:xfrm>
              <a:off x="2716214" y="2151062"/>
              <a:ext cx="1197322" cy="349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600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027" y="1890046"/>
              <a:ext cx="301558" cy="899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smtClean="0"/>
              <a:t>Content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Introduction</a:t>
            </a:r>
          </a:p>
          <a:p>
            <a:pPr eaLnBrk="1" hangingPunct="1"/>
            <a:r>
              <a:rPr lang="en-US" altLang="de-DE" dirty="0"/>
              <a:t>Use </a:t>
            </a:r>
            <a:r>
              <a:rPr lang="en-US" altLang="de-DE" dirty="0" smtClean="0"/>
              <a:t>cases</a:t>
            </a:r>
          </a:p>
          <a:p>
            <a:pPr eaLnBrk="1" hangingPunct="1"/>
            <a:r>
              <a:rPr lang="en-US" altLang="de-DE" dirty="0" smtClean="0"/>
              <a:t>Actors</a:t>
            </a:r>
          </a:p>
          <a:p>
            <a:pPr eaLnBrk="1" hangingPunct="1"/>
            <a:r>
              <a:rPr lang="en-US" altLang="de-DE" dirty="0" smtClean="0"/>
              <a:t>Relationships between use cases and actors </a:t>
            </a:r>
          </a:p>
          <a:p>
            <a:pPr eaLnBrk="1" hangingPunct="1"/>
            <a:r>
              <a:rPr lang="en-US" altLang="de-DE" dirty="0" smtClean="0"/>
              <a:t>Relationships between use cases</a:t>
            </a:r>
          </a:p>
          <a:p>
            <a:pPr eaLnBrk="1" hangingPunct="1"/>
            <a:r>
              <a:rPr lang="en-US" altLang="de-DE" dirty="0" smtClean="0"/>
              <a:t>Relationships between actors</a:t>
            </a:r>
          </a:p>
          <a:p>
            <a:pPr eaLnBrk="1" hangingPunct="1"/>
            <a:r>
              <a:rPr lang="en-US" altLang="de-DE" dirty="0" smtClean="0"/>
              <a:t>Description of use cases</a:t>
            </a:r>
          </a:p>
          <a:p>
            <a:pPr eaLnBrk="1" hangingPunct="1"/>
            <a:r>
              <a:rPr lang="en-US" altLang="de-DE" dirty="0" smtClean="0"/>
              <a:t>Best practices</a:t>
            </a:r>
          </a:p>
          <a:p>
            <a:pPr eaLnBrk="1" hangingPunct="1"/>
            <a:r>
              <a:rPr lang="en-US" altLang="de-DE" dirty="0" smtClean="0"/>
              <a:t>Typical errors</a:t>
            </a:r>
          </a:p>
          <a:p>
            <a:pPr eaLnBrk="1" hangingPunct="1"/>
            <a:r>
              <a:rPr lang="en-US" altLang="de-DE" dirty="0" smtClean="0"/>
              <a:t>Notation elements</a:t>
            </a:r>
          </a:p>
          <a:p>
            <a:pPr eaLnBrk="1" hangingPunct="1"/>
            <a:endParaRPr lang="en-US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3</a:t>
            </a:r>
            <a:endParaRPr lang="de-DE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>Introduction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The use case is a fundamental concept of many object-oriented development methods</a:t>
            </a:r>
            <a:r>
              <a:rPr lang="de-AT" altLang="de-DE" dirty="0" smtClean="0"/>
              <a:t>.</a:t>
            </a:r>
          </a:p>
          <a:p>
            <a:r>
              <a:rPr lang="en-US" altLang="de-DE" dirty="0" smtClean="0"/>
              <a:t>Use case diagrams express the expectations of the customers/stakeholders</a:t>
            </a:r>
          </a:p>
          <a:p>
            <a:pPr lvl="1"/>
            <a:r>
              <a:rPr lang="en-US" altLang="de-DE" dirty="0" smtClean="0"/>
              <a:t>essential for a detailed design</a:t>
            </a:r>
          </a:p>
          <a:p>
            <a:r>
              <a:rPr lang="en-US" altLang="de-DE" dirty="0" smtClean="0"/>
              <a:t>The use case diagram is used during the entire analysis and design process.</a:t>
            </a:r>
          </a:p>
          <a:p>
            <a:r>
              <a:rPr lang="en-US" altLang="de-DE" dirty="0" smtClean="0"/>
              <a:t>We can use a use case diagram to answer the following questions:</a:t>
            </a:r>
          </a:p>
          <a:p>
            <a:pPr lvl="1"/>
            <a:r>
              <a:rPr lang="en-US" altLang="de-DE" dirty="0" smtClean="0"/>
              <a:t>What is being described? (The system.)</a:t>
            </a:r>
          </a:p>
          <a:p>
            <a:pPr lvl="1"/>
            <a:r>
              <a:rPr lang="en-US" altLang="de-DE" dirty="0" smtClean="0"/>
              <a:t>Who interacts with the system? (The actors.)</a:t>
            </a:r>
          </a:p>
          <a:p>
            <a:pPr lvl="1"/>
            <a:r>
              <a:rPr lang="en-US" altLang="de-DE" dirty="0" smtClean="0"/>
              <a:t>What can the actors do? (The use cases.)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de-DE" altLang="de-DE" sz="14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smtClean="0"/>
              <a:t/>
            </a:r>
            <a:br>
              <a:rPr lang="en-US" altLang="de-DE" smtClean="0"/>
            </a:br>
            <a:r>
              <a:rPr lang="en-US" altLang="de-DE" smtClean="0"/>
              <a:t>Example: Student Administration System</a:t>
            </a:r>
          </a:p>
        </p:txBody>
      </p:sp>
      <p:sp>
        <p:nvSpPr>
          <p:cNvPr id="38914" name="Rectangle 22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b="1" dirty="0" smtClean="0"/>
              <a:t>System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de-DE" b="1" dirty="0" smtClean="0"/>
              <a:t>	</a:t>
            </a:r>
            <a:r>
              <a:rPr lang="en-US" altLang="de-DE" dirty="0" smtClean="0"/>
              <a:t>(what is being described?) </a:t>
            </a:r>
          </a:p>
          <a:p>
            <a:pPr lvl="1" eaLnBrk="1" hangingPunct="1"/>
            <a:r>
              <a:rPr lang="en-US" altLang="de-DE" dirty="0" smtClean="0"/>
              <a:t>Student administration system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r>
              <a:rPr lang="en-US" altLang="de-DE" b="1" dirty="0" smtClean="0"/>
              <a:t>Actors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de-DE" b="1" dirty="0" smtClean="0"/>
              <a:t>	</a:t>
            </a:r>
            <a:r>
              <a:rPr lang="en-US" altLang="de-DE" dirty="0" smtClean="0"/>
              <a:t>(who interacts with the system?) </a:t>
            </a:r>
          </a:p>
          <a:p>
            <a:pPr lvl="1" eaLnBrk="1" hangingPunct="1"/>
            <a:r>
              <a:rPr lang="en-US" altLang="de-DE" dirty="0" smtClean="0"/>
              <a:t>Professor</a:t>
            </a:r>
          </a:p>
          <a:p>
            <a:pPr lvl="1" eaLnBrk="1" hangingPunct="1"/>
            <a:endParaRPr lang="en-US" altLang="de-DE" dirty="0" smtClean="0"/>
          </a:p>
          <a:p>
            <a:pPr eaLnBrk="1" hangingPunct="1"/>
            <a:r>
              <a:rPr lang="en-US" altLang="de-DE" b="1" dirty="0" smtClean="0"/>
              <a:t>Use cases</a:t>
            </a:r>
            <a:br>
              <a:rPr lang="en-US" altLang="de-DE" b="1" dirty="0" smtClean="0"/>
            </a:br>
            <a:r>
              <a:rPr lang="en-US" altLang="de-DE" dirty="0" smtClean="0"/>
              <a:t>(what can the actors do?)</a:t>
            </a:r>
          </a:p>
          <a:p>
            <a:pPr lvl="1"/>
            <a:r>
              <a:rPr lang="en-US" altLang="de-DE" dirty="0" smtClean="0"/>
              <a:t>Query student data</a:t>
            </a:r>
          </a:p>
          <a:p>
            <a:pPr lvl="1"/>
            <a:r>
              <a:rPr lang="en-US" altLang="de-DE" dirty="0" smtClean="0"/>
              <a:t>Issue certificate</a:t>
            </a:r>
          </a:p>
          <a:p>
            <a:pPr lvl="1"/>
            <a:r>
              <a:rPr lang="en-US" altLang="de-DE" dirty="0" smtClean="0"/>
              <a:t>Announce exam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latin typeface="+mn-lt"/>
                <a:ea typeface="+mn-ea"/>
              </a:rPr>
              <a:t>4</a:t>
            </a:r>
          </a:p>
        </p:txBody>
      </p:sp>
      <p:pic>
        <p:nvPicPr>
          <p:cNvPr id="3891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2273300"/>
            <a:ext cx="4084637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smtClean="0"/>
              <a:t>Use Case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Describes functionality expected from the system under development.</a:t>
            </a:r>
          </a:p>
          <a:p>
            <a:r>
              <a:rPr lang="en-US" altLang="de-DE" dirty="0" smtClean="0"/>
              <a:t>Provides tangible benefit for one or more actors that communicate with this use case.</a:t>
            </a:r>
          </a:p>
          <a:p>
            <a:r>
              <a:rPr lang="en-US" altLang="de-DE" dirty="0" smtClean="0"/>
              <a:t>Derived from collected customer wishes.</a:t>
            </a:r>
          </a:p>
          <a:p>
            <a:r>
              <a:rPr lang="en-US" altLang="de-DE" dirty="0" smtClean="0"/>
              <a:t>Set of all use cases describes the functionality that a system shall provide.</a:t>
            </a:r>
          </a:p>
          <a:p>
            <a:pPr lvl="1"/>
            <a:r>
              <a:rPr lang="en-US" altLang="de-DE" dirty="0" smtClean="0"/>
              <a:t>Documents the functionality that a system offers.</a:t>
            </a:r>
          </a:p>
          <a:p>
            <a:pPr eaLnBrk="1" hangingPunct="1"/>
            <a:r>
              <a:rPr lang="en-US" altLang="de-DE" dirty="0" smtClean="0"/>
              <a:t>Alternative notations:</a:t>
            </a:r>
          </a:p>
          <a:p>
            <a:pPr eaLnBrk="1" hangingPunct="1"/>
            <a:endParaRPr lang="en-US" altLang="de-DE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5</a:t>
            </a:r>
            <a:endParaRPr lang="de-DE" dirty="0">
              <a:latin typeface="+mn-lt"/>
              <a:ea typeface="+mn-ea"/>
            </a:endParaRPr>
          </a:p>
        </p:txBody>
      </p:sp>
      <p:pic>
        <p:nvPicPr>
          <p:cNvPr id="4915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323850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2" y="4089854"/>
            <a:ext cx="51974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06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dirty="0" smtClean="0"/>
              <a:t>Actor (1/3)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Actors interact with the system …</a:t>
            </a:r>
          </a:p>
          <a:p>
            <a:pPr lvl="1"/>
            <a:r>
              <a:rPr lang="en-US" altLang="de-DE" dirty="0"/>
              <a:t>b</a:t>
            </a:r>
            <a:r>
              <a:rPr lang="en-US" altLang="de-DE" dirty="0" smtClean="0"/>
              <a:t>y </a:t>
            </a:r>
            <a:r>
              <a:rPr lang="en-US" altLang="de-DE" b="1" dirty="0" smtClean="0"/>
              <a:t>using</a:t>
            </a:r>
            <a:r>
              <a:rPr lang="en-US" altLang="de-DE" dirty="0" smtClean="0"/>
              <a:t> use cases, </a:t>
            </a:r>
            <a:br>
              <a:rPr lang="en-US" altLang="de-DE" dirty="0" smtClean="0"/>
            </a:br>
            <a:r>
              <a:rPr lang="en-US" altLang="de-DE" dirty="0" smtClean="0"/>
              <a:t>i.e., the actors initiate the execution of use cases.</a:t>
            </a:r>
          </a:p>
          <a:p>
            <a:pPr lvl="1"/>
            <a:r>
              <a:rPr lang="en-US" altLang="de-DE" dirty="0"/>
              <a:t>b</a:t>
            </a:r>
            <a:r>
              <a:rPr lang="en-US" altLang="de-DE" dirty="0" smtClean="0"/>
              <a:t>y </a:t>
            </a:r>
            <a:r>
              <a:rPr lang="en-US" altLang="de-DE" b="1" dirty="0" smtClean="0"/>
              <a:t>being used </a:t>
            </a:r>
            <a:r>
              <a:rPr lang="en-US" altLang="de-DE" dirty="0" smtClean="0"/>
              <a:t>by use cases, </a:t>
            </a:r>
            <a:br>
              <a:rPr lang="en-US" altLang="de-DE" dirty="0" smtClean="0"/>
            </a:br>
            <a:r>
              <a:rPr lang="en-US" altLang="de-DE" dirty="0" smtClean="0"/>
              <a:t>i.e., the actors provide functionality for the execution of use cases.</a:t>
            </a:r>
          </a:p>
          <a:p>
            <a:r>
              <a:rPr lang="en-US" altLang="de-DE" dirty="0"/>
              <a:t>Actors represent roles that </a:t>
            </a:r>
            <a:r>
              <a:rPr lang="en-US" altLang="de-DE" dirty="0" smtClean="0"/>
              <a:t>users adopt.</a:t>
            </a:r>
          </a:p>
          <a:p>
            <a:pPr lvl="1"/>
            <a:r>
              <a:rPr lang="en-US" altLang="de-DE" dirty="0" smtClean="0"/>
              <a:t>Specific users can adopt and set aside multiple roles simultaneously.</a:t>
            </a:r>
          </a:p>
          <a:p>
            <a:r>
              <a:rPr lang="en-US" altLang="de-DE" dirty="0" smtClean="0"/>
              <a:t>Actors </a:t>
            </a:r>
            <a:r>
              <a:rPr lang="en-US" altLang="de-DE" dirty="0"/>
              <a:t>are </a:t>
            </a:r>
            <a:r>
              <a:rPr lang="en-US" altLang="de-DE" dirty="0" smtClean="0"/>
              <a:t>not part of the system, i.e., they are outside of the </a:t>
            </a:r>
            <a:r>
              <a:rPr lang="en-US" altLang="de-DE" dirty="0"/>
              <a:t>system boundaries</a:t>
            </a:r>
            <a:r>
              <a:rPr lang="en-US" altLang="de-DE" dirty="0" smtClean="0"/>
              <a:t>.</a:t>
            </a:r>
          </a:p>
          <a:p>
            <a:r>
              <a:rPr lang="en-US" altLang="de-DE" dirty="0" smtClean="0"/>
              <a:t>Alternative notations:</a:t>
            </a:r>
          </a:p>
        </p:txBody>
      </p:sp>
      <p:sp>
        <p:nvSpPr>
          <p:cNvPr id="40963" name="Foliennummernplatzhalter 11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de-DE" altLang="de-DE" sz="1400" dirty="0" smtClean="0">
                <a:latin typeface="Arial" pitchFamily="34" charset="0"/>
              </a:rPr>
              <a:t>6</a:t>
            </a:r>
            <a:endParaRPr lang="de-DE" altLang="de-DE" sz="1400" dirty="0">
              <a:latin typeface="Arial" pitchFamily="34" charset="0"/>
            </a:endParaRPr>
          </a:p>
        </p:txBody>
      </p:sp>
      <p:pic>
        <p:nvPicPr>
          <p:cNvPr id="40964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2" y="4612481"/>
            <a:ext cx="56261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00025"/>
            <a:ext cx="228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smtClean="0"/>
              <a:t>Actor (2/3)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smtClean="0"/>
              <a:t>Usually user data is also administered within the system. This data is modeled within the system in the form of objects and classes.</a:t>
            </a:r>
          </a:p>
          <a:p>
            <a:r>
              <a:rPr lang="en-US" altLang="de-DE" dirty="0" smtClean="0"/>
              <a:t>Example: actor </a:t>
            </a:r>
            <a:r>
              <a:rPr lang="en-US" altLang="de-DE" b="1" dirty="0" smtClean="0">
                <a:latin typeface="Courier" charset="0"/>
              </a:rPr>
              <a:t>Assistant</a:t>
            </a:r>
          </a:p>
          <a:p>
            <a:pPr lvl="1"/>
            <a:r>
              <a:rPr lang="en-US" altLang="de-DE" dirty="0" smtClean="0"/>
              <a:t>The actor </a:t>
            </a:r>
            <a:r>
              <a:rPr lang="en-US" altLang="de-DE" b="1" dirty="0" smtClean="0">
                <a:latin typeface="Courier" charset="0"/>
              </a:rPr>
              <a:t>Assistant</a:t>
            </a:r>
            <a:r>
              <a:rPr lang="en-US" altLang="de-DE" dirty="0" smtClean="0"/>
              <a:t> interacts with the system </a:t>
            </a:r>
            <a:r>
              <a:rPr lang="en-US" altLang="de-DE" b="1" dirty="0" smtClean="0">
                <a:latin typeface="Courier" charset="0"/>
              </a:rPr>
              <a:t>Laboratory Assignment </a:t>
            </a:r>
            <a:r>
              <a:rPr lang="en-US" altLang="de-DE" dirty="0" smtClean="0"/>
              <a:t>by using it.</a:t>
            </a:r>
          </a:p>
          <a:p>
            <a:pPr lvl="1"/>
            <a:r>
              <a:rPr lang="en-US" altLang="de-DE" dirty="0" smtClean="0"/>
              <a:t>The class </a:t>
            </a:r>
            <a:r>
              <a:rPr lang="en-US" altLang="de-DE" b="1" dirty="0" smtClean="0">
                <a:latin typeface="Courier" charset="0"/>
              </a:rPr>
              <a:t>Assistant</a:t>
            </a:r>
            <a:r>
              <a:rPr lang="en-US" altLang="de-DE" dirty="0" smtClean="0"/>
              <a:t> describes objects representing user data (e.g., name, </a:t>
            </a:r>
            <a:r>
              <a:rPr lang="en-US" altLang="de-DE" dirty="0" err="1" smtClean="0"/>
              <a:t>ssNr</a:t>
            </a:r>
            <a:r>
              <a:rPr lang="en-US" altLang="de-DE" dirty="0" smtClean="0"/>
              <a:t>, …).</a:t>
            </a:r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de-DE" altLang="de-DE" sz="1400" dirty="0" smtClean="0">
                <a:latin typeface="Arial" pitchFamily="34" charset="0"/>
              </a:rPr>
              <a:t>7</a:t>
            </a:r>
            <a:endParaRPr lang="de-DE" altLang="de-DE" sz="1400" dirty="0">
              <a:latin typeface="Arial" pitchFamily="34" charset="0"/>
            </a:endParaRPr>
          </a:p>
        </p:txBody>
      </p:sp>
      <p:pic>
        <p:nvPicPr>
          <p:cNvPr id="5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85" y="3624944"/>
            <a:ext cx="3876203" cy="217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Actor (3/3)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b="1" dirty="0" smtClean="0"/>
              <a:t>Human</a:t>
            </a:r>
          </a:p>
          <a:p>
            <a:pPr lvl="1" eaLnBrk="1" hangingPunct="1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charset="0"/>
              </a:rPr>
              <a:t>Student</a:t>
            </a:r>
            <a:r>
              <a:rPr lang="en-US" altLang="de-DE" dirty="0" smtClean="0"/>
              <a:t>, </a:t>
            </a:r>
            <a:r>
              <a:rPr lang="en-US" altLang="de-DE" b="1" dirty="0" smtClean="0">
                <a:latin typeface="Courier" charset="0"/>
              </a:rPr>
              <a:t>Professor</a:t>
            </a:r>
            <a:endParaRPr lang="en-US" altLang="de-DE" b="1" dirty="0" smtClean="0"/>
          </a:p>
          <a:p>
            <a:pPr eaLnBrk="1" hangingPunct="1"/>
            <a:r>
              <a:rPr lang="en-US" altLang="de-DE" b="1" dirty="0" smtClean="0"/>
              <a:t>Non-human</a:t>
            </a:r>
          </a:p>
          <a:p>
            <a:pPr lvl="1" eaLnBrk="1" hangingPunct="1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charset="0"/>
              </a:rPr>
              <a:t>E-Mail </a:t>
            </a:r>
            <a:r>
              <a:rPr lang="en-US" altLang="de-DE" b="1" dirty="0">
                <a:latin typeface="Courier" charset="0"/>
              </a:rPr>
              <a:t>S</a:t>
            </a:r>
            <a:r>
              <a:rPr lang="en-US" altLang="de-DE" b="1" dirty="0" smtClean="0">
                <a:latin typeface="Courier" charset="0"/>
              </a:rPr>
              <a:t>erver</a:t>
            </a:r>
            <a:endParaRPr lang="en-US" altLang="de-DE" b="1" dirty="0" smtClean="0"/>
          </a:p>
          <a:p>
            <a:pPr eaLnBrk="1" hangingPunct="1"/>
            <a:r>
              <a:rPr lang="en-US" altLang="de-DE" b="1" dirty="0" smtClean="0"/>
              <a:t>Primary</a:t>
            </a:r>
            <a:r>
              <a:rPr lang="en-US" altLang="de-DE" dirty="0" smtClean="0"/>
              <a:t>: has the main benefit of the execution of the use case</a:t>
            </a:r>
          </a:p>
          <a:p>
            <a:pPr eaLnBrk="1" hangingPunct="1"/>
            <a:r>
              <a:rPr lang="en-US" altLang="de-DE" b="1" dirty="0" smtClean="0"/>
              <a:t>Secondary</a:t>
            </a:r>
            <a:r>
              <a:rPr lang="en-US" altLang="de-DE" dirty="0" smtClean="0"/>
              <a:t>: receives no direct benefit</a:t>
            </a:r>
          </a:p>
          <a:p>
            <a:pPr eaLnBrk="1" hangingPunct="1"/>
            <a:r>
              <a:rPr lang="en-US" altLang="de-DE" b="1" dirty="0" smtClean="0"/>
              <a:t>Active</a:t>
            </a:r>
            <a:r>
              <a:rPr lang="en-US" altLang="de-DE" dirty="0" smtClean="0"/>
              <a:t>: initiates the execution of the use case</a:t>
            </a:r>
          </a:p>
          <a:p>
            <a:pPr eaLnBrk="1" hangingPunct="1"/>
            <a:r>
              <a:rPr lang="en-US" altLang="de-DE" b="1" dirty="0" smtClean="0"/>
              <a:t>Passive</a:t>
            </a:r>
            <a:r>
              <a:rPr lang="en-US" altLang="de-DE" dirty="0" smtClean="0"/>
              <a:t>: provides functionality for the execution of the use case</a:t>
            </a:r>
          </a:p>
          <a:p>
            <a:pPr eaLnBrk="1" hangingPunct="1"/>
            <a:endParaRPr lang="en-US" altLang="de-DE" dirty="0" smtClean="0"/>
          </a:p>
          <a:p>
            <a:pPr eaLnBrk="1" hangingPunct="1"/>
            <a:r>
              <a:rPr lang="en-US" altLang="de-DE" dirty="0" smtClean="0"/>
              <a:t>Example: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+mn-lt"/>
                <a:ea typeface="+mn-ea"/>
              </a:rPr>
              <a:t>8</a:t>
            </a:r>
            <a:endParaRPr lang="de-DE" dirty="0">
              <a:latin typeface="+mn-lt"/>
              <a:ea typeface="+mn-ea"/>
            </a:endParaRPr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438150" y="5748338"/>
            <a:ext cx="1277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Non-human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Secondary</a:t>
            </a:r>
          </a:p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Passive</a:t>
            </a: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461963" y="4702175"/>
            <a:ext cx="892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Human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Primary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Active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4619625" y="4678363"/>
            <a:ext cx="892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Human</a:t>
            </a:r>
          </a:p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Primary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Active</a:t>
            </a: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4645025" y="5748338"/>
            <a:ext cx="11636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Human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Secondary</a:t>
            </a:r>
          </a:p>
          <a:p>
            <a:pPr eaLnBrk="1" hangingPunct="1">
              <a:defRPr/>
            </a:pPr>
            <a:r>
              <a:rPr lang="en-US" altLang="de-DE" i="1" dirty="0" smtClean="0">
                <a:solidFill>
                  <a:srgbClr val="FE8400"/>
                </a:solidFill>
                <a:latin typeface="+mj-lt"/>
                <a:ea typeface="+mn-ea"/>
              </a:rPr>
              <a:t>Active</a:t>
            </a:r>
          </a:p>
        </p:txBody>
      </p:sp>
      <p:pic>
        <p:nvPicPr>
          <p:cNvPr id="47112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4762500"/>
            <a:ext cx="274161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762500"/>
            <a:ext cx="24876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Master</Template>
  <TotalTime>0</TotalTime>
  <Pages>13</Pages>
  <Words>1189</Words>
  <Application>Microsoft Office PowerPoint</Application>
  <PresentationFormat>Bildschirmpräsentation (4:3)</PresentationFormat>
  <Paragraphs>284</Paragraphs>
  <Slides>28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BIGMaster</vt:lpstr>
      <vt:lpstr>BIG Master mit Strichen oben und unten</vt:lpstr>
      <vt:lpstr>BIG Master ohne Strich unten</vt:lpstr>
      <vt:lpstr>1_BIG Master ohne Logo, ohne Strich unten</vt:lpstr>
      <vt:lpstr>Object-Oriented Modeling</vt:lpstr>
      <vt:lpstr>PowerPoint-Präsentation</vt:lpstr>
      <vt:lpstr>Content</vt:lpstr>
      <vt:lpstr>Introduction </vt:lpstr>
      <vt:lpstr> Example: Student Administration System</vt:lpstr>
      <vt:lpstr>Use Case</vt:lpstr>
      <vt:lpstr> Actor (1/3)</vt:lpstr>
      <vt:lpstr>Actor (2/3)</vt:lpstr>
      <vt:lpstr>Actor (3/3)</vt:lpstr>
      <vt:lpstr>Relationships between Use Cases and Actors </vt:lpstr>
      <vt:lpstr>Relationships between Use Cases</vt:lpstr>
      <vt:lpstr>Relationships between Use Cases</vt:lpstr>
      <vt:lpstr>Relationships between Use Cases</vt:lpstr>
      <vt:lpstr>Relationships between Use Cases</vt:lpstr>
      <vt:lpstr>Relationships between Actors</vt:lpstr>
      <vt:lpstr>Description of Use Cases</vt:lpstr>
      <vt:lpstr>Description of Use Cases - Example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Notation Elements (1/2)</vt:lpstr>
      <vt:lpstr>Notation Elements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Modellierung</dc:title>
  <dc:creator>Brandsteidl</dc:creator>
  <cp:lastModifiedBy>seidl</cp:lastModifiedBy>
  <cp:revision>8206168</cp:revision>
  <cp:lastPrinted>2012-06-15T10:31:56Z</cp:lastPrinted>
  <dcterms:created xsi:type="dcterms:W3CDTF">1997-04-23T08:28:30Z</dcterms:created>
  <dcterms:modified xsi:type="dcterms:W3CDTF">2015-09-20T21:24:34Z</dcterms:modified>
</cp:coreProperties>
</file>