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6086" r:id="rId1"/>
    <p:sldMasterId id="2147486089" r:id="rId2"/>
    <p:sldMasterId id="2147486096" r:id="rId3"/>
    <p:sldMasterId id="2147486103" r:id="rId4"/>
  </p:sldMasterIdLst>
  <p:notesMasterIdLst>
    <p:notesMasterId r:id="rId43"/>
  </p:notesMasterIdLst>
  <p:handoutMasterIdLst>
    <p:handoutMasterId r:id="rId44"/>
  </p:handoutMasterIdLst>
  <p:sldIdLst>
    <p:sldId id="1186" r:id="rId5"/>
    <p:sldId id="1246" r:id="rId6"/>
    <p:sldId id="1190" r:id="rId7"/>
    <p:sldId id="1191" r:id="rId8"/>
    <p:sldId id="1237" r:id="rId9"/>
    <p:sldId id="1233" r:id="rId10"/>
    <p:sldId id="1217" r:id="rId11"/>
    <p:sldId id="1247" r:id="rId12"/>
    <p:sldId id="1248" r:id="rId13"/>
    <p:sldId id="1249" r:id="rId14"/>
    <p:sldId id="1250" r:id="rId15"/>
    <p:sldId id="1251" r:id="rId16"/>
    <p:sldId id="1252" r:id="rId17"/>
    <p:sldId id="1276" r:id="rId18"/>
    <p:sldId id="1277" r:id="rId19"/>
    <p:sldId id="1278" r:id="rId20"/>
    <p:sldId id="1253" r:id="rId21"/>
    <p:sldId id="1256" r:id="rId22"/>
    <p:sldId id="1254" r:id="rId23"/>
    <p:sldId id="1255" r:id="rId24"/>
    <p:sldId id="1258" r:id="rId25"/>
    <p:sldId id="1269" r:id="rId26"/>
    <p:sldId id="1270" r:id="rId27"/>
    <p:sldId id="1272" r:id="rId28"/>
    <p:sldId id="1271" r:id="rId29"/>
    <p:sldId id="1273" r:id="rId30"/>
    <p:sldId id="1274" r:id="rId31"/>
    <p:sldId id="1275" r:id="rId32"/>
    <p:sldId id="1266" r:id="rId33"/>
    <p:sldId id="1210" r:id="rId34"/>
    <p:sldId id="1211" r:id="rId35"/>
    <p:sldId id="1263" r:id="rId36"/>
    <p:sldId id="1264" r:id="rId37"/>
    <p:sldId id="1281" r:id="rId38"/>
    <p:sldId id="1279" r:id="rId39"/>
    <p:sldId id="1280" r:id="rId40"/>
    <p:sldId id="1214" r:id="rId41"/>
    <p:sldId id="1216" r:id="rId42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5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steidl Marion" initials="B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400"/>
    <a:srgbClr val="046BA4"/>
    <a:srgbClr val="000099"/>
    <a:srgbClr val="3333FF"/>
    <a:srgbClr val="0000CC"/>
    <a:srgbClr val="FFCCCC"/>
    <a:srgbClr val="6633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7" autoAdjust="0"/>
    <p:restoredTop sz="83401" autoAdjust="0"/>
  </p:normalViewPr>
  <p:slideViewPr>
    <p:cSldViewPr snapToGrid="0">
      <p:cViewPr varScale="1">
        <p:scale>
          <a:sx n="57" d="100"/>
          <a:sy n="57" d="100"/>
        </p:scale>
        <p:origin x="-1428" y="-90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295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019" y="82"/>
      </p:cViewPr>
      <p:guideLst>
        <p:guide orient="horz" pos="3225"/>
        <p:guide pos="2237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6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17" tIns="0" rIns="19817" bIns="0" numCol="1" anchor="t" anchorCtr="0" compatLnSpc="1">
            <a:prstTxWarp prst="textNoShape">
              <a:avLst/>
            </a:prstTxWarp>
          </a:bodyPr>
          <a:lstStyle>
            <a:lvl1pPr defTabSz="793522" eaLnBrk="0" hangingPunct="0">
              <a:lnSpc>
                <a:spcPct val="90000"/>
              </a:lnSpc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6" y="-1586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17" tIns="0" rIns="19817" bIns="0" numCol="1" anchor="t" anchorCtr="0" compatLnSpc="1">
            <a:prstTxWarp prst="textNoShape">
              <a:avLst/>
            </a:prstTxWarp>
          </a:bodyPr>
          <a:lstStyle>
            <a:lvl1pPr algn="r" defTabSz="793522" eaLnBrk="0" hangingPunct="0">
              <a:lnSpc>
                <a:spcPct val="90000"/>
              </a:lnSpc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0638" y="9682163"/>
            <a:ext cx="3048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17" tIns="0" rIns="19817" bIns="0" numCol="1" anchor="b" anchorCtr="0" compatLnSpc="1">
            <a:prstTxWarp prst="textNoShape">
              <a:avLst/>
            </a:prstTxWarp>
          </a:bodyPr>
          <a:lstStyle>
            <a:lvl1pPr defTabSz="793522" eaLnBrk="0" hangingPunct="0">
              <a:lnSpc>
                <a:spcPct val="90000"/>
              </a:lnSpc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0078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3850" y="3657601"/>
            <a:ext cx="6477000" cy="617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8" rIns="95789" bIns="478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Hauptteiltext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4710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5575" y="323850"/>
            <a:ext cx="4343400" cy="3257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57348" name="Rectangle 8"/>
          <p:cNvSpPr>
            <a:spLocks noChangeArrowheads="1"/>
          </p:cNvSpPr>
          <p:nvPr/>
        </p:nvSpPr>
        <p:spPr bwMode="auto">
          <a:xfrm>
            <a:off x="3149600" y="9798050"/>
            <a:ext cx="863600" cy="2540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5789" tIns="47898" rIns="95789" bIns="47898">
            <a:spAutoFit/>
          </a:bodyPr>
          <a:lstStyle/>
          <a:p>
            <a:pPr algn="ctr" defTabSz="790517">
              <a:lnSpc>
                <a:spcPct val="90000"/>
              </a:lnSpc>
              <a:defRPr/>
            </a:pPr>
            <a:r>
              <a:rPr lang="de-DE" altLang="de-DE" sz="1100" i="0">
                <a:latin typeface="Arial" pitchFamily="34" charset="0"/>
              </a:rPr>
              <a:t>Seite </a:t>
            </a:r>
            <a:fld id="{AB31D79E-C626-4FE2-A23F-9028DAC1C46E}" type="slidenum">
              <a:rPr lang="de-DE" altLang="de-DE" sz="1100" i="0">
                <a:latin typeface="Arial" pitchFamily="34" charset="0"/>
              </a:rPr>
              <a:pPr algn="ctr" defTabSz="790517">
                <a:lnSpc>
                  <a:spcPct val="90000"/>
                </a:lnSpc>
                <a:defRPr/>
              </a:pPr>
              <a:t>‹Nr.›</a:t>
            </a:fld>
            <a:endParaRPr lang="de-DE" altLang="de-DE" sz="1100" i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875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lnSpc>
        <a:spcPct val="88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762000" rtl="0" eaLnBrk="0" fontAlgn="base" hangingPunct="0">
      <a:lnSpc>
        <a:spcPct val="88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762000" rtl="0" eaLnBrk="0" fontAlgn="base" hangingPunct="0">
      <a:lnSpc>
        <a:spcPct val="88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762000" rtl="0" eaLnBrk="0" fontAlgn="base" hangingPunct="0">
      <a:lnSpc>
        <a:spcPct val="88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defTabSz="762000" rtl="0" eaLnBrk="0" fontAlgn="base" hangingPunct="0">
      <a:lnSpc>
        <a:spcPct val="88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AT" altLang="de-DE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523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03" tIns="45702" rIns="91403" bIns="45702"/>
          <a:lstStyle/>
          <a:p>
            <a:endParaRPr lang="de-AT" altLang="de-DE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571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03" tIns="45702" rIns="91403" bIns="45702"/>
          <a:lstStyle/>
          <a:p>
            <a:endParaRPr lang="de-AT" altLang="de-DE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137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03" tIns="45702" rIns="91403" bIns="45702"/>
          <a:lstStyle/>
          <a:p>
            <a:endParaRPr lang="de-AT" altLang="de-DE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152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03" tIns="45702" rIns="91403" bIns="45702"/>
          <a:lstStyle/>
          <a:p>
            <a:endParaRPr lang="de-AT" altLang="de-DE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083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03" tIns="45702" rIns="91403" bIns="45702"/>
          <a:lstStyle/>
          <a:p>
            <a:endParaRPr lang="de-AT" altLang="de-DE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083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58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AT" altLang="de-DE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56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altLang="de-DE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793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8088" y="327025"/>
            <a:ext cx="4357687" cy="3268663"/>
          </a:xfrm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AT" altLang="de-D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824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AT" altLang="de-DE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81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03" tIns="45702" rIns="91403" bIns="45702"/>
          <a:lstStyle/>
          <a:p>
            <a:endParaRPr lang="de-AT" altLang="de-DE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075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03" tIns="45702" rIns="91403" bIns="45702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AT" altLang="de-DE" sz="10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456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AT" altLang="de-DE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17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03" tIns="45702" rIns="91403" bIns="45702"/>
          <a:lstStyle/>
          <a:p>
            <a:endParaRPr lang="de-AT" altLang="de-DE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765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03" tIns="45702" rIns="91403" bIns="45702"/>
          <a:lstStyle/>
          <a:p>
            <a:endParaRPr lang="de-AT" altLang="de-DE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59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453" tIns="47726" rIns="95453" bIns="47726"/>
          <a:lstStyle/>
          <a:p>
            <a:endParaRPr lang="de-AT" altLang="de-DE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04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9" descr="figuren.jpg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11738"/>
            <a:ext cx="4425950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4500563" y="5429250"/>
            <a:ext cx="4657725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  <a:defRPr/>
            </a:pPr>
            <a:r>
              <a:rPr lang="de-DE" sz="1100" b="1" dirty="0">
                <a:latin typeface="Arial" charset="0"/>
              </a:rPr>
              <a:t>Business </a:t>
            </a:r>
            <a:r>
              <a:rPr lang="de-DE" sz="1100" b="1" dirty="0" err="1">
                <a:latin typeface="Arial" charset="0"/>
              </a:rPr>
              <a:t>Informatics</a:t>
            </a:r>
            <a:r>
              <a:rPr lang="de-DE" sz="1100" b="1" dirty="0">
                <a:latin typeface="Arial" charset="0"/>
              </a:rPr>
              <a:t> Group</a:t>
            </a:r>
          </a:p>
          <a:p>
            <a:pPr>
              <a:spcBef>
                <a:spcPct val="25000"/>
              </a:spcBef>
              <a:defRPr/>
            </a:pPr>
            <a:r>
              <a:rPr lang="de-DE" sz="1100" dirty="0">
                <a:latin typeface="Arial" charset="0"/>
              </a:rPr>
              <a:t>Institute </a:t>
            </a:r>
            <a:r>
              <a:rPr lang="de-DE" sz="1100" dirty="0" err="1">
                <a:latin typeface="Arial" charset="0"/>
              </a:rPr>
              <a:t>of</a:t>
            </a:r>
            <a:r>
              <a:rPr lang="de-DE" sz="1100" dirty="0">
                <a:latin typeface="Arial" charset="0"/>
              </a:rPr>
              <a:t> Software Technology </a:t>
            </a:r>
            <a:r>
              <a:rPr lang="de-DE" sz="1100" dirty="0" err="1" smtClean="0">
                <a:latin typeface="Arial" charset="0"/>
              </a:rPr>
              <a:t>and</a:t>
            </a:r>
            <a:r>
              <a:rPr lang="de-DE" sz="1100" dirty="0" smtClean="0">
                <a:latin typeface="Arial" charset="0"/>
              </a:rPr>
              <a:t> </a:t>
            </a:r>
            <a:r>
              <a:rPr lang="de-DE" sz="1100" dirty="0">
                <a:latin typeface="Arial" charset="0"/>
              </a:rPr>
              <a:t>Interactive Systems </a:t>
            </a:r>
            <a:br>
              <a:rPr lang="de-DE" sz="1100" dirty="0">
                <a:latin typeface="Arial" charset="0"/>
              </a:rPr>
            </a:br>
            <a:r>
              <a:rPr lang="de-DE" sz="1100" dirty="0">
                <a:latin typeface="Arial" charset="0"/>
              </a:rPr>
              <a:t>Vienna University </a:t>
            </a:r>
            <a:r>
              <a:rPr lang="de-DE" sz="1100" dirty="0" err="1">
                <a:latin typeface="Arial" charset="0"/>
              </a:rPr>
              <a:t>of</a:t>
            </a:r>
            <a:r>
              <a:rPr lang="de-DE" sz="1100" dirty="0">
                <a:latin typeface="Arial" charset="0"/>
              </a:rPr>
              <a:t> Technology</a:t>
            </a:r>
          </a:p>
          <a:p>
            <a:pPr>
              <a:spcBef>
                <a:spcPct val="25000"/>
              </a:spcBef>
              <a:defRPr/>
            </a:pPr>
            <a:r>
              <a:rPr lang="de-DE" sz="1100" dirty="0">
                <a:latin typeface="Arial" charset="0"/>
              </a:rPr>
              <a:t>Favoritenstraße 9-11/188-3, 1040 Vienna, Austria</a:t>
            </a:r>
            <a:br>
              <a:rPr lang="de-DE" sz="1100" dirty="0">
                <a:latin typeface="Arial" charset="0"/>
              </a:rPr>
            </a:br>
            <a:r>
              <a:rPr lang="de-DE" sz="1100" dirty="0" err="1">
                <a:latin typeface="Arial" charset="0"/>
              </a:rPr>
              <a:t>phone</a:t>
            </a:r>
            <a:r>
              <a:rPr lang="de-DE" sz="1100" dirty="0">
                <a:latin typeface="Arial" charset="0"/>
              </a:rPr>
              <a:t>: +43 (1) 58801-18804 (</a:t>
            </a:r>
            <a:r>
              <a:rPr lang="de-DE" sz="1100" dirty="0" err="1">
                <a:latin typeface="Arial" charset="0"/>
              </a:rPr>
              <a:t>secretary</a:t>
            </a:r>
            <a:r>
              <a:rPr lang="de-DE" sz="1100" dirty="0">
                <a:latin typeface="Arial" charset="0"/>
              </a:rPr>
              <a:t>), fax: +43 (1) 58801-18896</a:t>
            </a:r>
            <a:br>
              <a:rPr lang="de-DE" sz="1100" dirty="0">
                <a:latin typeface="Arial" charset="0"/>
              </a:rPr>
            </a:br>
            <a:r>
              <a:rPr lang="de-DE" sz="1100" dirty="0">
                <a:latin typeface="Arial" charset="0"/>
              </a:rPr>
              <a:t>office@big.tuwien.ac.at, www.big.tuwien.ac.at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909638" y="2209800"/>
            <a:ext cx="8077200" cy="9144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276600"/>
            <a:ext cx="8080375" cy="723904"/>
          </a:xfrm>
        </p:spPr>
        <p:txBody>
          <a:bodyPr/>
          <a:lstStyle>
            <a:lvl1pPr marL="0" indent="0">
              <a:buFont typeface="Times" charset="0"/>
              <a:buNone/>
              <a:defRPr sz="180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2"/>
          </p:nvPr>
        </p:nvSpPr>
        <p:spPr>
          <a:xfrm>
            <a:off x="910800" y="4071939"/>
            <a:ext cx="8072437" cy="571508"/>
          </a:xfrm>
        </p:spPr>
        <p:txBody>
          <a:bodyPr/>
          <a:lstStyle>
            <a:lvl1pPr>
              <a:buFontTx/>
              <a:buNone/>
              <a:defRPr sz="1400" b="0">
                <a:solidFill>
                  <a:schemeClr val="tx1"/>
                </a:solidFill>
              </a:defRPr>
            </a:lvl1pPr>
            <a:lvl2pPr>
              <a:buFontTx/>
              <a:buNone/>
              <a:defRPr sz="1400" b="1">
                <a:solidFill>
                  <a:schemeClr val="tx1"/>
                </a:solidFill>
              </a:defRPr>
            </a:lvl2pPr>
            <a:lvl3pPr marL="1228725" indent="-342900">
              <a:buFontTx/>
              <a:buNone/>
              <a:defRPr sz="1400" b="1">
                <a:solidFill>
                  <a:schemeClr val="tx1"/>
                </a:solidFill>
              </a:defRPr>
            </a:lvl3pPr>
            <a:lvl4pPr marL="1608138" indent="-342900">
              <a:buFontTx/>
              <a:buNone/>
              <a:defRPr sz="1400" b="1">
                <a:solidFill>
                  <a:schemeClr val="tx1"/>
                </a:solidFill>
              </a:defRPr>
            </a:lvl4pPr>
            <a:lvl5pPr marL="1998662" indent="-342900">
              <a:buFontTx/>
              <a:buNone/>
              <a:defRPr sz="14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4500000" y="5143512"/>
            <a:ext cx="4429125" cy="285752"/>
          </a:xfrm>
        </p:spPr>
        <p:txBody>
          <a:bodyPr/>
          <a:lstStyle>
            <a:lvl1pPr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buFontTx/>
              <a:buNone/>
              <a:defRPr sz="1400" b="1">
                <a:solidFill>
                  <a:schemeClr val="tx1"/>
                </a:solidFill>
              </a:defRPr>
            </a:lvl2pPr>
            <a:lvl3pPr>
              <a:buFontTx/>
              <a:buNone/>
              <a:defRPr sz="1400" b="1">
                <a:solidFill>
                  <a:schemeClr val="tx1"/>
                </a:solidFill>
              </a:defRPr>
            </a:lvl3pPr>
            <a:lvl4pPr>
              <a:buFontTx/>
              <a:buNone/>
              <a:defRPr sz="1400" b="1">
                <a:solidFill>
                  <a:schemeClr val="tx1"/>
                </a:solidFill>
              </a:defRPr>
            </a:lvl4pPr>
            <a:lvl5pPr>
              <a:buFontTx/>
              <a:buNone/>
              <a:defRPr sz="14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pic>
        <p:nvPicPr>
          <p:cNvPr id="9" name="Picture 18" descr="&#10;header.jpg                                                     001DD8D5 mauseloch                      BCFBA33A: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2412" cy="2170113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 userDrawn="1"/>
        </p:nvSpPr>
        <p:spPr bwMode="auto">
          <a:xfrm>
            <a:off x="962636" y="404665"/>
            <a:ext cx="1737156" cy="8640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12" name="Picture 2" descr="C:\Users\Mayrhofer\Downloads\TU-Signe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115" y="434601"/>
            <a:ext cx="778668" cy="77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Y:\Admin\Vorlagen\allgemein\Logos\Logo_BIG_runde_Ecken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36" y="434601"/>
            <a:ext cx="815904" cy="77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 und nummerierter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2pPr>
              <a:buSzPct val="100000"/>
              <a:buFont typeface="+mj-lt"/>
              <a:buAutoNum type="alphaLcPeriod"/>
              <a:defRPr/>
            </a:lvl2pPr>
            <a:lvl3pPr marL="1076325" indent="-190500">
              <a:buSzPct val="100000"/>
              <a:buFont typeface="+mj-lt"/>
              <a:buAutoNum type="romanUcPeriod"/>
              <a:defRPr/>
            </a:lvl3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B0789-FA5C-45F1-A581-57B2AD3E65F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Tx/>
              <a:buNone/>
              <a:defRPr/>
            </a:lvl1pPr>
            <a:lvl2pPr>
              <a:buSzPct val="100000"/>
              <a:buFontTx/>
              <a:buNone/>
              <a:defRPr/>
            </a:lvl2pPr>
            <a:lvl3pPr marL="1285875" indent="-400050">
              <a:buSzPct val="100000"/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DF41D-60DB-41A8-BEA2-93C9AF6B8A5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nummerierter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2pPr>
              <a:buSzPct val="100000"/>
              <a:buFont typeface="+mj-lt"/>
              <a:buAutoNum type="alphaLcPeriod"/>
              <a:defRPr/>
            </a:lvl2pPr>
            <a:lvl3pPr marL="1076325" indent="-190500">
              <a:buSzPct val="100000"/>
              <a:buFont typeface="+mj-lt"/>
              <a:buAutoNum type="romanUcPeriod"/>
              <a:defRPr/>
            </a:lvl3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C9DCD-9EF2-4368-B8B4-6C0A967C744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Tx/>
              <a:buNone/>
              <a:defRPr/>
            </a:lvl1pPr>
            <a:lvl2pPr>
              <a:buSzPct val="100000"/>
              <a:buFontTx/>
              <a:buNone/>
              <a:defRPr/>
            </a:lvl2pPr>
            <a:lvl3pPr marL="1285875" indent="-400050">
              <a:buSzPct val="100000"/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42541-65B3-486C-8255-0581FACB23D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 und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98C92-819D-4762-AF83-DEF40977397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6842B-68D1-436B-9D30-DAA88B1DB85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 und nummerierter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2pPr>
              <a:buSzPct val="100000"/>
              <a:buFont typeface="+mj-lt"/>
              <a:buAutoNum type="alphaLcPeriod"/>
              <a:defRPr/>
            </a:lvl2pPr>
            <a:lvl3pPr marL="1076325" indent="-190500">
              <a:buSzPct val="100000"/>
              <a:buFont typeface="+mj-lt"/>
              <a:buAutoNum type="romanUcPeriod"/>
              <a:defRPr/>
            </a:lvl3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514F3-DF56-4DBC-B2EC-590C79700A3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Tx/>
              <a:buNone/>
              <a:defRPr/>
            </a:lvl1pPr>
            <a:lvl2pPr>
              <a:buSzPct val="100000"/>
              <a:buFontTx/>
              <a:buNone/>
              <a:defRPr/>
            </a:lvl2pPr>
            <a:lvl3pPr marL="1285875" indent="-400050">
              <a:buSzPct val="100000"/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8A1D0-3010-444F-BDF7-7EE77408207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nummerierter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2pPr>
              <a:buSzPct val="100000"/>
              <a:buFont typeface="+mj-lt"/>
              <a:buAutoNum type="alphaLcPeriod"/>
              <a:defRPr/>
            </a:lvl2pPr>
            <a:lvl3pPr marL="1285875" indent="-400050">
              <a:buSzPct val="100000"/>
              <a:buFont typeface="+mj-lt"/>
              <a:buAutoNum type="romanUcPeriod"/>
              <a:defRPr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5923A-862B-411E-A425-97438936316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Tx/>
              <a:buNone/>
              <a:defRPr/>
            </a:lvl1pPr>
            <a:lvl2pPr>
              <a:buSzPct val="100000"/>
              <a:buFontTx/>
              <a:buNone/>
              <a:defRPr/>
            </a:lvl2pPr>
            <a:lvl3pPr marL="1285875" indent="-400050">
              <a:buSzPct val="100000"/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C2056-3450-4DAF-BECF-6CFD26FC5CD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523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 und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CFE91-503C-45F1-B746-A9D37F70167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EAA76-C76D-4FD0-8492-2ED3D334180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2FE6D2D-A912-482E-86DF-3EC6C1F121A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 und nummerierter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2pPr>
              <a:buSzPct val="100000"/>
              <a:buFont typeface="+mj-lt"/>
              <a:buAutoNum type="alphaLcPeriod"/>
              <a:defRPr/>
            </a:lvl2pPr>
            <a:lvl3pPr marL="1076325" indent="-190500">
              <a:buSzPct val="100000"/>
              <a:buFont typeface="+mj-lt"/>
              <a:buAutoNum type="romanUcPeriod"/>
              <a:defRPr/>
            </a:lvl3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2EB56-C0E9-4F82-BC19-A6038F39FB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Tx/>
              <a:buNone/>
              <a:defRPr/>
            </a:lvl1pPr>
            <a:lvl2pPr>
              <a:buSzPct val="100000"/>
              <a:buFontTx/>
              <a:buNone/>
              <a:defRPr/>
            </a:lvl2pPr>
            <a:lvl3pPr marL="1285875" indent="-400050">
              <a:buSzPct val="100000"/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79DCD-52E8-457A-AC0B-72EC3492DEE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nummerierter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2pPr>
              <a:buSzPct val="100000"/>
              <a:buFont typeface="+mj-lt"/>
              <a:buAutoNum type="alphaLcPeriod"/>
              <a:defRPr/>
            </a:lvl2pPr>
            <a:lvl3pPr marL="1076325" indent="-190500">
              <a:buSzPct val="100000"/>
              <a:buFont typeface="+mj-lt"/>
              <a:buAutoNum type="romanUcPeriod"/>
              <a:defRPr/>
            </a:lvl3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6F13B-627F-4EB7-89EE-D7069A56AC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Tx/>
              <a:buNone/>
              <a:defRPr/>
            </a:lvl1pPr>
            <a:lvl2pPr>
              <a:buSzPct val="100000"/>
              <a:buFontTx/>
              <a:buNone/>
              <a:defRPr/>
            </a:lvl2pPr>
            <a:lvl3pPr marL="1285875" indent="-400050">
              <a:buSzPct val="100000"/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7130F-D031-4841-9501-397F31A194D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Untertitel und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Clr>
                <a:srgbClr val="FE8400"/>
              </a:buCl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B2D84-2631-4E11-9477-731AFE82F0D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A27A2-62FB-48B7-A924-1BB8CC709EB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6149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17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819775"/>
            <a:ext cx="9120188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18" descr="big.jpg  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" y="6102350"/>
            <a:ext cx="8413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+mn-lt"/>
              </a:defRPr>
            </a:lvl1pPr>
          </a:lstStyle>
          <a:p>
            <a:pPr>
              <a:defRPr/>
            </a:pPr>
            <a:fld id="{8891EF70-49B5-4692-9A41-C18E4B0E01B5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888964" y="6215063"/>
            <a:ext cx="17388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AT" sz="14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BIG / TU Wien</a:t>
            </a:r>
          </a:p>
          <a:p>
            <a:pPr algn="l">
              <a:defRPr/>
            </a:pPr>
            <a:endParaRPr lang="de-DE" i="0" dirty="0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87" r:id="rId1"/>
    <p:sldLayoutId id="2147486088" r:id="rId2"/>
    <p:sldLayoutId id="214748611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/>
        <a:buAutoNum type="arabicPeriod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266700" algn="l" defTabSz="714375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076325" indent="-190500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/>
        <a:buChar char="•"/>
        <a:defRPr sz="1300">
          <a:solidFill>
            <a:schemeClr val="tx1"/>
          </a:solidFill>
          <a:latin typeface="+mn-lt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7173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17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5819775"/>
            <a:ext cx="9120188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18" descr="big.jpg  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100" y="6102350"/>
            <a:ext cx="8413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+mn-lt"/>
              </a:defRPr>
            </a:lvl1pPr>
          </a:lstStyle>
          <a:p>
            <a:pPr>
              <a:defRPr/>
            </a:pPr>
            <a:fld id="{2ED14E15-06E6-46EF-93B0-463EC83E9D09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888964" y="6215063"/>
            <a:ext cx="17388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AT" sz="14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BIG / TU Wien</a:t>
            </a:r>
          </a:p>
          <a:p>
            <a:pPr algn="l">
              <a:defRPr/>
            </a:pPr>
            <a:endParaRPr lang="de-DE" i="0" dirty="0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90" r:id="rId1"/>
    <p:sldLayoutId id="2147486091" r:id="rId2"/>
    <p:sldLayoutId id="2147486092" r:id="rId3"/>
    <p:sldLayoutId id="2147486093" r:id="rId4"/>
    <p:sldLayoutId id="2147486094" r:id="rId5"/>
    <p:sldLayoutId id="2147486095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/>
        <a:buAutoNum type="arabicPeriod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266700" algn="l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074738" indent="-188913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/>
        <a:buChar char="•"/>
        <a:defRPr sz="1300">
          <a:solidFill>
            <a:schemeClr val="tx1"/>
          </a:solidFill>
          <a:latin typeface="+mn-lt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8197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8" descr="big.jpg  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" y="6102350"/>
            <a:ext cx="8413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+mn-lt"/>
              </a:defRPr>
            </a:lvl1pPr>
          </a:lstStyle>
          <a:p>
            <a:pPr>
              <a:defRPr/>
            </a:pPr>
            <a:fld id="{1A42D91C-1CB2-4810-B047-F090727930CF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888964" y="6215063"/>
            <a:ext cx="17388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AT" sz="14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BIG / TU Wien</a:t>
            </a:r>
          </a:p>
          <a:p>
            <a:pPr algn="l">
              <a:defRPr/>
            </a:pPr>
            <a:endParaRPr lang="de-DE" i="0" dirty="0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97" r:id="rId1"/>
    <p:sldLayoutId id="2147486098" r:id="rId2"/>
    <p:sldLayoutId id="2147486099" r:id="rId3"/>
    <p:sldLayoutId id="2147486100" r:id="rId4"/>
    <p:sldLayoutId id="2147486101" r:id="rId5"/>
    <p:sldLayoutId id="214748610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defTabSz="540000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/>
        <a:buAutoNum type="arabicPeriod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266700" algn="l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074738" indent="-188913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/>
        <a:buChar char="•"/>
        <a:defRPr sz="1300">
          <a:solidFill>
            <a:schemeClr val="tx1"/>
          </a:solidFill>
          <a:latin typeface="+mn-lt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9220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FFF95F15-FE8D-42C2-AC68-7D0AD9860ED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23850" y="6096000"/>
            <a:ext cx="6877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pic>
        <p:nvPicPr>
          <p:cNvPr id="9223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4" r:id="rId1"/>
    <p:sldLayoutId id="2147486105" r:id="rId2"/>
    <p:sldLayoutId id="2147486106" r:id="rId3"/>
    <p:sldLayoutId id="2147486107" r:id="rId4"/>
    <p:sldLayoutId id="2147486108" r:id="rId5"/>
    <p:sldLayoutId id="2147486109" r:id="rId6"/>
    <p:sldLayoutId id="2147486110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/>
        <a:buAutoNum type="arabicPeriod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266700" algn="l" defTabSz="809625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074738" indent="-188913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/>
        <a:buChar char="•"/>
        <a:defRPr sz="1300">
          <a:solidFill>
            <a:schemeClr val="tx1"/>
          </a:solidFill>
          <a:latin typeface="+mn-lt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6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74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5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81.png"/><Relationship Id="rId3" Type="http://schemas.openxmlformats.org/officeDocument/2006/relationships/image" Target="../media/image64.png"/><Relationship Id="rId7" Type="http://schemas.openxmlformats.org/officeDocument/2006/relationships/image" Target="../media/image76.png"/><Relationship Id="rId12" Type="http://schemas.openxmlformats.org/officeDocument/2006/relationships/image" Target="../media/image80.png"/><Relationship Id="rId17" Type="http://schemas.openxmlformats.org/officeDocument/2006/relationships/image" Target="../media/image73.png"/><Relationship Id="rId2" Type="http://schemas.openxmlformats.org/officeDocument/2006/relationships/image" Target="../media/image63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11" Type="http://schemas.openxmlformats.org/officeDocument/2006/relationships/image" Target="../media/image79.png"/><Relationship Id="rId5" Type="http://schemas.openxmlformats.org/officeDocument/2006/relationships/image" Target="../media/image66.png"/><Relationship Id="rId15" Type="http://schemas.openxmlformats.org/officeDocument/2006/relationships/image" Target="../media/image82.png"/><Relationship Id="rId10" Type="http://schemas.openxmlformats.org/officeDocument/2006/relationships/image" Target="../media/image78.png"/><Relationship Id="rId4" Type="http://schemas.openxmlformats.org/officeDocument/2006/relationships/image" Target="../media/image65.png"/><Relationship Id="rId9" Type="http://schemas.openxmlformats.org/officeDocument/2006/relationships/image" Target="../media/image77.png"/><Relationship Id="rId1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4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Object-Oriented Modeling</a:t>
            </a:r>
          </a:p>
        </p:txBody>
      </p:sp>
      <p:sp>
        <p:nvSpPr>
          <p:cNvPr id="14339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/>
              <a:buNone/>
            </a:pPr>
            <a:r>
              <a:rPr lang="en-US" altLang="de-DE" sz="2400" dirty="0" smtClean="0"/>
              <a:t>State Machine Diagram</a:t>
            </a:r>
          </a:p>
        </p:txBody>
      </p:sp>
      <p:sp>
        <p:nvSpPr>
          <p:cNvPr id="14340" name="Inhaltsplatzhalt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Slides accompanying </a:t>
            </a:r>
            <a:r>
              <a:rPr lang="en-US" altLang="de-DE" dirty="0" err="1"/>
              <a:t>UML@Classroom</a:t>
            </a:r>
            <a:endParaRPr lang="en-US" altLang="de-DE" dirty="0"/>
          </a:p>
          <a:p>
            <a:pPr eaLnBrk="1" hangingPunct="1"/>
            <a:r>
              <a:rPr lang="de-AT" altLang="de-DE" dirty="0"/>
              <a:t>Version 1.0</a:t>
            </a:r>
          </a:p>
          <a:p>
            <a:pPr eaLnBrk="1" hangingPunct="1"/>
            <a:endParaRPr lang="de-AT" altLang="de-DE" dirty="0" smtClean="0"/>
          </a:p>
        </p:txBody>
      </p:sp>
      <p:sp>
        <p:nvSpPr>
          <p:cNvPr id="14341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de-AT" altLang="de-DE" smtClean="0"/>
          </a:p>
        </p:txBody>
      </p:sp>
      <p:pic>
        <p:nvPicPr>
          <p:cNvPr id="6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" t="587" r="1018" b="406"/>
          <a:stretch>
            <a:fillRect/>
          </a:stretch>
        </p:blipFill>
        <p:spPr bwMode="auto">
          <a:xfrm>
            <a:off x="7331231" y="2210059"/>
            <a:ext cx="1348120" cy="2273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– Types (1/2)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04641" y="1133649"/>
            <a:ext cx="234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Internal</a:t>
            </a:r>
            <a:r>
              <a:rPr lang="en-US" sz="2000" b="1" i="0" dirty="0" smtClean="0">
                <a:solidFill>
                  <a:srgbClr val="046BA4"/>
                </a:solidFill>
                <a:latin typeface="+mn-lt"/>
              </a:rPr>
              <a:t> </a:t>
            </a:r>
            <a:r>
              <a:rPr lang="en-US" sz="2000" b="1" i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transition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797814" y="1133649"/>
            <a:ext cx="2433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External transition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41" y="1607482"/>
            <a:ext cx="2099376" cy="148149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814" y="1607482"/>
            <a:ext cx="2970020" cy="2015120"/>
          </a:xfrm>
          <a:prstGeom prst="rect">
            <a:avLst/>
          </a:prstGeom>
        </p:spPr>
      </p:pic>
      <p:sp>
        <p:nvSpPr>
          <p:cNvPr id="15" name="Textplatzhalter 12"/>
          <p:cNvSpPr txBox="1">
            <a:spLocks/>
          </p:cNvSpPr>
          <p:nvPr/>
        </p:nvSpPr>
        <p:spPr bwMode="auto">
          <a:xfrm>
            <a:off x="604641" y="3806166"/>
            <a:ext cx="3829335" cy="1918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FE8400"/>
              </a:buClr>
              <a:buFont typeface="Wingdings" pitchFamily="2" charset="2"/>
              <a:buChar char="§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09625" indent="-26670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1076325" indent="-19050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1430338" indent="-16510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4pPr>
            <a:lvl5pPr marL="1819275" indent="-163513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</a:defRPr>
            </a:lvl5pPr>
            <a:lvl6pPr marL="2276475" indent="-163513" algn="l" rtl="0" eaLnBrk="1" fontAlgn="base" hangingPunct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buChar char="•"/>
              <a:defRPr sz="1300">
                <a:solidFill>
                  <a:schemeClr val="tx1"/>
                </a:solidFill>
                <a:latin typeface="+mn-lt"/>
              </a:defRPr>
            </a:lvl6pPr>
            <a:lvl7pPr marL="2733675" indent="-163513" algn="l" rtl="0" eaLnBrk="1" fontAlgn="base" hangingPunct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buChar char="•"/>
              <a:defRPr sz="1300">
                <a:solidFill>
                  <a:schemeClr val="tx1"/>
                </a:solidFill>
                <a:latin typeface="+mn-lt"/>
              </a:defRPr>
            </a:lvl7pPr>
            <a:lvl8pPr marL="3190875" indent="-163513" algn="l" rtl="0" eaLnBrk="1" fontAlgn="base" hangingPunct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buChar char="•"/>
              <a:defRPr sz="1300">
                <a:solidFill>
                  <a:schemeClr val="tx1"/>
                </a:solidFill>
                <a:latin typeface="+mn-lt"/>
              </a:defRPr>
            </a:lvl8pPr>
            <a:lvl9pPr marL="3648075" indent="-163513" algn="l" rtl="0" eaLnBrk="1" fontAlgn="base" hangingPunct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buChar char="•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i="0" kern="0" dirty="0" smtClean="0"/>
              <a:t>If </a:t>
            </a:r>
            <a:r>
              <a:rPr lang="en-US" b="1" i="0" kern="0" dirty="0" err="1" smtClean="0">
                <a:latin typeface="Courier"/>
              </a:rPr>
              <a:t>event1</a:t>
            </a:r>
            <a:r>
              <a:rPr lang="en-US" i="0" kern="0" dirty="0" smtClean="0"/>
              <a:t> occurs</a:t>
            </a:r>
          </a:p>
          <a:p>
            <a:pPr lvl="1"/>
            <a:r>
              <a:rPr lang="en-US" sz="1800" i="0" kern="0" dirty="0" smtClean="0"/>
              <a:t>Object remains in </a:t>
            </a:r>
            <a:r>
              <a:rPr lang="en-US" sz="1800" b="1" i="0" kern="0" dirty="0" smtClean="0">
                <a:latin typeface="Courier" pitchFamily="49" charset="0"/>
              </a:rPr>
              <a:t>state1</a:t>
            </a:r>
          </a:p>
          <a:p>
            <a:pPr lvl="1"/>
            <a:r>
              <a:rPr lang="en-US" sz="1800" b="1" i="0" kern="0" dirty="0" smtClean="0">
                <a:latin typeface="Courier"/>
              </a:rPr>
              <a:t>Activity3</a:t>
            </a:r>
            <a:r>
              <a:rPr lang="en-US" sz="1800" i="0" kern="0" dirty="0" smtClean="0"/>
              <a:t> is executed</a:t>
            </a:r>
          </a:p>
          <a:p>
            <a:pPr lvl="1"/>
            <a:endParaRPr lang="en-US" sz="1800" i="0" kern="0" dirty="0"/>
          </a:p>
        </p:txBody>
      </p:sp>
      <p:sp>
        <p:nvSpPr>
          <p:cNvPr id="18" name="Textplatzhalter 12"/>
          <p:cNvSpPr txBox="1">
            <a:spLocks/>
          </p:cNvSpPr>
          <p:nvPr/>
        </p:nvSpPr>
        <p:spPr bwMode="auto">
          <a:xfrm>
            <a:off x="4797814" y="3806166"/>
            <a:ext cx="3741545" cy="1918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FE84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" pitchFamily="49" charset="0"/>
              </a:rPr>
              <a:t>event1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occurs</a:t>
            </a:r>
          </a:p>
          <a:p>
            <a:pPr marL="809625" marR="0" lvl="1" indent="-266700" algn="l" defTabSz="809625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US" sz="1800" i="0" kern="0" dirty="0" smtClean="0">
                <a:latin typeface="+mn-lt"/>
              </a:rPr>
              <a:t>Object leaves </a:t>
            </a:r>
            <a:r>
              <a:rPr lang="en-US" sz="1800" b="1" i="0" kern="0" dirty="0" smtClean="0">
                <a:latin typeface="Courier"/>
              </a:rPr>
              <a:t>state1</a:t>
            </a:r>
            <a:r>
              <a:rPr lang="en-US" sz="1800" i="0" kern="0" dirty="0" smtClean="0">
                <a:latin typeface="+mn-lt"/>
              </a:rPr>
              <a:t> and </a:t>
            </a:r>
            <a:r>
              <a:rPr lang="en-US" sz="1800" b="1" i="0" kern="0" dirty="0" smtClean="0">
                <a:latin typeface="Courier" pitchFamily="49" charset="0"/>
              </a:rPr>
              <a:t>Activity2</a:t>
            </a:r>
            <a:r>
              <a:rPr lang="en-US" sz="1800" i="0" kern="0" dirty="0" smtClean="0">
                <a:latin typeface="+mn-lt"/>
              </a:rPr>
              <a:t> is executed</a:t>
            </a:r>
          </a:p>
          <a:p>
            <a:pPr marL="809625" marR="0" lvl="1" indent="-266700" algn="l" defTabSz="809625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</a:rPr>
              <a:t>Activity3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is executed</a:t>
            </a:r>
          </a:p>
          <a:p>
            <a:pPr marL="809625" marR="0" lvl="1" indent="-266700" algn="l" defTabSz="809625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Object enters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</a:rPr>
              <a:t>state1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and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</a:rPr>
              <a:t>A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</a:rPr>
              <a:t>ctivity1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is executed</a:t>
            </a:r>
          </a:p>
          <a:p>
            <a:pPr marL="809625" marR="0" lvl="1" indent="-266700" algn="l" defTabSz="809625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AEA27A2-62FB-48B7-A924-1BB8CC709EB3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– Types (2/2)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When do the following transitions take place? </a:t>
            </a:r>
            <a:endParaRPr lang="en-US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448253" y="1581968"/>
            <a:ext cx="8247494" cy="4287982"/>
            <a:chOff x="477881" y="1607368"/>
            <a:chExt cx="8247494" cy="4287982"/>
          </a:xfrm>
        </p:grpSpPr>
        <p:sp>
          <p:nvSpPr>
            <p:cNvPr id="15" name="Textfeld 14"/>
            <p:cNvSpPr txBox="1"/>
            <p:nvPr/>
          </p:nvSpPr>
          <p:spPr>
            <a:xfrm>
              <a:off x="3066958" y="1607368"/>
              <a:ext cx="56584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0" dirty="0" smtClean="0">
                  <a:solidFill>
                    <a:schemeClr val="tx2"/>
                  </a:solidFill>
                  <a:latin typeface="+mn-lt"/>
                  <a:ea typeface="+mj-ea"/>
                  <a:cs typeface="+mj-cs"/>
                </a:rPr>
                <a:t>If </a:t>
              </a:r>
              <a:r>
                <a:rPr lang="en-US" sz="2000" b="1" i="0" dirty="0" smtClean="0">
                  <a:solidFill>
                    <a:schemeClr val="tx2"/>
                  </a:solidFill>
                  <a:latin typeface="Courier" pitchFamily="49" charset="0"/>
                  <a:ea typeface="+mj-ea"/>
                  <a:cs typeface="+mj-cs"/>
                </a:rPr>
                <a:t>e1</a:t>
              </a:r>
              <a:r>
                <a:rPr lang="en-US" sz="2000" i="0" dirty="0" smtClean="0">
                  <a:solidFill>
                    <a:schemeClr val="tx2"/>
                  </a:solidFill>
                  <a:latin typeface="+mn-lt"/>
                  <a:ea typeface="+mj-ea"/>
                  <a:cs typeface="+mj-cs"/>
                </a:rPr>
                <a:t> occurs, </a:t>
              </a:r>
              <a:r>
                <a:rPr lang="en-US" sz="2000" b="1" i="0" dirty="0">
                  <a:solidFill>
                    <a:schemeClr val="tx2"/>
                  </a:solidFill>
                  <a:latin typeface="Courier" pitchFamily="49" charset="0"/>
                  <a:ea typeface="+mj-ea"/>
                  <a:cs typeface="+mj-cs"/>
                </a:rPr>
                <a:t>A1</a:t>
              </a:r>
              <a:r>
                <a:rPr lang="en-US" sz="2000" i="0" dirty="0" smtClean="0">
                  <a:solidFill>
                    <a:schemeClr val="tx2"/>
                  </a:solidFill>
                  <a:latin typeface="+mn-lt"/>
                  <a:ea typeface="+mj-ea"/>
                  <a:cs typeface="+mj-cs"/>
                </a:rPr>
                <a:t> is aborted and the object </a:t>
              </a:r>
              <a:br>
                <a:rPr lang="en-US" sz="2000" i="0" dirty="0" smtClean="0">
                  <a:solidFill>
                    <a:schemeClr val="tx2"/>
                  </a:solidFill>
                  <a:latin typeface="+mn-lt"/>
                  <a:ea typeface="+mj-ea"/>
                  <a:cs typeface="+mj-cs"/>
                </a:rPr>
              </a:br>
              <a:r>
                <a:rPr lang="en-US" sz="2000" i="0" dirty="0" smtClean="0">
                  <a:solidFill>
                    <a:schemeClr val="tx2"/>
                  </a:solidFill>
                  <a:latin typeface="+mn-lt"/>
                  <a:ea typeface="+mj-ea"/>
                  <a:cs typeface="+mj-cs"/>
                </a:rPr>
                <a:t>changes to </a:t>
              </a:r>
              <a:r>
                <a:rPr lang="en-US" sz="2000" b="1" i="0" dirty="0">
                  <a:solidFill>
                    <a:schemeClr val="tx2"/>
                  </a:solidFill>
                  <a:latin typeface="Courier" pitchFamily="49" charset="0"/>
                  <a:ea typeface="+mj-ea"/>
                  <a:cs typeface="+mj-cs"/>
                </a:rPr>
                <a:t>S2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066958" y="2385696"/>
              <a:ext cx="56584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0" dirty="0" smtClean="0">
                  <a:solidFill>
                    <a:schemeClr val="tx2"/>
                  </a:solidFill>
                  <a:latin typeface="+mn-lt"/>
                  <a:ea typeface="+mj-ea"/>
                  <a:cs typeface="+mj-cs"/>
                </a:rPr>
                <a:t>If </a:t>
              </a:r>
              <a:r>
                <a:rPr lang="en-US" sz="2000" b="1" i="0" dirty="0" err="1">
                  <a:solidFill>
                    <a:schemeClr val="tx2"/>
                  </a:solidFill>
                  <a:latin typeface="Courier" pitchFamily="49" charset="0"/>
                  <a:ea typeface="+mj-ea"/>
                  <a:cs typeface="+mj-cs"/>
                </a:rPr>
                <a:t>e1</a:t>
              </a:r>
              <a:r>
                <a:rPr lang="en-US" sz="2000" i="0" dirty="0" smtClean="0">
                  <a:solidFill>
                    <a:schemeClr val="tx2"/>
                  </a:solidFill>
                  <a:latin typeface="+mn-lt"/>
                  <a:ea typeface="+mj-ea"/>
                  <a:cs typeface="+mj-cs"/>
                </a:rPr>
                <a:t> occurs and </a:t>
              </a:r>
              <a:r>
                <a:rPr lang="en-US" sz="2000" b="1" i="0" dirty="0">
                  <a:solidFill>
                    <a:schemeClr val="tx2"/>
                  </a:solidFill>
                  <a:latin typeface="Courier" pitchFamily="49" charset="0"/>
                  <a:ea typeface="+mj-ea"/>
                  <a:cs typeface="+mj-cs"/>
                </a:rPr>
                <a:t>g1</a:t>
              </a:r>
              <a:r>
                <a:rPr lang="en-US" sz="2000" i="0" dirty="0" smtClean="0">
                  <a:solidFill>
                    <a:schemeClr val="tx2"/>
                  </a:solidFill>
                  <a:latin typeface="+mn-lt"/>
                  <a:ea typeface="+mj-ea"/>
                  <a:cs typeface="+mj-cs"/>
                </a:rPr>
                <a:t> evaluates to true, </a:t>
              </a:r>
              <a:r>
                <a:rPr lang="en-US" sz="2000" b="1" i="0" dirty="0">
                  <a:solidFill>
                    <a:schemeClr val="tx2"/>
                  </a:solidFill>
                  <a:latin typeface="Courier" pitchFamily="49" charset="0"/>
                  <a:ea typeface="+mj-ea"/>
                  <a:cs typeface="+mj-cs"/>
                </a:rPr>
                <a:t>A1 </a:t>
              </a:r>
              <a:r>
                <a:rPr lang="en-US" sz="2000" i="0" dirty="0" smtClean="0">
                  <a:solidFill>
                    <a:schemeClr val="tx2"/>
                  </a:solidFill>
                  <a:latin typeface="+mn-lt"/>
                  <a:ea typeface="+mj-ea"/>
                  <a:cs typeface="+mj-cs"/>
                </a:rPr>
                <a:t>is aborted and the object changes to </a:t>
              </a:r>
              <a:r>
                <a:rPr lang="en-US" sz="2000" b="1" i="0" dirty="0">
                  <a:solidFill>
                    <a:schemeClr val="tx2"/>
                  </a:solidFill>
                  <a:latin typeface="Courier" pitchFamily="49" charset="0"/>
                  <a:ea typeface="+mj-ea"/>
                  <a:cs typeface="+mj-cs"/>
                </a:rPr>
                <a:t>S2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3066959" y="3483339"/>
              <a:ext cx="56584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0" dirty="0" smtClean="0">
                  <a:solidFill>
                    <a:schemeClr val="tx2"/>
                  </a:solidFill>
                  <a:latin typeface="+mn-lt"/>
                  <a:ea typeface="+mj-ea"/>
                  <a:cs typeface="+mj-cs"/>
                </a:rPr>
                <a:t>As soon as the execution of </a:t>
              </a:r>
              <a:r>
                <a:rPr lang="en-US" sz="2000" b="1" i="0" dirty="0">
                  <a:solidFill>
                    <a:schemeClr val="tx2"/>
                  </a:solidFill>
                  <a:latin typeface="Courier" pitchFamily="49" charset="0"/>
                  <a:ea typeface="+mj-ea"/>
                  <a:cs typeface="+mj-cs"/>
                </a:rPr>
                <a:t>A1</a:t>
              </a:r>
              <a:r>
                <a:rPr lang="en-US" sz="2000" i="0" dirty="0" smtClean="0">
                  <a:solidFill>
                    <a:schemeClr val="tx2"/>
                  </a:solidFill>
                  <a:latin typeface="+mn-lt"/>
                  <a:ea typeface="+mj-ea"/>
                  <a:cs typeface="+mj-cs"/>
                </a:rPr>
                <a:t> is finished, a completion event is generated that initiates the transition to </a:t>
              </a:r>
              <a:r>
                <a:rPr lang="en-US" sz="2000" b="1" i="0" dirty="0" err="1" smtClean="0">
                  <a:solidFill>
                    <a:schemeClr val="tx2"/>
                  </a:solidFill>
                  <a:latin typeface="Courier" pitchFamily="49" charset="0"/>
                </a:rPr>
                <a:t>S2</a:t>
              </a:r>
              <a:endParaRPr lang="en-US" sz="2000" b="1" i="0" dirty="0">
                <a:solidFill>
                  <a:schemeClr val="tx2"/>
                </a:solidFill>
                <a:latin typeface="Courier" pitchFamily="49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3066958" y="4571911"/>
              <a:ext cx="565841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0" dirty="0" smtClean="0">
                  <a:solidFill>
                    <a:schemeClr val="tx2"/>
                  </a:solidFill>
                  <a:latin typeface="+mn-lt"/>
                  <a:ea typeface="+mj-ea"/>
                  <a:cs typeface="+mj-cs"/>
                </a:rPr>
                <a:t>As soon as the execution of </a:t>
              </a:r>
              <a:r>
                <a:rPr lang="en-US" sz="2000" b="1" i="0" dirty="0">
                  <a:solidFill>
                    <a:schemeClr val="tx2"/>
                  </a:solidFill>
                  <a:latin typeface="Courier" pitchFamily="49" charset="0"/>
                  <a:ea typeface="+mj-ea"/>
                  <a:cs typeface="+mj-cs"/>
                </a:rPr>
                <a:t>A1</a:t>
              </a:r>
              <a:r>
                <a:rPr lang="en-US" sz="2000" i="0" dirty="0" smtClean="0">
                  <a:solidFill>
                    <a:schemeClr val="tx2"/>
                  </a:solidFill>
                  <a:latin typeface="+mn-lt"/>
                  <a:ea typeface="+mj-ea"/>
                  <a:cs typeface="+mj-cs"/>
                </a:rPr>
                <a:t> is finished, a completion event is generated; if </a:t>
              </a:r>
              <a:r>
                <a:rPr lang="en-US" sz="2000" b="1" i="0" dirty="0">
                  <a:solidFill>
                    <a:schemeClr val="tx2"/>
                  </a:solidFill>
                  <a:latin typeface="Courier" pitchFamily="49" charset="0"/>
                  <a:ea typeface="+mj-ea"/>
                  <a:cs typeface="+mj-cs"/>
                </a:rPr>
                <a:t>g1</a:t>
              </a:r>
              <a:r>
                <a:rPr lang="en-US" sz="2000" i="0" dirty="0" smtClean="0">
                  <a:solidFill>
                    <a:schemeClr val="tx2"/>
                  </a:solidFill>
                  <a:latin typeface="+mn-lt"/>
                  <a:ea typeface="+mj-ea"/>
                  <a:cs typeface="+mj-cs"/>
                </a:rPr>
                <a:t> evaluates to true, the transition takes place; If not, this transition can never happen</a:t>
              </a:r>
            </a:p>
          </p:txBody>
        </p:sp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81" y="1690131"/>
              <a:ext cx="2449181" cy="542360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81" y="2622347"/>
              <a:ext cx="2449181" cy="542360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81" y="3719990"/>
              <a:ext cx="2449181" cy="542360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81" y="4962450"/>
              <a:ext cx="2449181" cy="542360"/>
            </a:xfrm>
            <a:prstGeom prst="rect">
              <a:avLst/>
            </a:prstGeom>
          </p:spPr>
        </p:pic>
      </p:grp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AEA27A2-62FB-48B7-A924-1BB8CC709EB3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00" y="1800000"/>
            <a:ext cx="5937621" cy="116006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Transition – Sequence of Activity Executions</a:t>
            </a:r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00" y="1800000"/>
            <a:ext cx="5937621" cy="1160067"/>
          </a:xfrm>
          <a:prstGeom prst="rect">
            <a:avLst/>
          </a:prstGeom>
        </p:spPr>
      </p:pic>
      <p:sp>
        <p:nvSpPr>
          <p:cNvPr id="29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/>
          <a:p>
            <a:r>
              <a:rPr lang="en-US" dirty="0" smtClean="0"/>
              <a:t>Assume </a:t>
            </a:r>
            <a:r>
              <a:rPr lang="en-US" b="1" dirty="0" smtClean="0">
                <a:latin typeface="Courier"/>
              </a:rPr>
              <a:t>S1</a:t>
            </a:r>
            <a:r>
              <a:rPr lang="en-US" dirty="0" smtClean="0"/>
              <a:t> is active … what is the value of </a:t>
            </a:r>
            <a:r>
              <a:rPr lang="en-US" b="1" dirty="0" smtClean="0">
                <a:latin typeface="Courier" pitchFamily="49" charset="0"/>
              </a:rPr>
              <a:t>x</a:t>
            </a:r>
            <a:r>
              <a:rPr lang="en-US" dirty="0" smtClean="0"/>
              <a:t> after </a:t>
            </a:r>
            <a:r>
              <a:rPr lang="en-US" b="1" dirty="0" smtClean="0">
                <a:latin typeface="Courier" pitchFamily="49" charset="0"/>
              </a:rPr>
              <a:t>e</a:t>
            </a:r>
            <a:r>
              <a:rPr lang="en-US" dirty="0" smtClean="0"/>
              <a:t> occurred?</a:t>
            </a:r>
            <a:endParaRPr lang="en-US" dirty="0"/>
          </a:p>
        </p:txBody>
      </p:sp>
      <p:sp>
        <p:nvSpPr>
          <p:cNvPr id="30" name="Textfeld 29"/>
          <p:cNvSpPr txBox="1"/>
          <p:nvPr/>
        </p:nvSpPr>
        <p:spPr>
          <a:xfrm>
            <a:off x="683640" y="3136279"/>
            <a:ext cx="4895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 smtClean="0">
                <a:solidFill>
                  <a:schemeClr val="tx2"/>
                </a:solidFill>
                <a:latin typeface="Courier"/>
                <a:ea typeface="+mj-ea"/>
                <a:cs typeface="+mj-cs"/>
              </a:rPr>
              <a:t>S1</a:t>
            </a:r>
            <a:r>
              <a:rPr lang="en-US" sz="2000" i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becomes active, </a:t>
            </a:r>
            <a:r>
              <a:rPr lang="en-US" sz="2000" b="1" i="0" dirty="0" smtClean="0">
                <a:solidFill>
                  <a:schemeClr val="tx2"/>
                </a:solidFill>
                <a:latin typeface="Courier"/>
                <a:ea typeface="+mj-ea"/>
                <a:cs typeface="+mj-cs"/>
              </a:rPr>
              <a:t>x</a:t>
            </a:r>
            <a:r>
              <a:rPr lang="en-US" sz="2000" i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is set to the value </a:t>
            </a:r>
            <a:r>
              <a:rPr lang="en-US" sz="2000" b="1" i="0" dirty="0" smtClean="0">
                <a:solidFill>
                  <a:schemeClr val="tx2"/>
                </a:solidFill>
                <a:latin typeface="Courier"/>
                <a:ea typeface="+mj-ea"/>
                <a:cs typeface="+mj-cs"/>
              </a:rPr>
              <a:t>4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683640" y="4229075"/>
            <a:ext cx="2632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 smtClean="0">
                <a:solidFill>
                  <a:schemeClr val="tx2"/>
                </a:solidFill>
                <a:latin typeface="Courier"/>
                <a:ea typeface="+mj-ea"/>
                <a:cs typeface="+mj-cs"/>
              </a:rPr>
              <a:t>S1</a:t>
            </a:r>
            <a:r>
              <a:rPr lang="en-US" sz="2000" i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is left, </a:t>
            </a:r>
            <a:r>
              <a:rPr lang="en-US" sz="2000" b="1" i="0" dirty="0" smtClean="0">
                <a:solidFill>
                  <a:schemeClr val="tx2"/>
                </a:solidFill>
                <a:latin typeface="Courier"/>
                <a:ea typeface="+mj-ea"/>
                <a:cs typeface="+mj-cs"/>
              </a:rPr>
              <a:t>x</a:t>
            </a:r>
            <a:r>
              <a:rPr lang="en-US" sz="2000" i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is set to </a:t>
            </a:r>
            <a:r>
              <a:rPr lang="en-US" sz="2000" b="1" i="0" dirty="0" smtClean="0">
                <a:solidFill>
                  <a:schemeClr val="tx2"/>
                </a:solidFill>
                <a:latin typeface="Courier"/>
                <a:ea typeface="+mj-ea"/>
                <a:cs typeface="+mj-cs"/>
              </a:rPr>
              <a:t>5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683640" y="3682677"/>
            <a:ext cx="6120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 smtClean="0">
                <a:solidFill>
                  <a:schemeClr val="tx2"/>
                </a:solidFill>
                <a:latin typeface="Courier"/>
                <a:ea typeface="+mj-ea"/>
                <a:cs typeface="+mj-cs"/>
              </a:rPr>
              <a:t>e</a:t>
            </a:r>
            <a:r>
              <a:rPr lang="en-US" sz="2000" i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occurs, the guard is checked and evaluates to true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683640" y="4801628"/>
            <a:ext cx="4730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The transition takes place, </a:t>
            </a:r>
            <a:r>
              <a:rPr lang="en-US" sz="2000" b="1" i="0" dirty="0" smtClean="0">
                <a:solidFill>
                  <a:schemeClr val="tx2"/>
                </a:solidFill>
                <a:latin typeface="Courier"/>
                <a:ea typeface="+mj-ea"/>
                <a:cs typeface="+mj-cs"/>
              </a:rPr>
              <a:t>x</a:t>
            </a:r>
            <a:r>
              <a:rPr lang="en-US" sz="2000" i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is set to </a:t>
            </a:r>
            <a:r>
              <a:rPr lang="en-US" sz="2000" b="1" i="0" dirty="0" smtClean="0">
                <a:solidFill>
                  <a:schemeClr val="tx2"/>
                </a:solidFill>
                <a:latin typeface="Courier"/>
                <a:ea typeface="+mj-ea"/>
                <a:cs typeface="+mj-cs"/>
              </a:rPr>
              <a:t>10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683640" y="5271123"/>
            <a:ext cx="3313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 smtClean="0">
                <a:solidFill>
                  <a:schemeClr val="tx2"/>
                </a:solidFill>
                <a:latin typeface="Courier"/>
                <a:ea typeface="+mj-ea"/>
                <a:cs typeface="+mj-cs"/>
              </a:rPr>
              <a:t>S2</a:t>
            </a:r>
            <a:r>
              <a:rPr lang="en-US" sz="2000" i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is entered, </a:t>
            </a:r>
            <a:r>
              <a:rPr lang="en-US" sz="2000" b="1" i="0" dirty="0" smtClean="0">
                <a:solidFill>
                  <a:schemeClr val="tx2"/>
                </a:solidFill>
                <a:latin typeface="Courier"/>
                <a:ea typeface="+mj-ea"/>
                <a:cs typeface="+mj-cs"/>
              </a:rPr>
              <a:t>x</a:t>
            </a:r>
            <a:r>
              <a:rPr lang="en-US" sz="2000" i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is set to </a:t>
            </a:r>
            <a:r>
              <a:rPr lang="en-US" sz="2000" b="1" i="0" dirty="0" smtClean="0">
                <a:solidFill>
                  <a:schemeClr val="tx2"/>
                </a:solidFill>
                <a:latin typeface="Courier"/>
                <a:ea typeface="+mj-ea"/>
                <a:cs typeface="+mj-cs"/>
              </a:rPr>
              <a:t>11</a:t>
            </a: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97" y="1800000"/>
            <a:ext cx="5937621" cy="1160067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98" y="1800000"/>
            <a:ext cx="5937621" cy="1160067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99" y="1800000"/>
            <a:ext cx="5937621" cy="1160067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99" y="1800000"/>
            <a:ext cx="5937621" cy="1160067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00" y="1800000"/>
            <a:ext cx="5937621" cy="1160067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AEA27A2-62FB-48B7-A924-1BB8CC709EB3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Registration Status of an Exam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79" y="2693783"/>
            <a:ext cx="7758043" cy="147043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AEA27A2-62FB-48B7-A924-1BB8CC709EB3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smtClean="0"/>
              <a:t>Event – Types (1/2)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de-DE" b="1" dirty="0" smtClean="0"/>
              <a:t>Signal event</a:t>
            </a:r>
          </a:p>
          <a:p>
            <a:pPr>
              <a:buNone/>
            </a:pPr>
            <a:r>
              <a:rPr lang="en-US" altLang="de-DE" dirty="0" smtClean="0"/>
              <a:t>	Receipt of a signal</a:t>
            </a:r>
          </a:p>
          <a:p>
            <a:pPr lvl="1"/>
            <a:r>
              <a:rPr lang="en-US" altLang="de-DE" dirty="0" smtClean="0"/>
              <a:t>E.g., </a:t>
            </a:r>
            <a:r>
              <a:rPr lang="en-US" altLang="de-DE" b="1" dirty="0" err="1" smtClean="0">
                <a:latin typeface="Courier" pitchFamily="49" charset="0"/>
              </a:rPr>
              <a:t>rightmousedown</a:t>
            </a:r>
            <a:r>
              <a:rPr lang="en-US" altLang="de-DE" dirty="0" smtClean="0"/>
              <a:t>, </a:t>
            </a:r>
            <a:r>
              <a:rPr lang="en-US" altLang="de-DE" b="1" dirty="0" err="1" smtClean="0">
                <a:latin typeface="Courier" pitchFamily="49" charset="0"/>
              </a:rPr>
              <a:t>sendSMS</a:t>
            </a:r>
            <a:r>
              <a:rPr lang="en-US" altLang="de-DE" b="1" dirty="0" smtClean="0">
                <a:latin typeface="Courier" pitchFamily="49" charset="0"/>
              </a:rPr>
              <a:t>(message)</a:t>
            </a:r>
          </a:p>
          <a:p>
            <a:r>
              <a:rPr lang="en-US" altLang="de-DE" b="1" dirty="0" smtClean="0"/>
              <a:t>Call event</a:t>
            </a:r>
          </a:p>
          <a:p>
            <a:pPr>
              <a:buNone/>
            </a:pPr>
            <a:r>
              <a:rPr lang="en-US" altLang="de-DE" dirty="0" smtClean="0"/>
              <a:t>	Operation call</a:t>
            </a:r>
          </a:p>
          <a:p>
            <a:pPr lvl="1"/>
            <a:r>
              <a:rPr lang="en-US" altLang="de-DE" dirty="0" smtClean="0"/>
              <a:t>E.g., </a:t>
            </a:r>
            <a:r>
              <a:rPr lang="en-US" altLang="de-DE" b="1" dirty="0" smtClean="0">
                <a:latin typeface="Courier" pitchFamily="49" charset="0"/>
              </a:rPr>
              <a:t>occupy(</a:t>
            </a:r>
            <a:r>
              <a:rPr lang="en-US" altLang="de-DE" b="1" dirty="0" err="1" smtClean="0">
                <a:latin typeface="Courier" pitchFamily="49" charset="0"/>
              </a:rPr>
              <a:t>user,lectureHall</a:t>
            </a:r>
            <a:r>
              <a:rPr lang="en-US" altLang="de-DE" b="1" dirty="0" smtClean="0">
                <a:latin typeface="Courier" pitchFamily="49" charset="0"/>
              </a:rPr>
              <a:t>)</a:t>
            </a:r>
            <a:r>
              <a:rPr lang="en-US" altLang="de-DE" dirty="0" smtClean="0"/>
              <a:t>, </a:t>
            </a:r>
            <a:r>
              <a:rPr lang="en-US" altLang="de-DE" b="1" dirty="0" smtClean="0">
                <a:latin typeface="Courier" pitchFamily="49" charset="0"/>
              </a:rPr>
              <a:t>register(exam)</a:t>
            </a:r>
          </a:p>
          <a:p>
            <a:r>
              <a:rPr lang="en-US" altLang="de-DE" b="1" dirty="0" smtClean="0"/>
              <a:t>Time event</a:t>
            </a:r>
          </a:p>
          <a:p>
            <a:pPr>
              <a:buNone/>
            </a:pPr>
            <a:r>
              <a:rPr lang="en-US" altLang="de-DE" dirty="0" smtClean="0"/>
              <a:t>	Time-based state transition</a:t>
            </a:r>
          </a:p>
          <a:p>
            <a:pPr lvl="1"/>
            <a:r>
              <a:rPr lang="en-US" altLang="de-DE" dirty="0" smtClean="0"/>
              <a:t>Relative: based on the time of the occurrence of the event</a:t>
            </a:r>
          </a:p>
          <a:p>
            <a:pPr lvl="2"/>
            <a:r>
              <a:rPr lang="en-US" altLang="de-DE" dirty="0" smtClean="0"/>
              <a:t>E.g., </a:t>
            </a:r>
            <a:r>
              <a:rPr lang="en-US" altLang="de-DE" b="1" dirty="0" smtClean="0">
                <a:latin typeface="Courier" pitchFamily="49" charset="0"/>
              </a:rPr>
              <a:t>after(5 seconds)</a:t>
            </a:r>
          </a:p>
          <a:p>
            <a:pPr lvl="1"/>
            <a:r>
              <a:rPr lang="en-US" altLang="de-DE" dirty="0" smtClean="0"/>
              <a:t>Absolute</a:t>
            </a:r>
          </a:p>
          <a:p>
            <a:pPr lvl="2"/>
            <a:r>
              <a:rPr lang="en-US" altLang="de-DE" dirty="0" smtClean="0"/>
              <a:t>E.g., </a:t>
            </a:r>
            <a:r>
              <a:rPr lang="en-US" altLang="de-DE" b="1" dirty="0" smtClean="0">
                <a:latin typeface="Courier" pitchFamily="49" charset="0"/>
              </a:rPr>
              <a:t>when(time==16:00)</a:t>
            </a:r>
            <a:r>
              <a:rPr lang="en-US" altLang="de-DE" dirty="0" smtClean="0"/>
              <a:t>, </a:t>
            </a:r>
            <a:r>
              <a:rPr lang="en-US" altLang="de-DE" b="1" dirty="0" smtClean="0">
                <a:latin typeface="Courier" pitchFamily="49" charset="0"/>
              </a:rPr>
              <a:t>when(date==20150101)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AEA27A2-62FB-48B7-A924-1BB8CC709EB3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971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– Types (2/2)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34" y="1246400"/>
            <a:ext cx="1738841" cy="1272718"/>
          </a:xfrm>
          <a:prstGeom prst="rect">
            <a:avLst/>
          </a:prstGeom>
        </p:spPr>
      </p:pic>
      <p:sp>
        <p:nvSpPr>
          <p:cNvPr id="1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6555771" cy="4713092"/>
          </a:xfrm>
        </p:spPr>
        <p:txBody>
          <a:bodyPr/>
          <a:lstStyle/>
          <a:p>
            <a:r>
              <a:rPr lang="en-US" altLang="de-DE" b="1" dirty="0" smtClean="0"/>
              <a:t>Any receive event</a:t>
            </a:r>
          </a:p>
          <a:p>
            <a:pPr>
              <a:buNone/>
            </a:pPr>
            <a:r>
              <a:rPr lang="en-US" altLang="de-DE" dirty="0" smtClean="0"/>
              <a:t>	Occurs when any event occurs that does not trigger another transition from the active state</a:t>
            </a:r>
          </a:p>
          <a:p>
            <a:pPr lvl="1"/>
            <a:r>
              <a:rPr lang="en-US" altLang="de-DE" dirty="0" smtClean="0"/>
              <a:t>Keyword </a:t>
            </a:r>
            <a:r>
              <a:rPr lang="en-US" altLang="de-DE" b="1" dirty="0" smtClean="0">
                <a:latin typeface="Courier" pitchFamily="49" charset="0"/>
              </a:rPr>
              <a:t>all</a:t>
            </a:r>
          </a:p>
          <a:p>
            <a:r>
              <a:rPr lang="en-US" altLang="de-DE" b="1" dirty="0" smtClean="0"/>
              <a:t>Completion event</a:t>
            </a:r>
          </a:p>
          <a:p>
            <a:pPr>
              <a:buNone/>
            </a:pPr>
            <a:r>
              <a:rPr lang="en-US" altLang="de-DE" dirty="0" smtClean="0"/>
              <a:t>	Generated automatically when everything to be done in the current state is completed</a:t>
            </a:r>
          </a:p>
          <a:p>
            <a:r>
              <a:rPr lang="en-US" altLang="de-DE" b="1" dirty="0" smtClean="0"/>
              <a:t>Change event</a:t>
            </a:r>
          </a:p>
          <a:p>
            <a:pPr>
              <a:buNone/>
            </a:pPr>
            <a:r>
              <a:rPr lang="en-US" altLang="de-DE" dirty="0" smtClean="0"/>
              <a:t>	Permanently checking whether a condition becomes true</a:t>
            </a:r>
          </a:p>
          <a:p>
            <a:pPr lvl="1"/>
            <a:r>
              <a:rPr lang="en-US" altLang="de-DE" dirty="0" smtClean="0"/>
              <a:t>E.g., </a:t>
            </a:r>
            <a:r>
              <a:rPr lang="en-US" altLang="de-DE" b="1" dirty="0" smtClean="0">
                <a:latin typeface="Courier" pitchFamily="49" charset="0"/>
              </a:rPr>
              <a:t>when(x &gt; y</a:t>
            </a:r>
            <a:r>
              <a:rPr lang="en-US" altLang="de-DE" b="1" dirty="0">
                <a:latin typeface="Courier" pitchFamily="49" charset="0"/>
              </a:rPr>
              <a:t>), </a:t>
            </a:r>
            <a:r>
              <a:rPr lang="en-US" altLang="de-DE" b="1" dirty="0" smtClean="0">
                <a:latin typeface="Courier" pitchFamily="49" charset="0"/>
              </a:rPr>
              <a:t>after(</a:t>
            </a:r>
            <a:r>
              <a:rPr lang="en-US" altLang="de-DE" b="1" dirty="0" err="1" smtClean="0">
                <a:latin typeface="Courier" pitchFamily="49" charset="0"/>
              </a:rPr>
              <a:t>90min</a:t>
            </a:r>
            <a:r>
              <a:rPr lang="en-US" altLang="de-DE" b="1" dirty="0" smtClean="0">
                <a:latin typeface="Courier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AEA27A2-62FB-48B7-A924-1BB8CC709EB3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11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Event vs. Guard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824066" y="1180950"/>
            <a:ext cx="2573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E8400"/>
                </a:solidFill>
                <a:latin typeface="+mj-lt"/>
              </a:rPr>
              <a:t>Checked permanently</a:t>
            </a:r>
            <a:endParaRPr lang="en-US" dirty="0">
              <a:solidFill>
                <a:srgbClr val="FE8400"/>
              </a:solidFill>
              <a:latin typeface="+mj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208338" y="5206614"/>
            <a:ext cx="31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E8400"/>
                </a:solidFill>
                <a:latin typeface="+mj-lt"/>
              </a:rPr>
              <a:t>Only checked when event occurs</a:t>
            </a:r>
            <a:endParaRPr lang="en-US" dirty="0">
              <a:solidFill>
                <a:srgbClr val="FE8400"/>
              </a:solidFill>
              <a:latin typeface="+mj-lt"/>
            </a:endParaRPr>
          </a:p>
        </p:txBody>
      </p:sp>
      <p:sp>
        <p:nvSpPr>
          <p:cNvPr id="9" name="Line 28"/>
          <p:cNvSpPr>
            <a:spLocks noChangeShapeType="1"/>
          </p:cNvSpPr>
          <p:nvPr/>
        </p:nvSpPr>
        <p:spPr bwMode="auto">
          <a:xfrm flipH="1">
            <a:off x="4803096" y="1568420"/>
            <a:ext cx="0" cy="752475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8"/>
          <p:cNvSpPr>
            <a:spLocks noChangeShapeType="1"/>
          </p:cNvSpPr>
          <p:nvPr/>
        </p:nvSpPr>
        <p:spPr bwMode="auto">
          <a:xfrm flipH="1" flipV="1">
            <a:off x="4803096" y="4338411"/>
            <a:ext cx="0" cy="805089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897774" y="6130509"/>
            <a:ext cx="48654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err="1" smtClean="0">
                <a:solidFill>
                  <a:srgbClr val="FE8400"/>
                </a:solidFill>
                <a:latin typeface="+mn-lt"/>
              </a:rPr>
              <a:t>Question</a:t>
            </a:r>
            <a:r>
              <a:rPr lang="de-AT" dirty="0" smtClean="0">
                <a:solidFill>
                  <a:srgbClr val="FE8400"/>
                </a:solidFill>
                <a:latin typeface="+mn-lt"/>
              </a:rPr>
              <a:t>: </a:t>
            </a:r>
            <a:r>
              <a:rPr lang="de-AT" dirty="0" err="1" smtClean="0">
                <a:solidFill>
                  <a:srgbClr val="FE8400"/>
                </a:solidFill>
                <a:latin typeface="+mn-lt"/>
              </a:rPr>
              <a:t>What</a:t>
            </a:r>
            <a:r>
              <a:rPr lang="de-AT" dirty="0" smtClean="0">
                <a:solidFill>
                  <a:srgbClr val="FE8400"/>
                </a:solidFill>
                <a:latin typeface="+mn-lt"/>
              </a:rPr>
              <a:t> </a:t>
            </a:r>
            <a:r>
              <a:rPr lang="de-AT" dirty="0" err="1" smtClean="0">
                <a:solidFill>
                  <a:srgbClr val="FE8400"/>
                </a:solidFill>
                <a:latin typeface="+mn-lt"/>
              </a:rPr>
              <a:t>if</a:t>
            </a:r>
            <a:r>
              <a:rPr lang="de-AT" dirty="0" smtClean="0">
                <a:solidFill>
                  <a:srgbClr val="FE8400"/>
                </a:solidFill>
                <a:latin typeface="+mn-lt"/>
              </a:rPr>
              <a:t> </a:t>
            </a:r>
            <a:r>
              <a:rPr lang="de-AT" dirty="0" err="1" smtClean="0">
                <a:solidFill>
                  <a:srgbClr val="FE8400"/>
                </a:solidFill>
                <a:latin typeface="+mn-lt"/>
              </a:rPr>
              <a:t>the</a:t>
            </a:r>
            <a:r>
              <a:rPr lang="de-AT" dirty="0" smtClean="0">
                <a:solidFill>
                  <a:srgbClr val="FE8400"/>
                </a:solidFill>
                <a:latin typeface="+mn-lt"/>
              </a:rPr>
              <a:t> </a:t>
            </a:r>
            <a:r>
              <a:rPr lang="de-AT" dirty="0" err="1" smtClean="0">
                <a:solidFill>
                  <a:srgbClr val="FE8400"/>
                </a:solidFill>
                <a:latin typeface="+mn-lt"/>
              </a:rPr>
              <a:t>lecture</a:t>
            </a:r>
            <a:r>
              <a:rPr lang="de-AT" dirty="0" smtClean="0">
                <a:solidFill>
                  <a:srgbClr val="FE8400"/>
                </a:solidFill>
                <a:latin typeface="+mn-lt"/>
              </a:rPr>
              <a:t> </a:t>
            </a:r>
            <a:r>
              <a:rPr lang="de-AT" dirty="0" err="1" smtClean="0">
                <a:solidFill>
                  <a:srgbClr val="FE8400"/>
                </a:solidFill>
                <a:latin typeface="+mn-lt"/>
              </a:rPr>
              <a:t>is</a:t>
            </a:r>
            <a:r>
              <a:rPr lang="de-AT" dirty="0" smtClean="0">
                <a:solidFill>
                  <a:srgbClr val="FE8400"/>
                </a:solidFill>
                <a:latin typeface="+mn-lt"/>
              </a:rPr>
              <a:t> </a:t>
            </a:r>
            <a:r>
              <a:rPr lang="de-AT" dirty="0" err="1" smtClean="0">
                <a:solidFill>
                  <a:srgbClr val="FE8400"/>
                </a:solidFill>
                <a:latin typeface="+mn-lt"/>
              </a:rPr>
              <a:t>shorter</a:t>
            </a:r>
            <a:r>
              <a:rPr lang="de-AT" dirty="0" smtClean="0">
                <a:solidFill>
                  <a:srgbClr val="FE8400"/>
                </a:solidFill>
                <a:latin typeface="+mn-lt"/>
              </a:rPr>
              <a:t> </a:t>
            </a:r>
            <a:r>
              <a:rPr lang="de-AT" dirty="0" err="1" smtClean="0">
                <a:solidFill>
                  <a:srgbClr val="FE8400"/>
                </a:solidFill>
                <a:latin typeface="+mn-lt"/>
              </a:rPr>
              <a:t>than</a:t>
            </a:r>
            <a:r>
              <a:rPr lang="de-AT" dirty="0" smtClean="0">
                <a:solidFill>
                  <a:srgbClr val="FE8400"/>
                </a:solidFill>
                <a:latin typeface="+mn-lt"/>
              </a:rPr>
              <a:t> 90min?</a:t>
            </a:r>
            <a:endParaRPr lang="de-AT" dirty="0">
              <a:solidFill>
                <a:srgbClr val="FE8400"/>
              </a:solidFill>
              <a:latin typeface="+mn-lt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70" y="2320895"/>
            <a:ext cx="7034060" cy="221621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AEA27A2-62FB-48B7-A924-1BB8CC709EB3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92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State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“Start” of a state machine diagram</a:t>
            </a:r>
          </a:p>
          <a:p>
            <a:r>
              <a:rPr lang="en-US" dirty="0" err="1" smtClean="0"/>
              <a:t>Pseudostate</a:t>
            </a:r>
            <a:endParaRPr lang="en-US" dirty="0" smtClean="0"/>
          </a:p>
          <a:p>
            <a:pPr lvl="1"/>
            <a:r>
              <a:rPr lang="en-US" dirty="0" smtClean="0"/>
              <a:t>Transient, i.e.,  system cannot remain in that state</a:t>
            </a:r>
          </a:p>
          <a:p>
            <a:pPr lvl="1"/>
            <a:r>
              <a:rPr lang="en-US" dirty="0" smtClean="0"/>
              <a:t>Rather a control structure than a real state</a:t>
            </a:r>
          </a:p>
          <a:p>
            <a:r>
              <a:rPr lang="en-US" dirty="0" smtClean="0"/>
              <a:t>No incoming edges</a:t>
            </a:r>
          </a:p>
          <a:p>
            <a:r>
              <a:rPr lang="en-US" dirty="0" smtClean="0"/>
              <a:t>If &gt;1 outgoing edges</a:t>
            </a:r>
          </a:p>
          <a:p>
            <a:pPr lvl="1"/>
            <a:r>
              <a:rPr lang="en-US" dirty="0" smtClean="0"/>
              <a:t>Guards must be mutually exclusive and cover all possible cases to ensure that exactly one target state is reached</a:t>
            </a:r>
          </a:p>
          <a:p>
            <a:r>
              <a:rPr lang="en-US" dirty="0" smtClean="0"/>
              <a:t>If initial state becomes active, the object immediately switches to the next state</a:t>
            </a:r>
          </a:p>
          <a:p>
            <a:pPr lvl="1"/>
            <a:r>
              <a:rPr lang="en-US" dirty="0" smtClean="0"/>
              <a:t>No events allowed on the outgoing edges (exception: </a:t>
            </a:r>
            <a:r>
              <a:rPr lang="en-US" b="1" dirty="0" smtClean="0">
                <a:latin typeface="Courier" pitchFamily="49" charset="0"/>
              </a:rPr>
              <a:t>new()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710" y="398802"/>
            <a:ext cx="283465" cy="283465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AEA27A2-62FB-48B7-A924-1BB8CC709EB3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State and Terminate Node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Final State</a:t>
            </a:r>
          </a:p>
          <a:p>
            <a:r>
              <a:rPr lang="en-US" dirty="0" smtClean="0"/>
              <a:t>Real state</a:t>
            </a:r>
          </a:p>
          <a:p>
            <a:r>
              <a:rPr lang="en-US" dirty="0" smtClean="0"/>
              <a:t>Marks the end of the sequence of states</a:t>
            </a:r>
          </a:p>
          <a:p>
            <a:r>
              <a:rPr lang="en-US" dirty="0" smtClean="0"/>
              <a:t>Object can remain in a final state forever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Terminate Node</a:t>
            </a:r>
          </a:p>
          <a:p>
            <a:r>
              <a:rPr lang="en-US" dirty="0" err="1" smtClean="0"/>
              <a:t>Pseudostate</a:t>
            </a:r>
            <a:endParaRPr lang="en-US" dirty="0" smtClean="0"/>
          </a:p>
          <a:p>
            <a:r>
              <a:rPr lang="en-US" dirty="0" smtClean="0"/>
              <a:t>Terminates the state machine</a:t>
            </a:r>
          </a:p>
          <a:p>
            <a:r>
              <a:rPr lang="en-US" dirty="0" smtClean="0"/>
              <a:t>The modeled object ceases to exist (= is deleted)</a:t>
            </a:r>
          </a:p>
          <a:p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03" y="1202572"/>
            <a:ext cx="283465" cy="28346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51" y="2993461"/>
            <a:ext cx="201168" cy="201168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2FE6D2D-A912-482E-86DF-3EC6C1F121A1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Node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Pseudostate</a:t>
            </a:r>
            <a:endParaRPr lang="en-US" dirty="0" smtClean="0"/>
          </a:p>
          <a:p>
            <a:r>
              <a:rPr lang="en-US" dirty="0" smtClean="0"/>
              <a:t>Used to model alternative transitions</a:t>
            </a:r>
          </a:p>
          <a:p>
            <a:endParaRPr lang="en-US" dirty="0" smtClean="0"/>
          </a:p>
        </p:txBody>
      </p:sp>
      <p:sp>
        <p:nvSpPr>
          <p:cNvPr id="11" name="Textfeld 10"/>
          <p:cNvSpPr txBox="1"/>
          <p:nvPr/>
        </p:nvSpPr>
        <p:spPr>
          <a:xfrm>
            <a:off x="4340745" y="2258778"/>
            <a:ext cx="124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E8400"/>
                </a:solidFill>
                <a:latin typeface="+mj-lt"/>
              </a:rPr>
              <a:t>equivalent?</a:t>
            </a:r>
            <a:endParaRPr lang="en-US" dirty="0">
              <a:solidFill>
                <a:srgbClr val="FE8400"/>
              </a:solidFill>
              <a:latin typeface="+mj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622797" y="2674249"/>
            <a:ext cx="600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0" dirty="0" smtClean="0">
                <a:solidFill>
                  <a:srgbClr val="FE8400"/>
                </a:solidFill>
                <a:latin typeface="+mj-lt"/>
              </a:rPr>
              <a:t>=</a:t>
            </a:r>
            <a:endParaRPr lang="en-US" sz="2000" i="0" dirty="0">
              <a:solidFill>
                <a:srgbClr val="FE8400"/>
              </a:solidFill>
              <a:latin typeface="+mj-lt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653484" y="4809664"/>
            <a:ext cx="539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0" dirty="0" smtClean="0">
                <a:solidFill>
                  <a:srgbClr val="FE8400"/>
                </a:solidFill>
                <a:latin typeface="+mj-lt"/>
              </a:rPr>
              <a:t>≠</a:t>
            </a:r>
            <a:endParaRPr lang="en-US" sz="4800" i="0" dirty="0">
              <a:solidFill>
                <a:srgbClr val="FE8400"/>
              </a:solidFill>
              <a:latin typeface="+mj-lt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340744" y="4374235"/>
            <a:ext cx="1247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E8400"/>
                </a:solidFill>
                <a:latin typeface="+mj-lt"/>
              </a:rPr>
              <a:t>equivalent?</a:t>
            </a:r>
            <a:endParaRPr lang="en-US" dirty="0">
              <a:solidFill>
                <a:srgbClr val="FE8400"/>
              </a:solidFill>
              <a:latin typeface="+mj-lt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68" y="2202245"/>
            <a:ext cx="3207495" cy="116780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543" y="2201046"/>
            <a:ext cx="2441289" cy="116780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68" y="4333159"/>
            <a:ext cx="3207495" cy="116780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543" y="4333159"/>
            <a:ext cx="2441289" cy="116780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69" y="305888"/>
            <a:ext cx="1213106" cy="475489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2FE6D2D-A912-482E-86DF-3EC6C1F121A1}" type="slidenum">
              <a:rPr lang="de-DE" altLang="de-DE" smtClean="0"/>
              <a:pPr>
                <a:defRPr/>
              </a:pPr>
              <a:t>19</a:t>
            </a:fld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8613" y="495300"/>
            <a:ext cx="8396287" cy="431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de-AT" sz="2200" b="1" i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Literature</a:t>
            </a:r>
            <a:endParaRPr lang="de-AT" sz="2200" b="1" i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363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17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819775"/>
            <a:ext cx="9120188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feld 5"/>
          <p:cNvSpPr txBox="1">
            <a:spLocks noChangeArrowheads="1"/>
          </p:cNvSpPr>
          <p:nvPr/>
        </p:nvSpPr>
        <p:spPr bwMode="auto">
          <a:xfrm>
            <a:off x="4170363" y="1592263"/>
            <a:ext cx="4403725" cy="21005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de-DE" b="1" i="0" dirty="0">
                <a:ea typeface="Verdana" panose="020B0604030504040204" pitchFamily="34" charset="0"/>
                <a:cs typeface="Verdana" panose="020B0604030504040204" pitchFamily="34" charset="0"/>
              </a:rPr>
              <a:t>UML @ Classroom: </a:t>
            </a:r>
            <a:br>
              <a:rPr lang="en-US" altLang="de-DE" b="1" i="0" dirty="0"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de-DE" b="1" i="0" dirty="0">
                <a:ea typeface="Verdana" panose="020B0604030504040204" pitchFamily="34" charset="0"/>
                <a:cs typeface="Verdana" panose="020B0604030504040204" pitchFamily="34" charset="0"/>
              </a:rPr>
              <a:t>An Introduction to Object-Oriented Modeling</a:t>
            </a:r>
          </a:p>
          <a:p>
            <a:r>
              <a:rPr lang="en-US" altLang="de-DE" i="0" dirty="0">
                <a:ea typeface="Verdana" panose="020B0604030504040204" pitchFamily="34" charset="0"/>
                <a:cs typeface="Verdana" panose="020B0604030504040204" pitchFamily="34" charset="0"/>
              </a:rPr>
              <a:t>Martina Seidl, Marion Scholz, Christian </a:t>
            </a:r>
            <a:r>
              <a:rPr lang="en-US" altLang="de-DE" i="0" dirty="0" err="1">
                <a:ea typeface="Verdana" panose="020B0604030504040204" pitchFamily="34" charset="0"/>
                <a:cs typeface="Verdana" panose="020B0604030504040204" pitchFamily="34" charset="0"/>
              </a:rPr>
              <a:t>Huemer</a:t>
            </a:r>
            <a:r>
              <a:rPr lang="en-US" altLang="de-DE" i="0" dirty="0"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altLang="de-DE" i="0" dirty="0" err="1">
                <a:ea typeface="Verdana" panose="020B0604030504040204" pitchFamily="34" charset="0"/>
                <a:cs typeface="Verdana" panose="020B0604030504040204" pitchFamily="34" charset="0"/>
              </a:rPr>
              <a:t>Gerti</a:t>
            </a:r>
            <a:r>
              <a:rPr lang="en-US" altLang="de-DE" i="0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de-DE" i="0" dirty="0" err="1">
                <a:ea typeface="Verdana" panose="020B0604030504040204" pitchFamily="34" charset="0"/>
                <a:cs typeface="Verdana" panose="020B0604030504040204" pitchFamily="34" charset="0"/>
              </a:rPr>
              <a:t>Kappel</a:t>
            </a:r>
            <a:endParaRPr lang="en-US" altLang="de-DE" i="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de-DE" sz="800" i="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de-DE" i="0" dirty="0">
                <a:ea typeface="Verdana" panose="020B0604030504040204" pitchFamily="34" charset="0"/>
                <a:cs typeface="Verdana" panose="020B0604030504040204" pitchFamily="34" charset="0"/>
              </a:rPr>
              <a:t>Springer </a:t>
            </a:r>
            <a:r>
              <a:rPr lang="en-US" altLang="de-DE" i="0" dirty="0" smtClean="0">
                <a:ea typeface="Verdana" panose="020B0604030504040204" pitchFamily="34" charset="0"/>
                <a:cs typeface="Verdana" panose="020B0604030504040204" pitchFamily="34" charset="0"/>
              </a:rPr>
              <a:t>Publishing, 2015</a:t>
            </a:r>
            <a:endParaRPr lang="en-US" altLang="de-DE" i="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de-DE" sz="1050" i="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de-DE" i="0" dirty="0">
                <a:ea typeface="Verdana" panose="020B0604030504040204" pitchFamily="34" charset="0"/>
                <a:cs typeface="Verdana" panose="020B0604030504040204" pitchFamily="34" charset="0"/>
              </a:rPr>
              <a:t>ISBN </a:t>
            </a:r>
            <a:r>
              <a:rPr lang="de-AT" i="0" dirty="0">
                <a:ea typeface="Verdana" panose="020B0604030504040204" pitchFamily="34" charset="0"/>
                <a:cs typeface="Verdana" panose="020B0604030504040204" pitchFamily="34" charset="0"/>
              </a:rPr>
              <a:t>3319127411</a:t>
            </a:r>
            <a:endParaRPr lang="en-US" altLang="de-DE" i="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14" name="Textfeld 6"/>
          <p:cNvSpPr txBox="1">
            <a:spLocks noChangeArrowheads="1"/>
          </p:cNvSpPr>
          <p:nvPr/>
        </p:nvSpPr>
        <p:spPr bwMode="auto">
          <a:xfrm>
            <a:off x="334963" y="1144588"/>
            <a:ext cx="8239125" cy="4000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altLang="de-DE" sz="2000" i="0" dirty="0">
                <a:solidFill>
                  <a:schemeClr val="tx2"/>
                </a:solidFill>
                <a:latin typeface="+mj-lt"/>
              </a:rPr>
              <a:t>The lecture is based on the following book:</a:t>
            </a:r>
          </a:p>
        </p:txBody>
      </p:sp>
      <p:pic>
        <p:nvPicPr>
          <p:cNvPr id="15367" name="Grafik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21113" y="4200525"/>
            <a:ext cx="42322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6" name="Textfeld 8"/>
          <p:cNvSpPr txBox="1">
            <a:spLocks noChangeArrowheads="1"/>
          </p:cNvSpPr>
          <p:nvPr/>
        </p:nvSpPr>
        <p:spPr bwMode="auto">
          <a:xfrm>
            <a:off x="5167313" y="4287838"/>
            <a:ext cx="2632075" cy="13239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rIns="0">
            <a:spAutoFit/>
          </a:bodyPr>
          <a:lstStyle>
            <a:lvl1pPr marL="2857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de-DE" i="0" dirty="0">
                <a:latin typeface="+mj-lt"/>
              </a:rPr>
              <a:t>Use Case Diagram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de-DE" i="0" dirty="0" smtClean="0">
                <a:latin typeface="+mj-lt"/>
              </a:rPr>
              <a:t>Structure Modeling</a:t>
            </a:r>
            <a:endParaRPr lang="en-US" altLang="de-DE" i="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de-DE" b="1" i="0" dirty="0">
                <a:latin typeface="+mj-lt"/>
              </a:rPr>
              <a:t>State Machine Diagram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de-DE" i="0" dirty="0">
                <a:latin typeface="+mj-lt"/>
              </a:rPr>
              <a:t>Sequence Diagram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de-DE" i="0" dirty="0">
                <a:latin typeface="+mj-lt"/>
              </a:rPr>
              <a:t>Activity Diagram</a:t>
            </a:r>
          </a:p>
        </p:txBody>
      </p:sp>
      <p:pic>
        <p:nvPicPr>
          <p:cNvPr id="15369" name="Grafik 10"/>
          <p:cNvPicPr>
            <a:picLocks noChangeAspect="1"/>
          </p:cNvPicPr>
          <p:nvPr/>
        </p:nvPicPr>
        <p:blipFill>
          <a:blip r:embed="rId6" cstate="print"/>
          <a:srcRect l="1416" t="587" r="1018" b="406"/>
          <a:stretch>
            <a:fillRect/>
          </a:stretch>
        </p:blipFill>
        <p:spPr bwMode="auto">
          <a:xfrm>
            <a:off x="1077913" y="1693863"/>
            <a:ext cx="2763837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6097130F-D031-4841-9501-397F31A194D2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Decision Node 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76" y="1233210"/>
            <a:ext cx="6939049" cy="439158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AEA27A2-62FB-48B7-A924-1BB8CC709EB3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and Synchronization Node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Parallelization node</a:t>
            </a:r>
          </a:p>
          <a:p>
            <a:r>
              <a:rPr lang="de-AT" dirty="0" err="1" smtClean="0"/>
              <a:t>Pseudostate</a:t>
            </a:r>
            <a:endParaRPr lang="en-US" dirty="0" smtClean="0"/>
          </a:p>
          <a:p>
            <a:r>
              <a:rPr lang="en-US" dirty="0" smtClean="0"/>
              <a:t>Splits the control flow into multiple concurrent flows</a:t>
            </a:r>
          </a:p>
          <a:p>
            <a:r>
              <a:rPr lang="en-US" dirty="0" smtClean="0"/>
              <a:t>1 incoming edge</a:t>
            </a:r>
          </a:p>
          <a:p>
            <a:r>
              <a:rPr lang="en-US" dirty="0" smtClean="0"/>
              <a:t>&gt;1 outgoing edges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Synchronization node</a:t>
            </a:r>
          </a:p>
          <a:p>
            <a:r>
              <a:rPr lang="de-AT" dirty="0" err="1" smtClean="0"/>
              <a:t>Pseudostate</a:t>
            </a:r>
            <a:endParaRPr lang="en-US" dirty="0" smtClean="0"/>
          </a:p>
          <a:p>
            <a:r>
              <a:rPr lang="en-US" dirty="0" smtClean="0"/>
              <a:t>Merges multiple concurrent flows</a:t>
            </a:r>
          </a:p>
          <a:p>
            <a:r>
              <a:rPr lang="en-US" dirty="0" smtClean="0"/>
              <a:t>&gt;1 incoming edges</a:t>
            </a:r>
          </a:p>
          <a:p>
            <a:r>
              <a:rPr lang="en-US" dirty="0" smtClean="0"/>
              <a:t>1 outgoing edge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551" y="1236263"/>
            <a:ext cx="868682" cy="76200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200" y="3568216"/>
            <a:ext cx="868682" cy="762002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2FE6D2D-A912-482E-86DF-3EC6C1F121A1}" type="slidenum">
              <a:rPr lang="de-DE" altLang="de-DE" smtClean="0"/>
              <a:pPr>
                <a:defRPr/>
              </a:pPr>
              <a:t>21</a:t>
            </a:fld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20" y="2653135"/>
            <a:ext cx="6390919" cy="245577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Composite State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Synonyms: complex state, nested state</a:t>
            </a:r>
          </a:p>
          <a:p>
            <a:r>
              <a:rPr lang="en-US" dirty="0" smtClean="0"/>
              <a:t>Contains other states – “</a:t>
            </a:r>
            <a:r>
              <a:rPr lang="en-US" dirty="0" err="1" smtClean="0"/>
              <a:t>substates</a:t>
            </a:r>
            <a:r>
              <a:rPr lang="en-US" dirty="0" smtClean="0"/>
              <a:t>“</a:t>
            </a:r>
          </a:p>
          <a:p>
            <a:pPr lvl="1"/>
            <a:r>
              <a:rPr lang="en-US" dirty="0" smtClean="0"/>
              <a:t>Only one of its </a:t>
            </a:r>
            <a:r>
              <a:rPr lang="en-US" dirty="0" err="1" smtClean="0"/>
              <a:t>substates</a:t>
            </a:r>
            <a:r>
              <a:rPr lang="en-US" dirty="0" smtClean="0"/>
              <a:t> is active at any point in time</a:t>
            </a:r>
          </a:p>
          <a:p>
            <a:r>
              <a:rPr lang="en-US" dirty="0" smtClean="0"/>
              <a:t>Arbitrary nesting depth of </a:t>
            </a:r>
            <a:r>
              <a:rPr lang="en-US" dirty="0" err="1" smtClean="0"/>
              <a:t>substates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5281559" y="2634518"/>
            <a:ext cx="1654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E8400"/>
                </a:solidFill>
                <a:latin typeface="+mj-lt"/>
              </a:rPr>
              <a:t>Composite state</a:t>
            </a:r>
            <a:endParaRPr lang="en-US" dirty="0">
              <a:solidFill>
                <a:srgbClr val="FE8400"/>
              </a:solidFill>
              <a:latin typeface="+mj-lt"/>
            </a:endParaRPr>
          </a:p>
        </p:txBody>
      </p:sp>
      <p:sp>
        <p:nvSpPr>
          <p:cNvPr id="7" name="Line 28"/>
          <p:cNvSpPr>
            <a:spLocks noChangeShapeType="1"/>
          </p:cNvSpPr>
          <p:nvPr/>
        </p:nvSpPr>
        <p:spPr bwMode="auto">
          <a:xfrm flipH="1">
            <a:off x="5287404" y="2991689"/>
            <a:ext cx="821295" cy="669865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3368124" y="5365360"/>
            <a:ext cx="1086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E8400"/>
                </a:solidFill>
                <a:latin typeface="+mj-lt"/>
              </a:rPr>
              <a:t>Substates</a:t>
            </a:r>
            <a:endParaRPr lang="en-US" dirty="0">
              <a:solidFill>
                <a:srgbClr val="FE8400"/>
              </a:solidFill>
              <a:latin typeface="+mj-lt"/>
            </a:endParaRPr>
          </a:p>
        </p:txBody>
      </p:sp>
      <p:sp>
        <p:nvSpPr>
          <p:cNvPr id="9" name="Line 28"/>
          <p:cNvSpPr>
            <a:spLocks noChangeShapeType="1"/>
          </p:cNvSpPr>
          <p:nvPr/>
        </p:nvSpPr>
        <p:spPr bwMode="auto">
          <a:xfrm flipH="1" flipV="1">
            <a:off x="3332650" y="4302865"/>
            <a:ext cx="528149" cy="1048511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8"/>
          <p:cNvSpPr>
            <a:spLocks noChangeShapeType="1"/>
          </p:cNvSpPr>
          <p:nvPr/>
        </p:nvSpPr>
        <p:spPr bwMode="auto">
          <a:xfrm flipV="1">
            <a:off x="3949700" y="4301443"/>
            <a:ext cx="568581" cy="1049933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2FE6D2D-A912-482E-86DF-3EC6C1F121A1}" type="slidenum">
              <a:rPr lang="de-DE" altLang="de-DE" smtClean="0"/>
              <a:pPr>
                <a:defRPr/>
              </a:pPr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830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Entering</a:t>
            </a:r>
            <a:r>
              <a:rPr lang="de-AT" dirty="0" smtClean="0"/>
              <a:t> a Composite State (1/2)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4171800" cy="4713092"/>
          </a:xfrm>
        </p:spPr>
        <p:txBody>
          <a:bodyPr/>
          <a:lstStyle/>
          <a:p>
            <a:r>
              <a:rPr lang="de-AT" dirty="0" smtClean="0"/>
              <a:t>Transition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boundary</a:t>
            </a:r>
            <a:endParaRPr lang="de-AT" dirty="0" smtClean="0"/>
          </a:p>
          <a:p>
            <a:pPr lvl="1"/>
            <a:r>
              <a:rPr lang="de-AT" dirty="0" smtClean="0"/>
              <a:t>Initial </a:t>
            </a:r>
            <a:r>
              <a:rPr lang="de-AT" dirty="0" err="1" smtClean="0"/>
              <a:t>node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composite</a:t>
            </a:r>
            <a:r>
              <a:rPr lang="de-AT" dirty="0" smtClean="0"/>
              <a:t> </a:t>
            </a:r>
            <a:r>
              <a:rPr lang="de-AT" dirty="0" err="1" smtClean="0"/>
              <a:t>state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activated</a:t>
            </a:r>
            <a:endParaRPr lang="de-AT" dirty="0" smtClean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062449"/>
              </p:ext>
            </p:extLst>
          </p:nvPr>
        </p:nvGraphicFramePr>
        <p:xfrm>
          <a:off x="4560064" y="1259933"/>
          <a:ext cx="4072386" cy="1340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7462"/>
                <a:gridCol w="1357462"/>
                <a:gridCol w="1357462"/>
              </a:tblGrid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 smtClean="0">
                          <a:solidFill>
                            <a:schemeClr val="tx1"/>
                          </a:solidFill>
                        </a:rPr>
                        <a:t>Executed</a:t>
                      </a:r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400" dirty="0" err="1" smtClean="0">
                          <a:solidFill>
                            <a:schemeClr val="tx1"/>
                          </a:solidFill>
                        </a:rPr>
                        <a:t>Activities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solidFill>
                            <a:schemeClr val="tx1"/>
                          </a:solidFill>
                        </a:rPr>
                        <a:t>„Beginning“</a:t>
                      </a:r>
                      <a:endParaRPr lang="en-US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e2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S1/S1.1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a0-a2-a3-a4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</a:tr>
            </a:tbl>
          </a:graphicData>
        </a:graphic>
      </p:graphicFrame>
      <p:pic>
        <p:nvPicPr>
          <p:cNvPr id="29" name="Grafik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2412000"/>
            <a:ext cx="7240914" cy="3385263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2411999"/>
            <a:ext cx="7240914" cy="3385263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2412000"/>
            <a:ext cx="7240914" cy="338526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 bwMode="auto">
          <a:xfrm>
            <a:off x="2373235" y="-568672"/>
            <a:ext cx="789701" cy="4055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2412000"/>
            <a:ext cx="7240914" cy="3385263"/>
          </a:xfrm>
          <a:prstGeom prst="rect">
            <a:avLst/>
          </a:prstGeom>
        </p:spPr>
      </p:pic>
      <p:grpSp>
        <p:nvGrpSpPr>
          <p:cNvPr id="8" name="Gruppieren 7"/>
          <p:cNvGrpSpPr/>
          <p:nvPr/>
        </p:nvGrpSpPr>
        <p:grpSpPr>
          <a:xfrm>
            <a:off x="396000" y="2412000"/>
            <a:ext cx="7240914" cy="3385263"/>
            <a:chOff x="948764" y="2370358"/>
            <a:chExt cx="7240914" cy="3385263"/>
          </a:xfrm>
        </p:grpSpPr>
        <p:sp>
          <p:nvSpPr>
            <p:cNvPr id="20" name="Rechteck 19"/>
            <p:cNvSpPr/>
            <p:nvPr/>
          </p:nvSpPr>
          <p:spPr bwMode="auto">
            <a:xfrm>
              <a:off x="3779520" y="2417518"/>
              <a:ext cx="789701" cy="40551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pic>
          <p:nvPicPr>
            <p:cNvPr id="33" name="Grafik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764" y="2370358"/>
              <a:ext cx="7240914" cy="3385263"/>
            </a:xfrm>
            <a:prstGeom prst="rect">
              <a:avLst/>
            </a:prstGeom>
          </p:spPr>
        </p:pic>
      </p:grpSp>
      <p:pic>
        <p:nvPicPr>
          <p:cNvPr id="11" name="Grafik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2412000"/>
            <a:ext cx="7240915" cy="3385263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99" y="2411999"/>
            <a:ext cx="7240914" cy="3385263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98" y="2411999"/>
            <a:ext cx="7240914" cy="3385263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2412000"/>
            <a:ext cx="7240914" cy="338526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2411998"/>
            <a:ext cx="7240915" cy="3385263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2FE6D2D-A912-482E-86DF-3EC6C1F121A1}" type="slidenum">
              <a:rPr lang="de-DE" altLang="de-DE" smtClean="0"/>
              <a:pPr>
                <a:defRPr/>
              </a:pPr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820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Entering</a:t>
            </a:r>
            <a:r>
              <a:rPr lang="de-AT" dirty="0" smtClean="0"/>
              <a:t> a Composite State (2/2)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 smtClean="0"/>
              <a:t>Transition </a:t>
            </a:r>
            <a:r>
              <a:rPr lang="de-AT" dirty="0" err="1" smtClean="0"/>
              <a:t>to</a:t>
            </a:r>
            <a:r>
              <a:rPr lang="de-AT" dirty="0" smtClean="0"/>
              <a:t> a </a:t>
            </a:r>
            <a:r>
              <a:rPr lang="de-AT" dirty="0" err="1" smtClean="0"/>
              <a:t>substate</a:t>
            </a:r>
            <a:endParaRPr lang="de-AT" dirty="0" smtClean="0"/>
          </a:p>
          <a:p>
            <a:pPr lvl="1"/>
            <a:r>
              <a:rPr lang="de-AT" dirty="0" err="1" smtClean="0"/>
              <a:t>Substate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activated</a:t>
            </a:r>
            <a:endParaRPr lang="de-AT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940936"/>
              </p:ext>
            </p:extLst>
          </p:nvPr>
        </p:nvGraphicFramePr>
        <p:xfrm>
          <a:off x="4557294" y="1265070"/>
          <a:ext cx="4072386" cy="1340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7462"/>
                <a:gridCol w="1357462"/>
                <a:gridCol w="1357462"/>
              </a:tblGrid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 smtClean="0">
                          <a:solidFill>
                            <a:schemeClr val="tx1"/>
                          </a:solidFill>
                        </a:rPr>
                        <a:t>Executed</a:t>
                      </a:r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400" dirty="0" err="1" smtClean="0">
                          <a:solidFill>
                            <a:schemeClr val="tx1"/>
                          </a:solidFill>
                        </a:rPr>
                        <a:t>Activities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„</a:t>
                      </a:r>
                      <a:r>
                        <a:rPr lang="de-AT" sz="1400" dirty="0" err="1" smtClean="0">
                          <a:solidFill>
                            <a:schemeClr val="tx1"/>
                          </a:solidFill>
                        </a:rPr>
                        <a:t>Beginning</a:t>
                      </a:r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e1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S1/S1.2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a0-a1-a3-a7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</a:tr>
            </a:tbl>
          </a:graphicData>
        </a:graphic>
      </p:graphicFrame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2412000"/>
            <a:ext cx="7240915" cy="338526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2412000"/>
            <a:ext cx="7240915" cy="338526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2412000"/>
            <a:ext cx="7240915" cy="338526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2412000"/>
            <a:ext cx="7240915" cy="338526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28" y="2412000"/>
            <a:ext cx="7240915" cy="338526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2412000"/>
            <a:ext cx="7240915" cy="338526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2412000"/>
            <a:ext cx="7240915" cy="338526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2412000"/>
            <a:ext cx="7240915" cy="3385263"/>
          </a:xfrm>
          <a:prstGeom prst="rect">
            <a:avLst/>
          </a:prstGeom>
        </p:spPr>
      </p:pic>
      <p:sp>
        <p:nvSpPr>
          <p:cNvPr id="16" name="Foliennummernplatzhalter 3"/>
          <p:cNvSpPr txBox="1">
            <a:spLocks/>
          </p:cNvSpPr>
          <p:nvPr/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i="1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de-DE" dirty="0" smtClean="0"/>
              <a:t>23</a:t>
            </a:r>
            <a:endParaRPr lang="de-DE" alt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2411999"/>
            <a:ext cx="7240915" cy="3385263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2FE6D2D-A912-482E-86DF-3EC6C1F121A1}" type="slidenum">
              <a:rPr lang="de-DE" altLang="de-DE" smtClean="0"/>
              <a:pPr>
                <a:defRPr/>
              </a:pPr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3543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Exiting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a Composite State (1/3)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 smtClean="0"/>
              <a:t>Transition </a:t>
            </a:r>
            <a:r>
              <a:rPr lang="de-AT" dirty="0" err="1" smtClean="0"/>
              <a:t>from</a:t>
            </a:r>
            <a:r>
              <a:rPr lang="de-AT" dirty="0" smtClean="0"/>
              <a:t> a </a:t>
            </a:r>
            <a:r>
              <a:rPr lang="de-AT" dirty="0" err="1" smtClean="0"/>
              <a:t>substate</a:t>
            </a:r>
            <a:endParaRPr lang="de-AT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508747"/>
              </p:ext>
            </p:extLst>
          </p:nvPr>
        </p:nvGraphicFramePr>
        <p:xfrm>
          <a:off x="4550914" y="1259100"/>
          <a:ext cx="4072386" cy="1340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7462"/>
                <a:gridCol w="1357462"/>
                <a:gridCol w="1357462"/>
              </a:tblGrid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 smtClean="0">
                          <a:solidFill>
                            <a:schemeClr val="tx1"/>
                          </a:solidFill>
                        </a:rPr>
                        <a:t>Executed</a:t>
                      </a:r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400" dirty="0" err="1" smtClean="0">
                          <a:solidFill>
                            <a:schemeClr val="tx1"/>
                          </a:solidFill>
                        </a:rPr>
                        <a:t>Activities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„</a:t>
                      </a:r>
                      <a:r>
                        <a:rPr lang="de-AT" sz="1400" dirty="0" err="1" smtClean="0">
                          <a:solidFill>
                            <a:schemeClr val="tx1"/>
                          </a:solidFill>
                        </a:rPr>
                        <a:t>Beginning</a:t>
                      </a:r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S1/S1.1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 smtClean="0">
                          <a:solidFill>
                            <a:schemeClr val="tx1"/>
                          </a:solidFill>
                        </a:rPr>
                        <a:t>a3-a4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e3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a6-a5-a2-a1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</a:tr>
            </a:tbl>
          </a:graphicData>
        </a:graphic>
      </p:graphicFrame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700000"/>
            <a:ext cx="7540415" cy="3046942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700000"/>
            <a:ext cx="7540415" cy="304694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8" y="2700000"/>
            <a:ext cx="7540415" cy="3046942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2700000"/>
            <a:ext cx="7540415" cy="3046942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700000"/>
            <a:ext cx="7540415" cy="3046942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700000"/>
            <a:ext cx="7540415" cy="3046942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700000"/>
            <a:ext cx="7540415" cy="3046942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700000"/>
            <a:ext cx="7540415" cy="3046942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700000"/>
            <a:ext cx="7540415" cy="3046942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700000"/>
            <a:ext cx="7540415" cy="304694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7" y="2700000"/>
            <a:ext cx="7540415" cy="3046942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2FE6D2D-A912-482E-86DF-3EC6C1F121A1}" type="slidenum">
              <a:rPr lang="de-DE" altLang="de-DE" smtClean="0"/>
              <a:pPr>
                <a:defRPr/>
              </a:pPr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034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22691"/>
              </p:ext>
            </p:extLst>
          </p:nvPr>
        </p:nvGraphicFramePr>
        <p:xfrm>
          <a:off x="4550914" y="1259100"/>
          <a:ext cx="4072386" cy="1340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7462"/>
                <a:gridCol w="1357462"/>
                <a:gridCol w="1357462"/>
              </a:tblGrid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 smtClean="0">
                          <a:solidFill>
                            <a:schemeClr val="tx1"/>
                          </a:solidFill>
                        </a:rPr>
                        <a:t>Executed</a:t>
                      </a:r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400" dirty="0" err="1" smtClean="0">
                          <a:solidFill>
                            <a:schemeClr val="tx1"/>
                          </a:solidFill>
                        </a:rPr>
                        <a:t>Activities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„</a:t>
                      </a:r>
                      <a:r>
                        <a:rPr lang="de-AT" sz="1400" dirty="0" err="1" smtClean="0">
                          <a:solidFill>
                            <a:schemeClr val="tx1"/>
                          </a:solidFill>
                        </a:rPr>
                        <a:t>Beginning</a:t>
                      </a:r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S1/S1.1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a3-a4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e5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a6-a5-a3-a1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Exiting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a Composite State (2/3)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 smtClean="0"/>
              <a:t>Transition </a:t>
            </a:r>
            <a:r>
              <a:rPr lang="de-AT" dirty="0" err="1" smtClean="0"/>
              <a:t>from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composite</a:t>
            </a:r>
            <a:r>
              <a:rPr lang="de-AT" dirty="0" smtClean="0"/>
              <a:t> </a:t>
            </a:r>
            <a:r>
              <a:rPr lang="de-AT" dirty="0" err="1" smtClean="0"/>
              <a:t>state</a:t>
            </a:r>
            <a:endParaRPr lang="de-AT" dirty="0"/>
          </a:p>
        </p:txBody>
      </p:sp>
      <p:sp>
        <p:nvSpPr>
          <p:cNvPr id="8" name="Textfeld 7"/>
          <p:cNvSpPr txBox="1"/>
          <p:nvPr/>
        </p:nvSpPr>
        <p:spPr>
          <a:xfrm>
            <a:off x="747596" y="1614051"/>
            <a:ext cx="3077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E8400"/>
                </a:solidFill>
                <a:latin typeface="+mj-lt"/>
              </a:rPr>
              <a:t>No matter which </a:t>
            </a:r>
            <a:r>
              <a:rPr lang="en-US" dirty="0" err="1" smtClean="0">
                <a:solidFill>
                  <a:srgbClr val="FE8400"/>
                </a:solidFill>
                <a:latin typeface="+mj-lt"/>
              </a:rPr>
              <a:t>substate</a:t>
            </a:r>
            <a:r>
              <a:rPr lang="en-US" dirty="0" smtClean="0">
                <a:solidFill>
                  <a:srgbClr val="FE8400"/>
                </a:solidFill>
                <a:latin typeface="+mj-lt"/>
              </a:rPr>
              <a:t> of S1 is active, as soon as e5 occurs, the system changes to S2</a:t>
            </a:r>
            <a:endParaRPr lang="en-US" dirty="0">
              <a:solidFill>
                <a:srgbClr val="FE8400"/>
              </a:solidFill>
              <a:latin typeface="+mj-lt"/>
            </a:endParaRPr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700000"/>
            <a:ext cx="7540414" cy="3046942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700000"/>
            <a:ext cx="7540414" cy="3046942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700000"/>
            <a:ext cx="7540414" cy="3046942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700000"/>
            <a:ext cx="7540414" cy="3046942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700000"/>
            <a:ext cx="7540414" cy="3046942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700000"/>
            <a:ext cx="7540414" cy="3046942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700000"/>
            <a:ext cx="7540414" cy="3046942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700000"/>
            <a:ext cx="7540414" cy="304694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700000"/>
            <a:ext cx="7540414" cy="3046942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700000"/>
            <a:ext cx="7540414" cy="304694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700000"/>
            <a:ext cx="7540414" cy="3046942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2FE6D2D-A912-482E-86DF-3EC6C1F121A1}" type="slidenum">
              <a:rPr lang="de-DE" altLang="de-DE" smtClean="0"/>
              <a:pPr>
                <a:defRPr/>
              </a:pPr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00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442937"/>
              </p:ext>
            </p:extLst>
          </p:nvPr>
        </p:nvGraphicFramePr>
        <p:xfrm>
          <a:off x="4556094" y="1258870"/>
          <a:ext cx="4072386" cy="17523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7462"/>
                <a:gridCol w="1357462"/>
                <a:gridCol w="1357462"/>
              </a:tblGrid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 smtClean="0">
                          <a:solidFill>
                            <a:schemeClr val="tx1"/>
                          </a:solidFill>
                        </a:rPr>
                        <a:t>Executed</a:t>
                      </a:r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400" dirty="0" err="1" smtClean="0">
                          <a:solidFill>
                            <a:schemeClr val="tx1"/>
                          </a:solidFill>
                        </a:rPr>
                        <a:t>Activities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„</a:t>
                      </a:r>
                      <a:r>
                        <a:rPr lang="de-AT" sz="1400" dirty="0" err="1" smtClean="0">
                          <a:solidFill>
                            <a:schemeClr val="tx1"/>
                          </a:solidFill>
                        </a:rPr>
                        <a:t>Beginning</a:t>
                      </a:r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S1/S1.1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a3-a4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e4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S1/S1.2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a6-a7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</a:tr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e4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a8-a5-a1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Exiting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a Composite State (3/3)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4209900" cy="4713092"/>
          </a:xfrm>
        </p:spPr>
        <p:txBody>
          <a:bodyPr/>
          <a:lstStyle/>
          <a:p>
            <a:r>
              <a:rPr lang="de-AT" dirty="0" err="1" smtClean="0"/>
              <a:t>Completion</a:t>
            </a:r>
            <a:r>
              <a:rPr lang="de-AT" dirty="0" smtClean="0"/>
              <a:t> </a:t>
            </a:r>
            <a:r>
              <a:rPr lang="de-AT" dirty="0" err="1" smtClean="0"/>
              <a:t>transition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composite</a:t>
            </a:r>
            <a:r>
              <a:rPr lang="de-AT" dirty="0" smtClean="0"/>
              <a:t> </a:t>
            </a:r>
            <a:r>
              <a:rPr lang="de-AT" dirty="0" err="1" smtClean="0"/>
              <a:t>state</a:t>
            </a:r>
            <a:endParaRPr lang="de-AT" dirty="0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2880000"/>
            <a:ext cx="7035800" cy="2843037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2880000"/>
            <a:ext cx="7035800" cy="2843037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2880000"/>
            <a:ext cx="7035800" cy="2843037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2880000"/>
            <a:ext cx="7035800" cy="2843037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2880000"/>
            <a:ext cx="7035800" cy="2843037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2880000"/>
            <a:ext cx="7035800" cy="2843037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2880000"/>
            <a:ext cx="7035800" cy="2843037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2880000"/>
            <a:ext cx="7035800" cy="2843037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2880000"/>
            <a:ext cx="7035800" cy="2843037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2881183"/>
            <a:ext cx="7035800" cy="2843037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2880000"/>
            <a:ext cx="7035800" cy="2843037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2880000"/>
            <a:ext cx="7035800" cy="2843037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2880000"/>
            <a:ext cx="7035800" cy="2843037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2880000"/>
            <a:ext cx="7035800" cy="2843037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2880000"/>
            <a:ext cx="7035800" cy="284303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2879037"/>
            <a:ext cx="7038184" cy="284400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2FE6D2D-A912-482E-86DF-3EC6C1F121A1}" type="slidenum">
              <a:rPr lang="de-DE" altLang="de-DE" smtClean="0"/>
              <a:pPr>
                <a:defRPr/>
              </a:pPr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9229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Orthogonal State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Composite state is divided into two or more regions separated by a dashed line</a:t>
            </a:r>
          </a:p>
          <a:p>
            <a:r>
              <a:rPr lang="en-US" dirty="0"/>
              <a:t>One state of each region is always active at any point in </a:t>
            </a:r>
            <a:r>
              <a:rPr lang="en-US" dirty="0" smtClean="0"/>
              <a:t>time, i.e., </a:t>
            </a:r>
            <a:r>
              <a:rPr lang="en-US" dirty="0"/>
              <a:t>concurrent </a:t>
            </a:r>
            <a:r>
              <a:rPr lang="en-US" dirty="0" err="1" smtClean="0"/>
              <a:t>substates</a:t>
            </a:r>
            <a:endParaRPr lang="en-US" dirty="0"/>
          </a:p>
          <a:p>
            <a:r>
              <a:rPr lang="en-US" dirty="0"/>
              <a:t>Entry: </a:t>
            </a:r>
            <a:r>
              <a:rPr lang="en-US" dirty="0">
                <a:solidFill>
                  <a:schemeClr val="tx1"/>
                </a:solidFill>
              </a:rPr>
              <a:t>transition to the boundary of the orthogonal state activates the initial states of all regions</a:t>
            </a:r>
          </a:p>
          <a:p>
            <a:r>
              <a:rPr lang="en-US" dirty="0"/>
              <a:t>Exit: </a:t>
            </a:r>
            <a:r>
              <a:rPr lang="en-US" dirty="0">
                <a:solidFill>
                  <a:schemeClr val="tx1"/>
                </a:solidFill>
              </a:rPr>
              <a:t>final state must be reached in all regions to trigger completion event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13423" y="4051319"/>
            <a:ext cx="3077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E8400"/>
                </a:solidFill>
                <a:latin typeface="+mj-lt"/>
              </a:rPr>
              <a:t>Using parallelization and synchronization node to enter different </a:t>
            </a:r>
            <a:r>
              <a:rPr lang="en-US" dirty="0" err="1" smtClean="0">
                <a:solidFill>
                  <a:srgbClr val="FE8400"/>
                </a:solidFill>
                <a:latin typeface="+mj-lt"/>
              </a:rPr>
              <a:t>substates</a:t>
            </a:r>
            <a:r>
              <a:rPr lang="en-US" dirty="0" smtClean="0">
                <a:solidFill>
                  <a:srgbClr val="FE8400"/>
                </a:solidFill>
                <a:latin typeface="+mj-lt"/>
              </a:rPr>
              <a:t> </a:t>
            </a:r>
            <a:endParaRPr lang="en-US" dirty="0">
              <a:solidFill>
                <a:srgbClr val="FE8400"/>
              </a:solidFill>
              <a:latin typeface="+mj-lt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17" y="3666163"/>
            <a:ext cx="5064007" cy="2130782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2FE6D2D-A912-482E-86DF-3EC6C1F121A1}" type="slidenum">
              <a:rPr lang="de-DE" altLang="de-DE" smtClean="0"/>
              <a:pPr>
                <a:defRPr/>
              </a:pPr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0939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Submachine State (SMS)</a:t>
            </a:r>
          </a:p>
        </p:txBody>
      </p:sp>
      <p:sp>
        <p:nvSpPr>
          <p:cNvPr id="41986" name="Textplatzhalt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rgbClr val="FF9900"/>
              </a:buClr>
              <a:buSzPct val="100000"/>
            </a:pPr>
            <a:r>
              <a:rPr lang="en-US" altLang="de-DE" dirty="0" smtClean="0"/>
              <a:t>To reuse parts of state machine diagrams in other state machine diagrams</a:t>
            </a:r>
          </a:p>
          <a:p>
            <a:pPr eaLnBrk="1" hangingPunct="1">
              <a:spcBef>
                <a:spcPct val="20000"/>
              </a:spcBef>
              <a:buClr>
                <a:srgbClr val="FF9900"/>
              </a:buClr>
              <a:buSzPct val="100000"/>
            </a:pPr>
            <a:r>
              <a:rPr lang="en-US" altLang="de-DE" dirty="0" smtClean="0"/>
              <a:t>Notation: </a:t>
            </a:r>
            <a:r>
              <a:rPr lang="en-US" altLang="de-DE" b="1" dirty="0" err="1" smtClean="0">
                <a:latin typeface="Courier" pitchFamily="49" charset="0"/>
              </a:rPr>
              <a:t>state:submachineState</a:t>
            </a:r>
            <a:endParaRPr lang="en-US" altLang="de-DE" b="1" dirty="0" smtClean="0">
              <a:latin typeface="Courier" pitchFamily="49" charset="0"/>
            </a:endParaRPr>
          </a:p>
          <a:p>
            <a:pPr eaLnBrk="1" hangingPunct="1">
              <a:spcBef>
                <a:spcPct val="20000"/>
              </a:spcBef>
              <a:buClr>
                <a:srgbClr val="FF9900"/>
              </a:buClr>
              <a:buSzPct val="100000"/>
            </a:pPr>
            <a:r>
              <a:rPr lang="en-US" altLang="de-DE" dirty="0" smtClean="0"/>
              <a:t>As soon as the submachine state is activated, the behavior of the submachine is executed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de-DE" dirty="0" smtClean="0"/>
              <a:t>Corresponds to calling a subroutine in programming languages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2FE6D2D-A912-482E-86DF-3EC6C1F121A1}" type="slidenum">
              <a:rPr lang="de-DE" altLang="de-DE" smtClean="0"/>
              <a:pPr>
                <a:defRPr/>
              </a:pPr>
              <a:t>29</a:t>
            </a:fld>
            <a:endParaRPr lang="de-DE" altLang="de-DE" dirty="0"/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609600" y="1419225"/>
            <a:ext cx="7772400" cy="482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de-DE" sz="2000" i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6934716" y="4477043"/>
            <a:ext cx="1939955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15000"/>
              </a:spcBef>
              <a:buClr>
                <a:srgbClr val="FE8400"/>
              </a:buClr>
              <a:buFont typeface="Times" panose="02020603050405020304" pitchFamily="18" charset="0"/>
              <a:buAutoNum type="arabicPeriod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chemeClr val="bg2"/>
              </a:buClr>
              <a:buSzPct val="145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5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de-AT" altLang="de-DE" sz="1600" dirty="0" err="1" smtClean="0">
                <a:solidFill>
                  <a:srgbClr val="FE8400"/>
                </a:solidFill>
                <a:latin typeface="+mn-lt"/>
              </a:rPr>
              <a:t>Refinement</a:t>
            </a:r>
            <a:r>
              <a:rPr lang="de-AT" altLang="de-DE" sz="1600" dirty="0" smtClean="0">
                <a:solidFill>
                  <a:srgbClr val="FE8400"/>
                </a:solidFill>
                <a:latin typeface="+mn-lt"/>
              </a:rPr>
              <a:t> </a:t>
            </a:r>
            <a:r>
              <a:rPr lang="de-AT" altLang="de-DE" sz="1600" dirty="0" err="1" smtClean="0">
                <a:solidFill>
                  <a:srgbClr val="FE8400"/>
                </a:solidFill>
                <a:latin typeface="+mn-lt"/>
              </a:rPr>
              <a:t>symbol</a:t>
            </a:r>
            <a:endParaRPr lang="de-AT" altLang="de-DE" sz="1600" dirty="0" smtClean="0">
              <a:solidFill>
                <a:srgbClr val="FE840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de-AT" altLang="de-DE" sz="1600" dirty="0" smtClean="0">
                <a:solidFill>
                  <a:srgbClr val="FE8400"/>
                </a:solidFill>
                <a:latin typeface="+mn-lt"/>
              </a:rPr>
              <a:t>(optional)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698" y="3501346"/>
            <a:ext cx="4982605" cy="2001337"/>
          </a:xfrm>
          <a:prstGeom prst="rect">
            <a:avLst/>
          </a:prstGeom>
        </p:spPr>
      </p:pic>
      <p:sp>
        <p:nvSpPr>
          <p:cNvPr id="9" name="Line 28"/>
          <p:cNvSpPr>
            <a:spLocks noChangeShapeType="1"/>
          </p:cNvSpPr>
          <p:nvPr/>
        </p:nvSpPr>
        <p:spPr bwMode="auto">
          <a:xfrm flipH="1" flipV="1">
            <a:off x="6934716" y="4045312"/>
            <a:ext cx="295275" cy="455164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605" y="279930"/>
            <a:ext cx="1115570" cy="5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6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Content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de-DE" dirty="0"/>
              <a:t>Introduction</a:t>
            </a:r>
          </a:p>
          <a:p>
            <a:r>
              <a:rPr lang="en-US" altLang="de-DE" dirty="0"/>
              <a:t>States</a:t>
            </a:r>
          </a:p>
          <a:p>
            <a:r>
              <a:rPr lang="en-US" altLang="de-DE" dirty="0"/>
              <a:t>Transitions</a:t>
            </a:r>
          </a:p>
          <a:p>
            <a:r>
              <a:rPr lang="en-US" altLang="de-DE" dirty="0"/>
              <a:t>Types of events</a:t>
            </a:r>
          </a:p>
          <a:p>
            <a:r>
              <a:rPr lang="en-US" altLang="de-DE" dirty="0"/>
              <a:t>Types of states</a:t>
            </a:r>
          </a:p>
          <a:p>
            <a:r>
              <a:rPr lang="en-US" altLang="de-DE" dirty="0"/>
              <a:t>Entry and exit </a:t>
            </a:r>
            <a:r>
              <a:rPr lang="en-US" altLang="de-DE" dirty="0" smtClean="0"/>
              <a:t>points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2FE6D2D-A912-482E-86DF-3EC6C1F121A1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History State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Remembers which </a:t>
            </a:r>
            <a:r>
              <a:rPr lang="en-US" altLang="de-DE" dirty="0" err="1"/>
              <a:t>substate</a:t>
            </a:r>
            <a:r>
              <a:rPr lang="en-US" altLang="de-DE" dirty="0"/>
              <a:t> of a composite state </a:t>
            </a:r>
            <a:r>
              <a:rPr lang="en-US" altLang="de-DE" dirty="0" smtClean="0"/>
              <a:t>was the </a:t>
            </a:r>
            <a:r>
              <a:rPr lang="en-US" altLang="de-DE" dirty="0"/>
              <a:t>last </a:t>
            </a:r>
            <a:r>
              <a:rPr lang="en-US" altLang="de-DE" dirty="0" smtClean="0"/>
              <a:t>active one</a:t>
            </a:r>
            <a:endParaRPr lang="en-US" altLang="de-DE" dirty="0"/>
          </a:p>
          <a:p>
            <a:pPr eaLnBrk="1" hangingPunct="1"/>
            <a:r>
              <a:rPr lang="en-US" altLang="de-DE" dirty="0"/>
              <a:t>Activates the “old” </a:t>
            </a:r>
            <a:r>
              <a:rPr lang="en-US" altLang="de-DE" dirty="0" err="1" smtClean="0"/>
              <a:t>substate</a:t>
            </a:r>
            <a:r>
              <a:rPr lang="en-US" altLang="de-DE" dirty="0" smtClean="0"/>
              <a:t> </a:t>
            </a:r>
            <a:r>
              <a:rPr lang="en-US" altLang="de-DE" dirty="0"/>
              <a:t>and all entry activities are conducted sequentially from the outside to the inside of the </a:t>
            </a:r>
            <a:r>
              <a:rPr lang="en-US" altLang="de-DE" dirty="0" smtClean="0"/>
              <a:t>composite state</a:t>
            </a:r>
            <a:endParaRPr lang="en-US" altLang="de-DE" dirty="0"/>
          </a:p>
          <a:p>
            <a:pPr eaLnBrk="1" hangingPunct="1"/>
            <a:r>
              <a:rPr lang="en-US" altLang="de-DE" dirty="0" smtClean="0"/>
              <a:t>Exactly one </a:t>
            </a:r>
            <a:r>
              <a:rPr lang="en-US" altLang="de-DE" dirty="0"/>
              <a:t>outgoing </a:t>
            </a:r>
            <a:r>
              <a:rPr lang="en-US" altLang="de-DE" dirty="0" smtClean="0"/>
              <a:t>edge of the history state points </a:t>
            </a:r>
            <a:r>
              <a:rPr lang="en-US" altLang="de-DE" dirty="0"/>
              <a:t>to </a:t>
            </a:r>
            <a:r>
              <a:rPr lang="en-US" altLang="de-DE" dirty="0" smtClean="0"/>
              <a:t>a </a:t>
            </a:r>
            <a:r>
              <a:rPr lang="en-US" altLang="de-DE" dirty="0" err="1" smtClean="0"/>
              <a:t>substate</a:t>
            </a:r>
            <a:r>
              <a:rPr lang="en-US" altLang="de-DE" dirty="0" smtClean="0"/>
              <a:t> which is used if</a:t>
            </a:r>
            <a:endParaRPr lang="en-US" altLang="de-DE" dirty="0"/>
          </a:p>
          <a:p>
            <a:pPr lvl="1" eaLnBrk="1" hangingPunct="1"/>
            <a:r>
              <a:rPr lang="en-US" altLang="de-DE" dirty="0"/>
              <a:t>t</a:t>
            </a:r>
            <a:r>
              <a:rPr lang="en-US" altLang="de-DE" dirty="0" smtClean="0"/>
              <a:t>he </a:t>
            </a:r>
            <a:r>
              <a:rPr lang="en-US" altLang="de-DE" dirty="0"/>
              <a:t>composite state was never active before</a:t>
            </a:r>
          </a:p>
          <a:p>
            <a:pPr lvl="1" eaLnBrk="1" hangingPunct="1"/>
            <a:r>
              <a:rPr lang="en-US" altLang="de-DE" dirty="0"/>
              <a:t>t</a:t>
            </a:r>
            <a:r>
              <a:rPr lang="en-US" altLang="de-DE" dirty="0" smtClean="0"/>
              <a:t>he </a:t>
            </a:r>
            <a:r>
              <a:rPr lang="en-US" altLang="de-DE" dirty="0"/>
              <a:t>composite state was </a:t>
            </a:r>
            <a:r>
              <a:rPr lang="en-US" altLang="de-DE" dirty="0" smtClean="0"/>
              <a:t>exited </a:t>
            </a:r>
            <a:r>
              <a:rPr lang="en-US" altLang="de-DE" dirty="0"/>
              <a:t>via the final </a:t>
            </a:r>
            <a:r>
              <a:rPr lang="en-US" altLang="de-DE" dirty="0" smtClean="0"/>
              <a:t>state</a:t>
            </a:r>
            <a:endParaRPr lang="en-US" altLang="de-DE" dirty="0"/>
          </a:p>
          <a:p>
            <a:pPr eaLnBrk="1" hangingPunct="1"/>
            <a:r>
              <a:rPr lang="en-US" altLang="de-DE" dirty="0"/>
              <a:t>Shallow history state restores the state that is on the same level of the composite </a:t>
            </a:r>
            <a:r>
              <a:rPr lang="en-US" altLang="de-DE" dirty="0" smtClean="0"/>
              <a:t>state</a:t>
            </a:r>
          </a:p>
          <a:p>
            <a:pPr eaLnBrk="1" hangingPunct="1"/>
            <a:endParaRPr lang="en-US" altLang="de-DE" dirty="0"/>
          </a:p>
          <a:p>
            <a:pPr eaLnBrk="1" hangingPunct="1"/>
            <a:r>
              <a:rPr lang="en-US" altLang="de-DE" dirty="0"/>
              <a:t>Deep history state </a:t>
            </a:r>
            <a:r>
              <a:rPr lang="en-US" altLang="de-DE" dirty="0" smtClean="0"/>
              <a:t>restores </a:t>
            </a:r>
            <a:r>
              <a:rPr lang="en-US" altLang="de-DE" dirty="0"/>
              <a:t>the last active </a:t>
            </a:r>
            <a:r>
              <a:rPr lang="en-US" altLang="de-DE" dirty="0" err="1"/>
              <a:t>substate</a:t>
            </a:r>
            <a:r>
              <a:rPr lang="en-US" altLang="de-DE" dirty="0"/>
              <a:t> over the entire nesting </a:t>
            </a:r>
            <a:r>
              <a:rPr lang="en-US" altLang="de-DE" dirty="0" smtClean="0"/>
              <a:t>depth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135" y="4224891"/>
            <a:ext cx="390145" cy="39014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765" y="5364849"/>
            <a:ext cx="390145" cy="390145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2FE6D2D-A912-482E-86DF-3EC6C1F121A1}" type="slidenum">
              <a:rPr lang="de-DE" altLang="de-DE" smtClean="0"/>
              <a:pPr>
                <a:defRPr/>
              </a:pPr>
              <a:t>30</a:t>
            </a:fld>
            <a:endParaRPr lang="de-DE" alt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Example: History State (1/4)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endParaRPr lang="en-US" altLang="de-DE" smtClean="0"/>
          </a:p>
          <a:p>
            <a:pPr eaLnBrk="1" hangingPunct="1"/>
            <a:endParaRPr lang="en-US" altLang="de-DE" smtClean="0"/>
          </a:p>
          <a:p>
            <a:pPr eaLnBrk="1" hangingPunct="1"/>
            <a:endParaRPr lang="en-US" altLang="de-DE" smtClean="0"/>
          </a:p>
          <a:p>
            <a:pPr eaLnBrk="1" hangingPunct="1">
              <a:buFont typeface="Wingdings" pitchFamily="2" charset="2"/>
              <a:buNone/>
            </a:pPr>
            <a:endParaRPr lang="en-US" altLang="de-DE" smtClean="0"/>
          </a:p>
          <a:p>
            <a:pPr eaLnBrk="1" hangingPunct="1"/>
            <a:endParaRPr lang="en-US" altLang="de-DE" smtClean="0"/>
          </a:p>
          <a:p>
            <a:pPr eaLnBrk="1" hangingPunct="1"/>
            <a:endParaRPr lang="en-US" altLang="de-DE" smtClean="0"/>
          </a:p>
          <a:p>
            <a:pPr eaLnBrk="1" hangingPunct="1"/>
            <a:endParaRPr lang="en-US" altLang="de-DE" smtClean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537031"/>
              </p:ext>
            </p:extLst>
          </p:nvPr>
        </p:nvGraphicFramePr>
        <p:xfrm>
          <a:off x="5456211" y="2194839"/>
          <a:ext cx="3182964" cy="24683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1482"/>
                <a:gridCol w="1591482"/>
              </a:tblGrid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„</a:t>
                      </a:r>
                      <a:r>
                        <a:rPr lang="de-AT" sz="1400" dirty="0" err="1" smtClean="0">
                          <a:solidFill>
                            <a:schemeClr val="tx1"/>
                          </a:solidFill>
                        </a:rPr>
                        <a:t>Beginning</a:t>
                      </a:r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e1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S4/S1/S1.1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</a:tr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e2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S1.2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B w="12700" cmpd="sng">
                      <a:noFill/>
                    </a:lnB>
                  </a:tcPr>
                </a:tc>
              </a:tr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e10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e9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(H</a:t>
                      </a:r>
                      <a:r>
                        <a:rPr lang="de-AT" sz="14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→</a:t>
                      </a:r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) S1/</a:t>
                      </a:r>
                      <a:r>
                        <a:rPr lang="de-AT" sz="1400" baseline="0" dirty="0" smtClean="0">
                          <a:solidFill>
                            <a:schemeClr val="tx1"/>
                          </a:solidFill>
                        </a:rPr>
                        <a:t>S1.1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0" y="2036728"/>
            <a:ext cx="4892560" cy="2784544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2FE6D2D-A912-482E-86DF-3EC6C1F121A1}" type="slidenum">
              <a:rPr lang="de-DE" altLang="de-DE" smtClean="0"/>
              <a:pPr>
                <a:defRPr/>
              </a:pPr>
              <a:t>31</a:t>
            </a:fld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Example: History State (2/4)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endParaRPr lang="en-US" altLang="de-DE" smtClean="0"/>
          </a:p>
          <a:p>
            <a:pPr eaLnBrk="1" hangingPunct="1"/>
            <a:endParaRPr lang="en-US" altLang="de-DE" smtClean="0"/>
          </a:p>
          <a:p>
            <a:pPr eaLnBrk="1" hangingPunct="1"/>
            <a:endParaRPr lang="en-US" altLang="de-DE" smtClean="0"/>
          </a:p>
          <a:p>
            <a:pPr eaLnBrk="1" hangingPunct="1">
              <a:buFont typeface="Wingdings" pitchFamily="2" charset="2"/>
              <a:buNone/>
            </a:pPr>
            <a:endParaRPr lang="en-US" altLang="de-DE" smtClean="0"/>
          </a:p>
          <a:p>
            <a:pPr eaLnBrk="1" hangingPunct="1"/>
            <a:endParaRPr lang="en-US" altLang="de-DE" smtClean="0"/>
          </a:p>
          <a:p>
            <a:pPr eaLnBrk="1" hangingPunct="1"/>
            <a:endParaRPr lang="en-US" altLang="de-DE" smtClean="0"/>
          </a:p>
          <a:p>
            <a:pPr eaLnBrk="1" hangingPunct="1"/>
            <a:endParaRPr lang="en-US" altLang="de-DE" smtClean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690311"/>
              </p:ext>
            </p:extLst>
          </p:nvPr>
        </p:nvGraphicFramePr>
        <p:xfrm>
          <a:off x="5456211" y="2194839"/>
          <a:ext cx="3182964" cy="24683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1482"/>
                <a:gridCol w="1591482"/>
              </a:tblGrid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„</a:t>
                      </a:r>
                      <a:r>
                        <a:rPr lang="de-AT" sz="1400" dirty="0" err="1" smtClean="0">
                          <a:solidFill>
                            <a:schemeClr val="tx1"/>
                          </a:solidFill>
                        </a:rPr>
                        <a:t>Beginning</a:t>
                      </a:r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e1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S4/S1/S1.1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</a:tr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e2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S1.2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B w="12700" cmpd="sng">
                      <a:noFill/>
                    </a:lnB>
                  </a:tcPr>
                </a:tc>
              </a:tr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e10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e8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(H*</a:t>
                      </a:r>
                      <a:r>
                        <a:rPr lang="de-AT" sz="14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→</a:t>
                      </a:r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de-AT" sz="1400" baseline="0" dirty="0" smtClean="0">
                          <a:solidFill>
                            <a:schemeClr val="tx1"/>
                          </a:solidFill>
                        </a:rPr>
                        <a:t> S1.2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0" y="2036728"/>
            <a:ext cx="4892560" cy="2784544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2FE6D2D-A912-482E-86DF-3EC6C1F121A1}" type="slidenum">
              <a:rPr lang="de-DE" altLang="de-DE" smtClean="0"/>
              <a:pPr>
                <a:defRPr/>
              </a:pPr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8575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Example: History State (3/4)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endParaRPr lang="en-US" altLang="de-DE" smtClean="0"/>
          </a:p>
          <a:p>
            <a:pPr eaLnBrk="1" hangingPunct="1"/>
            <a:endParaRPr lang="en-US" altLang="de-DE" smtClean="0"/>
          </a:p>
          <a:p>
            <a:pPr eaLnBrk="1" hangingPunct="1"/>
            <a:endParaRPr lang="en-US" altLang="de-DE" smtClean="0"/>
          </a:p>
          <a:p>
            <a:pPr eaLnBrk="1" hangingPunct="1">
              <a:buFont typeface="Wingdings" pitchFamily="2" charset="2"/>
              <a:buNone/>
            </a:pPr>
            <a:endParaRPr lang="en-US" altLang="de-DE" smtClean="0"/>
          </a:p>
          <a:p>
            <a:pPr eaLnBrk="1" hangingPunct="1"/>
            <a:endParaRPr lang="en-US" altLang="de-DE" smtClean="0"/>
          </a:p>
          <a:p>
            <a:pPr eaLnBrk="1" hangingPunct="1"/>
            <a:endParaRPr lang="en-US" altLang="de-DE" smtClean="0"/>
          </a:p>
          <a:p>
            <a:pPr eaLnBrk="1" hangingPunct="1"/>
            <a:endParaRPr lang="en-US" altLang="de-DE" smtClean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15895"/>
              </p:ext>
            </p:extLst>
          </p:nvPr>
        </p:nvGraphicFramePr>
        <p:xfrm>
          <a:off x="5456211" y="2189620"/>
          <a:ext cx="3182964" cy="12341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1482"/>
                <a:gridCol w="1591482"/>
              </a:tblGrid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„</a:t>
                      </a:r>
                      <a:r>
                        <a:rPr lang="de-AT" sz="1400" dirty="0" err="1" smtClean="0">
                          <a:solidFill>
                            <a:schemeClr val="tx1"/>
                          </a:solidFill>
                        </a:rPr>
                        <a:t>Beginning</a:t>
                      </a:r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e9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(H</a:t>
                      </a:r>
                      <a:r>
                        <a:rPr lang="de-AT" sz="14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→</a:t>
                      </a:r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) S1/S1.1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</a:tr>
            </a:tbl>
          </a:graphicData>
        </a:graphic>
      </p:graphicFrame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0" y="2036728"/>
            <a:ext cx="4892560" cy="2784544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2FE6D2D-A912-482E-86DF-3EC6C1F121A1}" type="slidenum">
              <a:rPr lang="de-DE" altLang="de-DE" smtClean="0"/>
              <a:pPr>
                <a:defRPr/>
              </a:pPr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5310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Example: History State (4/4)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endParaRPr lang="en-US" altLang="de-DE" smtClean="0"/>
          </a:p>
          <a:p>
            <a:pPr eaLnBrk="1" hangingPunct="1"/>
            <a:endParaRPr lang="en-US" altLang="de-DE" smtClean="0"/>
          </a:p>
          <a:p>
            <a:pPr eaLnBrk="1" hangingPunct="1"/>
            <a:endParaRPr lang="en-US" altLang="de-DE" smtClean="0"/>
          </a:p>
          <a:p>
            <a:pPr eaLnBrk="1" hangingPunct="1">
              <a:buFont typeface="Wingdings" pitchFamily="2" charset="2"/>
              <a:buNone/>
            </a:pPr>
            <a:endParaRPr lang="en-US" altLang="de-DE" smtClean="0"/>
          </a:p>
          <a:p>
            <a:pPr eaLnBrk="1" hangingPunct="1"/>
            <a:endParaRPr lang="en-US" altLang="de-DE" smtClean="0"/>
          </a:p>
          <a:p>
            <a:pPr eaLnBrk="1" hangingPunct="1"/>
            <a:endParaRPr lang="en-US" altLang="de-DE" smtClean="0"/>
          </a:p>
          <a:p>
            <a:pPr eaLnBrk="1" hangingPunct="1"/>
            <a:endParaRPr lang="en-US" altLang="de-DE" smtClean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345883"/>
              </p:ext>
            </p:extLst>
          </p:nvPr>
        </p:nvGraphicFramePr>
        <p:xfrm>
          <a:off x="5456211" y="2189620"/>
          <a:ext cx="3182964" cy="12341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1482"/>
                <a:gridCol w="1591482"/>
              </a:tblGrid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„</a:t>
                      </a:r>
                      <a:r>
                        <a:rPr lang="de-AT" sz="1400" dirty="0" err="1" smtClean="0">
                          <a:solidFill>
                            <a:schemeClr val="tx1"/>
                          </a:solidFill>
                        </a:rPr>
                        <a:t>Beginning</a:t>
                      </a:r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1387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 smtClean="0">
                          <a:solidFill>
                            <a:schemeClr val="tx1"/>
                          </a:solidFill>
                        </a:rPr>
                        <a:t>e8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(H*</a:t>
                      </a:r>
                      <a:r>
                        <a:rPr lang="de-AT" sz="14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→</a:t>
                      </a:r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de-AT" sz="1400" dirty="0" err="1" smtClean="0">
                          <a:solidFill>
                            <a:schemeClr val="tx1"/>
                          </a:solidFill>
                        </a:rPr>
                        <a:t>S3</a:t>
                      </a:r>
                      <a:r>
                        <a:rPr lang="de-AT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de-AT" sz="1400" dirty="0" err="1" smtClean="0">
                          <a:solidFill>
                            <a:schemeClr val="tx1"/>
                          </a:solidFill>
                        </a:rPr>
                        <a:t>S3.1</a:t>
                      </a:r>
                      <a:endParaRPr lang="de-A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</a:tr>
            </a:tbl>
          </a:graphicData>
        </a:graphic>
      </p:graphicFrame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0" y="2036728"/>
            <a:ext cx="4892560" cy="2784544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2FE6D2D-A912-482E-86DF-3EC6C1F121A1}" type="slidenum">
              <a:rPr lang="de-DE" altLang="de-DE" smtClean="0"/>
              <a:pPr>
                <a:defRPr/>
              </a:pPr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498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Entry </a:t>
            </a:r>
            <a:r>
              <a:rPr lang="de-AT" dirty="0" err="1" smtClean="0"/>
              <a:t>and</a:t>
            </a:r>
            <a:r>
              <a:rPr lang="de-AT" dirty="0" smtClean="0"/>
              <a:t> Exit </a:t>
            </a:r>
            <a:r>
              <a:rPr lang="de-AT" dirty="0"/>
              <a:t>P</a:t>
            </a:r>
            <a:r>
              <a:rPr lang="de-AT" dirty="0" smtClean="0"/>
              <a:t>oints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Encapsulation mechanism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composite state shall be entered or exited via a state other than the initial and final </a:t>
            </a:r>
            <a:r>
              <a:rPr lang="en-US" dirty="0" smtClean="0"/>
              <a:t>states</a:t>
            </a:r>
            <a:endParaRPr lang="en-US" dirty="0"/>
          </a:p>
          <a:p>
            <a:pPr lvl="1"/>
            <a:r>
              <a:rPr lang="en-US" dirty="0"/>
              <a:t>The external transition must/need not know the structure of the composite state</a:t>
            </a:r>
            <a:endParaRPr lang="de-AT" dirty="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7054751" y="3270053"/>
            <a:ext cx="1402948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15000"/>
              </a:spcBef>
              <a:buClr>
                <a:srgbClr val="FE8400"/>
              </a:buClr>
              <a:buFont typeface="Times" panose="02020603050405020304" pitchFamily="18" charset="0"/>
              <a:buAutoNum type="arabicPeriod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chemeClr val="bg2"/>
              </a:buClr>
              <a:buSzPct val="145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5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de-AT" altLang="de-DE" sz="1600" dirty="0" err="1" smtClean="0">
                <a:solidFill>
                  <a:srgbClr val="FE8400"/>
                </a:solidFill>
                <a:latin typeface="+mn-lt"/>
              </a:rPr>
              <a:t>External</a:t>
            </a:r>
            <a:r>
              <a:rPr lang="de-AT" altLang="de-DE" sz="1600" dirty="0" smtClean="0">
                <a:solidFill>
                  <a:srgbClr val="FE8400"/>
                </a:solidFill>
                <a:latin typeface="+mn-lt"/>
              </a:rPr>
              <a:t> </a:t>
            </a:r>
            <a:r>
              <a:rPr lang="de-AT" altLang="de-DE" sz="1600" dirty="0" err="1" smtClean="0">
                <a:solidFill>
                  <a:srgbClr val="FE8400"/>
                </a:solidFill>
                <a:latin typeface="+mn-lt"/>
              </a:rPr>
              <a:t>view</a:t>
            </a:r>
            <a:endParaRPr lang="de-AT" altLang="de-DE" sz="1600" dirty="0" smtClean="0">
              <a:solidFill>
                <a:srgbClr val="FE8400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16" y="3120672"/>
            <a:ext cx="4034168" cy="259785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16" y="3120672"/>
            <a:ext cx="4034168" cy="2597855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2FE6D2D-A912-482E-86DF-3EC6C1F121A1}" type="slidenum">
              <a:rPr lang="de-DE" altLang="de-DE" smtClean="0"/>
              <a:pPr>
                <a:defRPr/>
              </a:pPr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386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Example</a:t>
            </a:r>
            <a:r>
              <a:rPr lang="de-AT" dirty="0" smtClean="0"/>
              <a:t>: Entry </a:t>
            </a:r>
            <a:r>
              <a:rPr lang="de-AT" dirty="0" err="1" smtClean="0"/>
              <a:t>and</a:t>
            </a:r>
            <a:r>
              <a:rPr lang="de-AT" dirty="0" smtClean="0"/>
              <a:t> Exit Points </a:t>
            </a:r>
            <a:endParaRPr lang="de-AT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1196332" y="1128902"/>
            <a:ext cx="6751336" cy="4600197"/>
            <a:chOff x="1349257" y="1063243"/>
            <a:chExt cx="6751336" cy="4600197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071" y="3541927"/>
              <a:ext cx="6735708" cy="2121513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9257" y="1063243"/>
              <a:ext cx="6751336" cy="2121513"/>
            </a:xfrm>
            <a:prstGeom prst="rect">
              <a:avLst/>
            </a:prstGeom>
          </p:spPr>
        </p:pic>
      </p:grp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2FE6D2D-A912-482E-86DF-3EC6C1F121A1}" type="slidenum">
              <a:rPr lang="de-DE" altLang="de-DE" smtClean="0"/>
              <a:pPr>
                <a:defRPr/>
              </a:pPr>
              <a:t>36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459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Notation Elements (1/2)</a:t>
            </a:r>
          </a:p>
        </p:txBody>
      </p:sp>
      <p:graphicFrame>
        <p:nvGraphicFramePr>
          <p:cNvPr id="2789379" name="Group 3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949341708"/>
              </p:ext>
            </p:extLst>
          </p:nvPr>
        </p:nvGraphicFramePr>
        <p:xfrm>
          <a:off x="531813" y="1073730"/>
          <a:ext cx="8080375" cy="4710540"/>
        </p:xfrm>
        <a:graphic>
          <a:graphicData uri="http://schemas.openxmlformats.org/drawingml/2006/table">
            <a:tbl>
              <a:tblPr/>
              <a:tblGrid>
                <a:gridCol w="2075059"/>
                <a:gridCol w="1853589"/>
                <a:gridCol w="4151727"/>
              </a:tblGrid>
              <a:tr h="3505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Notation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45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State</a:t>
                      </a:r>
                    </a:p>
                  </a:txBody>
                  <a:tcPr marT="45713" marB="4571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US" sz="1800" kern="1200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8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 of a specific “time span” in which an object finds itself during its “life cycle”. Within a state, activities can be executed by the object.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93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Transition</a:t>
                      </a:r>
                    </a:p>
                  </a:txBody>
                  <a:tcPr marT="45713" marB="4571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State transition e from a source state S to a target state T</a:t>
                      </a:r>
                      <a:endParaRPr kumimoji="0" lang="en-US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Initial state</a:t>
                      </a:r>
                    </a:p>
                  </a:txBody>
                  <a:tcPr marT="45713" marB="4571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of a state machine diagram</a:t>
                      </a:r>
                      <a:endParaRPr kumimoji="0" lang="en-US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Final state</a:t>
                      </a:r>
                    </a:p>
                  </a:txBody>
                  <a:tcPr marT="45713" marB="4571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8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of a state machine diagram</a:t>
                      </a:r>
                      <a:endParaRPr kumimoji="0" lang="en-US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Terminate node</a:t>
                      </a:r>
                    </a:p>
                  </a:txBody>
                  <a:tcPr marT="45713" marB="4571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8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Termination of an object’s state machine diagram</a:t>
                      </a:r>
                      <a:endParaRPr kumimoji="0" lang="en-US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929" y="1627249"/>
            <a:ext cx="1618491" cy="1030226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405" y="3020991"/>
            <a:ext cx="1621539" cy="49682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442" y="3853073"/>
            <a:ext cx="283465" cy="28346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442" y="4524723"/>
            <a:ext cx="283465" cy="28346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590" y="5304514"/>
            <a:ext cx="201168" cy="201168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2FE6D2D-A912-482E-86DF-3EC6C1F121A1}" type="slidenum">
              <a:rPr lang="de-DE" altLang="de-DE" smtClean="0"/>
              <a:pPr>
                <a:defRPr/>
              </a:pPr>
              <a:t>37</a:t>
            </a:fld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Notation Elements (2/2)</a:t>
            </a:r>
          </a:p>
        </p:txBody>
      </p:sp>
      <p:graphicFrame>
        <p:nvGraphicFramePr>
          <p:cNvPr id="2791427" name="Group 3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577387691"/>
              </p:ext>
            </p:extLst>
          </p:nvPr>
        </p:nvGraphicFramePr>
        <p:xfrm>
          <a:off x="534691" y="1068250"/>
          <a:ext cx="8074618" cy="4721501"/>
        </p:xfrm>
        <a:graphic>
          <a:graphicData uri="http://schemas.openxmlformats.org/drawingml/2006/table">
            <a:tbl>
              <a:tblPr/>
              <a:tblGrid>
                <a:gridCol w="2493055"/>
                <a:gridCol w="1432796"/>
                <a:gridCol w="4148767"/>
              </a:tblGrid>
              <a:tr h="3562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marT="45714" marB="4571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Syntax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Beschreibung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41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Decision node</a:t>
                      </a:r>
                    </a:p>
                  </a:txBody>
                  <a:tcPr marT="45714" marB="4571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from which multiple alternative</a:t>
                      </a:r>
                    </a:p>
                    <a:p>
                      <a:r>
                        <a:rPr lang="en-US" sz="18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transitions can origin</a:t>
                      </a:r>
                      <a:endParaRPr kumimoji="0" lang="en-US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20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Parallelization node</a:t>
                      </a:r>
                    </a:p>
                  </a:txBody>
                  <a:tcPr marT="45714" marB="4571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Splitting of a transition into multiple</a:t>
                      </a:r>
                    </a:p>
                    <a:p>
                      <a:r>
                        <a:rPr lang="en-US" sz="18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parallel transitions</a:t>
                      </a:r>
                      <a:endParaRPr kumimoji="0" lang="en-US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3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Synchronization node</a:t>
                      </a:r>
                    </a:p>
                  </a:txBody>
                  <a:tcPr marT="45714" marB="4571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Merging of multiple parallel transitions</a:t>
                      </a:r>
                    </a:p>
                    <a:p>
                      <a:r>
                        <a:rPr lang="en-US" sz="18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into one transition</a:t>
                      </a:r>
                      <a:endParaRPr kumimoji="0" lang="en-US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6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Shallow / deep history state</a:t>
                      </a:r>
                    </a:p>
                  </a:txBody>
                  <a:tcPr marT="45714" marB="4571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“Return address” to a </a:t>
                      </a:r>
                      <a:r>
                        <a:rPr lang="en-US" sz="1800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substate</a:t>
                      </a:r>
                      <a:r>
                        <a:rPr lang="en-US" sz="18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or a</a:t>
                      </a:r>
                    </a:p>
                    <a:p>
                      <a:r>
                        <a:rPr lang="en-US" sz="18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</a:t>
                      </a:r>
                      <a:r>
                        <a:rPr lang="en-US" sz="1800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substate</a:t>
                      </a:r>
                      <a:r>
                        <a:rPr lang="en-US" sz="18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a composite state</a:t>
                      </a:r>
                      <a:endParaRPr kumimoji="0" lang="en-US" sz="16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04" name="Picture 27"/>
          <p:cNvSpPr>
            <a:spLocks noChangeAspect="1" noChangeArrowheads="1"/>
          </p:cNvSpPr>
          <p:nvPr/>
        </p:nvSpPr>
        <p:spPr bwMode="auto">
          <a:xfrm>
            <a:off x="3200400" y="1841500"/>
            <a:ext cx="76993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AT" altLang="de-DE"/>
          </a:p>
        </p:txBody>
      </p:sp>
      <p:sp>
        <p:nvSpPr>
          <p:cNvPr id="46105" name="Picture 28"/>
          <p:cNvSpPr>
            <a:spLocks noChangeAspect="1" noChangeArrowheads="1"/>
          </p:cNvSpPr>
          <p:nvPr/>
        </p:nvSpPr>
        <p:spPr bwMode="auto">
          <a:xfrm>
            <a:off x="2990850" y="3357563"/>
            <a:ext cx="1281113" cy="841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AT" altLang="de-DE"/>
          </a:p>
        </p:txBody>
      </p:sp>
      <p:sp>
        <p:nvSpPr>
          <p:cNvPr id="46106" name="Picture 29"/>
          <p:cNvSpPr>
            <a:spLocks noChangeAspect="1" noChangeArrowheads="1"/>
          </p:cNvSpPr>
          <p:nvPr/>
        </p:nvSpPr>
        <p:spPr bwMode="auto">
          <a:xfrm>
            <a:off x="2938463" y="4716463"/>
            <a:ext cx="1358900" cy="998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AT" alt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453" y="1712177"/>
            <a:ext cx="1213106" cy="47548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665" y="2601912"/>
            <a:ext cx="868682" cy="76200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665" y="3679826"/>
            <a:ext cx="868682" cy="76200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57" y="4993267"/>
            <a:ext cx="1072898" cy="390145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2FE6D2D-A912-482E-86DF-3EC6C1F121A1}" type="slidenum">
              <a:rPr lang="de-DE" altLang="de-DE" smtClean="0"/>
              <a:pPr>
                <a:defRPr/>
              </a:pPr>
              <a:t>38</a:t>
            </a:fld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Introduction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de-DE" dirty="0" smtClean="0"/>
              <a:t>Every object takes a finite number of different states during its life</a:t>
            </a:r>
          </a:p>
          <a:p>
            <a:r>
              <a:rPr lang="en-US" altLang="de-DE" dirty="0" smtClean="0"/>
              <a:t>State machine diagram is used as follows:</a:t>
            </a:r>
          </a:p>
          <a:p>
            <a:pPr lvl="1"/>
            <a:r>
              <a:rPr lang="en-US" altLang="de-DE" dirty="0" smtClean="0"/>
              <a:t>To m</a:t>
            </a:r>
            <a:r>
              <a:rPr lang="en-US" altLang="de-DE" sz="1800" dirty="0" smtClean="0"/>
              <a:t>odel the possible states </a:t>
            </a:r>
            <a:r>
              <a:rPr lang="en-US" altLang="de-DE" dirty="0" smtClean="0"/>
              <a:t>of</a:t>
            </a:r>
            <a:r>
              <a:rPr lang="en-US" altLang="de-DE" sz="1800" dirty="0" smtClean="0"/>
              <a:t> a system or object</a:t>
            </a:r>
          </a:p>
          <a:p>
            <a:pPr lvl="1"/>
            <a:r>
              <a:rPr lang="en-US" altLang="de-DE" dirty="0" smtClean="0"/>
              <a:t>To s</a:t>
            </a:r>
            <a:r>
              <a:rPr lang="en-US" altLang="de-DE" sz="1800" dirty="0" smtClean="0"/>
              <a:t>how how state transitions occur as a consequence of events</a:t>
            </a:r>
          </a:p>
          <a:p>
            <a:pPr lvl="1"/>
            <a:r>
              <a:rPr lang="en-US" altLang="de-DE" dirty="0" smtClean="0"/>
              <a:t>To s</a:t>
            </a:r>
            <a:r>
              <a:rPr lang="en-US" altLang="de-DE" sz="1800" dirty="0" smtClean="0"/>
              <a:t>how what behavior the system or object exhibits in each state</a:t>
            </a:r>
          </a:p>
          <a:p>
            <a:pPr lvl="1"/>
            <a:endParaRPr lang="en-US" altLang="de-DE" sz="1800" dirty="0" smtClean="0"/>
          </a:p>
          <a:p>
            <a:r>
              <a:rPr lang="en-US" altLang="de-DE" sz="2000" dirty="0" smtClean="0"/>
              <a:t>Example: </a:t>
            </a:r>
            <a:r>
              <a:rPr lang="en-US" altLang="de-DE" sz="2000" dirty="0" smtClean="0">
                <a:solidFill>
                  <a:schemeClr val="tx1"/>
                </a:solidFill>
              </a:rPr>
              <a:t>high-level description of the behavior of a lecture hall  </a:t>
            </a:r>
          </a:p>
        </p:txBody>
      </p:sp>
      <p:sp>
        <p:nvSpPr>
          <p:cNvPr id="12" name="Textfeld 46"/>
          <p:cNvSpPr txBox="1">
            <a:spLocks noChangeArrowheads="1"/>
          </p:cNvSpPr>
          <p:nvPr/>
        </p:nvSpPr>
        <p:spPr bwMode="auto">
          <a:xfrm>
            <a:off x="4397581" y="3616721"/>
            <a:ext cx="1076325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Clr>
                <a:srgbClr val="FE8400"/>
              </a:buClr>
              <a:buFont typeface="Times" panose="02020603050405020304" pitchFamily="18" charset="0"/>
              <a:buAutoNum type="arabicPeriod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defTabSz="714375">
              <a:spcBef>
                <a:spcPct val="15000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chemeClr val="bg2"/>
              </a:buClr>
              <a:buSzPct val="145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5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de-AT" altLang="de-DE" sz="1600" dirty="0" smtClean="0">
                <a:solidFill>
                  <a:srgbClr val="FE8400"/>
                </a:solidFill>
                <a:latin typeface="+mn-lt"/>
              </a:rPr>
              <a:t>Transition</a:t>
            </a:r>
          </a:p>
        </p:txBody>
      </p:sp>
      <p:sp>
        <p:nvSpPr>
          <p:cNvPr id="17415" name="Line 28"/>
          <p:cNvSpPr>
            <a:spLocks noChangeShapeType="1"/>
          </p:cNvSpPr>
          <p:nvPr/>
        </p:nvSpPr>
        <p:spPr bwMode="auto">
          <a:xfrm flipH="1">
            <a:off x="4922250" y="3971715"/>
            <a:ext cx="0" cy="349336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feld 46"/>
          <p:cNvSpPr txBox="1">
            <a:spLocks noChangeArrowheads="1"/>
          </p:cNvSpPr>
          <p:nvPr/>
        </p:nvSpPr>
        <p:spPr bwMode="auto">
          <a:xfrm>
            <a:off x="6227614" y="3616722"/>
            <a:ext cx="660883" cy="33813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Clr>
                <a:srgbClr val="FE8400"/>
              </a:buClr>
              <a:buFont typeface="Times" panose="02020603050405020304" pitchFamily="18" charset="0"/>
              <a:buAutoNum type="arabicPeriod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defTabSz="714375">
              <a:spcBef>
                <a:spcPct val="15000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chemeClr val="bg2"/>
              </a:buClr>
              <a:buSzPct val="145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5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de-AT" altLang="de-DE" sz="1600" dirty="0" smtClean="0">
                <a:solidFill>
                  <a:srgbClr val="FE8400"/>
                </a:solidFill>
                <a:latin typeface="+mn-lt"/>
              </a:rPr>
              <a:t>State</a:t>
            </a:r>
          </a:p>
        </p:txBody>
      </p:sp>
      <p:sp>
        <p:nvSpPr>
          <p:cNvPr id="13" name="Line 28"/>
          <p:cNvSpPr>
            <a:spLocks noChangeShapeType="1"/>
          </p:cNvSpPr>
          <p:nvPr/>
        </p:nvSpPr>
        <p:spPr bwMode="auto">
          <a:xfrm flipH="1">
            <a:off x="6558055" y="3971715"/>
            <a:ext cx="0" cy="349336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2FE6D2D-A912-482E-86DF-3EC6C1F121A1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638" y="4450665"/>
            <a:ext cx="3485229" cy="9630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Example: Lecture Hall with Details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036061" y="2139157"/>
            <a:ext cx="4505325" cy="2825728"/>
          </a:xfrm>
          <a:prstGeom prst="rect">
            <a:avLst/>
          </a:prstGeom>
          <a:ln cap="rnd">
            <a:round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>
            <a:spAutoFit/>
          </a:bodyPr>
          <a:lstStyle/>
          <a:p>
            <a:pPr defTabSz="360000">
              <a:defRPr/>
            </a:pPr>
            <a:r>
              <a:rPr lang="en-US" i="0" dirty="0">
                <a:latin typeface="Courier" pitchFamily="49" charset="0"/>
              </a:rPr>
              <a:t>class </a:t>
            </a:r>
            <a:r>
              <a:rPr lang="en-US" i="0" dirty="0" err="1">
                <a:latin typeface="Courier" pitchFamily="49" charset="0"/>
              </a:rPr>
              <a:t>LectureHall</a:t>
            </a:r>
            <a:r>
              <a:rPr lang="en-US" i="0" dirty="0">
                <a:latin typeface="Courier" pitchFamily="49" charset="0"/>
              </a:rPr>
              <a:t> {</a:t>
            </a:r>
          </a:p>
          <a:p>
            <a:pPr defTabSz="360000">
              <a:defRPr/>
            </a:pPr>
            <a:r>
              <a:rPr lang="en-US" i="0" dirty="0">
                <a:latin typeface="Courier" pitchFamily="49" charset="0"/>
              </a:rPr>
              <a:t>	private </a:t>
            </a:r>
            <a:r>
              <a:rPr lang="en-US" i="0" dirty="0" err="1">
                <a:latin typeface="Courier" pitchFamily="49" charset="0"/>
              </a:rPr>
              <a:t>boolean</a:t>
            </a:r>
            <a:r>
              <a:rPr lang="en-US" i="0" dirty="0">
                <a:latin typeface="Courier" pitchFamily="49" charset="0"/>
              </a:rPr>
              <a:t> free</a:t>
            </a:r>
            <a:r>
              <a:rPr lang="en-US" i="0" dirty="0" smtClean="0">
                <a:latin typeface="Courier" pitchFamily="49" charset="0"/>
              </a:rPr>
              <a:t>;</a:t>
            </a:r>
          </a:p>
          <a:p>
            <a:pPr defTabSz="360000">
              <a:defRPr/>
            </a:pPr>
            <a:endParaRPr lang="en-US" i="0" dirty="0">
              <a:latin typeface="Courier" pitchFamily="49" charset="0"/>
            </a:endParaRPr>
          </a:p>
          <a:p>
            <a:pPr defTabSz="360000">
              <a:defRPr/>
            </a:pPr>
            <a:r>
              <a:rPr lang="en-US" i="0" dirty="0">
                <a:latin typeface="Courier" pitchFamily="49" charset="0"/>
              </a:rPr>
              <a:t>	public void occupy() {</a:t>
            </a:r>
          </a:p>
          <a:p>
            <a:pPr defTabSz="360000">
              <a:defRPr/>
            </a:pPr>
            <a:r>
              <a:rPr lang="en-US" i="0" dirty="0">
                <a:latin typeface="Courier" pitchFamily="49" charset="0"/>
              </a:rPr>
              <a:t>		free=false;</a:t>
            </a:r>
          </a:p>
          <a:p>
            <a:pPr defTabSz="360000">
              <a:defRPr/>
            </a:pPr>
            <a:r>
              <a:rPr lang="en-US" i="0" dirty="0">
                <a:latin typeface="Courier" pitchFamily="49" charset="0"/>
              </a:rPr>
              <a:t>	}</a:t>
            </a:r>
          </a:p>
          <a:p>
            <a:pPr defTabSz="360000">
              <a:defRPr/>
            </a:pPr>
            <a:r>
              <a:rPr lang="en-US" i="0" dirty="0">
                <a:latin typeface="Courier" pitchFamily="49" charset="0"/>
              </a:rPr>
              <a:t>	public void release() {</a:t>
            </a:r>
          </a:p>
          <a:p>
            <a:pPr defTabSz="360000">
              <a:defRPr/>
            </a:pPr>
            <a:r>
              <a:rPr lang="en-US" i="0" dirty="0">
                <a:latin typeface="Courier" pitchFamily="49" charset="0"/>
              </a:rPr>
              <a:t>		free=true;</a:t>
            </a:r>
          </a:p>
          <a:p>
            <a:pPr defTabSz="360000">
              <a:defRPr/>
            </a:pPr>
            <a:r>
              <a:rPr lang="en-US" i="0" dirty="0">
                <a:latin typeface="Courier" pitchFamily="49" charset="0"/>
              </a:rPr>
              <a:t>	}</a:t>
            </a:r>
          </a:p>
          <a:p>
            <a:pPr defTabSz="360000">
              <a:defRPr/>
            </a:pPr>
            <a:r>
              <a:rPr lang="en-US" i="0" dirty="0">
                <a:latin typeface="Courier" pitchFamily="49" charset="0"/>
              </a:rPr>
              <a:t>}</a:t>
            </a:r>
            <a:endParaRPr lang="de-AT" i="0" dirty="0">
              <a:latin typeface="Courier" pitchFamily="49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5" y="1654367"/>
            <a:ext cx="3139524" cy="86750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9" y="3113370"/>
            <a:ext cx="1809357" cy="2090264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2FE6D2D-A912-482E-86DF-3EC6C1F121A1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Example: Digital Clock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80" y="2600540"/>
            <a:ext cx="1407802" cy="165691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10" y="294314"/>
            <a:ext cx="1529465" cy="49244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87" y="1356104"/>
            <a:ext cx="6425293" cy="414579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2FE6D2D-A912-482E-86DF-3EC6C1F121A1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mtClean="0"/>
              <a:t>State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de-DE" dirty="0" smtClean="0"/>
              <a:t>States = nodes of the state machine</a:t>
            </a:r>
          </a:p>
          <a:p>
            <a:endParaRPr lang="en-US" altLang="de-DE" dirty="0" smtClean="0"/>
          </a:p>
          <a:p>
            <a:r>
              <a:rPr lang="en-US" altLang="de-DE" dirty="0" smtClean="0"/>
              <a:t>When a state is active</a:t>
            </a:r>
          </a:p>
          <a:p>
            <a:pPr lvl="1"/>
            <a:r>
              <a:rPr lang="en-US" altLang="de-DE" dirty="0" smtClean="0"/>
              <a:t>The object is in that state</a:t>
            </a:r>
          </a:p>
          <a:p>
            <a:pPr lvl="1"/>
            <a:r>
              <a:rPr lang="en-US" altLang="de-DE" dirty="0" smtClean="0"/>
              <a:t>All internal activities specified in this state can be executed</a:t>
            </a:r>
          </a:p>
          <a:p>
            <a:pPr lvl="2"/>
            <a:r>
              <a:rPr lang="en-US" altLang="de-DE" dirty="0" smtClean="0"/>
              <a:t>An activity can consist of multiple actions</a:t>
            </a:r>
          </a:p>
          <a:p>
            <a:endParaRPr lang="en-US" altLang="de-DE" dirty="0" smtClean="0"/>
          </a:p>
          <a:p>
            <a:r>
              <a:rPr lang="en-US" altLang="de-DE" dirty="0" smtClean="0"/>
              <a:t>entry / Activity(...)</a:t>
            </a:r>
          </a:p>
          <a:p>
            <a:pPr lvl="1"/>
            <a:r>
              <a:rPr lang="en-US" altLang="de-DE" dirty="0" smtClean="0"/>
              <a:t>Executed when the object enters the state</a:t>
            </a:r>
          </a:p>
          <a:p>
            <a:r>
              <a:rPr lang="en-US" altLang="de-DE" dirty="0" smtClean="0"/>
              <a:t>exit / Activity(...)</a:t>
            </a:r>
          </a:p>
          <a:p>
            <a:pPr lvl="1"/>
            <a:r>
              <a:rPr lang="en-US" altLang="de-DE" dirty="0" smtClean="0"/>
              <a:t>Executed when the object exits the state</a:t>
            </a:r>
          </a:p>
          <a:p>
            <a:r>
              <a:rPr lang="en-US" altLang="de-DE" dirty="0" smtClean="0"/>
              <a:t>do / Activity(...)</a:t>
            </a:r>
          </a:p>
          <a:p>
            <a:pPr lvl="1"/>
            <a:r>
              <a:rPr lang="en-US" altLang="de-DE" dirty="0" smtClean="0"/>
              <a:t>Executed while the object remains in this state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684" y="1158309"/>
            <a:ext cx="1618491" cy="103216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684" y="279930"/>
            <a:ext cx="1618491" cy="52120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16" y="2901337"/>
            <a:ext cx="2465659" cy="2830578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2FE6D2D-A912-482E-86DF-3EC6C1F121A1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Change from one state to another</a:t>
            </a:r>
            <a:endParaRPr lang="en-US" dirty="0"/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1058415" y="4953700"/>
            <a:ext cx="1337226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15000"/>
              </a:spcBef>
              <a:buClr>
                <a:srgbClr val="FE8400"/>
              </a:buClr>
              <a:buFont typeface="Times" panose="02020603050405020304" pitchFamily="18" charset="0"/>
              <a:buAutoNum type="arabicPeriod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chemeClr val="bg2"/>
              </a:buClr>
              <a:buSzPct val="145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5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de-AT" altLang="de-DE" sz="1600" dirty="0" smtClean="0">
                <a:solidFill>
                  <a:srgbClr val="FE8400"/>
                </a:solidFill>
                <a:latin typeface="+mn-lt"/>
              </a:rPr>
              <a:t>Source </a:t>
            </a:r>
            <a:r>
              <a:rPr lang="de-AT" altLang="de-DE" sz="1600" dirty="0" err="1" smtClean="0">
                <a:solidFill>
                  <a:srgbClr val="FE8400"/>
                </a:solidFill>
                <a:latin typeface="+mn-lt"/>
              </a:rPr>
              <a:t>state</a:t>
            </a:r>
            <a:endParaRPr lang="de-AT" altLang="de-DE" sz="1600" dirty="0" smtClean="0">
              <a:solidFill>
                <a:srgbClr val="FE8400"/>
              </a:solidFill>
              <a:latin typeface="+mn-lt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723156" y="4953700"/>
            <a:ext cx="1262269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15000"/>
              </a:spcBef>
              <a:buClr>
                <a:srgbClr val="FE8400"/>
              </a:buClr>
              <a:buFont typeface="Times" panose="02020603050405020304" pitchFamily="18" charset="0"/>
              <a:buAutoNum type="arabicPeriod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chemeClr val="bg2"/>
              </a:buClr>
              <a:buSzPct val="145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5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de-AT" altLang="de-DE" sz="1600" dirty="0" smtClean="0">
                <a:solidFill>
                  <a:srgbClr val="FE8400"/>
                </a:solidFill>
                <a:latin typeface="+mn-lt"/>
              </a:rPr>
              <a:t>Target </a:t>
            </a:r>
            <a:r>
              <a:rPr lang="de-AT" altLang="de-DE" sz="1600" dirty="0" err="1" smtClean="0">
                <a:solidFill>
                  <a:srgbClr val="FE8400"/>
                </a:solidFill>
                <a:latin typeface="+mn-lt"/>
              </a:rPr>
              <a:t>state</a:t>
            </a:r>
            <a:endParaRPr lang="de-AT" altLang="de-DE" sz="1600" dirty="0" smtClean="0">
              <a:solidFill>
                <a:srgbClr val="FE8400"/>
              </a:solidFill>
              <a:latin typeface="+mn-lt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359892" y="4953700"/>
            <a:ext cx="1068690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15000"/>
              </a:spcBef>
              <a:buClr>
                <a:srgbClr val="FE8400"/>
              </a:buClr>
              <a:buFont typeface="Times" panose="02020603050405020304" pitchFamily="18" charset="0"/>
              <a:buAutoNum type="arabicPeriod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chemeClr val="bg2"/>
              </a:buClr>
              <a:buSzPct val="145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5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de-AT" altLang="de-DE" sz="1600" dirty="0" smtClean="0">
                <a:solidFill>
                  <a:srgbClr val="FE8400"/>
                </a:solidFill>
                <a:latin typeface="+mn-lt"/>
              </a:rPr>
              <a:t>Transition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337806" y="1754071"/>
            <a:ext cx="758313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15000"/>
              </a:spcBef>
              <a:buClr>
                <a:srgbClr val="FE8400"/>
              </a:buClr>
              <a:buFont typeface="Times" panose="02020603050405020304" pitchFamily="18" charset="0"/>
              <a:buAutoNum type="arabicPeriod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chemeClr val="bg2"/>
              </a:buClr>
              <a:buSzPct val="145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5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de-AT" altLang="de-DE" sz="1600" dirty="0">
                <a:solidFill>
                  <a:srgbClr val="FE8400"/>
                </a:solidFill>
                <a:latin typeface="+mn-lt"/>
              </a:rPr>
              <a:t>E</a:t>
            </a:r>
            <a:r>
              <a:rPr lang="de-AT" altLang="de-DE" sz="1600" dirty="0" smtClean="0">
                <a:solidFill>
                  <a:srgbClr val="FE8400"/>
                </a:solidFill>
                <a:latin typeface="+mn-lt"/>
              </a:rPr>
              <a:t>vent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230522" y="1754071"/>
            <a:ext cx="803899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15000"/>
              </a:spcBef>
              <a:buClr>
                <a:srgbClr val="FE8400"/>
              </a:buClr>
              <a:buFont typeface="Times" panose="02020603050405020304" pitchFamily="18" charset="0"/>
              <a:buAutoNum type="arabicPeriod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chemeClr val="bg2"/>
              </a:buClr>
              <a:buSzPct val="145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5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de-AT" altLang="de-DE" sz="1600" dirty="0" err="1">
                <a:solidFill>
                  <a:srgbClr val="FE8400"/>
                </a:solidFill>
                <a:latin typeface="+mn-lt"/>
              </a:rPr>
              <a:t>G</a:t>
            </a:r>
            <a:r>
              <a:rPr lang="de-AT" altLang="de-DE" sz="1600" dirty="0" err="1" smtClean="0">
                <a:solidFill>
                  <a:srgbClr val="FE8400"/>
                </a:solidFill>
                <a:latin typeface="+mn-lt"/>
              </a:rPr>
              <a:t>uard</a:t>
            </a:r>
            <a:endParaRPr lang="de-AT" altLang="de-DE" sz="1600" dirty="0" smtClean="0">
              <a:solidFill>
                <a:srgbClr val="FE8400"/>
              </a:solidFill>
              <a:latin typeface="+mn-lt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574555" y="1754071"/>
            <a:ext cx="2741456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15000"/>
              </a:spcBef>
              <a:buClr>
                <a:srgbClr val="FE8400"/>
              </a:buClr>
              <a:buFont typeface="Times" panose="02020603050405020304" pitchFamily="18" charset="0"/>
              <a:buAutoNum type="arabicPeriod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chemeClr val="bg2"/>
              </a:buClr>
              <a:buSzPct val="145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5000"/>
              </a:spcBef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panose="02020603050405020304" pitchFamily="18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de-AT" altLang="de-DE" sz="1600" dirty="0" err="1" smtClean="0">
                <a:solidFill>
                  <a:srgbClr val="FE8400"/>
                </a:solidFill>
                <a:latin typeface="+mn-lt"/>
              </a:rPr>
              <a:t>Sequence</a:t>
            </a:r>
            <a:r>
              <a:rPr lang="de-AT" altLang="de-DE" sz="1600" dirty="0" smtClean="0">
                <a:solidFill>
                  <a:srgbClr val="FE8400"/>
                </a:solidFill>
                <a:latin typeface="+mn-lt"/>
              </a:rPr>
              <a:t> </a:t>
            </a:r>
            <a:r>
              <a:rPr lang="de-AT" altLang="de-DE" sz="1600" dirty="0" err="1" smtClean="0">
                <a:solidFill>
                  <a:srgbClr val="FE8400"/>
                </a:solidFill>
                <a:latin typeface="+mn-lt"/>
              </a:rPr>
              <a:t>of</a:t>
            </a:r>
            <a:r>
              <a:rPr lang="de-AT" altLang="de-DE" sz="1600" dirty="0" smtClean="0">
                <a:solidFill>
                  <a:srgbClr val="FE8400"/>
                </a:solidFill>
                <a:latin typeface="+mn-lt"/>
              </a:rPr>
              <a:t> </a:t>
            </a:r>
            <a:r>
              <a:rPr lang="de-AT" altLang="de-DE" sz="1600" dirty="0" err="1" smtClean="0">
                <a:solidFill>
                  <a:srgbClr val="FE8400"/>
                </a:solidFill>
                <a:latin typeface="+mn-lt"/>
              </a:rPr>
              <a:t>actions</a:t>
            </a:r>
            <a:r>
              <a:rPr lang="de-AT" altLang="de-DE" sz="1600" dirty="0" smtClean="0">
                <a:solidFill>
                  <a:srgbClr val="FE8400"/>
                </a:solidFill>
                <a:latin typeface="+mn-lt"/>
              </a:rPr>
              <a:t> (</a:t>
            </a:r>
            <a:r>
              <a:rPr lang="de-AT" altLang="de-DE" sz="1600" dirty="0" err="1">
                <a:solidFill>
                  <a:srgbClr val="FE8400"/>
                </a:solidFill>
                <a:latin typeface="+mn-lt"/>
              </a:rPr>
              <a:t>e</a:t>
            </a:r>
            <a:r>
              <a:rPr lang="de-AT" altLang="de-DE" sz="1600" dirty="0" err="1" smtClean="0">
                <a:solidFill>
                  <a:srgbClr val="FE8400"/>
                </a:solidFill>
                <a:latin typeface="+mn-lt"/>
              </a:rPr>
              <a:t>ffect</a:t>
            </a:r>
            <a:r>
              <a:rPr lang="de-AT" altLang="de-DE" sz="1600" dirty="0" smtClean="0">
                <a:solidFill>
                  <a:srgbClr val="FE8400"/>
                </a:solidFill>
                <a:latin typeface="+mn-lt"/>
              </a:rPr>
              <a:t>)</a:t>
            </a:r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 flipH="1">
            <a:off x="2683503" y="2093065"/>
            <a:ext cx="0" cy="752475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 flipH="1">
            <a:off x="3576638" y="2093065"/>
            <a:ext cx="0" cy="752475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 flipH="1">
            <a:off x="5070668" y="2093065"/>
            <a:ext cx="0" cy="752475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 flipH="1" flipV="1">
            <a:off x="1709566" y="4200824"/>
            <a:ext cx="0" cy="752476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636" y="290804"/>
            <a:ext cx="1621539" cy="49682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15" y="2845980"/>
            <a:ext cx="5812710" cy="1248656"/>
          </a:xfrm>
          <a:prstGeom prst="rect">
            <a:avLst/>
          </a:prstGeom>
        </p:spPr>
      </p:pic>
      <p:sp>
        <p:nvSpPr>
          <p:cNvPr id="25" name="Line 28"/>
          <p:cNvSpPr>
            <a:spLocks noChangeShapeType="1"/>
          </p:cNvSpPr>
          <p:nvPr/>
        </p:nvSpPr>
        <p:spPr bwMode="auto">
          <a:xfrm flipH="1" flipV="1">
            <a:off x="6345066" y="4200824"/>
            <a:ext cx="0" cy="752476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H="1" flipV="1">
            <a:off x="3881266" y="3824586"/>
            <a:ext cx="0" cy="1128714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2FE6D2D-A912-482E-86DF-3EC6C1F121A1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– </a:t>
            </a:r>
            <a:r>
              <a:rPr lang="en-US" dirty="0"/>
              <a:t>Syntax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Event (trigger)</a:t>
            </a:r>
          </a:p>
          <a:p>
            <a:pPr lvl="1"/>
            <a:r>
              <a:rPr lang="en-US" dirty="0" smtClean="0"/>
              <a:t>Exogenous stimulus</a:t>
            </a:r>
          </a:p>
          <a:p>
            <a:pPr lvl="1"/>
            <a:r>
              <a:rPr lang="en-US" dirty="0" smtClean="0"/>
              <a:t>Can trigger a state transition</a:t>
            </a:r>
          </a:p>
          <a:p>
            <a:r>
              <a:rPr lang="en-US" dirty="0" smtClean="0"/>
              <a:t>Guard (condition)</a:t>
            </a:r>
          </a:p>
          <a:p>
            <a:pPr lvl="1"/>
            <a:r>
              <a:rPr lang="en-US" dirty="0" smtClean="0"/>
              <a:t>Boolean expression</a:t>
            </a:r>
          </a:p>
          <a:p>
            <a:pPr lvl="1"/>
            <a:r>
              <a:rPr lang="en-US" dirty="0" smtClean="0"/>
              <a:t>If the event occurs, the guard is checked</a:t>
            </a:r>
          </a:p>
          <a:p>
            <a:pPr lvl="1"/>
            <a:r>
              <a:rPr lang="en-US" dirty="0" smtClean="0"/>
              <a:t>If the guard is true</a:t>
            </a:r>
          </a:p>
          <a:p>
            <a:pPr lvl="2"/>
            <a:r>
              <a:rPr lang="en-US" dirty="0" smtClean="0"/>
              <a:t>All activities in the current state are terminated</a:t>
            </a:r>
          </a:p>
          <a:p>
            <a:pPr lvl="2"/>
            <a:r>
              <a:rPr lang="en-US" dirty="0" smtClean="0"/>
              <a:t>Any relevant exit activity is executed</a:t>
            </a:r>
          </a:p>
          <a:p>
            <a:pPr lvl="2"/>
            <a:r>
              <a:rPr lang="en-US" dirty="0" smtClean="0"/>
              <a:t>The transition takes place</a:t>
            </a:r>
          </a:p>
          <a:p>
            <a:pPr lvl="1"/>
            <a:r>
              <a:rPr lang="en-US" dirty="0" smtClean="0"/>
              <a:t>If the guard is false</a:t>
            </a:r>
          </a:p>
          <a:p>
            <a:pPr lvl="2"/>
            <a:r>
              <a:rPr lang="en-US" dirty="0" smtClean="0"/>
              <a:t>No state transition takes place, the event is discarded</a:t>
            </a:r>
          </a:p>
          <a:p>
            <a:r>
              <a:rPr lang="en-US" dirty="0" smtClean="0"/>
              <a:t>Activity (effect)</a:t>
            </a:r>
          </a:p>
          <a:p>
            <a:pPr lvl="1"/>
            <a:r>
              <a:rPr lang="de-AT" dirty="0" err="1"/>
              <a:t>Sequence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 smtClean="0"/>
              <a:t>actions</a:t>
            </a:r>
            <a:r>
              <a:rPr lang="en-US" dirty="0" smtClean="0"/>
              <a:t> executed during the state transition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05" y="1055900"/>
            <a:ext cx="7990591" cy="1079809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C5EAA76-C76D-4FD0-8492-2ED3D3341801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IGMaster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IG Master mit Strichen oben und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IG Master ohne Strich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IG Master ohne Logo, ohne Strich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BIG Master</Template>
  <TotalTime>0</TotalTime>
  <Pages>13</Pages>
  <Words>1452</Words>
  <Application>Microsoft Office PowerPoint</Application>
  <PresentationFormat>Bildschirmpräsentation (4:3)</PresentationFormat>
  <Paragraphs>398</Paragraphs>
  <Slides>38</Slides>
  <Notes>17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38</vt:i4>
      </vt:variant>
    </vt:vector>
  </HeadingPairs>
  <TitlesOfParts>
    <vt:vector size="42" baseType="lpstr">
      <vt:lpstr>1_BIGMaster</vt:lpstr>
      <vt:lpstr>1_BIG Master mit Strichen oben und unten</vt:lpstr>
      <vt:lpstr>1_BIG Master ohne Strich unten</vt:lpstr>
      <vt:lpstr>1_BIG Master ohne Logo, ohne Strich unten</vt:lpstr>
      <vt:lpstr>Object-Oriented Modeling</vt:lpstr>
      <vt:lpstr>PowerPoint-Präsentation</vt:lpstr>
      <vt:lpstr>Content</vt:lpstr>
      <vt:lpstr>Introduction</vt:lpstr>
      <vt:lpstr>Example: Lecture Hall with Details</vt:lpstr>
      <vt:lpstr>Example: Digital Clock</vt:lpstr>
      <vt:lpstr>State</vt:lpstr>
      <vt:lpstr>Transition</vt:lpstr>
      <vt:lpstr>Transition – Syntax</vt:lpstr>
      <vt:lpstr>Transition – Types (1/2)</vt:lpstr>
      <vt:lpstr>Transition – Types (2/2)</vt:lpstr>
      <vt:lpstr>Transition – Sequence of Activity Executions</vt:lpstr>
      <vt:lpstr>Example: Registration Status of an Exam</vt:lpstr>
      <vt:lpstr>Event – Types (1/2)</vt:lpstr>
      <vt:lpstr>Event – Types (2/2)</vt:lpstr>
      <vt:lpstr>Change Event vs. Guard</vt:lpstr>
      <vt:lpstr>Initial State</vt:lpstr>
      <vt:lpstr>Final State and Terminate Node</vt:lpstr>
      <vt:lpstr>Decision Node</vt:lpstr>
      <vt:lpstr>Example: Decision Node </vt:lpstr>
      <vt:lpstr>Parallelization and Synchronization Node</vt:lpstr>
      <vt:lpstr>Composite State</vt:lpstr>
      <vt:lpstr>Entering a Composite State (1/2)</vt:lpstr>
      <vt:lpstr>Entering a Composite State (2/2)</vt:lpstr>
      <vt:lpstr>Exiting from a Composite State (1/3)</vt:lpstr>
      <vt:lpstr>Exiting from a Composite State (2/3)</vt:lpstr>
      <vt:lpstr>Exiting from a Composite State (3/3)</vt:lpstr>
      <vt:lpstr>Orthogonal State</vt:lpstr>
      <vt:lpstr>Submachine State (SMS)</vt:lpstr>
      <vt:lpstr>History State</vt:lpstr>
      <vt:lpstr>Example: History State (1/4)</vt:lpstr>
      <vt:lpstr>Example: History State (2/4)</vt:lpstr>
      <vt:lpstr>Example: History State (3/4)</vt:lpstr>
      <vt:lpstr>Example: History State (4/4)</vt:lpstr>
      <vt:lpstr>Entry and Exit Points</vt:lpstr>
      <vt:lpstr>Example: Entry and Exit Points </vt:lpstr>
      <vt:lpstr>Notation Elements (1/2)</vt:lpstr>
      <vt:lpstr>Notation Elements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die Modellierung</dc:title>
  <dc:creator>marion</dc:creator>
  <cp:lastModifiedBy>seidl</cp:lastModifiedBy>
  <cp:revision>8206345</cp:revision>
  <cp:lastPrinted>2015-01-28T14:57:57Z</cp:lastPrinted>
  <dcterms:created xsi:type="dcterms:W3CDTF">1997-04-23T08:28:30Z</dcterms:created>
  <dcterms:modified xsi:type="dcterms:W3CDTF">2015-09-20T21:30:00Z</dcterms:modified>
</cp:coreProperties>
</file>