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29" r:id="rId1"/>
    <p:sldMasterId id="2147483831" r:id="rId2"/>
    <p:sldMasterId id="2147483838" r:id="rId3"/>
    <p:sldMasterId id="2147483845" r:id="rId4"/>
  </p:sldMasterIdLst>
  <p:notesMasterIdLst>
    <p:notesMasterId r:id="rId51"/>
  </p:notesMasterIdLst>
  <p:handoutMasterIdLst>
    <p:handoutMasterId r:id="rId52"/>
  </p:handoutMasterIdLst>
  <p:sldIdLst>
    <p:sldId id="1308" r:id="rId5"/>
    <p:sldId id="1307" r:id="rId6"/>
    <p:sldId id="1241" r:id="rId7"/>
    <p:sldId id="1244" r:id="rId8"/>
    <p:sldId id="1187" r:id="rId9"/>
    <p:sldId id="1243" r:id="rId10"/>
    <p:sldId id="1194" r:id="rId11"/>
    <p:sldId id="1195" r:id="rId12"/>
    <p:sldId id="1197" r:id="rId13"/>
    <p:sldId id="1247" r:id="rId14"/>
    <p:sldId id="1248" r:id="rId15"/>
    <p:sldId id="1306" r:id="rId16"/>
    <p:sldId id="1252" r:id="rId17"/>
    <p:sldId id="1254" r:id="rId18"/>
    <p:sldId id="1255" r:id="rId19"/>
    <p:sldId id="1257" r:id="rId20"/>
    <p:sldId id="1256" r:id="rId21"/>
    <p:sldId id="1259" r:id="rId22"/>
    <p:sldId id="1283" r:id="rId23"/>
    <p:sldId id="1261" r:id="rId24"/>
    <p:sldId id="1284" r:id="rId25"/>
    <p:sldId id="1264" r:id="rId26"/>
    <p:sldId id="1286" r:id="rId27"/>
    <p:sldId id="1266" r:id="rId28"/>
    <p:sldId id="1287" r:id="rId29"/>
    <p:sldId id="1268" r:id="rId30"/>
    <p:sldId id="1288" r:id="rId31"/>
    <p:sldId id="1270" r:id="rId32"/>
    <p:sldId id="1289" r:id="rId33"/>
    <p:sldId id="1272" r:id="rId34"/>
    <p:sldId id="1273" r:id="rId35"/>
    <p:sldId id="1290" r:id="rId36"/>
    <p:sldId id="1275" r:id="rId37"/>
    <p:sldId id="1293" r:id="rId38"/>
    <p:sldId id="1305" r:id="rId39"/>
    <p:sldId id="1304" r:id="rId40"/>
    <p:sldId id="1302" r:id="rId41"/>
    <p:sldId id="1303" r:id="rId42"/>
    <p:sldId id="1300" r:id="rId43"/>
    <p:sldId id="1301" r:id="rId44"/>
    <p:sldId id="1295" r:id="rId45"/>
    <p:sldId id="1297" r:id="rId46"/>
    <p:sldId id="1298" r:id="rId47"/>
    <p:sldId id="1299" r:id="rId48"/>
    <p:sldId id="1278" r:id="rId49"/>
    <p:sldId id="1280" r:id="rId50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5" userDrawn="1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400"/>
    <a:srgbClr val="3333FF"/>
    <a:srgbClr val="000099"/>
    <a:srgbClr val="0000CC"/>
    <a:srgbClr val="046BA4"/>
    <a:srgbClr val="FFCCCC"/>
    <a:srgbClr val="663300"/>
    <a:srgbClr val="8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2" autoAdjust="0"/>
    <p:restoredTop sz="80130" autoAdjust="0"/>
  </p:normalViewPr>
  <p:slideViewPr>
    <p:cSldViewPr snapToGrid="0">
      <p:cViewPr varScale="1">
        <p:scale>
          <a:sx n="55" d="100"/>
          <a:sy n="55" d="100"/>
        </p:scale>
        <p:origin x="-1476" y="-78"/>
      </p:cViewPr>
      <p:guideLst>
        <p:guide orient="horz" pos="4315"/>
        <p:guide/>
      </p:guideLst>
    </p:cSldViewPr>
  </p:slideViewPr>
  <p:outlineViewPr>
    <p:cViewPr>
      <p:scale>
        <a:sx n="33" d="100"/>
        <a:sy n="33" d="100"/>
      </p:scale>
      <p:origin x="0" y="310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244" y="756"/>
      </p:cViewPr>
      <p:guideLst>
        <p:guide orient="horz" pos="3129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9.xml"/><Relationship Id="rId1" Type="http://schemas.openxmlformats.org/officeDocument/2006/relationships/slide" Target="slides/slide7.xml"/><Relationship Id="rId6" Type="http://schemas.openxmlformats.org/officeDocument/2006/relationships/slide" Target="slides/slide38.xml"/><Relationship Id="rId5" Type="http://schemas.openxmlformats.org/officeDocument/2006/relationships/slide" Target="slides/slide18.xml"/><Relationship Id="rId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40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defTabSz="771223" eaLnBrk="0" hangingPunct="0">
              <a:lnSpc>
                <a:spcPct val="90000"/>
              </a:lnSpc>
              <a:defRPr sz="9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5" y="-1540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algn="r" defTabSz="771223" eaLnBrk="0" hangingPunct="0">
              <a:lnSpc>
                <a:spcPct val="90000"/>
              </a:lnSpc>
              <a:defRPr sz="9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762" y="9392313"/>
            <a:ext cx="2918500" cy="53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defTabSz="771223" eaLnBrk="0" hangingPunct="0">
              <a:lnSpc>
                <a:spcPct val="90000"/>
              </a:lnSpc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218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976999" y="9652570"/>
            <a:ext cx="843681" cy="24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78" tIns="46540" rIns="93078" bIns="46540">
            <a:spAutoFit/>
          </a:bodyPr>
          <a:lstStyle/>
          <a:p>
            <a:pPr algn="ctr" defTabSz="771223" eaLnBrk="0" hangingPunct="0">
              <a:lnSpc>
                <a:spcPct val="90000"/>
              </a:lnSpc>
              <a:defRPr/>
            </a:pPr>
            <a:r>
              <a:rPr lang="de-DE" sz="1100" i="0" dirty="0">
                <a:latin typeface="Arial" pitchFamily="34" charset="0"/>
              </a:rPr>
              <a:t>Seite </a:t>
            </a:r>
            <a:fld id="{CADA4874-8F4A-472D-95D8-0DF7BFFA8F6F}" type="slidenum">
              <a:rPr lang="de-DE" sz="1100" i="0">
                <a:latin typeface="Arial" pitchFamily="34" charset="0"/>
              </a:rPr>
              <a:pPr algn="ctr" defTabSz="771223" eaLnBrk="0" hangingPunct="0">
                <a:lnSpc>
                  <a:spcPct val="90000"/>
                </a:lnSpc>
                <a:defRPr/>
              </a:pPr>
              <a:t>‹Nr.›</a:t>
            </a:fld>
            <a:endParaRPr lang="de-DE" sz="1100" i="0" dirty="0">
              <a:latin typeface="Arial" pitchFamily="34" charset="0"/>
            </a:endParaRPr>
          </a:p>
        </p:txBody>
      </p:sp>
      <p:sp>
        <p:nvSpPr>
          <p:cNvPr id="9" name="Folienbildplatzhalter 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845" tIns="44423" rIns="88845" bIns="44423" rtlCol="0" anchor="ctr"/>
          <a:lstStyle/>
          <a:p>
            <a:endParaRPr lang="de-AT"/>
          </a:p>
        </p:txBody>
      </p:sp>
      <p:sp>
        <p:nvSpPr>
          <p:cNvPr id="10" name="Notizenplatzhalter 9"/>
          <p:cNvSpPr>
            <a:spLocks noGrp="1"/>
          </p:cNvSpPr>
          <p:nvPr>
            <p:ph type="body" sz="quarter" idx="3"/>
          </p:nvPr>
        </p:nvSpPr>
        <p:spPr>
          <a:xfrm>
            <a:off x="679465" y="4715406"/>
            <a:ext cx="5438748" cy="4467471"/>
          </a:xfrm>
          <a:prstGeom prst="rect">
            <a:avLst/>
          </a:prstGeom>
        </p:spPr>
        <p:txBody>
          <a:bodyPr vert="horz" lIns="88845" tIns="44423" rIns="88845" bIns="44423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28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7213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03482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>
            <a:normAutofit fontScale="85000" lnSpcReduction="20000"/>
          </a:bodyPr>
          <a:lstStyle/>
          <a:p>
            <a:pPr>
              <a:lnSpc>
                <a:spcPct val="98000"/>
              </a:lnSpc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97607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45647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24700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4723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593311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68414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287310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>
            <a:normAutofit fontScale="92500" lnSpcReduction="10000"/>
          </a:bodyPr>
          <a:lstStyle/>
          <a:p>
            <a:pPr>
              <a:spcBef>
                <a:spcPts val="291"/>
              </a:spcBef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388675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748075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7988" cy="31623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20697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3175" y="327025"/>
            <a:ext cx="4357688" cy="3268663"/>
          </a:xfrm>
          <a:ln/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smtClean="0"/>
          </a:p>
        </p:txBody>
      </p:sp>
    </p:spTree>
    <p:extLst>
      <p:ext uri="{BB962C8B-B14F-4D97-AF65-F5344CB8AC3E}">
        <p14:creationId xmlns:p14="http://schemas.microsoft.com/office/powerpoint/2010/main" val="95188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92760" tIns="46380" rIns="92760" bIns="46380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055249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648940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92760" tIns="46380" rIns="92760" bIns="46380"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9621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819719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92760" tIns="46380" rIns="92760" bIns="46380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499494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7988" cy="31623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360707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92760" tIns="46380" rIns="92760" bIns="46380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952613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7988" cy="31623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895421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92760" tIns="46380" rIns="92760" bIns="46380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3773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7988" cy="31623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20121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63780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92760" tIns="46380" rIns="92760" bIns="46380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047597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92760" tIns="46380" rIns="92760" bIns="46380"/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502348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048911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92760" tIns="46380" rIns="92760" bIns="46380"/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874266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92760" tIns="46380" rIns="92760" bIns="46380"/>
          <a:lstStyle/>
          <a:p>
            <a:endParaRPr lang="de-AT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09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02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390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3709290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836804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668826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422999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051427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5006265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678686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749454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113667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/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207794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40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53456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52215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11899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98141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312738"/>
            <a:ext cx="4219575" cy="3163887"/>
          </a:xfrm>
          <a:prstGeom prst="rect">
            <a:avLst/>
          </a:prstGeo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38965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909638" y="2209800"/>
            <a:ext cx="8077200" cy="914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276600"/>
            <a:ext cx="8080375" cy="723904"/>
          </a:xfrm>
        </p:spPr>
        <p:txBody>
          <a:bodyPr/>
          <a:lstStyle>
            <a:lvl1pPr marL="0" indent="0">
              <a:buFont typeface="Times" charset="0"/>
              <a:buNone/>
              <a:defRPr sz="18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3091" name="Picture 19" descr="figuren.jpg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11738"/>
            <a:ext cx="4425950" cy="1846262"/>
          </a:xfrm>
          <a:prstGeom prst="rect">
            <a:avLst/>
          </a:prstGeom>
          <a:noFill/>
        </p:spPr>
      </p:pic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4500562" y="5429264"/>
            <a:ext cx="4657725" cy="119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de-DE" sz="1100" b="1" dirty="0" smtClean="0">
                <a:latin typeface="Arial" charset="0"/>
              </a:rPr>
              <a:t>Business </a:t>
            </a:r>
            <a:r>
              <a:rPr lang="de-DE" sz="1100" b="1" dirty="0" err="1" smtClean="0">
                <a:latin typeface="Arial" charset="0"/>
              </a:rPr>
              <a:t>Informatics</a:t>
            </a:r>
            <a:r>
              <a:rPr lang="de-DE" sz="1100" b="1" dirty="0" smtClean="0">
                <a:latin typeface="Arial" charset="0"/>
              </a:rPr>
              <a:t> Group</a:t>
            </a:r>
          </a:p>
          <a:p>
            <a:pPr>
              <a:spcBef>
                <a:spcPct val="25000"/>
              </a:spcBef>
            </a:pPr>
            <a:r>
              <a:rPr lang="de-DE" sz="1100" b="0" dirty="0" smtClean="0">
                <a:latin typeface="Arial" charset="0"/>
              </a:rPr>
              <a:t>Institute </a:t>
            </a:r>
            <a:r>
              <a:rPr lang="de-DE" sz="1100" b="0" dirty="0" err="1">
                <a:latin typeface="Arial" charset="0"/>
              </a:rPr>
              <a:t>of</a:t>
            </a:r>
            <a:r>
              <a:rPr lang="de-DE" sz="1100" b="0" dirty="0">
                <a:latin typeface="Arial" charset="0"/>
              </a:rPr>
              <a:t> Software Technology </a:t>
            </a:r>
            <a:r>
              <a:rPr lang="de-DE" sz="1100" b="0" dirty="0" err="1" smtClean="0">
                <a:latin typeface="Arial" charset="0"/>
              </a:rPr>
              <a:t>and</a:t>
            </a:r>
            <a:r>
              <a:rPr lang="de-DE" sz="1100" b="0" dirty="0" smtClean="0">
                <a:latin typeface="Arial" charset="0"/>
              </a:rPr>
              <a:t> </a:t>
            </a:r>
            <a:r>
              <a:rPr lang="de-DE" sz="1100" b="0" dirty="0">
                <a:latin typeface="Arial" charset="0"/>
              </a:rPr>
              <a:t>Interactive Systems </a:t>
            </a:r>
            <a:br>
              <a:rPr lang="de-DE" sz="1100" b="0" dirty="0">
                <a:latin typeface="Arial" charset="0"/>
              </a:rPr>
            </a:br>
            <a:r>
              <a:rPr lang="de-DE" sz="1100" b="0" dirty="0">
                <a:latin typeface="Arial" charset="0"/>
              </a:rPr>
              <a:t>Vienna University </a:t>
            </a:r>
            <a:r>
              <a:rPr lang="de-DE" sz="1100" b="0" dirty="0" err="1">
                <a:latin typeface="Arial" charset="0"/>
              </a:rPr>
              <a:t>of</a:t>
            </a:r>
            <a:r>
              <a:rPr lang="de-DE" sz="1100" b="0" dirty="0">
                <a:latin typeface="Arial" charset="0"/>
              </a:rPr>
              <a:t> Technology</a:t>
            </a:r>
          </a:p>
          <a:p>
            <a:pPr>
              <a:spcBef>
                <a:spcPct val="25000"/>
              </a:spcBef>
            </a:pPr>
            <a:r>
              <a:rPr lang="de-DE" sz="1100" dirty="0">
                <a:latin typeface="Arial" charset="0"/>
              </a:rPr>
              <a:t>Favoritenstraße </a:t>
            </a:r>
            <a:r>
              <a:rPr lang="de-DE" sz="1100" dirty="0" smtClean="0">
                <a:latin typeface="Arial" charset="0"/>
              </a:rPr>
              <a:t>9-11/188-3, </a:t>
            </a:r>
            <a:r>
              <a:rPr lang="de-DE" sz="1100" dirty="0">
                <a:latin typeface="Arial" charset="0"/>
              </a:rPr>
              <a:t>1040 Vienna, Austria</a:t>
            </a:r>
            <a:br>
              <a:rPr lang="de-DE" sz="1100" dirty="0">
                <a:latin typeface="Arial" charset="0"/>
              </a:rPr>
            </a:br>
            <a:r>
              <a:rPr lang="de-DE" sz="1100" dirty="0" err="1">
                <a:latin typeface="Arial" charset="0"/>
              </a:rPr>
              <a:t>phone</a:t>
            </a:r>
            <a:r>
              <a:rPr lang="de-DE" sz="1100" dirty="0">
                <a:latin typeface="Arial" charset="0"/>
              </a:rPr>
              <a:t>: +43 (1) 58801-18804 (</a:t>
            </a:r>
            <a:r>
              <a:rPr lang="de-DE" sz="1100" dirty="0" err="1">
                <a:latin typeface="Arial" charset="0"/>
              </a:rPr>
              <a:t>secretary</a:t>
            </a:r>
            <a:r>
              <a:rPr lang="de-DE" sz="1100" dirty="0">
                <a:latin typeface="Arial" charset="0"/>
              </a:rPr>
              <a:t>), fax: +43 (1) 58801-18896</a:t>
            </a:r>
            <a:br>
              <a:rPr lang="de-DE" sz="1100" dirty="0">
                <a:latin typeface="Arial" charset="0"/>
              </a:rPr>
            </a:br>
            <a:r>
              <a:rPr lang="de-DE" sz="1100" dirty="0">
                <a:latin typeface="Arial" charset="0"/>
              </a:rPr>
              <a:t>office@big.tuwien.ac.at, www.big.tuwien.ac.at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>
          <a:xfrm>
            <a:off x="910800" y="4071939"/>
            <a:ext cx="8072437" cy="571508"/>
          </a:xfrm>
        </p:spPr>
        <p:txBody>
          <a:bodyPr/>
          <a:lstStyle>
            <a:lvl1pPr>
              <a:buFontTx/>
              <a:buNone/>
              <a:defRPr sz="1400" b="0">
                <a:solidFill>
                  <a:schemeClr val="tx1"/>
                </a:solidFill>
              </a:defRPr>
            </a:lvl1pPr>
            <a:lvl2pP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1228725" indent="-342900">
              <a:buFontTx/>
              <a:buNone/>
              <a:defRPr sz="1400" b="1">
                <a:solidFill>
                  <a:schemeClr val="tx1"/>
                </a:solidFill>
              </a:defRPr>
            </a:lvl3pPr>
            <a:lvl4pPr marL="1608138" indent="-342900">
              <a:buFontTx/>
              <a:buNone/>
              <a:defRPr sz="1400" b="1">
                <a:solidFill>
                  <a:schemeClr val="tx1"/>
                </a:solidFill>
              </a:defRPr>
            </a:lvl4pPr>
            <a:lvl5pPr marL="1998662" indent="-342900"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4500000" y="5143512"/>
            <a:ext cx="4429125" cy="285752"/>
          </a:xfrm>
        </p:spPr>
        <p:txBody>
          <a:bodyPr/>
          <a:lstStyle>
            <a:lvl1pPr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buFontTx/>
              <a:buNone/>
              <a:defRPr sz="1400" b="1">
                <a:solidFill>
                  <a:schemeClr val="tx1"/>
                </a:solidFill>
              </a:defRPr>
            </a:lvl2pPr>
            <a:lvl3pPr>
              <a:buFontTx/>
              <a:buNone/>
              <a:defRPr sz="1400" b="1">
                <a:solidFill>
                  <a:schemeClr val="tx1"/>
                </a:solidFill>
              </a:defRPr>
            </a:lvl3pPr>
            <a:lvl4pPr>
              <a:buFontTx/>
              <a:buNone/>
              <a:defRPr sz="1400" b="1">
                <a:solidFill>
                  <a:schemeClr val="tx1"/>
                </a:solidFill>
              </a:defRPr>
            </a:lvl4pPr>
            <a:lvl5pPr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12" name="Picture 18" descr="&#10;header.jpg                                                     001DD8D5 mauseloch                      BCFBA33A: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2412" cy="2170113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 userDrawn="1"/>
        </p:nvSpPr>
        <p:spPr bwMode="auto">
          <a:xfrm>
            <a:off x="962636" y="404665"/>
            <a:ext cx="1737156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5" name="Picture 2" descr="C:\Users\Mayrhofer\Downloads\TU-Signe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15" y="434601"/>
            <a:ext cx="778668" cy="7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Y:\Admin\Vorlagen\allgemein\Logos\Logo_BIG_runde_Ecken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6" y="434601"/>
            <a:ext cx="815904" cy="7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285875" indent="-40005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570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pic>
        <p:nvPicPr>
          <p:cNvPr id="1041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</p:spPr>
      </p:pic>
      <p:pic>
        <p:nvPicPr>
          <p:cNvPr id="1042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</p:spPr>
      </p:pic>
      <p:pic>
        <p:nvPicPr>
          <p:cNvPr id="104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88964" y="6215063"/>
            <a:ext cx="17388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AT" sz="14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BIG / TU Wien</a:t>
            </a:r>
          </a:p>
          <a:p>
            <a:pPr algn="l">
              <a:defRPr/>
            </a:pPr>
            <a:endParaRPr lang="de-DE" i="0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52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714375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6325" indent="-1905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pic>
        <p:nvPicPr>
          <p:cNvPr id="1041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</p:spPr>
      </p:pic>
      <p:pic>
        <p:nvPicPr>
          <p:cNvPr id="1042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</p:spPr>
      </p:pic>
      <p:pic>
        <p:nvPicPr>
          <p:cNvPr id="104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88964" y="6215063"/>
            <a:ext cx="17388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AT" sz="14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BIG / TU Wien</a:t>
            </a:r>
          </a:p>
          <a:p>
            <a:pPr algn="l">
              <a:defRPr/>
            </a:pPr>
            <a:endParaRPr lang="de-DE" i="0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pic>
        <p:nvPicPr>
          <p:cNvPr id="1042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</p:spPr>
      </p:pic>
      <p:pic>
        <p:nvPicPr>
          <p:cNvPr id="104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88964" y="6215063"/>
            <a:ext cx="17388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AT" sz="14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BIG / TU Wien</a:t>
            </a:r>
          </a:p>
          <a:p>
            <a:pPr algn="l">
              <a:defRPr/>
            </a:pPr>
            <a:endParaRPr lang="de-DE" i="0" dirty="0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AT" dirty="0"/>
          </a:p>
        </p:txBody>
      </p:sp>
      <p:pic>
        <p:nvPicPr>
          <p:cNvPr id="7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809625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smtClean="0"/>
              <a:t>Object-Oriented Modeling</a:t>
            </a:r>
            <a:endParaRPr lang="en-US" dirty="0" smtClean="0"/>
          </a:p>
        </p:txBody>
      </p:sp>
      <p:sp>
        <p:nvSpPr>
          <p:cNvPr id="26627" name="Untertitel 1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Sequence Diagram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de-DE" dirty="0"/>
              <a:t>Slides accompanying </a:t>
            </a:r>
            <a:r>
              <a:rPr lang="en-US" altLang="de-DE" dirty="0" err="1"/>
              <a:t>UML@Classroom</a:t>
            </a:r>
            <a:endParaRPr lang="en-US" altLang="de-DE" dirty="0"/>
          </a:p>
          <a:p>
            <a:r>
              <a:rPr lang="de-AT" altLang="de-DE" dirty="0"/>
              <a:t>Version 1.0</a:t>
            </a:r>
          </a:p>
          <a:p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587" r="1018" b="406"/>
          <a:stretch>
            <a:fillRect/>
          </a:stretch>
        </p:blipFill>
        <p:spPr bwMode="auto">
          <a:xfrm>
            <a:off x="7331231" y="2210059"/>
            <a:ext cx="1348120" cy="227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4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Messages (1/3)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Synchronous message</a:t>
            </a:r>
          </a:p>
          <a:p>
            <a:pPr lvl="1"/>
            <a:r>
              <a:rPr lang="en-US" dirty="0" smtClean="0"/>
              <a:t>Sender </a:t>
            </a:r>
            <a:r>
              <a:rPr lang="en-US" dirty="0"/>
              <a:t>waits until it has received a response message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/>
              <a:t>continuing</a:t>
            </a:r>
          </a:p>
          <a:p>
            <a:pPr lvl="1"/>
            <a:r>
              <a:rPr lang="en-US" dirty="0" smtClean="0"/>
              <a:t>Syntax of message name: </a:t>
            </a:r>
            <a:r>
              <a:rPr lang="en-US" b="1" dirty="0" err="1" smtClean="0">
                <a:latin typeface="Courier" pitchFamily="49" charset="0"/>
              </a:rPr>
              <a:t>msg</a:t>
            </a:r>
            <a:r>
              <a:rPr lang="en-US" b="1" dirty="0" smtClean="0">
                <a:latin typeface="Courier" pitchFamily="49" charset="0"/>
              </a:rPr>
              <a:t>(</a:t>
            </a:r>
            <a:r>
              <a:rPr lang="en-US" b="1" dirty="0" err="1" smtClean="0">
                <a:latin typeface="Courier" pitchFamily="49" charset="0"/>
              </a:rPr>
              <a:t>par1,par2</a:t>
            </a:r>
            <a:r>
              <a:rPr lang="en-US" b="1" dirty="0">
                <a:latin typeface="Courier" pitchFamily="49" charset="0"/>
              </a:rPr>
              <a:t>)</a:t>
            </a:r>
          </a:p>
          <a:p>
            <a:pPr lvl="2"/>
            <a:r>
              <a:rPr lang="en-US" b="1" dirty="0" err="1" smtClean="0">
                <a:latin typeface="Courier" pitchFamily="49" charset="0"/>
              </a:rPr>
              <a:t>msg</a:t>
            </a:r>
            <a:r>
              <a:rPr lang="en-US" dirty="0" smtClean="0"/>
              <a:t>: </a:t>
            </a:r>
            <a:r>
              <a:rPr lang="en-US" dirty="0"/>
              <a:t>the name of the message</a:t>
            </a:r>
          </a:p>
          <a:p>
            <a:pPr lvl="2"/>
            <a:r>
              <a:rPr lang="en-US" b="1" dirty="0">
                <a:latin typeface="Courier" pitchFamily="49" charset="0"/>
              </a:rPr>
              <a:t>par</a:t>
            </a:r>
            <a:r>
              <a:rPr lang="en-US" dirty="0"/>
              <a:t>: parameters separated by </a:t>
            </a:r>
            <a:r>
              <a:rPr lang="en-US" dirty="0" smtClean="0"/>
              <a:t>commas</a:t>
            </a:r>
            <a:endParaRPr lang="en-US" dirty="0"/>
          </a:p>
          <a:p>
            <a:r>
              <a:rPr lang="en-US" dirty="0"/>
              <a:t>Asynchronous message</a:t>
            </a:r>
          </a:p>
          <a:p>
            <a:pPr lvl="1"/>
            <a:r>
              <a:rPr lang="en-US" dirty="0"/>
              <a:t>Sender continues without waiting for a response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message</a:t>
            </a:r>
          </a:p>
          <a:p>
            <a:pPr lvl="1"/>
            <a:r>
              <a:rPr lang="en-US" dirty="0"/>
              <a:t>Syntax of message name: </a:t>
            </a:r>
            <a:r>
              <a:rPr lang="en-US" b="1" dirty="0" err="1" smtClean="0">
                <a:latin typeface="Courier" pitchFamily="49" charset="0"/>
              </a:rPr>
              <a:t>msg</a:t>
            </a:r>
            <a:r>
              <a:rPr lang="en-US" b="1" dirty="0" smtClean="0">
                <a:latin typeface="Courier" pitchFamily="49" charset="0"/>
              </a:rPr>
              <a:t>(</a:t>
            </a:r>
            <a:r>
              <a:rPr lang="en-US" b="1" dirty="0" err="1" smtClean="0">
                <a:latin typeface="Courier" pitchFamily="49" charset="0"/>
              </a:rPr>
              <a:t>par1,par2</a:t>
            </a:r>
            <a:r>
              <a:rPr lang="en-US" b="1" dirty="0" smtClean="0">
                <a:latin typeface="Courier" pitchFamily="49" charset="0"/>
              </a:rPr>
              <a:t>)</a:t>
            </a:r>
            <a:endParaRPr lang="en-US" b="1" dirty="0"/>
          </a:p>
          <a:p>
            <a:r>
              <a:rPr lang="en-US" dirty="0"/>
              <a:t>Response message</a:t>
            </a:r>
          </a:p>
          <a:p>
            <a:pPr lvl="1"/>
            <a:r>
              <a:rPr lang="en-US" dirty="0"/>
              <a:t>May be omitted if content and location are obvious</a:t>
            </a:r>
          </a:p>
          <a:p>
            <a:pPr lvl="1"/>
            <a:r>
              <a:rPr lang="en-US" dirty="0"/>
              <a:t>Syntax: </a:t>
            </a:r>
            <a:r>
              <a:rPr lang="en-US" b="1" dirty="0" err="1" smtClean="0">
                <a:latin typeface="Courier" pitchFamily="49" charset="0"/>
              </a:rPr>
              <a:t>att</a:t>
            </a:r>
            <a:r>
              <a:rPr lang="en-US" b="1" dirty="0" smtClean="0">
                <a:latin typeface="Courier" pitchFamily="49" charset="0"/>
              </a:rPr>
              <a:t>=</a:t>
            </a:r>
            <a:r>
              <a:rPr lang="en-US" b="1" dirty="0" err="1" smtClean="0">
                <a:latin typeface="Courier" pitchFamily="49" charset="0"/>
              </a:rPr>
              <a:t>msg</a:t>
            </a:r>
            <a:r>
              <a:rPr lang="en-US" b="1" dirty="0" smtClean="0">
                <a:latin typeface="Courier" pitchFamily="49" charset="0"/>
              </a:rPr>
              <a:t>(</a:t>
            </a:r>
            <a:r>
              <a:rPr lang="en-US" b="1" dirty="0" err="1" smtClean="0">
                <a:latin typeface="Courier" pitchFamily="49" charset="0"/>
              </a:rPr>
              <a:t>par1,par2</a:t>
            </a:r>
            <a:r>
              <a:rPr lang="en-US" b="1" dirty="0">
                <a:latin typeface="Courier" pitchFamily="49" charset="0"/>
              </a:rPr>
              <a:t>):</a:t>
            </a:r>
            <a:r>
              <a:rPr lang="en-US" b="1" dirty="0" err="1">
                <a:latin typeface="Courier" pitchFamily="49" charset="0"/>
              </a:rPr>
              <a:t>val</a:t>
            </a:r>
            <a:endParaRPr lang="en-US" b="1" dirty="0">
              <a:latin typeface="Courier" pitchFamily="49" charset="0"/>
            </a:endParaRPr>
          </a:p>
          <a:p>
            <a:pPr lvl="2"/>
            <a:r>
              <a:rPr lang="en-US" b="1" dirty="0" err="1">
                <a:latin typeface="Courier" pitchFamily="49" charset="0"/>
              </a:rPr>
              <a:t>att</a:t>
            </a:r>
            <a:r>
              <a:rPr lang="en-US" dirty="0"/>
              <a:t>: the return value can optionally be assigned to a variable</a:t>
            </a:r>
          </a:p>
          <a:p>
            <a:pPr lvl="2"/>
            <a:r>
              <a:rPr lang="en-US" b="1" dirty="0" err="1" smtClean="0">
                <a:latin typeface="Courier" pitchFamily="49" charset="0"/>
              </a:rPr>
              <a:t>msg</a:t>
            </a:r>
            <a:r>
              <a:rPr lang="en-US" dirty="0" smtClean="0"/>
              <a:t>: </a:t>
            </a:r>
            <a:r>
              <a:rPr lang="en-US" dirty="0"/>
              <a:t>the name of the message</a:t>
            </a:r>
          </a:p>
          <a:p>
            <a:pPr lvl="2"/>
            <a:r>
              <a:rPr lang="en-US" b="1" dirty="0">
                <a:latin typeface="Courier" pitchFamily="49" charset="0"/>
              </a:rPr>
              <a:t>par</a:t>
            </a:r>
            <a:r>
              <a:rPr lang="en-US" dirty="0"/>
              <a:t>: parameters separated by commas</a:t>
            </a:r>
          </a:p>
          <a:p>
            <a:pPr lvl="2"/>
            <a:r>
              <a:rPr lang="en-US" b="1" dirty="0" err="1">
                <a:latin typeface="Courier" pitchFamily="49" charset="0"/>
              </a:rPr>
              <a:t>val</a:t>
            </a:r>
            <a:r>
              <a:rPr lang="en-US" dirty="0"/>
              <a:t>: return value</a:t>
            </a:r>
            <a:endParaRPr lang="en-US" sz="120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98" y="1285860"/>
            <a:ext cx="1371603" cy="55168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98" y="2898912"/>
            <a:ext cx="1371603" cy="55168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3" y="3826713"/>
            <a:ext cx="1371603" cy="55168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</a:t>
            </a:r>
            <a:r>
              <a:rPr lang="en-US" dirty="0" smtClean="0"/>
              <a:t>(2/3)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  <a:p>
            <a:pPr lvl="1"/>
            <a:r>
              <a:rPr lang="en-US" dirty="0" smtClean="0"/>
              <a:t>Dashed arrow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rrowhead points to the head of the lifeline of the</a:t>
            </a:r>
            <a:br>
              <a:rPr lang="en-US" dirty="0" smtClean="0"/>
            </a:br>
            <a:r>
              <a:rPr lang="en-US" dirty="0" smtClean="0"/>
              <a:t>object to be created</a:t>
            </a:r>
          </a:p>
          <a:p>
            <a:pPr lvl="1"/>
            <a:r>
              <a:rPr lang="en-US" dirty="0" smtClean="0"/>
              <a:t>Keyword </a:t>
            </a:r>
            <a:r>
              <a:rPr lang="en-US" b="1" dirty="0">
                <a:latin typeface="Courier New"/>
                <a:cs typeface="Courier New"/>
              </a:rPr>
              <a:t>new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 destruction</a:t>
            </a:r>
          </a:p>
          <a:p>
            <a:pPr lvl="1"/>
            <a:r>
              <a:rPr lang="en-US" dirty="0"/>
              <a:t>Object is </a:t>
            </a:r>
            <a:r>
              <a:rPr lang="en-US" dirty="0" smtClean="0"/>
              <a:t>deleted</a:t>
            </a:r>
          </a:p>
          <a:p>
            <a:pPr lvl="1"/>
            <a:r>
              <a:rPr lang="en-US" dirty="0" smtClean="0"/>
              <a:t>Large cross (</a:t>
            </a:r>
            <a:r>
              <a:rPr lang="en-US" dirty="0" smtClean="0">
                <a:latin typeface="Times New Roman"/>
                <a:cs typeface="Times New Roman"/>
              </a:rPr>
              <a:t>×)</a:t>
            </a:r>
            <a:r>
              <a:rPr lang="en-US" dirty="0" smtClean="0"/>
              <a:t> at the end of the lifeline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19" y="1144800"/>
            <a:ext cx="1588011" cy="137769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19" y="3131573"/>
            <a:ext cx="640081" cy="10515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26" y="4397623"/>
            <a:ext cx="3063602" cy="2182417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(3/3)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Found message</a:t>
            </a:r>
          </a:p>
          <a:p>
            <a:pPr lvl="1"/>
            <a:r>
              <a:rPr lang="en-US" dirty="0" smtClean="0"/>
              <a:t>Sender of a message is unknown or not relevant</a:t>
            </a:r>
          </a:p>
          <a:p>
            <a:r>
              <a:rPr lang="en-US" dirty="0" smtClean="0"/>
              <a:t>Lost message</a:t>
            </a:r>
          </a:p>
          <a:p>
            <a:pPr lvl="1"/>
            <a:r>
              <a:rPr lang="en-US" dirty="0" smtClean="0"/>
              <a:t>Receiver of a message is unknown or not relevant</a:t>
            </a:r>
          </a:p>
          <a:p>
            <a:r>
              <a:rPr lang="en-US" dirty="0" smtClean="0"/>
              <a:t>Time-consuming message</a:t>
            </a:r>
          </a:p>
          <a:p>
            <a:pPr lvl="1"/>
            <a:r>
              <a:rPr lang="en-US" dirty="0" smtClean="0"/>
              <a:t>"Message with duration"</a:t>
            </a:r>
          </a:p>
          <a:p>
            <a:pPr lvl="1"/>
            <a:r>
              <a:rPr lang="en-US" dirty="0" smtClean="0"/>
              <a:t>Usually messages are assumed to be transmitted </a:t>
            </a:r>
            <a:br>
              <a:rPr lang="en-US" dirty="0" smtClean="0"/>
            </a:br>
            <a:r>
              <a:rPr lang="en-US" dirty="0" smtClean="0"/>
              <a:t>without any loss of time</a:t>
            </a:r>
          </a:p>
          <a:p>
            <a:pPr lvl="1"/>
            <a:r>
              <a:rPr lang="en-US" dirty="0" smtClean="0"/>
              <a:t>Express that time elapses between the sending and </a:t>
            </a:r>
            <a:br>
              <a:rPr lang="en-US" dirty="0" smtClean="0"/>
            </a:br>
            <a:r>
              <a:rPr lang="en-US" dirty="0" smtClean="0"/>
              <a:t>the receipt of a message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42"/>
          <a:stretch/>
        </p:blipFill>
        <p:spPr>
          <a:xfrm>
            <a:off x="7019787" y="1994680"/>
            <a:ext cx="524257" cy="51591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38"/>
          <a:stretch/>
        </p:blipFill>
        <p:spPr>
          <a:xfrm>
            <a:off x="6816866" y="1347680"/>
            <a:ext cx="524257" cy="50518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62" y="2601570"/>
            <a:ext cx="792482" cy="600457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1076138" y="4662661"/>
            <a:ext cx="6496258" cy="1760970"/>
            <a:chOff x="1076138" y="3850537"/>
            <a:chExt cx="6496258" cy="17609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8" y="4218569"/>
              <a:ext cx="2776558" cy="1392938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834" y="3850537"/>
              <a:ext cx="2967562" cy="1760970"/>
            </a:xfrm>
            <a:prstGeom prst="rect">
              <a:avLst/>
            </a:prstGeom>
          </p:spPr>
        </p:pic>
      </p:grp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Combined Fragments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Model various control structures</a:t>
            </a:r>
          </a:p>
          <a:p>
            <a:r>
              <a:rPr lang="en-US" dirty="0" smtClean="0"/>
              <a:t>12 predefined types of operators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26" y="2440314"/>
            <a:ext cx="3563544" cy="3310808"/>
          </a:xfrm>
          <a:prstGeom prst="rect">
            <a:avLst/>
          </a:prstGeom>
        </p:spPr>
      </p:pic>
      <p:sp>
        <p:nvSpPr>
          <p:cNvPr id="14" name="Geschweifte Klammer rechts 13"/>
          <p:cNvSpPr/>
          <p:nvPr/>
        </p:nvSpPr>
        <p:spPr bwMode="auto">
          <a:xfrm>
            <a:off x="5328179" y="4292027"/>
            <a:ext cx="289413" cy="990600"/>
          </a:xfrm>
          <a:prstGeom prst="rightBrace">
            <a:avLst/>
          </a:prstGeom>
          <a:noFill/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090017" y="3319245"/>
            <a:ext cx="1032126" cy="3385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Operand</a:t>
            </a:r>
            <a:endParaRPr lang="en-GB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090017" y="4593335"/>
            <a:ext cx="1032126" cy="3385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Operand</a:t>
            </a:r>
            <a:endParaRPr lang="en-GB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802087" y="1960060"/>
            <a:ext cx="20537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Combined Fragment</a:t>
            </a:r>
            <a:endParaRPr lang="en-GB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7295633" y="2879956"/>
            <a:ext cx="9957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Operator</a:t>
            </a:r>
            <a:endParaRPr lang="en-GB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Geschweifte Klammer links 10"/>
          <p:cNvSpPr/>
          <p:nvPr/>
        </p:nvSpPr>
        <p:spPr bwMode="auto">
          <a:xfrm>
            <a:off x="2302484" y="2946921"/>
            <a:ext cx="335300" cy="1083203"/>
          </a:xfrm>
          <a:prstGeom prst="leftBrace">
            <a:avLst/>
          </a:prstGeom>
          <a:noFill/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>
            <a:off x="2296908" y="4051524"/>
            <a:ext cx="332513" cy="1422176"/>
          </a:xfrm>
          <a:prstGeom prst="leftBrace">
            <a:avLst/>
          </a:prstGeom>
          <a:noFill/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7245139" y="4439125"/>
            <a:ext cx="1032126" cy="3385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Operand</a:t>
            </a:r>
            <a:endParaRPr lang="en-GB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Gerade Verbindung 17"/>
          <p:cNvCxnSpPr>
            <a:stCxn id="14" idx="1"/>
            <a:endCxn id="13" idx="1"/>
          </p:cNvCxnSpPr>
          <p:nvPr/>
        </p:nvCxnSpPr>
        <p:spPr bwMode="auto">
          <a:xfrm flipV="1">
            <a:off x="5617592" y="4608402"/>
            <a:ext cx="1627547" cy="1789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mit Pfeil 20"/>
          <p:cNvCxnSpPr>
            <a:stCxn id="10" idx="1"/>
          </p:cNvCxnSpPr>
          <p:nvPr/>
        </p:nvCxnSpPr>
        <p:spPr bwMode="auto">
          <a:xfrm flipH="1">
            <a:off x="3191203" y="3049233"/>
            <a:ext cx="4104430" cy="11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rade Verbindung mit Pfeil 21"/>
          <p:cNvCxnSpPr>
            <a:stCxn id="10" idx="1"/>
          </p:cNvCxnSpPr>
          <p:nvPr/>
        </p:nvCxnSpPr>
        <p:spPr bwMode="auto">
          <a:xfrm flipH="1">
            <a:off x="3807605" y="3049233"/>
            <a:ext cx="3488028" cy="1362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9" idx="2"/>
          </p:cNvCxnSpPr>
          <p:nvPr/>
        </p:nvCxnSpPr>
        <p:spPr bwMode="auto">
          <a:xfrm>
            <a:off x="1828971" y="2298614"/>
            <a:ext cx="1252907" cy="564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Foliennummernplatzhalt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Combined Fragments</a:t>
            </a:r>
          </a:p>
        </p:txBody>
      </p:sp>
      <p:graphicFrame>
        <p:nvGraphicFramePr>
          <p:cNvPr id="274534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34335542"/>
              </p:ext>
            </p:extLst>
          </p:nvPr>
        </p:nvGraphicFramePr>
        <p:xfrm>
          <a:off x="1249326" y="1071886"/>
          <a:ext cx="6645349" cy="4659636"/>
        </p:xfrm>
        <a:graphic>
          <a:graphicData uri="http://schemas.openxmlformats.org/drawingml/2006/table">
            <a:tbl>
              <a:tblPr/>
              <a:tblGrid>
                <a:gridCol w="720108"/>
                <a:gridCol w="1726142"/>
                <a:gridCol w="4199099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000" marR="9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Purpose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457" marR="96457" marT="46800" marB="468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alt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Alternative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opt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Optional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loop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Repeated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break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Exception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457" marR="96457" marT="46800" marB="468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seq</a:t>
                      </a:r>
                      <a:endParaRPr kumimoji="0" lang="en-US" sz="16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Weak order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strict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Strict order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par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Concurrent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critical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Atomic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457" marR="96457" marT="46800" marB="468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ignore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Irrelevant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consider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Relevant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assert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Asserted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neg</a:t>
                      </a:r>
                      <a:endParaRPr kumimoji="0" lang="en-US" sz="16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Invalid interaction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3" name="Text Box 52"/>
          <p:cNvSpPr txBox="1">
            <a:spLocks noChangeArrowheads="1"/>
          </p:cNvSpPr>
          <p:nvPr/>
        </p:nvSpPr>
        <p:spPr bwMode="auto">
          <a:xfrm rot="16200000">
            <a:off x="721548" y="1798814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b="1" i="0" dirty="0" smtClean="0">
                <a:latin typeface="Myriad Roman" pitchFamily="34" charset="0"/>
              </a:rPr>
              <a:t>Branches and loops</a:t>
            </a:r>
            <a:endParaRPr lang="en-GB" sz="1400" b="1" i="0" dirty="0">
              <a:latin typeface="Myriad Roman" pitchFamily="34" charset="0"/>
            </a:endParaRPr>
          </a:p>
        </p:txBody>
      </p:sp>
      <p:sp>
        <p:nvSpPr>
          <p:cNvPr id="51254" name="Text Box 53"/>
          <p:cNvSpPr txBox="1">
            <a:spLocks noChangeArrowheads="1"/>
          </p:cNvSpPr>
          <p:nvPr/>
        </p:nvSpPr>
        <p:spPr bwMode="auto">
          <a:xfrm rot="16200000">
            <a:off x="875535" y="3224505"/>
            <a:ext cx="1601787" cy="781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lang="en-GB" sz="1400" b="1" i="0" dirty="0" smtClean="0">
                <a:latin typeface="Myriad Roman" pitchFamily="34" charset="0"/>
              </a:rPr>
              <a:t>Concurrency and order</a:t>
            </a:r>
            <a:endParaRPr lang="en-GB" sz="1400" b="1" i="0" dirty="0">
              <a:latin typeface="Myriad Roman" pitchFamily="34" charset="0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None/>
            </a:pPr>
            <a:endParaRPr lang="en-GB" sz="1400" b="1" i="0" dirty="0">
              <a:latin typeface="Myriad Roman" pitchFamily="34" charset="0"/>
            </a:endParaRPr>
          </a:p>
        </p:txBody>
      </p:sp>
      <p:sp>
        <p:nvSpPr>
          <p:cNvPr id="51255" name="Text Box 54"/>
          <p:cNvSpPr txBox="1">
            <a:spLocks noChangeArrowheads="1"/>
          </p:cNvSpPr>
          <p:nvPr/>
        </p:nvSpPr>
        <p:spPr bwMode="auto">
          <a:xfrm rot="16200000">
            <a:off x="838229" y="4731836"/>
            <a:ext cx="1600200" cy="781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lang="en-GB" sz="1400" b="1" i="0" dirty="0" smtClean="0">
                <a:latin typeface="Myriad Roman" pitchFamily="34" charset="0"/>
              </a:rPr>
              <a:t>Filters and assertions</a:t>
            </a:r>
            <a:endParaRPr lang="en-GB" sz="1400" b="1" i="0" dirty="0">
              <a:latin typeface="Myriad Roman" pitchFamily="34" charset="0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None/>
            </a:pPr>
            <a:endParaRPr lang="en-GB" sz="1400" b="1" i="0" dirty="0">
              <a:latin typeface="Myriad Roman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" pitchFamily="49" charset="0"/>
              </a:rPr>
              <a:t>alt</a:t>
            </a:r>
            <a:r>
              <a:rPr lang="en-US" dirty="0" smtClean="0"/>
              <a:t> Fragment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4000" y="1144800"/>
            <a:ext cx="3854300" cy="471309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To model alternative sequences</a:t>
            </a:r>
          </a:p>
          <a:p>
            <a:pPr eaLnBrk="1" hangingPunct="1"/>
            <a:r>
              <a:rPr lang="en-US" dirty="0" smtClean="0"/>
              <a:t>Similar to switch statement in Java</a:t>
            </a:r>
          </a:p>
          <a:p>
            <a:r>
              <a:rPr lang="en-US" dirty="0"/>
              <a:t>Guards are used to select </a:t>
            </a:r>
            <a:r>
              <a:rPr lang="en-US" dirty="0" smtClean="0"/>
              <a:t>the one path </a:t>
            </a:r>
            <a:r>
              <a:rPr lang="en-US" dirty="0"/>
              <a:t>to be </a:t>
            </a:r>
            <a:r>
              <a:rPr lang="en-US" dirty="0" smtClean="0"/>
              <a:t>executed</a:t>
            </a:r>
          </a:p>
          <a:p>
            <a:r>
              <a:rPr lang="en-US" dirty="0" smtClean="0"/>
              <a:t>Guards</a:t>
            </a:r>
          </a:p>
          <a:p>
            <a:pPr lvl="1" eaLnBrk="1" hangingPunct="1"/>
            <a:r>
              <a:rPr lang="en-US" dirty="0" smtClean="0"/>
              <a:t>Modeled in square brackets</a:t>
            </a:r>
          </a:p>
          <a:p>
            <a:pPr lvl="1" eaLnBrk="1" hangingPunct="1"/>
            <a:r>
              <a:rPr lang="en-US" dirty="0" smtClean="0"/>
              <a:t>default: </a:t>
            </a:r>
            <a:r>
              <a:rPr lang="en-US" dirty="0" smtClean="0">
                <a:latin typeface="Courier" pitchFamily="49" charset="0"/>
              </a:rPr>
              <a:t>true</a:t>
            </a:r>
          </a:p>
          <a:p>
            <a:pPr lvl="1" eaLnBrk="1" hangingPunct="1"/>
            <a:r>
              <a:rPr lang="en-US" dirty="0" smtClean="0"/>
              <a:t>predefined: </a:t>
            </a:r>
            <a:r>
              <a:rPr lang="en-US" dirty="0" smtClean="0">
                <a:latin typeface="Courier" pitchFamily="49" charset="0"/>
              </a:rPr>
              <a:t>[else]</a:t>
            </a:r>
          </a:p>
          <a:p>
            <a:pPr lvl="1" eaLnBrk="1" hangingPunct="1"/>
            <a:endParaRPr lang="en-US" dirty="0">
              <a:latin typeface="Courier" pitchFamily="49" charset="0"/>
            </a:endParaRPr>
          </a:p>
          <a:p>
            <a:r>
              <a:rPr lang="en-US" dirty="0" smtClean="0">
                <a:latin typeface="Arial"/>
                <a:cs typeface="Arial"/>
              </a:rPr>
              <a:t>Multiple operands</a:t>
            </a:r>
          </a:p>
          <a:p>
            <a:r>
              <a:rPr lang="en-US" dirty="0" smtClean="0">
                <a:latin typeface="Arial"/>
                <a:cs typeface="Arial"/>
              </a:rPr>
              <a:t>Guards have to be disjoint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to avoid </a:t>
            </a:r>
            <a:r>
              <a:rPr lang="en-US" dirty="0" err="1" smtClean="0">
                <a:latin typeface="Arial"/>
                <a:cs typeface="Arial"/>
              </a:rPr>
              <a:t>indeterministic</a:t>
            </a:r>
            <a:r>
              <a:rPr lang="en-US" dirty="0" smtClean="0">
                <a:latin typeface="Arial"/>
                <a:cs typeface="Arial"/>
              </a:rPr>
              <a:t> behavior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77" y="1144800"/>
            <a:ext cx="4096879" cy="5152517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opt</a:t>
            </a:r>
            <a:r>
              <a:rPr lang="en-US" dirty="0" smtClean="0"/>
              <a:t> Fragment</a:t>
            </a:r>
          </a:p>
        </p:txBody>
      </p:sp>
      <p:sp>
        <p:nvSpPr>
          <p:cNvPr id="54275" name="Rectangle 38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4000" y="1144800"/>
            <a:ext cx="3740000" cy="4713092"/>
          </a:xfrm>
        </p:spPr>
        <p:txBody>
          <a:bodyPr/>
          <a:lstStyle/>
          <a:p>
            <a:r>
              <a:rPr lang="en-US" dirty="0" smtClean="0"/>
              <a:t>To model an optional sequence</a:t>
            </a:r>
          </a:p>
          <a:p>
            <a:r>
              <a:rPr lang="en-US" dirty="0" smtClean="0"/>
              <a:t>Actual execution at runtime is dependent on the guard</a:t>
            </a:r>
          </a:p>
          <a:p>
            <a:r>
              <a:rPr lang="en-US" dirty="0" smtClean="0"/>
              <a:t>Exactly one operand</a:t>
            </a:r>
          </a:p>
          <a:p>
            <a:r>
              <a:rPr lang="en-US" dirty="0" smtClean="0"/>
              <a:t>Similar to </a:t>
            </a:r>
            <a:r>
              <a:rPr lang="en-US" b="1" dirty="0" smtClean="0">
                <a:latin typeface="Courier" pitchFamily="49" charset="0"/>
              </a:rPr>
              <a:t>if</a:t>
            </a:r>
            <a:r>
              <a:rPr lang="en-US" dirty="0" smtClean="0"/>
              <a:t> statement without</a:t>
            </a:r>
            <a:r>
              <a:rPr lang="en-US" b="1" dirty="0" smtClean="0">
                <a:latin typeface="Courier" pitchFamily="49" charset="0"/>
              </a:rPr>
              <a:t> else </a:t>
            </a:r>
            <a:r>
              <a:rPr lang="en-US" dirty="0" smtClean="0"/>
              <a:t>branch</a:t>
            </a:r>
          </a:p>
          <a:p>
            <a:r>
              <a:rPr lang="en-US" dirty="0" smtClean="0"/>
              <a:t>equivalent to </a:t>
            </a:r>
            <a:r>
              <a:rPr lang="en-US" b="1" dirty="0" smtClean="0">
                <a:latin typeface="Courier" pitchFamily="49" charset="0"/>
              </a:rPr>
              <a:t>alt</a:t>
            </a:r>
            <a:r>
              <a:rPr lang="en-US" dirty="0" smtClean="0"/>
              <a:t> fragment with two operands, one of which is empty</a:t>
            </a:r>
          </a:p>
          <a:p>
            <a:endParaRPr lang="de-AT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35" y="1144800"/>
            <a:ext cx="4102321" cy="51593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95" y="4407748"/>
            <a:ext cx="2269949" cy="2035934"/>
          </a:xfrm>
          <a:prstGeom prst="rect">
            <a:avLst/>
          </a:prstGeom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" pitchFamily="49" charset="0"/>
              </a:rPr>
              <a:t>loop</a:t>
            </a:r>
            <a:r>
              <a:rPr lang="en-US" dirty="0" smtClean="0"/>
              <a:t> Fragment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express that a sequence is to be executed repeatedly</a:t>
            </a:r>
          </a:p>
          <a:p>
            <a:pPr eaLnBrk="1" hangingPunct="1"/>
            <a:r>
              <a:rPr lang="en-US" dirty="0" smtClean="0"/>
              <a:t>Exactly one operand</a:t>
            </a:r>
          </a:p>
          <a:p>
            <a:pPr eaLnBrk="1" hangingPunct="1"/>
            <a:r>
              <a:rPr lang="en-US" dirty="0" smtClean="0"/>
              <a:t>Keyword loop followed by the minimal/maximal number of iterations 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b="1" dirty="0" err="1" smtClean="0">
                <a:latin typeface="Courier" pitchFamily="49" charset="0"/>
              </a:rPr>
              <a:t>min..max</a:t>
            </a:r>
            <a:r>
              <a:rPr lang="en-US" dirty="0" smtClean="0">
                <a:latin typeface="Courier" pitchFamily="49" charset="0"/>
              </a:rPr>
              <a:t>)</a:t>
            </a:r>
            <a:r>
              <a:rPr lang="en-US" dirty="0" smtClean="0"/>
              <a:t> or 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b="1" dirty="0" err="1" smtClean="0">
                <a:latin typeface="Courier" pitchFamily="49" charset="0"/>
              </a:rPr>
              <a:t>min,max</a:t>
            </a:r>
            <a:r>
              <a:rPr lang="en-US" dirty="0" smtClean="0">
                <a:latin typeface="Courier" pitchFamily="49" charset="0"/>
              </a:rPr>
              <a:t>)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smtClean="0">
                <a:latin typeface="Courier" pitchFamily="49" charset="0"/>
              </a:rPr>
              <a:t>(*)</a:t>
            </a:r>
            <a:r>
              <a:rPr lang="en-US" dirty="0" smtClean="0"/>
              <a:t> .. no upper limit</a:t>
            </a:r>
          </a:p>
          <a:p>
            <a:r>
              <a:rPr lang="en-US" dirty="0" smtClean="0"/>
              <a:t>Guard </a:t>
            </a:r>
          </a:p>
          <a:p>
            <a:pPr lvl="1"/>
            <a:r>
              <a:rPr lang="en-US" dirty="0" smtClean="0"/>
              <a:t>Evaluated as soon as the minimum number of iterations has taken place</a:t>
            </a:r>
          </a:p>
          <a:p>
            <a:pPr lvl="1"/>
            <a:r>
              <a:rPr lang="en-US" dirty="0" smtClean="0"/>
              <a:t>Checked for each iteration within the </a:t>
            </a:r>
            <a:r>
              <a:rPr lang="en-US" sz="1600" b="1" dirty="0" smtClean="0">
                <a:latin typeface="Courier" pitchFamily="49" charset="0"/>
              </a:rPr>
              <a:t>(</a:t>
            </a:r>
            <a:r>
              <a:rPr lang="en-US" sz="1600" b="1" dirty="0" err="1" smtClean="0">
                <a:latin typeface="Courier" pitchFamily="49" charset="0"/>
              </a:rPr>
              <a:t>min,max</a:t>
            </a:r>
            <a:r>
              <a:rPr lang="en-US" sz="1600" b="1" dirty="0" smtClean="0">
                <a:latin typeface="Courier" pitchFamily="49" charset="0"/>
              </a:rPr>
              <a:t>) </a:t>
            </a:r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If the guard evaluates to false, the execution of the loop is terminated</a:t>
            </a:r>
          </a:p>
        </p:txBody>
      </p:sp>
      <p:sp>
        <p:nvSpPr>
          <p:cNvPr id="53272" name="Text Box 25"/>
          <p:cNvSpPr txBox="1">
            <a:spLocks noChangeArrowheads="1"/>
          </p:cNvSpPr>
          <p:nvPr/>
        </p:nvSpPr>
        <p:spPr bwMode="auto">
          <a:xfrm>
            <a:off x="5048002" y="4562164"/>
            <a:ext cx="3610675" cy="14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800" b="1" i="0" dirty="0" smtClean="0">
                <a:latin typeface="+mj-lt"/>
              </a:rPr>
              <a:t>Notation alternatives</a:t>
            </a:r>
            <a:r>
              <a:rPr lang="de-AT" i="0" dirty="0" smtClean="0">
                <a:latin typeface="+mj-lt"/>
              </a:rPr>
              <a:t>:</a:t>
            </a:r>
            <a:endParaRPr lang="de-AT" i="0" dirty="0">
              <a:latin typeface="+mj-lt"/>
            </a:endParaRPr>
          </a:p>
          <a:p>
            <a:endParaRPr lang="de-AT" dirty="0">
              <a:latin typeface="+mj-lt"/>
            </a:endParaRPr>
          </a:p>
          <a:p>
            <a:r>
              <a:rPr lang="de-AT" sz="1800" dirty="0" err="1">
                <a:latin typeface="Courier" pitchFamily="49" charset="0"/>
              </a:rPr>
              <a:t>loop</a:t>
            </a:r>
            <a:r>
              <a:rPr lang="de-AT" sz="1800" dirty="0">
                <a:latin typeface="Courier" pitchFamily="49" charset="0"/>
              </a:rPr>
              <a:t>(3,8</a:t>
            </a:r>
            <a:r>
              <a:rPr lang="de-AT" sz="1800" dirty="0" smtClean="0">
                <a:latin typeface="Courier" pitchFamily="49" charset="0"/>
              </a:rPr>
              <a:t>)</a:t>
            </a:r>
            <a:r>
              <a:rPr lang="de-AT" sz="1800" dirty="0" smtClean="0">
                <a:latin typeface="+mj-lt"/>
              </a:rPr>
              <a:t> = </a:t>
            </a:r>
            <a:r>
              <a:rPr lang="de-AT" sz="1800" dirty="0" err="1" smtClean="0">
                <a:latin typeface="Courier" pitchFamily="49" charset="0"/>
              </a:rPr>
              <a:t>loop</a:t>
            </a:r>
            <a:r>
              <a:rPr lang="de-AT" sz="1800" dirty="0" smtClean="0">
                <a:latin typeface="Courier" pitchFamily="49" charset="0"/>
              </a:rPr>
              <a:t>(3</a:t>
            </a:r>
            <a:r>
              <a:rPr lang="de-AT" sz="1800" dirty="0">
                <a:latin typeface="Courier" pitchFamily="49" charset="0"/>
              </a:rPr>
              <a:t>..8)</a:t>
            </a:r>
          </a:p>
          <a:p>
            <a:r>
              <a:rPr lang="de-AT" sz="1800" dirty="0" err="1">
                <a:latin typeface="Courier" pitchFamily="49" charset="0"/>
              </a:rPr>
              <a:t>loop</a:t>
            </a:r>
            <a:r>
              <a:rPr lang="de-AT" sz="1800" dirty="0">
                <a:latin typeface="Courier" pitchFamily="49" charset="0"/>
              </a:rPr>
              <a:t>(8,8</a:t>
            </a:r>
            <a:r>
              <a:rPr lang="de-AT" sz="1800" dirty="0" smtClean="0">
                <a:latin typeface="Courier" pitchFamily="49" charset="0"/>
              </a:rPr>
              <a:t>)</a:t>
            </a:r>
            <a:r>
              <a:rPr lang="de-AT" sz="1800" dirty="0" smtClean="0">
                <a:latin typeface="+mj-lt"/>
              </a:rPr>
              <a:t> = </a:t>
            </a:r>
            <a:r>
              <a:rPr lang="de-AT" sz="1800" dirty="0" err="1" smtClean="0">
                <a:latin typeface="Courier" pitchFamily="49" charset="0"/>
              </a:rPr>
              <a:t>loop</a:t>
            </a:r>
            <a:r>
              <a:rPr lang="de-AT" sz="1800" dirty="0" smtClean="0">
                <a:latin typeface="Courier" pitchFamily="49" charset="0"/>
              </a:rPr>
              <a:t> </a:t>
            </a:r>
            <a:r>
              <a:rPr lang="de-AT" sz="1800" dirty="0">
                <a:latin typeface="Courier" pitchFamily="49" charset="0"/>
              </a:rPr>
              <a:t>(8)</a:t>
            </a:r>
          </a:p>
          <a:p>
            <a:r>
              <a:rPr lang="de-AT" sz="1800" dirty="0" err="1">
                <a:latin typeface="Courier" pitchFamily="49" charset="0"/>
              </a:rPr>
              <a:t>l</a:t>
            </a:r>
            <a:r>
              <a:rPr lang="de-AT" sz="1800" dirty="0" err="1" smtClean="0">
                <a:latin typeface="Courier" pitchFamily="49" charset="0"/>
              </a:rPr>
              <a:t>oop</a:t>
            </a:r>
            <a:r>
              <a:rPr lang="de-AT" sz="1800" dirty="0" smtClean="0">
                <a:latin typeface="+mj-lt"/>
              </a:rPr>
              <a:t> = </a:t>
            </a:r>
            <a:r>
              <a:rPr lang="de-AT" sz="1800" dirty="0" err="1" smtClean="0">
                <a:latin typeface="Courier" pitchFamily="49" charset="0"/>
              </a:rPr>
              <a:t>loop</a:t>
            </a:r>
            <a:r>
              <a:rPr lang="de-AT" sz="1800" dirty="0" smtClean="0">
                <a:latin typeface="Courier" pitchFamily="49" charset="0"/>
              </a:rPr>
              <a:t> (*)</a:t>
            </a:r>
            <a:r>
              <a:rPr lang="de-AT" sz="1800" dirty="0" smtClean="0">
                <a:latin typeface="+mj-lt"/>
              </a:rPr>
              <a:t> = </a:t>
            </a:r>
            <a:r>
              <a:rPr lang="de-AT" sz="1800" dirty="0" err="1">
                <a:latin typeface="Courier" pitchFamily="49" charset="0"/>
              </a:rPr>
              <a:t>loop</a:t>
            </a:r>
            <a:r>
              <a:rPr lang="de-AT" sz="1800" dirty="0">
                <a:latin typeface="Courier" pitchFamily="49" charset="0"/>
              </a:rPr>
              <a:t>(0,*)</a:t>
            </a:r>
          </a:p>
        </p:txBody>
      </p:sp>
      <p:sp>
        <p:nvSpPr>
          <p:cNvPr id="53273" name="Text Box 26"/>
          <p:cNvSpPr txBox="1">
            <a:spLocks noChangeArrowheads="1"/>
          </p:cNvSpPr>
          <p:nvPr/>
        </p:nvSpPr>
        <p:spPr bwMode="auto">
          <a:xfrm>
            <a:off x="583921" y="4937456"/>
            <a:ext cx="1828084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1800" b="1" dirty="0" err="1" smtClean="0">
                <a:latin typeface="Courier" pitchFamily="49" charset="0"/>
              </a:rPr>
              <a:t>loop</a:t>
            </a:r>
            <a:r>
              <a:rPr lang="de-AT" sz="1800" dirty="0" smtClean="0">
                <a:latin typeface="+mj-lt"/>
              </a:rPr>
              <a:t> </a:t>
            </a:r>
            <a:r>
              <a:rPr lang="de-AT" sz="1800" dirty="0" err="1" smtClean="0">
                <a:latin typeface="+mj-lt"/>
              </a:rPr>
              <a:t>is</a:t>
            </a:r>
            <a:r>
              <a:rPr lang="de-AT" sz="1800" dirty="0" smtClean="0">
                <a:latin typeface="+mj-lt"/>
              </a:rPr>
              <a:t> </a:t>
            </a:r>
            <a:r>
              <a:rPr lang="de-AT" sz="1800" dirty="0" err="1" smtClean="0">
                <a:latin typeface="+mj-lt"/>
              </a:rPr>
              <a:t>executed</a:t>
            </a:r>
            <a:r>
              <a:rPr lang="de-AT" sz="1800" dirty="0" smtClean="0">
                <a:latin typeface="+mj-lt"/>
              </a:rPr>
              <a:t> at least </a:t>
            </a:r>
            <a:r>
              <a:rPr lang="de-AT" sz="1800" dirty="0" err="1" smtClean="0">
                <a:latin typeface="+mj-lt"/>
              </a:rPr>
              <a:t>once</a:t>
            </a:r>
            <a:r>
              <a:rPr lang="de-AT" sz="1800" dirty="0" smtClean="0">
                <a:latin typeface="+mj-lt"/>
              </a:rPr>
              <a:t>, </a:t>
            </a:r>
            <a:r>
              <a:rPr lang="de-AT" sz="1800" dirty="0" err="1" smtClean="0">
                <a:latin typeface="+mj-lt"/>
              </a:rPr>
              <a:t>then</a:t>
            </a:r>
            <a:r>
              <a:rPr lang="de-AT" sz="1800" dirty="0" smtClean="0">
                <a:latin typeface="+mj-lt"/>
              </a:rPr>
              <a:t> </a:t>
            </a:r>
            <a:r>
              <a:rPr lang="de-AT" sz="1800" dirty="0" err="1" smtClean="0">
                <a:latin typeface="+mj-lt"/>
              </a:rPr>
              <a:t>as</a:t>
            </a:r>
            <a:r>
              <a:rPr lang="de-AT" sz="1800" dirty="0" smtClean="0">
                <a:latin typeface="+mj-lt"/>
              </a:rPr>
              <a:t> </a:t>
            </a:r>
            <a:r>
              <a:rPr lang="de-AT" sz="1800" dirty="0" err="1" smtClean="0">
                <a:latin typeface="+mj-lt"/>
              </a:rPr>
              <a:t>long</a:t>
            </a:r>
            <a:r>
              <a:rPr lang="de-AT" sz="1800" dirty="0" smtClean="0">
                <a:latin typeface="+mj-lt"/>
              </a:rPr>
              <a:t> </a:t>
            </a:r>
            <a:r>
              <a:rPr lang="de-AT" sz="1800" dirty="0" err="1" smtClean="0">
                <a:latin typeface="+mj-lt"/>
              </a:rPr>
              <a:t>as</a:t>
            </a:r>
            <a:r>
              <a:rPr lang="de-AT" sz="1800" dirty="0" smtClean="0">
                <a:latin typeface="+mj-lt"/>
              </a:rPr>
              <a:t> </a:t>
            </a:r>
            <a:r>
              <a:rPr lang="de-AT" sz="1800" b="1" dirty="0" smtClean="0">
                <a:latin typeface="Courier" pitchFamily="49" charset="0"/>
              </a:rPr>
              <a:t>a&lt;1</a:t>
            </a:r>
            <a:r>
              <a:rPr lang="de-AT" sz="1800" b="1" dirty="0" smtClean="0">
                <a:latin typeface="+mj-lt"/>
              </a:rPr>
              <a:t> </a:t>
            </a:r>
            <a:r>
              <a:rPr lang="de-AT" sz="1800" dirty="0" err="1" smtClean="0">
                <a:latin typeface="+mj-lt"/>
              </a:rPr>
              <a:t>is</a:t>
            </a:r>
            <a:r>
              <a:rPr lang="de-AT" sz="1800" dirty="0" smtClean="0">
                <a:latin typeface="+mj-lt"/>
              </a:rPr>
              <a:t> </a:t>
            </a:r>
            <a:r>
              <a:rPr lang="de-AT" sz="1800" dirty="0" err="1" smtClean="0">
                <a:latin typeface="+mj-lt"/>
              </a:rPr>
              <a:t>true</a:t>
            </a:r>
            <a:endParaRPr lang="de-AT" sz="1800" dirty="0">
              <a:latin typeface="+mj-lt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1649837" y="4754715"/>
            <a:ext cx="1087121" cy="61225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909789" y="4350847"/>
            <a:ext cx="5148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Min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945303" y="4562164"/>
            <a:ext cx="7553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Guard</a:t>
            </a:r>
            <a:endParaRPr lang="en-GB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317893" y="4158297"/>
            <a:ext cx="57259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Max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2368693" y="4562165"/>
            <a:ext cx="963383" cy="404186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2821291" y="4363547"/>
            <a:ext cx="735681" cy="56405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51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break</a:t>
            </a:r>
            <a:r>
              <a:rPr lang="en-US" dirty="0" smtClean="0"/>
              <a:t> Fragment</a:t>
            </a:r>
          </a:p>
        </p:txBody>
      </p:sp>
      <p:sp>
        <p:nvSpPr>
          <p:cNvPr id="54275" name="Rectangle 38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form of exception handling</a:t>
            </a:r>
          </a:p>
          <a:p>
            <a:r>
              <a:rPr lang="en-US" dirty="0" smtClean="0"/>
              <a:t>Exactly one operand with a guard</a:t>
            </a:r>
          </a:p>
          <a:p>
            <a:r>
              <a:rPr lang="en-US" dirty="0" smtClean="0"/>
              <a:t>If the guard is true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Interactions within this operand are executed</a:t>
            </a:r>
          </a:p>
          <a:p>
            <a:pPr lvl="1"/>
            <a:r>
              <a:rPr lang="en-US" dirty="0" smtClean="0"/>
              <a:t>Remaining operations of the surrounding</a:t>
            </a:r>
            <a:br>
              <a:rPr lang="en-US" dirty="0" smtClean="0"/>
            </a:br>
            <a:r>
              <a:rPr lang="en-US" dirty="0" smtClean="0"/>
              <a:t>fragment are omitted</a:t>
            </a:r>
          </a:p>
          <a:p>
            <a:pPr lvl="1"/>
            <a:r>
              <a:rPr lang="en-US" dirty="0" smtClean="0"/>
              <a:t>Interaction continues in the next higher</a:t>
            </a:r>
            <a:br>
              <a:rPr lang="en-US" dirty="0" smtClean="0"/>
            </a:br>
            <a:r>
              <a:rPr lang="en-US" dirty="0" smtClean="0"/>
              <a:t>level fragment</a:t>
            </a:r>
          </a:p>
          <a:p>
            <a:pPr lvl="1"/>
            <a:r>
              <a:rPr lang="en-US" dirty="0" smtClean="0"/>
              <a:t>Different behavior than </a:t>
            </a:r>
            <a:r>
              <a:rPr lang="en-US" b="1" dirty="0" smtClean="0">
                <a:latin typeface="Courier" pitchFamily="49" charset="0"/>
              </a:rPr>
              <a:t>opt </a:t>
            </a:r>
            <a:r>
              <a:rPr lang="en-US" dirty="0" smtClean="0"/>
              <a:t>fragment</a:t>
            </a:r>
            <a:endParaRPr lang="de-AT" dirty="0" smtClean="0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2311610" y="4654719"/>
            <a:ext cx="3341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N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ot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executed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if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break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is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executed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Geschweifte Klammer rechts 12"/>
          <p:cNvSpPr/>
          <p:nvPr/>
        </p:nvSpPr>
        <p:spPr bwMode="auto">
          <a:xfrm flipH="1">
            <a:off x="5520802" y="4514518"/>
            <a:ext cx="263770" cy="61895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15" y="1243841"/>
            <a:ext cx="2538023" cy="451501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loop</a:t>
            </a:r>
            <a:r>
              <a:rPr lang="en-US" dirty="0" smtClean="0"/>
              <a:t> and </a:t>
            </a:r>
            <a:r>
              <a:rPr lang="en-US" dirty="0" smtClean="0">
                <a:latin typeface="Courier" pitchFamily="49" charset="0"/>
              </a:rPr>
              <a:t>break</a:t>
            </a:r>
            <a:r>
              <a:rPr lang="en-US" dirty="0" smtClean="0"/>
              <a:t> Fragment - Example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94" y="1127086"/>
            <a:ext cx="6058412" cy="452524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8613" y="495300"/>
            <a:ext cx="83962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AT" sz="2200" b="1" i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Literature</a:t>
            </a:r>
            <a:endParaRPr lang="de-AT" sz="2200" b="1" i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411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feld 5"/>
          <p:cNvSpPr txBox="1">
            <a:spLocks noChangeArrowheads="1"/>
          </p:cNvSpPr>
          <p:nvPr/>
        </p:nvSpPr>
        <p:spPr bwMode="auto">
          <a:xfrm>
            <a:off x="4170363" y="1592263"/>
            <a:ext cx="4490060" cy="18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de-DE" b="1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UML @ Classroom: </a:t>
            </a:r>
            <a:br>
              <a:rPr lang="en-US" altLang="de-DE" b="1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de-DE" b="1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An Introduction to Object-Oriented Modeling</a:t>
            </a:r>
          </a:p>
          <a:p>
            <a:r>
              <a:rPr lang="en-US" altLang="de-DE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Martina Seidl, Marion Scholz, Christian Huemer and </a:t>
            </a:r>
            <a:r>
              <a:rPr lang="en-US" altLang="de-DE" i="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Gerti</a:t>
            </a:r>
            <a:r>
              <a:rPr lang="en-US" altLang="de-DE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Kappel</a:t>
            </a:r>
          </a:p>
          <a:p>
            <a:endParaRPr lang="en-US" altLang="de-DE" sz="800" i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de-DE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Springer </a:t>
            </a:r>
            <a:r>
              <a:rPr lang="en-US" altLang="de-DE" i="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Publishing, 2015</a:t>
            </a:r>
            <a:endParaRPr lang="en-US" altLang="de-DE" i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de-DE" sz="1050" i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de-DE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ISBN </a:t>
            </a:r>
            <a:r>
              <a:rPr lang="de-AT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3319127411</a:t>
            </a:r>
            <a:endParaRPr lang="en-US" altLang="de-DE" i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14" name="Textfeld 6"/>
          <p:cNvSpPr txBox="1">
            <a:spLocks noChangeArrowheads="1"/>
          </p:cNvSpPr>
          <p:nvPr/>
        </p:nvSpPr>
        <p:spPr bwMode="auto">
          <a:xfrm>
            <a:off x="334963" y="1144588"/>
            <a:ext cx="823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de-DE" sz="2000" i="0" dirty="0">
                <a:solidFill>
                  <a:schemeClr val="tx2"/>
                </a:solidFill>
                <a:latin typeface="+mj-lt"/>
              </a:rPr>
              <a:t>The lecture is based on the following book:</a:t>
            </a:r>
          </a:p>
        </p:txBody>
      </p:sp>
      <p:pic>
        <p:nvPicPr>
          <p:cNvPr id="17415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4200525"/>
            <a:ext cx="4232996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feld 8"/>
          <p:cNvSpPr txBox="1">
            <a:spLocks noChangeArrowheads="1"/>
          </p:cNvSpPr>
          <p:nvPr/>
        </p:nvSpPr>
        <p:spPr bwMode="auto">
          <a:xfrm>
            <a:off x="5166882" y="4288127"/>
            <a:ext cx="2554720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de-DE" i="0" dirty="0">
                <a:latin typeface="+mj-lt"/>
              </a:rPr>
              <a:t>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de-DE" i="0" dirty="0" smtClean="0">
                <a:latin typeface="+mj-lt"/>
              </a:rPr>
              <a:t>Structure Modeling</a:t>
            </a:r>
            <a:endParaRPr lang="en-US" altLang="de-DE" i="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de-DE" i="0" dirty="0">
                <a:latin typeface="+mj-lt"/>
              </a:rPr>
              <a:t>State Machine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de-DE" b="1" i="0" dirty="0">
                <a:latin typeface="+mj-lt"/>
              </a:rPr>
              <a:t>Sequence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de-DE" i="0" dirty="0">
                <a:latin typeface="+mj-lt"/>
              </a:rPr>
              <a:t>Activity Diagram</a:t>
            </a:r>
          </a:p>
        </p:txBody>
      </p:sp>
      <p:pic>
        <p:nvPicPr>
          <p:cNvPr id="17417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587" r="1018" b="406"/>
          <a:stretch>
            <a:fillRect/>
          </a:stretch>
        </p:blipFill>
        <p:spPr bwMode="auto">
          <a:xfrm>
            <a:off x="1077913" y="1693863"/>
            <a:ext cx="2763837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pitchFamily="49" charset="0"/>
              </a:rPr>
              <a:t>seq</a:t>
            </a:r>
            <a:r>
              <a:rPr lang="en-US" dirty="0" smtClean="0"/>
              <a:t> Fragment</a:t>
            </a:r>
          </a:p>
        </p:txBody>
      </p:sp>
      <p:sp>
        <p:nvSpPr>
          <p:cNvPr id="61443" name="Textplatzhalter 3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order of events</a:t>
            </a:r>
          </a:p>
          <a:p>
            <a:r>
              <a:rPr lang="en-US" dirty="0" smtClean="0"/>
              <a:t>Weak sequencing:</a:t>
            </a:r>
          </a:p>
          <a:p>
            <a:pPr marL="885825" lvl="1" indent="-342900">
              <a:buFont typeface="+mj-lt"/>
              <a:buAutoNum type="arabicPeriod"/>
            </a:pPr>
            <a:r>
              <a:rPr lang="en-US" dirty="0"/>
              <a:t>The ordering of events within each of the operands is maintained in the </a:t>
            </a:r>
            <a:r>
              <a:rPr lang="en-US" dirty="0" smtClean="0"/>
              <a:t>result.</a:t>
            </a:r>
            <a:endParaRPr lang="en-US" dirty="0"/>
          </a:p>
          <a:p>
            <a:pPr marL="885825" lvl="1" indent="-342900">
              <a:buFont typeface="+mj-lt"/>
              <a:buAutoNum type="arabicPeriod"/>
            </a:pPr>
            <a:r>
              <a:rPr lang="en-US" dirty="0"/>
              <a:t>Events on different lifelines from different operands may come in any </a:t>
            </a:r>
            <a:r>
              <a:rPr lang="en-US" dirty="0" smtClean="0"/>
              <a:t>order.</a:t>
            </a:r>
            <a:endParaRPr lang="en-US" dirty="0"/>
          </a:p>
          <a:p>
            <a:pPr marL="885825" lvl="1" indent="-342900">
              <a:buFont typeface="+mj-lt"/>
              <a:buAutoNum type="arabicPeriod"/>
            </a:pPr>
            <a:r>
              <a:rPr lang="en-US" dirty="0"/>
              <a:t>Events on the same lifeline from different operands are ordered such that an event of the first operand comes before that of the second </a:t>
            </a:r>
            <a:r>
              <a:rPr lang="en-US" dirty="0" smtClean="0"/>
              <a:t>operand.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99" y="3766633"/>
            <a:ext cx="5760603" cy="2608766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49" charset="0"/>
              </a:rPr>
              <a:t>seq</a:t>
            </a:r>
            <a:r>
              <a:rPr lang="en-US" dirty="0"/>
              <a:t> Fragment –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08" y="1528443"/>
            <a:ext cx="5993384" cy="3801114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strict</a:t>
            </a:r>
            <a:r>
              <a:rPr lang="en-US" dirty="0" smtClean="0"/>
              <a:t> Fragment</a:t>
            </a:r>
          </a:p>
        </p:txBody>
      </p:sp>
      <p:sp>
        <p:nvSpPr>
          <p:cNvPr id="63491" name="Textplatzhalter 3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Sequential interaction </a:t>
            </a:r>
            <a:r>
              <a:rPr lang="en-US" dirty="0" smtClean="0"/>
              <a:t>with </a:t>
            </a:r>
            <a:r>
              <a:rPr lang="en-US" dirty="0"/>
              <a:t>order</a:t>
            </a:r>
          </a:p>
          <a:p>
            <a:r>
              <a:rPr lang="en-US" dirty="0"/>
              <a:t>Order of event occurrences on different lifelines between different operands is significant</a:t>
            </a:r>
          </a:p>
          <a:p>
            <a:pPr lvl="1"/>
            <a:r>
              <a:rPr lang="en-US" dirty="0"/>
              <a:t>Messages in an operand that is higher up on the vertical axis are always exchanged before the messages in an operand that is lower down on the vertical axis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02" y="3086100"/>
            <a:ext cx="5777596" cy="2746392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strict</a:t>
            </a:r>
            <a:r>
              <a:rPr lang="en-US" dirty="0"/>
              <a:t> </a:t>
            </a:r>
            <a:r>
              <a:rPr lang="en-US" dirty="0" smtClean="0"/>
              <a:t>Fragment - Example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8" y="2096261"/>
            <a:ext cx="6963485" cy="266547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par</a:t>
            </a:r>
            <a:r>
              <a:rPr lang="en-US" dirty="0"/>
              <a:t> Fragment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4515" name="Textplatzhalt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 set </a:t>
            </a:r>
            <a:r>
              <a:rPr lang="en-US" dirty="0"/>
              <a:t>aside </a:t>
            </a:r>
            <a:r>
              <a:rPr lang="en-US" dirty="0" smtClean="0"/>
              <a:t>chronological </a:t>
            </a:r>
            <a:r>
              <a:rPr lang="en-US" dirty="0"/>
              <a:t>order between messages in different operands</a:t>
            </a:r>
          </a:p>
          <a:p>
            <a:r>
              <a:rPr lang="en-US" dirty="0"/>
              <a:t>Execution paths of </a:t>
            </a:r>
            <a:r>
              <a:rPr lang="en-US" dirty="0" smtClean="0"/>
              <a:t>different </a:t>
            </a:r>
            <a:r>
              <a:rPr lang="en-US" dirty="0"/>
              <a:t>operands can be interleaved</a:t>
            </a:r>
          </a:p>
          <a:p>
            <a:r>
              <a:rPr lang="en-US" dirty="0"/>
              <a:t>Restrictions of each </a:t>
            </a:r>
            <a:r>
              <a:rPr lang="en-US" dirty="0" smtClean="0"/>
              <a:t>operand </a:t>
            </a:r>
            <a:r>
              <a:rPr lang="en-US" dirty="0"/>
              <a:t>need to be </a:t>
            </a:r>
            <a:r>
              <a:rPr lang="en-US" dirty="0" smtClean="0"/>
              <a:t>respected</a:t>
            </a:r>
            <a:endParaRPr lang="en-US" dirty="0"/>
          </a:p>
          <a:p>
            <a:r>
              <a:rPr lang="en-US" dirty="0"/>
              <a:t>Order of the different operands is </a:t>
            </a:r>
            <a:r>
              <a:rPr lang="en-US" dirty="0" smtClean="0"/>
              <a:t>irrelevant</a:t>
            </a:r>
            <a:endParaRPr lang="en-US" dirty="0"/>
          </a:p>
          <a:p>
            <a:r>
              <a:rPr lang="en-US" dirty="0"/>
              <a:t>Concurrency, </a:t>
            </a:r>
            <a:r>
              <a:rPr lang="en-US" dirty="0" smtClean="0"/>
              <a:t>no </a:t>
            </a:r>
            <a:r>
              <a:rPr lang="en-US" dirty="0"/>
              <a:t>true parallelism</a:t>
            </a:r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22" y="3458773"/>
            <a:ext cx="5736530" cy="28783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par</a:t>
            </a:r>
            <a:r>
              <a:rPr lang="en-US" dirty="0" smtClean="0"/>
              <a:t> Fragment - Example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4" y="1678684"/>
            <a:ext cx="6069353" cy="350063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54" y="2654300"/>
            <a:ext cx="3226493" cy="2953516"/>
          </a:xfrm>
          <a:prstGeom prst="rect">
            <a:avLst/>
          </a:prstGeom>
        </p:spPr>
      </p:pic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Coregion</a:t>
            </a:r>
            <a:endParaRPr lang="en-US" dirty="0" smtClean="0"/>
          </a:p>
        </p:txBody>
      </p:sp>
      <p:sp>
        <p:nvSpPr>
          <p:cNvPr id="65539" name="Textplatzhalt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 model concurrent events of a single lifeline</a:t>
            </a:r>
          </a:p>
          <a:p>
            <a:r>
              <a:rPr lang="en-US" dirty="0" smtClean="0"/>
              <a:t>Order of event occurrences within a </a:t>
            </a:r>
            <a:r>
              <a:rPr lang="en-US" dirty="0" err="1" smtClean="0"/>
              <a:t>coregion</a:t>
            </a:r>
            <a:r>
              <a:rPr lang="en-US" dirty="0" smtClean="0"/>
              <a:t> is not restricted</a:t>
            </a:r>
          </a:p>
          <a:p>
            <a:r>
              <a:rPr lang="en-US" dirty="0" smtClean="0"/>
              <a:t>Area of the lifeline to be covered by the </a:t>
            </a:r>
            <a:r>
              <a:rPr lang="en-US" dirty="0" err="1" smtClean="0"/>
              <a:t>coregion</a:t>
            </a:r>
            <a:r>
              <a:rPr lang="en-US" dirty="0" smtClean="0"/>
              <a:t> is marked by square brackets rotated by 90 degrees</a:t>
            </a:r>
          </a:p>
        </p:txBody>
      </p:sp>
      <p:sp>
        <p:nvSpPr>
          <p:cNvPr id="65571" name="Text Box 31"/>
          <p:cNvSpPr txBox="1">
            <a:spLocks noChangeArrowheads="1"/>
          </p:cNvSpPr>
          <p:nvPr/>
        </p:nvSpPr>
        <p:spPr bwMode="auto">
          <a:xfrm>
            <a:off x="6530985" y="3629030"/>
            <a:ext cx="1030288" cy="585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Impact </a:t>
            </a:r>
            <a:r>
              <a:rPr lang="de-DE" dirty="0" err="1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of</a:t>
            </a:r>
            <a:endParaRPr lang="de-DE" dirty="0">
              <a:solidFill>
                <a:srgbClr val="FE8400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r>
              <a:rPr lang="de-DE" dirty="0" err="1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c</a:t>
            </a:r>
            <a:r>
              <a:rPr lang="de-DE" dirty="0" err="1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oregion</a:t>
            </a:r>
            <a:endParaRPr lang="de-AT" dirty="0">
              <a:solidFill>
                <a:srgbClr val="FE840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572" name="Line 32"/>
          <p:cNvSpPr>
            <a:spLocks noChangeShapeType="1"/>
          </p:cNvSpPr>
          <p:nvPr/>
        </p:nvSpPr>
        <p:spPr bwMode="auto">
          <a:xfrm flipV="1">
            <a:off x="5372100" y="3888154"/>
            <a:ext cx="1187460" cy="542377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/>
            <a:tailEnd type="none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65548" name="AutoShape 40"/>
          <p:cNvSpPr>
            <a:spLocks/>
          </p:cNvSpPr>
          <p:nvPr/>
        </p:nvSpPr>
        <p:spPr bwMode="auto">
          <a:xfrm>
            <a:off x="3225780" y="3423171"/>
            <a:ext cx="215920" cy="1963919"/>
          </a:xfrm>
          <a:prstGeom prst="leftBrace">
            <a:avLst>
              <a:gd name="adj1" fmla="val 49533"/>
              <a:gd name="adj2" fmla="val 50000"/>
            </a:avLst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de-AT"/>
          </a:p>
        </p:txBody>
      </p:sp>
      <p:sp>
        <p:nvSpPr>
          <p:cNvPr id="65549" name="Text Box 41"/>
          <p:cNvSpPr txBox="1">
            <a:spLocks noChangeArrowheads="1"/>
          </p:cNvSpPr>
          <p:nvPr/>
        </p:nvSpPr>
        <p:spPr bwMode="auto">
          <a:xfrm>
            <a:off x="1715274" y="4236061"/>
            <a:ext cx="101441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Coregion</a:t>
            </a:r>
            <a:endParaRPr lang="de-AT" dirty="0">
              <a:solidFill>
                <a:srgbClr val="FE840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Ellipse 2"/>
          <p:cNvSpPr/>
          <p:nvPr/>
        </p:nvSpPr>
        <p:spPr bwMode="auto">
          <a:xfrm>
            <a:off x="3626225" y="3373865"/>
            <a:ext cx="636494" cy="313764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3626225" y="5109186"/>
            <a:ext cx="636494" cy="313764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Coregion</a:t>
            </a:r>
            <a:r>
              <a:rPr lang="en-US" dirty="0" smtClean="0"/>
              <a:t> – Example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1762822"/>
            <a:ext cx="6158603" cy="333235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critical</a:t>
            </a:r>
            <a:r>
              <a:rPr lang="en-US" dirty="0"/>
              <a:t> Fragment</a:t>
            </a:r>
            <a:endParaRPr lang="en-US" dirty="0" smtClean="0"/>
          </a:p>
        </p:txBody>
      </p:sp>
      <p:sp>
        <p:nvSpPr>
          <p:cNvPr id="66563" name="Textplatzhalter 4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Atomic area in the </a:t>
            </a:r>
            <a:r>
              <a:rPr lang="en-US" dirty="0" smtClean="0"/>
              <a:t>interaction (one operand)</a:t>
            </a:r>
            <a:endParaRPr lang="en-US" dirty="0"/>
          </a:p>
          <a:p>
            <a:r>
              <a:rPr lang="en-US" dirty="0" smtClean="0"/>
              <a:t>To make </a:t>
            </a:r>
            <a:r>
              <a:rPr lang="en-US" dirty="0"/>
              <a:t>sure that certain parts of an interaction are not interrupted by unexpected events</a:t>
            </a:r>
          </a:p>
          <a:p>
            <a:r>
              <a:rPr lang="en-US" dirty="0" smtClean="0"/>
              <a:t>Order within </a:t>
            </a:r>
            <a:r>
              <a:rPr lang="en-US" b="1" dirty="0">
                <a:latin typeface="Courier" pitchFamily="49" charset="0"/>
              </a:rPr>
              <a:t>critical</a:t>
            </a:r>
            <a:r>
              <a:rPr lang="en-US" dirty="0"/>
              <a:t>: default order </a:t>
            </a:r>
            <a:r>
              <a:rPr lang="en-US" b="1" dirty="0" err="1">
                <a:latin typeface="Courier" pitchFamily="49" charset="0"/>
              </a:rPr>
              <a:t>seq</a:t>
            </a:r>
            <a:endParaRPr lang="en-US" b="1" dirty="0" smtClean="0">
              <a:latin typeface="Courier" pitchFamily="49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15" y="152400"/>
            <a:ext cx="1030226" cy="65532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68" y="2623163"/>
            <a:ext cx="6271265" cy="3047614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critical</a:t>
            </a:r>
            <a:r>
              <a:rPr lang="en-US" dirty="0"/>
              <a:t> </a:t>
            </a:r>
            <a:r>
              <a:rPr lang="en-US" dirty="0" smtClean="0"/>
              <a:t>Fragment - Example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4" y="1697352"/>
            <a:ext cx="5921533" cy="346832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Interactions and interaction partners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Combined fragments</a:t>
            </a:r>
          </a:p>
          <a:p>
            <a:pPr lvl="1"/>
            <a:r>
              <a:rPr lang="en-US" dirty="0" smtClean="0"/>
              <a:t>Branches and loops</a:t>
            </a:r>
          </a:p>
          <a:p>
            <a:pPr lvl="1"/>
            <a:r>
              <a:rPr lang="en-US" dirty="0" smtClean="0"/>
              <a:t>Concurrency and order</a:t>
            </a:r>
          </a:p>
          <a:p>
            <a:pPr lvl="1"/>
            <a:r>
              <a:rPr lang="en-US" dirty="0" smtClean="0"/>
              <a:t>Filters and assertions</a:t>
            </a:r>
          </a:p>
          <a:p>
            <a:r>
              <a:rPr lang="en-US" dirty="0" smtClean="0"/>
              <a:t>Further language elements</a:t>
            </a:r>
          </a:p>
          <a:p>
            <a:r>
              <a:rPr lang="en-US" dirty="0" smtClean="0"/>
              <a:t>Further types of interaction diagrams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ignore</a:t>
            </a:r>
            <a:r>
              <a:rPr lang="en-US" dirty="0"/>
              <a:t> Fragment</a:t>
            </a:r>
            <a:endParaRPr lang="en-US" dirty="0" smtClean="0"/>
          </a:p>
        </p:txBody>
      </p:sp>
      <p:sp>
        <p:nvSpPr>
          <p:cNvPr id="68611" name="Textplatzhalt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 indicate </a:t>
            </a:r>
            <a:r>
              <a:rPr lang="en-US" dirty="0"/>
              <a:t>irrelevant messages</a:t>
            </a:r>
          </a:p>
          <a:p>
            <a:r>
              <a:rPr lang="en-US" dirty="0"/>
              <a:t>Messages </a:t>
            </a:r>
            <a:r>
              <a:rPr lang="en-US" dirty="0" smtClean="0"/>
              <a:t>may </a:t>
            </a:r>
            <a:r>
              <a:rPr lang="en-US" dirty="0"/>
              <a:t>occur at runtime but have no further significance</a:t>
            </a:r>
          </a:p>
          <a:p>
            <a:r>
              <a:rPr lang="en-US" dirty="0" smtClean="0"/>
              <a:t>Exactly one operand</a:t>
            </a:r>
            <a:endParaRPr lang="en-US" dirty="0"/>
          </a:p>
          <a:p>
            <a:r>
              <a:rPr lang="en-US" dirty="0"/>
              <a:t>Irrelevant messages in curly brackets after the keyword </a:t>
            </a:r>
            <a:r>
              <a:rPr lang="en-US" b="1" dirty="0">
                <a:latin typeface="Courier" pitchFamily="49" charset="0"/>
              </a:rPr>
              <a:t>ignore</a:t>
            </a:r>
            <a:endParaRPr lang="en-US" b="1" dirty="0" smtClean="0">
              <a:latin typeface="Courier" pitchFamily="49" charset="0"/>
            </a:endParaRPr>
          </a:p>
          <a:p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40" y="2722319"/>
            <a:ext cx="2918921" cy="2971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consider</a:t>
            </a:r>
            <a:r>
              <a:rPr lang="en-US" dirty="0"/>
              <a:t> Fragment</a:t>
            </a:r>
            <a:endParaRPr lang="en-US" dirty="0" smtClean="0"/>
          </a:p>
        </p:txBody>
      </p:sp>
      <p:sp>
        <p:nvSpPr>
          <p:cNvPr id="69635" name="Textplatzhalter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 specify </a:t>
            </a:r>
            <a:r>
              <a:rPr lang="en-US" dirty="0"/>
              <a:t>those messages that are of particular importance for the interaction under </a:t>
            </a:r>
            <a:r>
              <a:rPr lang="en-US" dirty="0" smtClean="0"/>
              <a:t>consideration</a:t>
            </a:r>
          </a:p>
          <a:p>
            <a:r>
              <a:rPr lang="en-US" dirty="0" smtClean="0"/>
              <a:t>Exactly one operand, dual to ignore fragment</a:t>
            </a:r>
            <a:endParaRPr lang="en-US" dirty="0"/>
          </a:p>
          <a:p>
            <a:r>
              <a:rPr lang="en-US" dirty="0"/>
              <a:t>Considered messages in curly brackets after the keyword </a:t>
            </a:r>
            <a:r>
              <a:rPr lang="en-US" b="1" dirty="0">
                <a:latin typeface="Courier" pitchFamily="49" charset="0"/>
              </a:rPr>
              <a:t>consider</a:t>
            </a:r>
          </a:p>
          <a:p>
            <a:endParaRPr lang="en-US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54" y="2859642"/>
            <a:ext cx="2918921" cy="29718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ignore</a:t>
            </a:r>
            <a:r>
              <a:rPr lang="en-US" dirty="0" smtClean="0"/>
              <a:t> vs. </a:t>
            </a:r>
            <a:r>
              <a:rPr lang="en-US" dirty="0" smtClean="0">
                <a:latin typeface="Courier" pitchFamily="49" charset="0"/>
              </a:rPr>
              <a:t>consider</a:t>
            </a:r>
            <a:endParaRPr lang="en-US" dirty="0">
              <a:latin typeface="Courier" pitchFamily="49" charset="0"/>
            </a:endParaRPr>
          </a:p>
        </p:txBody>
      </p:sp>
      <p:cxnSp>
        <p:nvCxnSpPr>
          <p:cNvPr id="58" name="Gerade Verbindung 57"/>
          <p:cNvCxnSpPr/>
          <p:nvPr/>
        </p:nvCxnSpPr>
        <p:spPr bwMode="auto">
          <a:xfrm rot="16200000" flipH="1">
            <a:off x="2529445" y="3313214"/>
            <a:ext cx="40138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49" y="1774691"/>
            <a:ext cx="3249746" cy="3308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4" y="1774691"/>
            <a:ext cx="3249746" cy="330861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assert</a:t>
            </a:r>
            <a:r>
              <a:rPr lang="en-US" dirty="0"/>
              <a:t> Fragment</a:t>
            </a:r>
            <a:endParaRPr lang="en-US" dirty="0" smtClean="0"/>
          </a:p>
        </p:txBody>
      </p:sp>
      <p:sp>
        <p:nvSpPr>
          <p:cNvPr id="70659" name="Textplatzhalter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 identify </a:t>
            </a:r>
            <a:r>
              <a:rPr lang="en-US" dirty="0"/>
              <a:t>certain modeled traces as mandatory</a:t>
            </a:r>
          </a:p>
          <a:p>
            <a:r>
              <a:rPr lang="en-US" dirty="0"/>
              <a:t>Deviations that occur in reality but that are not included in the </a:t>
            </a:r>
            <a:r>
              <a:rPr lang="en-US" dirty="0" smtClean="0"/>
              <a:t>diagram </a:t>
            </a:r>
            <a:r>
              <a:rPr lang="en-US" dirty="0"/>
              <a:t>are not </a:t>
            </a:r>
            <a:r>
              <a:rPr lang="en-US" dirty="0" smtClean="0"/>
              <a:t>permitted</a:t>
            </a:r>
            <a:endParaRPr lang="en-US" dirty="0"/>
          </a:p>
          <a:p>
            <a:r>
              <a:rPr lang="en-US" dirty="0" smtClean="0"/>
              <a:t>Exactly one operand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49" y="2811018"/>
            <a:ext cx="3557403" cy="303444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96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pitchFamily="49" charset="0"/>
              </a:rPr>
              <a:t>neg</a:t>
            </a:r>
            <a:r>
              <a:rPr lang="en-US" dirty="0"/>
              <a:t> Fragment</a:t>
            </a:r>
            <a:endParaRPr lang="en-US" dirty="0" smtClean="0"/>
          </a:p>
        </p:txBody>
      </p:sp>
      <p:sp>
        <p:nvSpPr>
          <p:cNvPr id="71683" name="Textplatzhalter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 model invalid interactions</a:t>
            </a:r>
            <a:endParaRPr lang="en-US" dirty="0"/>
          </a:p>
          <a:p>
            <a:r>
              <a:rPr lang="en-US" dirty="0"/>
              <a:t>Describing situations that must not </a:t>
            </a:r>
            <a:r>
              <a:rPr lang="en-US" dirty="0" smtClean="0"/>
              <a:t>occur</a:t>
            </a:r>
          </a:p>
          <a:p>
            <a:r>
              <a:rPr lang="en-US" dirty="0" smtClean="0"/>
              <a:t>Exactly one operand</a:t>
            </a:r>
            <a:endParaRPr lang="en-US" dirty="0"/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Explicitly highlighting frequently occurring errors</a:t>
            </a:r>
          </a:p>
          <a:p>
            <a:pPr lvl="1"/>
            <a:r>
              <a:rPr lang="en-US" dirty="0"/>
              <a:t>Depicting </a:t>
            </a:r>
            <a:r>
              <a:rPr lang="en-US" dirty="0" smtClean="0"/>
              <a:t>relevant, </a:t>
            </a:r>
            <a:r>
              <a:rPr lang="en-US" dirty="0"/>
              <a:t>incorrect </a:t>
            </a:r>
            <a:r>
              <a:rPr lang="en-US" dirty="0" smtClean="0"/>
              <a:t>sequences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0" y="3292806"/>
            <a:ext cx="3542534" cy="2541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3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Interaction Reference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/>
          <a:p>
            <a:r>
              <a:rPr lang="en-US" dirty="0" smtClean="0"/>
              <a:t>Integrates </a:t>
            </a:r>
            <a:r>
              <a:rPr lang="en-US" dirty="0"/>
              <a:t>one sequence </a:t>
            </a:r>
            <a:r>
              <a:rPr lang="en-US" dirty="0" smtClean="0"/>
              <a:t>diagram in </a:t>
            </a:r>
            <a:r>
              <a:rPr lang="en-US" dirty="0"/>
              <a:t>another sequence diagram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20" y="2644987"/>
            <a:ext cx="3090542" cy="17877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42" y="1894488"/>
            <a:ext cx="4933060" cy="3288707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1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Gate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send </a:t>
            </a:r>
            <a:r>
              <a:rPr lang="en-US" dirty="0" smtClean="0"/>
              <a:t>and receive </a:t>
            </a:r>
            <a:r>
              <a:rPr lang="en-US" dirty="0"/>
              <a:t>messages beyond </a:t>
            </a:r>
            <a:r>
              <a:rPr lang="en-US" dirty="0" smtClean="0"/>
              <a:t>the boundaries </a:t>
            </a:r>
            <a:r>
              <a:rPr lang="en-US" dirty="0"/>
              <a:t>of the interaction </a:t>
            </a:r>
            <a:r>
              <a:rPr lang="en-US" dirty="0" smtClean="0"/>
              <a:t>fragment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73" y="2847206"/>
            <a:ext cx="3801516" cy="19206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0" y="2373013"/>
            <a:ext cx="4686144" cy="2394875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4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51" y="3165244"/>
            <a:ext cx="3480823" cy="333451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9" y="2970173"/>
            <a:ext cx="3477775" cy="37246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Continuation</a:t>
            </a:r>
            <a:r>
              <a:rPr lang="de-AT" dirty="0" smtClean="0"/>
              <a:t> Marker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Modularizes </a:t>
            </a:r>
            <a:r>
              <a:rPr lang="en-US" dirty="0"/>
              <a:t>the operands of an </a:t>
            </a:r>
            <a:r>
              <a:rPr lang="en-US" b="1" dirty="0">
                <a:latin typeface="Courier" pitchFamily="49" charset="0"/>
              </a:rPr>
              <a:t>alt</a:t>
            </a:r>
            <a:r>
              <a:rPr lang="en-US" dirty="0"/>
              <a:t> fragment</a:t>
            </a:r>
          </a:p>
          <a:p>
            <a:r>
              <a:rPr lang="en-US" dirty="0" smtClean="0"/>
              <a:t>Breaks </a:t>
            </a:r>
            <a:r>
              <a:rPr lang="en-US" dirty="0"/>
              <a:t>down complex interactions into parts and connect them to one another with markers</a:t>
            </a:r>
          </a:p>
          <a:p>
            <a:r>
              <a:rPr lang="en-US" dirty="0" smtClean="0"/>
              <a:t>Start </a:t>
            </a:r>
            <a:r>
              <a:rPr lang="en-US" dirty="0"/>
              <a:t>marker points to target marker </a:t>
            </a:r>
          </a:p>
          <a:p>
            <a:r>
              <a:rPr lang="en-US" dirty="0"/>
              <a:t>No return to the start marker (in contrast to an interaction reference)</a:t>
            </a:r>
            <a:endParaRPr lang="de-AT" dirty="0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flipH="1">
            <a:off x="3774994" y="3865255"/>
            <a:ext cx="1562582" cy="71763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/>
            <a:tailEnd type="none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H="1">
            <a:off x="3806836" y="4497180"/>
            <a:ext cx="1530740" cy="96125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/>
            <a:tailEnd type="none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8090058" y="3572868"/>
            <a:ext cx="82426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AT" dirty="0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Target</a:t>
            </a:r>
          </a:p>
          <a:p>
            <a:pPr algn="r"/>
            <a:r>
              <a:rPr lang="de-AT" dirty="0" err="1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marker</a:t>
            </a:r>
            <a:endParaRPr lang="de-AT" dirty="0">
              <a:solidFill>
                <a:srgbClr val="FE840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229677" y="4290499"/>
            <a:ext cx="82426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Start</a:t>
            </a:r>
          </a:p>
          <a:p>
            <a:r>
              <a:rPr lang="de-AT" dirty="0" err="1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marker</a:t>
            </a:r>
            <a:endParaRPr lang="de-AT" dirty="0">
              <a:solidFill>
                <a:srgbClr val="FE840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H="1">
            <a:off x="3774994" y="5815052"/>
            <a:ext cx="1562582" cy="556557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/>
            <a:tailEnd type="none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3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Local Attributes and Parameters</a:t>
            </a:r>
          </a:p>
        </p:txBody>
      </p:sp>
      <p:sp>
        <p:nvSpPr>
          <p:cNvPr id="44035" name="Rectangle 1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Every sequence diagram is enclosed by a rectangular frame with a small pentagon in the upper left corner</a:t>
            </a:r>
          </a:p>
          <a:p>
            <a:r>
              <a:rPr lang="en-US" dirty="0"/>
              <a:t>Keyword </a:t>
            </a:r>
            <a:r>
              <a:rPr lang="en-US" b="1" dirty="0" err="1">
                <a:latin typeface="Courier" pitchFamily="49" charset="0"/>
              </a:rPr>
              <a:t>sd</a:t>
            </a:r>
            <a:r>
              <a:rPr lang="en-US" dirty="0"/>
              <a:t>, name of the sequence diagram, parameters (optional</a:t>
            </a:r>
            <a:r>
              <a:rPr lang="en-US" dirty="0" smtClean="0"/>
              <a:t>)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AT" dirty="0" smtClean="0"/>
          </a:p>
        </p:txBody>
      </p:sp>
      <p:sp>
        <p:nvSpPr>
          <p:cNvPr id="44037" name="Text Box 11"/>
          <p:cNvSpPr txBox="1">
            <a:spLocks noChangeArrowheads="1"/>
          </p:cNvSpPr>
          <p:nvPr/>
        </p:nvSpPr>
        <p:spPr bwMode="auto">
          <a:xfrm>
            <a:off x="369802" y="4026733"/>
            <a:ext cx="119776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800" b="1" i="0" dirty="0" smtClean="0">
                <a:latin typeface="+mn-lt"/>
              </a:rPr>
              <a:t>Option 1</a:t>
            </a:r>
            <a:r>
              <a:rPr lang="de-AT" sz="1800" b="1" i="0" dirty="0">
                <a:latin typeface="+mn-lt"/>
              </a:rPr>
              <a:t>: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4772684" y="4026455"/>
            <a:ext cx="1196975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1800" b="1" i="0" dirty="0" smtClean="0">
                <a:latin typeface="+mn-lt"/>
              </a:rPr>
              <a:t>Option 2</a:t>
            </a:r>
            <a:r>
              <a:rPr lang="de-AT" sz="1800" b="1" i="0" dirty="0">
                <a:latin typeface="+mn-lt"/>
              </a:rPr>
              <a:t>: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318941" y="2261271"/>
            <a:ext cx="4506119" cy="1594622"/>
          </a:xfrm>
          <a:prstGeom prst="rect">
            <a:avLst/>
          </a:prstGeom>
          <a:ln cap="rnd">
            <a:round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fr-FR" i="0" dirty="0" err="1" smtClean="0">
                <a:latin typeface="Courier" pitchFamily="49" charset="0"/>
              </a:rPr>
              <a:t>void</a:t>
            </a:r>
            <a:r>
              <a:rPr lang="fr-FR" i="0" dirty="0" smtClean="0">
                <a:latin typeface="Courier" pitchFamily="49" charset="0"/>
              </a:rPr>
              <a:t> </a:t>
            </a:r>
            <a:r>
              <a:rPr lang="fr-FR" i="0" dirty="0" err="1">
                <a:latin typeface="Courier" pitchFamily="49" charset="0"/>
              </a:rPr>
              <a:t>func</a:t>
            </a:r>
            <a:r>
              <a:rPr lang="fr-FR" i="0" dirty="0">
                <a:latin typeface="Courier" pitchFamily="49" charset="0"/>
              </a:rPr>
              <a:t> (</a:t>
            </a:r>
            <a:r>
              <a:rPr lang="fr-FR" i="0" dirty="0" err="1">
                <a:latin typeface="Courier" pitchFamily="49" charset="0"/>
              </a:rPr>
              <a:t>int</a:t>
            </a:r>
            <a:r>
              <a:rPr lang="fr-FR" i="0" dirty="0">
                <a:latin typeface="Courier" pitchFamily="49" charset="0"/>
              </a:rPr>
              <a:t> par1, </a:t>
            </a:r>
            <a:r>
              <a:rPr lang="fr-FR" i="0" dirty="0" err="1">
                <a:latin typeface="Courier" pitchFamily="49" charset="0"/>
              </a:rPr>
              <a:t>int</a:t>
            </a:r>
            <a:r>
              <a:rPr lang="fr-FR" i="0" dirty="0">
                <a:latin typeface="Courier" pitchFamily="49" charset="0"/>
              </a:rPr>
              <a:t> par2) {</a:t>
            </a:r>
          </a:p>
          <a:p>
            <a:r>
              <a:rPr lang="fr-FR" i="0" dirty="0">
                <a:latin typeface="Courier" pitchFamily="49" charset="0"/>
              </a:rPr>
              <a:t>  </a:t>
            </a:r>
            <a:r>
              <a:rPr lang="fr-FR" i="0" dirty="0" err="1">
                <a:latin typeface="Courier" pitchFamily="49" charset="0"/>
              </a:rPr>
              <a:t>int</a:t>
            </a:r>
            <a:r>
              <a:rPr lang="fr-FR" i="0" dirty="0">
                <a:latin typeface="Courier" pitchFamily="49" charset="0"/>
              </a:rPr>
              <a:t> x = 0;</a:t>
            </a:r>
          </a:p>
          <a:p>
            <a:r>
              <a:rPr lang="fr-FR" i="0" dirty="0">
                <a:latin typeface="Courier" pitchFamily="49" charset="0"/>
              </a:rPr>
              <a:t>  String y = "Test";</a:t>
            </a:r>
          </a:p>
          <a:p>
            <a:r>
              <a:rPr lang="fr-FR" i="0" dirty="0">
                <a:latin typeface="Courier" pitchFamily="49" charset="0"/>
              </a:rPr>
              <a:t>  ...</a:t>
            </a:r>
          </a:p>
          <a:p>
            <a:r>
              <a:rPr lang="fr-FR" i="0" dirty="0" smtClean="0">
                <a:latin typeface="Courier" pitchFamily="49" charset="0"/>
              </a:rPr>
              <a:t>}</a:t>
            </a:r>
            <a:endParaRPr lang="de-AT" i="0" dirty="0">
              <a:latin typeface="Courier" pitchFamily="49" charset="0"/>
            </a:endParaRPr>
          </a:p>
        </p:txBody>
      </p:sp>
      <p:sp>
        <p:nvSpPr>
          <p:cNvPr id="44040" name="AutoShape 24"/>
          <p:cNvSpPr>
            <a:spLocks/>
          </p:cNvSpPr>
          <p:nvPr/>
        </p:nvSpPr>
        <p:spPr bwMode="auto">
          <a:xfrm rot="5400000">
            <a:off x="2975684" y="3801510"/>
            <a:ext cx="201612" cy="1330325"/>
          </a:xfrm>
          <a:prstGeom prst="leftBrace">
            <a:avLst>
              <a:gd name="adj1" fmla="val 54987"/>
              <a:gd name="adj2" fmla="val 50000"/>
            </a:avLst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2516102" y="4072179"/>
            <a:ext cx="114326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Parameter</a:t>
            </a:r>
          </a:p>
        </p:txBody>
      </p:sp>
      <p:sp>
        <p:nvSpPr>
          <p:cNvPr id="44042" name="AutoShape 26"/>
          <p:cNvSpPr>
            <a:spLocks/>
          </p:cNvSpPr>
          <p:nvPr/>
        </p:nvSpPr>
        <p:spPr bwMode="auto">
          <a:xfrm>
            <a:off x="1368339" y="5056613"/>
            <a:ext cx="88900" cy="531812"/>
          </a:xfrm>
          <a:prstGeom prst="leftBrace">
            <a:avLst>
              <a:gd name="adj1" fmla="val 49851"/>
              <a:gd name="adj2" fmla="val 50000"/>
            </a:avLst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de-AT"/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369545" y="5030131"/>
            <a:ext cx="102944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Local</a:t>
            </a:r>
            <a:endParaRPr lang="de-AT" dirty="0">
              <a:solidFill>
                <a:srgbClr val="FE8400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r>
              <a:rPr lang="de-AT" dirty="0" err="1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attributes</a:t>
            </a:r>
            <a:endParaRPr lang="de-AT" dirty="0">
              <a:solidFill>
                <a:srgbClr val="FE840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64" y="4636118"/>
            <a:ext cx="3006058" cy="10407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2" y="4636118"/>
            <a:ext cx="3371107" cy="1464451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0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Constraints</a:t>
            </a:r>
            <a:endParaRPr 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4000" y="1144800"/>
            <a:ext cx="4384478" cy="4713092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Point in time for event occurrence</a:t>
            </a:r>
          </a:p>
          <a:p>
            <a:pPr lvl="2"/>
            <a:r>
              <a:rPr lang="en-US" dirty="0" smtClean="0"/>
              <a:t>Relative: e.g., </a:t>
            </a:r>
            <a:r>
              <a:rPr lang="en-US" b="1" dirty="0" smtClean="0">
                <a:latin typeface="Courier" pitchFamily="49" charset="0"/>
              </a:rPr>
              <a:t>after(5sec)</a:t>
            </a:r>
          </a:p>
          <a:p>
            <a:pPr lvl="2"/>
            <a:r>
              <a:rPr lang="en-US" dirty="0" smtClean="0"/>
              <a:t>Absolute: e.g., </a:t>
            </a:r>
            <a:r>
              <a:rPr lang="en-US" b="1" dirty="0" smtClean="0">
                <a:latin typeface="Courier" pitchFamily="49" charset="0"/>
              </a:rPr>
              <a:t>at(12.00)</a:t>
            </a:r>
          </a:p>
          <a:p>
            <a:pPr lvl="1"/>
            <a:r>
              <a:rPr lang="en-US" dirty="0" smtClean="0"/>
              <a:t>Time period between two events</a:t>
            </a:r>
          </a:p>
          <a:p>
            <a:pPr lvl="2"/>
            <a:r>
              <a:rPr lang="de-AT" b="1" dirty="0" smtClean="0">
                <a:latin typeface="Courier" pitchFamily="49" charset="0"/>
              </a:rPr>
              <a:t>{</a:t>
            </a:r>
            <a:r>
              <a:rPr lang="de-AT" b="1" dirty="0" err="1" smtClean="0">
                <a:latin typeface="Courier" pitchFamily="49" charset="0"/>
              </a:rPr>
              <a:t>lower</a:t>
            </a:r>
            <a:r>
              <a:rPr lang="de-AT" b="1" dirty="0" smtClean="0">
                <a:latin typeface="Courier" pitchFamily="49" charset="0"/>
              </a:rPr>
              <a:t>..</a:t>
            </a:r>
            <a:r>
              <a:rPr lang="de-AT" b="1" dirty="0" err="1" smtClean="0">
                <a:latin typeface="Courier" pitchFamily="49" charset="0"/>
              </a:rPr>
              <a:t>upper</a:t>
            </a:r>
            <a:r>
              <a:rPr lang="de-AT" b="1" dirty="0" smtClean="0">
                <a:latin typeface="Courier" pitchFamily="49" charset="0"/>
              </a:rPr>
              <a:t>}</a:t>
            </a:r>
            <a:endParaRPr lang="de-AT" b="1" dirty="0" smtClean="0"/>
          </a:p>
          <a:p>
            <a:pPr lvl="2"/>
            <a:r>
              <a:rPr lang="de-AT" dirty="0" smtClean="0"/>
              <a:t> </a:t>
            </a:r>
            <a:r>
              <a:rPr lang="en-US" dirty="0" smtClean="0"/>
              <a:t>E.g., </a:t>
            </a:r>
            <a:r>
              <a:rPr lang="en-US" b="1" dirty="0" smtClean="0">
                <a:latin typeface="Courier" pitchFamily="49" charset="0"/>
              </a:rPr>
              <a:t>{12.00..13.00}</a:t>
            </a:r>
          </a:p>
          <a:p>
            <a:r>
              <a:rPr lang="en-US" dirty="0" smtClean="0"/>
              <a:t>Predefined actions</a:t>
            </a:r>
          </a:p>
          <a:p>
            <a:pPr lvl="1"/>
            <a:r>
              <a:rPr lang="en-US" b="1" dirty="0" smtClean="0">
                <a:latin typeface="Courier" pitchFamily="49" charset="0"/>
              </a:rPr>
              <a:t>now</a:t>
            </a:r>
            <a:r>
              <a:rPr lang="en-US" dirty="0" smtClean="0"/>
              <a:t>: current time</a:t>
            </a:r>
          </a:p>
          <a:p>
            <a:pPr lvl="2"/>
            <a:r>
              <a:rPr lang="en-US" dirty="0" smtClean="0"/>
              <a:t>Can be assigned to an attribute and then used in a time constraint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uration: </a:t>
            </a:r>
            <a:r>
              <a:rPr lang="en-US" dirty="0"/>
              <a:t>calculation of the duration of a message transmission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98" y="1903105"/>
            <a:ext cx="4509482" cy="2797791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inter-object behavior</a:t>
            </a:r>
          </a:p>
          <a:p>
            <a:pPr marL="542925" lvl="1" indent="0">
              <a:buNone/>
            </a:pPr>
            <a:r>
              <a:rPr lang="en-US" dirty="0" smtClean="0"/>
              <a:t>= interactions between objects</a:t>
            </a:r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Specifies how messages and data are exchanged between interaction partners</a:t>
            </a:r>
          </a:p>
          <a:p>
            <a:r>
              <a:rPr lang="en-US" dirty="0" smtClean="0"/>
              <a:t>Interaction partners</a:t>
            </a:r>
          </a:p>
          <a:p>
            <a:pPr lvl="1"/>
            <a:r>
              <a:rPr lang="en-US" dirty="0" smtClean="0"/>
              <a:t>Human (lecturer, administrator, …)</a:t>
            </a:r>
          </a:p>
          <a:p>
            <a:pPr lvl="1"/>
            <a:r>
              <a:rPr lang="en-US" dirty="0" smtClean="0"/>
              <a:t>Non-human (server, printer, executable software, …)</a:t>
            </a:r>
          </a:p>
          <a:p>
            <a:r>
              <a:rPr lang="en-US" dirty="0" smtClean="0"/>
              <a:t>Examples of interactions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onversation between persons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exchange between humans and a software system</a:t>
            </a:r>
          </a:p>
          <a:p>
            <a:pPr lvl="1"/>
            <a:r>
              <a:rPr lang="en-US" dirty="0" smtClean="0"/>
              <a:t>Communication protocols</a:t>
            </a:r>
          </a:p>
          <a:p>
            <a:pPr lvl="1"/>
            <a:r>
              <a:rPr lang="en-US" dirty="0" smtClean="0"/>
              <a:t>Sequence of method calls in a program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Invariant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Asserts that a certain condition must be fulfilled at a certain time</a:t>
            </a:r>
          </a:p>
          <a:p>
            <a:r>
              <a:rPr lang="en-US" dirty="0" smtClean="0"/>
              <a:t>Always assigned to a specific lifeline</a:t>
            </a:r>
          </a:p>
          <a:p>
            <a:r>
              <a:rPr lang="en-US" dirty="0" smtClean="0"/>
              <a:t>Evaluation before the subsequent event occurs</a:t>
            </a:r>
          </a:p>
          <a:p>
            <a:r>
              <a:rPr lang="en-US" dirty="0" smtClean="0"/>
              <a:t>If the state invariant is not true, either the model or the implementation is incorrect </a:t>
            </a:r>
          </a:p>
          <a:p>
            <a:r>
              <a:rPr lang="en-US" dirty="0" smtClean="0"/>
              <a:t>Three alternative notations: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01" y="3314754"/>
            <a:ext cx="4897799" cy="2374845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7" name="Ellipse 6"/>
          <p:cNvSpPr/>
          <p:nvPr/>
        </p:nvSpPr>
        <p:spPr bwMode="auto">
          <a:xfrm>
            <a:off x="2433917" y="4218441"/>
            <a:ext cx="1304364" cy="595606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298576" y="3775235"/>
            <a:ext cx="1385048" cy="595606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710518" y="4370841"/>
            <a:ext cx="1828801" cy="873512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Interaction Diagrams (1/4)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Based on the same concepts</a:t>
            </a:r>
          </a:p>
          <a:p>
            <a:r>
              <a:rPr lang="en-US" dirty="0" smtClean="0"/>
              <a:t>Generally equivalent for simple interactions, but different focus </a:t>
            </a:r>
          </a:p>
          <a:p>
            <a:endParaRPr lang="en-US" dirty="0" smtClean="0"/>
          </a:p>
          <a:p>
            <a:r>
              <a:rPr lang="en-US" b="1" dirty="0" smtClean="0"/>
              <a:t>Sequence diagram</a:t>
            </a:r>
          </a:p>
          <a:p>
            <a:pPr lvl="1"/>
            <a:r>
              <a:rPr lang="en-US" dirty="0" smtClean="0"/>
              <a:t>Vertical axis: </a:t>
            </a:r>
          </a:p>
          <a:p>
            <a:pPr marL="542925" lvl="1" indent="0">
              <a:buNone/>
            </a:pPr>
            <a:r>
              <a:rPr lang="en-US" dirty="0"/>
              <a:t>	</a:t>
            </a:r>
            <a:r>
              <a:rPr lang="en-US" dirty="0" smtClean="0"/>
              <a:t>chronological order</a:t>
            </a:r>
          </a:p>
          <a:p>
            <a:pPr lvl="1"/>
            <a:r>
              <a:rPr lang="en-US" dirty="0" smtClean="0"/>
              <a:t>Horizontal axis:</a:t>
            </a:r>
          </a:p>
          <a:p>
            <a:pPr marL="542925" lvl="1" indent="0">
              <a:buNone/>
            </a:pPr>
            <a:r>
              <a:rPr lang="en-US" dirty="0"/>
              <a:t>	</a:t>
            </a:r>
            <a:r>
              <a:rPr lang="en-US" dirty="0" smtClean="0"/>
              <a:t>interaction partners</a:t>
            </a:r>
          </a:p>
          <a:p>
            <a:pPr lvl="2"/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78" y="2367655"/>
            <a:ext cx="5248320" cy="3025097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Four Types of Interaction </a:t>
            </a:r>
            <a:r>
              <a:rPr lang="en-US" dirty="0"/>
              <a:t>D</a:t>
            </a:r>
            <a:r>
              <a:rPr lang="en-US" dirty="0" smtClean="0"/>
              <a:t>iagrams (2/4)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Communication diagram</a:t>
            </a:r>
          </a:p>
          <a:p>
            <a:pPr lvl="1"/>
            <a:r>
              <a:rPr lang="en-US" dirty="0"/>
              <a:t>Models the relationships between communication partners </a:t>
            </a:r>
          </a:p>
          <a:p>
            <a:pPr lvl="1"/>
            <a:r>
              <a:rPr lang="en-US" dirty="0" smtClean="0"/>
              <a:t>Focus: Who </a:t>
            </a:r>
            <a:r>
              <a:rPr lang="en-US" dirty="0"/>
              <a:t>communicates with whom</a:t>
            </a:r>
          </a:p>
          <a:p>
            <a:pPr lvl="1"/>
            <a:r>
              <a:rPr lang="en-US" dirty="0"/>
              <a:t>Time is not a separate dimension</a:t>
            </a:r>
          </a:p>
          <a:p>
            <a:pPr lvl="1"/>
            <a:r>
              <a:rPr lang="en-US" dirty="0"/>
              <a:t>Message order via decimal classification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8" y="3261816"/>
            <a:ext cx="4254864" cy="1905528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31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Four Types of Interaction </a:t>
            </a:r>
            <a:r>
              <a:rPr lang="en-US" dirty="0"/>
              <a:t>D</a:t>
            </a:r>
            <a:r>
              <a:rPr lang="en-US" dirty="0" smtClean="0"/>
              <a:t>iagrams (3/4)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Timing diagram</a:t>
            </a:r>
          </a:p>
          <a:p>
            <a:pPr lvl="1"/>
            <a:r>
              <a:rPr lang="en-US" dirty="0"/>
              <a:t>Shows state changes of the interaction partners that result from the occurrence of events</a:t>
            </a:r>
          </a:p>
          <a:p>
            <a:pPr lvl="1"/>
            <a:r>
              <a:rPr lang="en-US" dirty="0"/>
              <a:t>Vertical axis: </a:t>
            </a:r>
            <a:r>
              <a:rPr lang="en-US" dirty="0" smtClean="0"/>
              <a:t>interaction </a:t>
            </a:r>
            <a:r>
              <a:rPr lang="en-US" dirty="0"/>
              <a:t>partners</a:t>
            </a:r>
          </a:p>
          <a:p>
            <a:pPr lvl="1"/>
            <a:r>
              <a:rPr lang="en-US" dirty="0"/>
              <a:t>Horizontal axis: chronological order</a:t>
            </a:r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5" y="2928582"/>
            <a:ext cx="4876810" cy="2703582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963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Four Types of Interaction </a:t>
            </a:r>
            <a:r>
              <a:rPr lang="en-US" dirty="0"/>
              <a:t>D</a:t>
            </a:r>
            <a:r>
              <a:rPr lang="en-US" dirty="0" smtClean="0"/>
              <a:t>iagrams (4/4)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Interaction overview diagram</a:t>
            </a:r>
          </a:p>
          <a:p>
            <a:pPr lvl="1"/>
            <a:r>
              <a:rPr lang="en-US" dirty="0"/>
              <a:t>Visualizes order of different interactions</a:t>
            </a:r>
          </a:p>
          <a:p>
            <a:pPr lvl="1"/>
            <a:r>
              <a:rPr lang="en-US" dirty="0"/>
              <a:t>Allows to place various interaction diagrams in a logical order</a:t>
            </a:r>
          </a:p>
          <a:p>
            <a:pPr lvl="1"/>
            <a:r>
              <a:rPr lang="en-US" dirty="0"/>
              <a:t>Basic notation concepts of activity diagram</a:t>
            </a:r>
            <a:endParaRPr lang="en-US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3" y="2678173"/>
            <a:ext cx="7178055" cy="2822454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45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Notation </a:t>
            </a:r>
            <a:r>
              <a:rPr lang="en-US" altLang="de-DE" dirty="0" smtClean="0"/>
              <a:t>Elements </a:t>
            </a:r>
            <a:r>
              <a:rPr lang="en-US" dirty="0" smtClean="0"/>
              <a:t>(1/2)</a:t>
            </a:r>
          </a:p>
        </p:txBody>
      </p:sp>
      <p:graphicFrame>
        <p:nvGraphicFramePr>
          <p:cNvPr id="2804739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66425026"/>
              </p:ext>
            </p:extLst>
          </p:nvPr>
        </p:nvGraphicFramePr>
        <p:xfrm>
          <a:off x="436210" y="1053275"/>
          <a:ext cx="8271580" cy="4680586"/>
        </p:xfrm>
        <a:graphic>
          <a:graphicData uri="http://schemas.openxmlformats.org/drawingml/2006/table">
            <a:tbl>
              <a:tblPr/>
              <a:tblGrid>
                <a:gridCol w="2124162"/>
                <a:gridCol w="1897452"/>
                <a:gridCol w="4249966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96852" marR="9685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Lifeline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Interaction partners involved in</a:t>
                      </a:r>
                    </a:p>
                    <a:p>
                      <a:r>
                        <a:rPr lang="en-US" sz="16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communication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Destruction event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at which an interaction partner</a:t>
                      </a:r>
                    </a:p>
                    <a:p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ceases to exist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Combined fragment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Control constructs</a:t>
                      </a: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4" y="1656846"/>
            <a:ext cx="1017345" cy="9903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16" y="3046095"/>
            <a:ext cx="640081" cy="10515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43" y="4658639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Notation </a:t>
            </a:r>
            <a:r>
              <a:rPr lang="en-US" altLang="de-DE" dirty="0" smtClean="0"/>
              <a:t>Elements </a:t>
            </a:r>
            <a:r>
              <a:rPr lang="en-US" dirty="0" smtClean="0"/>
              <a:t>(2/2)</a:t>
            </a:r>
          </a:p>
        </p:txBody>
      </p:sp>
      <p:graphicFrame>
        <p:nvGraphicFramePr>
          <p:cNvPr id="280678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23494"/>
              </p:ext>
            </p:extLst>
          </p:nvPr>
        </p:nvGraphicFramePr>
        <p:xfrm>
          <a:off x="445938" y="1061404"/>
          <a:ext cx="8252125" cy="4663918"/>
        </p:xfrm>
        <a:graphic>
          <a:graphicData uri="http://schemas.openxmlformats.org/drawingml/2006/table">
            <a:tbl>
              <a:tblPr/>
              <a:tblGrid>
                <a:gridCol w="2119166"/>
                <a:gridCol w="1892989"/>
                <a:gridCol w="423997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96852" marR="9685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Synchronous message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 waits for a response message</a:t>
                      </a:r>
                      <a:endParaRPr kumimoji="0" lang="en-US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Response message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 to a synchronous message</a:t>
                      </a: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Asynchronous </a:t>
                      </a: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communication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 continues its own work</a:t>
                      </a:r>
                    </a:p>
                    <a:p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sending the asynchronous</a:t>
                      </a:r>
                    </a:p>
                    <a:p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Lost message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 to an unknown receiver</a:t>
                      </a: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9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Found message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 from an unknown</a:t>
                      </a:r>
                    </a:p>
                    <a:p>
                      <a:r>
                        <a:rPr lang="en-US" sz="1800" b="0" i="0" u="none" strike="noStrik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</a:t>
                      </a: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98" y="1517302"/>
            <a:ext cx="1371603" cy="55168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98" y="2237684"/>
            <a:ext cx="1371603" cy="55168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98" y="3218466"/>
            <a:ext cx="1371603" cy="55168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71" y="4182759"/>
            <a:ext cx="524257" cy="59740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71" y="5006898"/>
            <a:ext cx="524257" cy="59740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Interaction Diagrams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specify interactions</a:t>
            </a:r>
          </a:p>
          <a:p>
            <a:r>
              <a:rPr lang="en-US" dirty="0"/>
              <a:t>Modeling concrete scenarios</a:t>
            </a:r>
          </a:p>
          <a:p>
            <a:r>
              <a:rPr lang="en-US" dirty="0"/>
              <a:t>Describing communication </a:t>
            </a:r>
            <a:r>
              <a:rPr lang="en-US" dirty="0" smtClean="0"/>
              <a:t>sequences at </a:t>
            </a:r>
            <a:r>
              <a:rPr lang="en-US" dirty="0"/>
              <a:t>different levels of </a:t>
            </a:r>
            <a:r>
              <a:rPr lang="en-US" dirty="0" smtClean="0"/>
              <a:t>detail</a:t>
            </a:r>
          </a:p>
          <a:p>
            <a:endParaRPr lang="en-US" dirty="0"/>
          </a:p>
          <a:p>
            <a:r>
              <a:rPr lang="en-US" dirty="0" smtClean="0"/>
              <a:t>Interaction Diagrams show the following: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of a </a:t>
            </a:r>
            <a:r>
              <a:rPr lang="en-US" dirty="0" smtClean="0"/>
              <a:t>system </a:t>
            </a:r>
            <a:r>
              <a:rPr lang="en-US" dirty="0"/>
              <a:t>with its environment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between system parts in order to show how a specific use case can be implemented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nterprocess</a:t>
            </a:r>
            <a:r>
              <a:rPr lang="en-US" dirty="0" smtClean="0"/>
              <a:t> </a:t>
            </a:r>
            <a:r>
              <a:rPr lang="en-US" dirty="0"/>
              <a:t>communication in which the partners involved must observe certain protocols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at class level (operation calls, inter-object behavior)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Sequence Diagram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Two-dimensional </a:t>
            </a:r>
            <a:r>
              <a:rPr lang="en-US" dirty="0"/>
              <a:t>diagram </a:t>
            </a:r>
            <a:endParaRPr lang="en-US" dirty="0" smtClean="0"/>
          </a:p>
          <a:p>
            <a:pPr lvl="1"/>
            <a:r>
              <a:rPr lang="en-US" dirty="0" smtClean="0"/>
              <a:t>Horizontal </a:t>
            </a:r>
            <a:r>
              <a:rPr lang="en-US" dirty="0"/>
              <a:t>axis: involved interaction partners</a:t>
            </a:r>
          </a:p>
          <a:p>
            <a:pPr lvl="1"/>
            <a:r>
              <a:rPr lang="en-US" dirty="0"/>
              <a:t>Vertical axis: chronological order of the interaction</a:t>
            </a:r>
          </a:p>
          <a:p>
            <a:r>
              <a:rPr lang="en-US" dirty="0"/>
              <a:t>Interaction = sequence of event specifications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17" y="2690209"/>
            <a:ext cx="4588966" cy="3104184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Interaction Partners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Interaction partners are depicted as </a:t>
            </a:r>
            <a:r>
              <a:rPr lang="en-US" dirty="0" smtClean="0"/>
              <a:t>lifelines</a:t>
            </a:r>
          </a:p>
          <a:p>
            <a:r>
              <a:rPr lang="en-US" dirty="0"/>
              <a:t>Head of the </a:t>
            </a:r>
            <a:r>
              <a:rPr lang="en-US" dirty="0" smtClean="0"/>
              <a:t>lifeline</a:t>
            </a:r>
          </a:p>
          <a:p>
            <a:pPr lvl="1"/>
            <a:r>
              <a:rPr lang="en-US" dirty="0"/>
              <a:t>R</a:t>
            </a:r>
            <a:r>
              <a:rPr lang="en-US" dirty="0" smtClean="0">
                <a:solidFill>
                  <a:schemeClr val="tx1"/>
                </a:solidFill>
              </a:rPr>
              <a:t>ectangle </a:t>
            </a:r>
            <a:r>
              <a:rPr lang="en-US" dirty="0">
                <a:solidFill>
                  <a:schemeClr val="tx1"/>
                </a:solidFill>
              </a:rPr>
              <a:t>that contains the </a:t>
            </a:r>
            <a:r>
              <a:rPr lang="en-US" dirty="0" smtClean="0">
                <a:solidFill>
                  <a:schemeClr val="tx1"/>
                </a:solidFill>
              </a:rPr>
              <a:t>expression </a:t>
            </a:r>
            <a:r>
              <a:rPr lang="en-US" b="1" dirty="0" err="1" smtClean="0"/>
              <a:t>roleName:Class</a:t>
            </a:r>
            <a:endParaRPr lang="en-US" b="1" dirty="0"/>
          </a:p>
          <a:p>
            <a:pPr lvl="1"/>
            <a:r>
              <a:rPr lang="en-US" dirty="0"/>
              <a:t>Roles are a more general concept than objects</a:t>
            </a:r>
          </a:p>
          <a:p>
            <a:pPr lvl="1"/>
            <a:r>
              <a:rPr lang="en-US" dirty="0"/>
              <a:t>Object can take on different roles over its </a:t>
            </a:r>
            <a:r>
              <a:rPr lang="en-US" dirty="0" smtClean="0"/>
              <a:t>lifetime</a:t>
            </a:r>
            <a:endParaRPr lang="en-US" dirty="0"/>
          </a:p>
          <a:p>
            <a:r>
              <a:rPr lang="en-US" dirty="0" smtClean="0"/>
              <a:t>Body of the lifeline </a:t>
            </a:r>
          </a:p>
          <a:p>
            <a:pPr lvl="1"/>
            <a:r>
              <a:rPr lang="en-US" dirty="0"/>
              <a:t>V</a:t>
            </a:r>
            <a:r>
              <a:rPr lang="en-US" dirty="0" smtClean="0">
                <a:solidFill>
                  <a:schemeClr val="tx1"/>
                </a:solidFill>
              </a:rPr>
              <a:t>ertical</a:t>
            </a:r>
            <a:r>
              <a:rPr lang="en-US" dirty="0">
                <a:solidFill>
                  <a:schemeClr val="tx1"/>
                </a:solidFill>
              </a:rPr>
              <a:t>, usually dashed line</a:t>
            </a:r>
          </a:p>
          <a:p>
            <a:pPr lvl="1"/>
            <a:r>
              <a:rPr lang="en-US" dirty="0"/>
              <a:t>Represents the lifetime of the object associated with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232044" y="5129708"/>
            <a:ext cx="535219" cy="802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232044" y="4151140"/>
            <a:ext cx="535219" cy="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49797" y="3972001"/>
            <a:ext cx="1882247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Head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of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the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lifeline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33444" y="4972742"/>
            <a:ext cx="1928733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Body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of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the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Lifeline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84" y="3911385"/>
            <a:ext cx="5869796" cy="1712024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Exchanging Messages (1/2)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Interaction: sequence of events</a:t>
            </a:r>
          </a:p>
          <a:p>
            <a:pPr eaLnBrk="1" hangingPunct="1"/>
            <a:r>
              <a:rPr lang="en-US" dirty="0" smtClean="0"/>
              <a:t>Message is defined via send event and receive event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Execution specification</a:t>
            </a:r>
          </a:p>
          <a:p>
            <a:pPr lvl="1"/>
            <a:r>
              <a:rPr lang="en-US" dirty="0" smtClean="0"/>
              <a:t>Continuous bar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visualize when an interaction partner </a:t>
            </a:r>
            <a:r>
              <a:rPr lang="en-US" dirty="0" smtClean="0"/>
              <a:t>executes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behavior</a:t>
            </a:r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76" y="3289300"/>
            <a:ext cx="2984049" cy="2517792"/>
          </a:xfrm>
          <a:prstGeom prst="rect">
            <a:avLst/>
          </a:prstGeom>
        </p:spPr>
      </p:pic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858167" y="3806855"/>
            <a:ext cx="1221809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Send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event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6064025" y="3806855"/>
            <a:ext cx="1483098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Receive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event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154306" y="4199433"/>
            <a:ext cx="2268570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Execution</a:t>
            </a:r>
            <a:r>
              <a:rPr lang="de-AT" dirty="0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specification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3079976" y="3970603"/>
            <a:ext cx="459912" cy="1732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>
            <a:off x="5598065" y="3970603"/>
            <a:ext cx="459912" cy="1732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2" name="Geschweifte Klammer links 11"/>
          <p:cNvSpPr/>
          <p:nvPr/>
        </p:nvSpPr>
        <p:spPr bwMode="auto">
          <a:xfrm>
            <a:off x="3429000" y="4196987"/>
            <a:ext cx="101524" cy="327978"/>
          </a:xfrm>
          <a:prstGeom prst="leftBrace">
            <a:avLst/>
          </a:prstGeom>
          <a:noFill/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Exchanging Messages (2/2)</a:t>
            </a:r>
            <a:endParaRPr lang="en-US" dirty="0" smtClean="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570038" y="3600209"/>
            <a:ext cx="586590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solidFill>
                  <a:schemeClr val="tx2"/>
                </a:solidFill>
                <a:latin typeface="+mn-lt"/>
              </a:rPr>
              <a:t>… on different lifelines which exchange messages</a:t>
            </a:r>
            <a:endParaRPr lang="de-AT" sz="2000" i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5213350" y="1326578"/>
            <a:ext cx="2716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solidFill>
                  <a:schemeClr val="tx2"/>
                </a:solidFill>
                <a:latin typeface="+mn-lt"/>
              </a:rPr>
              <a:t>… on different lifelines</a:t>
            </a:r>
            <a:endParaRPr lang="de-AT" sz="2000" i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928" name="Text Box 36"/>
          <p:cNvSpPr txBox="1">
            <a:spLocks noChangeArrowheads="1"/>
          </p:cNvSpPr>
          <p:nvPr/>
        </p:nvSpPr>
        <p:spPr bwMode="auto">
          <a:xfrm>
            <a:off x="669925" y="1326578"/>
            <a:ext cx="209223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solidFill>
                  <a:schemeClr val="tx2"/>
                </a:solidFill>
                <a:latin typeface="+mn-lt"/>
              </a:rPr>
              <a:t>… on one lifeline</a:t>
            </a:r>
            <a:endParaRPr lang="de-AT" sz="2000" i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929" name="Line 37"/>
          <p:cNvSpPr>
            <a:spLocks noChangeShapeType="1"/>
          </p:cNvSpPr>
          <p:nvPr/>
        </p:nvSpPr>
        <p:spPr bwMode="auto">
          <a:xfrm flipV="1">
            <a:off x="1765299" y="2554632"/>
            <a:ext cx="673101" cy="520699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2451100" y="2237368"/>
            <a:ext cx="1871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»</a:t>
            </a:r>
            <a:r>
              <a:rPr lang="de-DE" dirty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H</a:t>
            </a:r>
            <a:r>
              <a:rPr lang="de-DE" dirty="0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appens </a:t>
            </a:r>
            <a:r>
              <a:rPr lang="de-DE" dirty="0" err="1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before</a:t>
            </a:r>
            <a:r>
              <a:rPr lang="de-DE" dirty="0" smtClean="0">
                <a:solidFill>
                  <a:srgbClr val="FE8400"/>
                </a:solidFill>
                <a:latin typeface="+mn-lt"/>
                <a:ea typeface="Verdana" pitchFamily="34" charset="0"/>
                <a:cs typeface="Verdana" pitchFamily="34" charset="0"/>
              </a:rPr>
              <a:t>«</a:t>
            </a:r>
            <a:endParaRPr lang="de-AT" dirty="0">
              <a:solidFill>
                <a:srgbClr val="FE840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5" y="1746514"/>
            <a:ext cx="1079038" cy="15463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96" y="1746514"/>
            <a:ext cx="1614308" cy="17757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46" y="4119712"/>
            <a:ext cx="1614308" cy="1550585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378583" y="989091"/>
            <a:ext cx="2484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Order of messages:</a:t>
            </a:r>
            <a:endParaRPr lang="en-GB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IGMaster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I:\folien_mit_logo0.ppt</Template>
  <TotalTime>0</TotalTime>
  <Pages>13</Pages>
  <Words>1601</Words>
  <Application>Microsoft Office PowerPoint</Application>
  <PresentationFormat>Bildschirmpräsentation (4:3)</PresentationFormat>
  <Paragraphs>400</Paragraphs>
  <Slides>46</Slides>
  <Notes>45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46</vt:i4>
      </vt:variant>
    </vt:vector>
  </HeadingPairs>
  <TitlesOfParts>
    <vt:vector size="50" baseType="lpstr">
      <vt:lpstr>1_BIGMaster</vt:lpstr>
      <vt:lpstr>1_BIG Master mit Strichen oben und unten</vt:lpstr>
      <vt:lpstr>1_BIG Master ohne Strich unten</vt:lpstr>
      <vt:lpstr>BIG Master ohne Logo, ohne Strich unten</vt:lpstr>
      <vt:lpstr>Object-Oriented Modeling</vt:lpstr>
      <vt:lpstr>PowerPoint-Präsentation</vt:lpstr>
      <vt:lpstr>Content</vt:lpstr>
      <vt:lpstr>Introduction</vt:lpstr>
      <vt:lpstr>Interaction Diagrams</vt:lpstr>
      <vt:lpstr>Sequence Diagram</vt:lpstr>
      <vt:lpstr>Interaction Partners</vt:lpstr>
      <vt:lpstr>Exchanging Messages (1/2)</vt:lpstr>
      <vt:lpstr>Exchanging Messages (2/2)</vt:lpstr>
      <vt:lpstr>Messages (1/3)</vt:lpstr>
      <vt:lpstr>Messages (2/3)</vt:lpstr>
      <vt:lpstr>Messages (3/3)</vt:lpstr>
      <vt:lpstr>Combined Fragments</vt:lpstr>
      <vt:lpstr>Types of Combined Fragments</vt:lpstr>
      <vt:lpstr>alt Fragment</vt:lpstr>
      <vt:lpstr>opt Fragment</vt:lpstr>
      <vt:lpstr>loop Fragment</vt:lpstr>
      <vt:lpstr>break Fragment</vt:lpstr>
      <vt:lpstr>loop and break Fragment - Example</vt:lpstr>
      <vt:lpstr>seq Fragment</vt:lpstr>
      <vt:lpstr>seq Fragment – Example</vt:lpstr>
      <vt:lpstr>strict Fragment</vt:lpstr>
      <vt:lpstr>strict Fragment - Example</vt:lpstr>
      <vt:lpstr>par Fragment</vt:lpstr>
      <vt:lpstr>par Fragment - Example</vt:lpstr>
      <vt:lpstr>Coregion</vt:lpstr>
      <vt:lpstr>Coregion – Example</vt:lpstr>
      <vt:lpstr>critical Fragment</vt:lpstr>
      <vt:lpstr>critical Fragment - Example</vt:lpstr>
      <vt:lpstr>ignore Fragment</vt:lpstr>
      <vt:lpstr>consider Fragment</vt:lpstr>
      <vt:lpstr>ignore vs. consider</vt:lpstr>
      <vt:lpstr>assert Fragment</vt:lpstr>
      <vt:lpstr>neg Fragment</vt:lpstr>
      <vt:lpstr>Interaction Reference</vt:lpstr>
      <vt:lpstr>Gate</vt:lpstr>
      <vt:lpstr>Continuation Marker</vt:lpstr>
      <vt:lpstr>Local Attributes and Parameters</vt:lpstr>
      <vt:lpstr>Time Constraints</vt:lpstr>
      <vt:lpstr>State Invariant</vt:lpstr>
      <vt:lpstr>Four Types of Interaction Diagrams (1/4)</vt:lpstr>
      <vt:lpstr>Four Types of Interaction Diagrams (2/4)</vt:lpstr>
      <vt:lpstr>Four Types of Interaction Diagrams (3/4)</vt:lpstr>
      <vt:lpstr>Four Types of Interaction Diagrams (4/4)</vt:lpstr>
      <vt:lpstr>Notation Elements (1/2)</vt:lpstr>
      <vt:lpstr>Notation Elements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Modellierung</dc:title>
  <dc:creator>Tanja</dc:creator>
  <cp:lastModifiedBy>seidl</cp:lastModifiedBy>
  <cp:revision>8206303</cp:revision>
  <cp:lastPrinted>2015-01-08T14:18:28Z</cp:lastPrinted>
  <dcterms:created xsi:type="dcterms:W3CDTF">1997-04-23T08:28:30Z</dcterms:created>
  <dcterms:modified xsi:type="dcterms:W3CDTF">2015-09-20T21:30:10Z</dcterms:modified>
</cp:coreProperties>
</file>