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35" r:id="rId1"/>
    <p:sldMasterId id="2147483937" r:id="rId2"/>
    <p:sldMasterId id="2147483944" r:id="rId3"/>
    <p:sldMasterId id="2147483951" r:id="rId4"/>
  </p:sldMasterIdLst>
  <p:notesMasterIdLst>
    <p:notesMasterId r:id="rId46"/>
  </p:notesMasterIdLst>
  <p:handoutMasterIdLst>
    <p:handoutMasterId r:id="rId47"/>
  </p:handoutMasterIdLst>
  <p:sldIdLst>
    <p:sldId id="1186" r:id="rId5"/>
    <p:sldId id="1280" r:id="rId6"/>
    <p:sldId id="1243" r:id="rId7"/>
    <p:sldId id="1190" r:id="rId8"/>
    <p:sldId id="1192" r:id="rId9"/>
    <p:sldId id="1248" r:id="rId10"/>
    <p:sldId id="1194" r:id="rId11"/>
    <p:sldId id="1196" r:id="rId12"/>
    <p:sldId id="1197" r:id="rId13"/>
    <p:sldId id="1199" r:id="rId14"/>
    <p:sldId id="1201" r:id="rId15"/>
    <p:sldId id="1200" r:id="rId16"/>
    <p:sldId id="1202" r:id="rId17"/>
    <p:sldId id="1203" r:id="rId18"/>
    <p:sldId id="1266" r:id="rId19"/>
    <p:sldId id="1257" r:id="rId20"/>
    <p:sldId id="1282" r:id="rId21"/>
    <p:sldId id="1281" r:id="rId22"/>
    <p:sldId id="1206" r:id="rId23"/>
    <p:sldId id="1277" r:id="rId24"/>
    <p:sldId id="1209" r:id="rId25"/>
    <p:sldId id="1273" r:id="rId26"/>
    <p:sldId id="1275" r:id="rId27"/>
    <p:sldId id="1276" r:id="rId28"/>
    <p:sldId id="1249" r:id="rId29"/>
    <p:sldId id="1252" r:id="rId30"/>
    <p:sldId id="1283" r:id="rId31"/>
    <p:sldId id="1220" r:id="rId32"/>
    <p:sldId id="1278" r:id="rId33"/>
    <p:sldId id="1274" r:id="rId34"/>
    <p:sldId id="1258" r:id="rId35"/>
    <p:sldId id="1260" r:id="rId36"/>
    <p:sldId id="1234" r:id="rId37"/>
    <p:sldId id="1235" r:id="rId38"/>
    <p:sldId id="1253" r:id="rId39"/>
    <p:sldId id="1254" r:id="rId40"/>
    <p:sldId id="1244" r:id="rId41"/>
    <p:sldId id="1246" r:id="rId42"/>
    <p:sldId id="1245" r:id="rId43"/>
    <p:sldId id="1265" r:id="rId44"/>
    <p:sldId id="1247" r:id="rId45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400"/>
    <a:srgbClr val="F39200"/>
    <a:srgbClr val="CCFF66"/>
    <a:srgbClr val="3333FF"/>
    <a:srgbClr val="000099"/>
    <a:srgbClr val="0000CC"/>
    <a:srgbClr val="046BA4"/>
    <a:srgbClr val="FFCCCC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737" autoAdjust="0"/>
  </p:normalViewPr>
  <p:slideViewPr>
    <p:cSldViewPr snapToGrid="0">
      <p:cViewPr varScale="1">
        <p:scale>
          <a:sx n="65" d="100"/>
          <a:sy n="65" d="100"/>
        </p:scale>
        <p:origin x="-1380" y="-11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-228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28" y="90"/>
      </p:cViewPr>
      <p:guideLst>
        <p:guide orient="horz" pos="3128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17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6" Type="http://schemas.openxmlformats.org/officeDocument/2006/relationships/slide" Target="slides/slide16.xml"/><Relationship Id="rId5" Type="http://schemas.openxmlformats.org/officeDocument/2006/relationships/slide" Target="slides/slide12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7"/>
            <a:ext cx="2946400" cy="49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defTabSz="768202" eaLnBrk="0" hangingPunct="0">
              <a:lnSpc>
                <a:spcPct val="90000"/>
              </a:lnSpc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-1587"/>
            <a:ext cx="2946400" cy="49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algn="r" defTabSz="768202" eaLnBrk="0" hangingPunct="0">
              <a:lnSpc>
                <a:spcPct val="90000"/>
              </a:lnSpc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053" y="9391565"/>
            <a:ext cx="2919413" cy="53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defTabSz="768202" eaLnBrk="0" hangingPunct="0">
              <a:lnSpc>
                <a:spcPct val="90000"/>
              </a:lnSpc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6939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7"/>
            <a:ext cx="2946400" cy="49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defTabSz="768202" eaLnBrk="0" hangingPunct="0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-1587"/>
            <a:ext cx="2946400" cy="49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t" anchorCtr="0" compatLnSpc="1">
            <a:prstTxWarp prst="textNoShape">
              <a:avLst/>
            </a:prstTxWarp>
          </a:bodyPr>
          <a:lstStyle>
            <a:lvl1pPr algn="r" defTabSz="768202" eaLnBrk="0" hangingPunct="0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434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defTabSz="768202" eaLnBrk="0" hangingPunct="0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4434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81" tIns="0" rIns="19181" bIns="0" numCol="1" anchor="b" anchorCtr="0" compatLnSpc="1">
            <a:prstTxWarp prst="textNoShape">
              <a:avLst/>
            </a:prstTxWarp>
          </a:bodyPr>
          <a:lstStyle>
            <a:lvl1pPr algn="r" defTabSz="768202" eaLnBrk="0" hangingPunct="0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fld id="{0807BE32-0BB2-4ED4-A0EE-07E80FB2CD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0234" y="3548105"/>
            <a:ext cx="6201240" cy="598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13" tIns="46359" rIns="92713" bIns="463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Hauptteiltext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655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9850" y="314325"/>
            <a:ext cx="4211638" cy="3160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16252" y="9504297"/>
            <a:ext cx="827088" cy="24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713" tIns="46359" rIns="92713" bIns="46359">
            <a:spAutoFit/>
          </a:bodyPr>
          <a:lstStyle/>
          <a:p>
            <a:pPr algn="ctr" defTabSz="768202" eaLnBrk="0" hangingPunct="0">
              <a:lnSpc>
                <a:spcPct val="90000"/>
              </a:lnSpc>
              <a:defRPr/>
            </a:pPr>
            <a:r>
              <a:rPr lang="de-DE" sz="1100" i="0" dirty="0">
                <a:latin typeface="Arial" charset="0"/>
              </a:rPr>
              <a:t>Seite </a:t>
            </a:r>
            <a:fld id="{B002BFBD-3B38-42CF-AD29-FA2D4AE535CC}" type="slidenum">
              <a:rPr lang="de-DE" sz="1100" i="0">
                <a:latin typeface="Arial" charset="0"/>
              </a:rPr>
              <a:pPr algn="ctr" defTabSz="768202" eaLnBrk="0" hangingPunct="0">
                <a:lnSpc>
                  <a:spcPct val="90000"/>
                </a:lnSpc>
                <a:defRPr/>
              </a:pPr>
              <a:t>‹Nr.›</a:t>
            </a:fld>
            <a:endParaRPr lang="de-DE" sz="1100" i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46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801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383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sz="11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7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9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1590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248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005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4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4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736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25575" y="323850"/>
            <a:ext cx="4344988" cy="3257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888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500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0300" y="317500"/>
            <a:ext cx="4224338" cy="3170238"/>
          </a:xfrm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smtClean="0"/>
          </a:p>
        </p:txBody>
      </p:sp>
    </p:spTree>
    <p:extLst>
      <p:ext uri="{BB962C8B-B14F-4D97-AF65-F5344CB8AC3E}">
        <p14:creationId xmlns:p14="http://schemas.microsoft.com/office/powerpoint/2010/main" val="427495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6132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6132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834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1237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5410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8739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0225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2395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867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15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3926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9780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4940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9881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79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35254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6971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5085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850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015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1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314325"/>
            <a:ext cx="4211638" cy="3159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AT" sz="900" dirty="0"/>
          </a:p>
        </p:txBody>
      </p:sp>
    </p:spTree>
    <p:extLst>
      <p:ext uri="{BB962C8B-B14F-4D97-AF65-F5344CB8AC3E}">
        <p14:creationId xmlns:p14="http://schemas.microsoft.com/office/powerpoint/2010/main" val="124786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948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4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96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340671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14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314325"/>
            <a:ext cx="4211638" cy="31591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4" y="3548105"/>
            <a:ext cx="6201240" cy="5989172"/>
          </a:xfrm>
          <a:noFill/>
          <a:ln/>
        </p:spPr>
        <p:txBody>
          <a:bodyPr lIns="91983" tIns="45991" rIns="91983" bIns="45991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511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figuren.jpg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11738"/>
            <a:ext cx="44259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500563" y="5429250"/>
            <a:ext cx="46577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sz="1100" b="1" noProof="0" dirty="0" smtClean="0">
                <a:latin typeface="Arial" charset="0"/>
              </a:rPr>
              <a:t>Business Informatics Group</a:t>
            </a:r>
          </a:p>
          <a:p>
            <a:pPr>
              <a:spcBef>
                <a:spcPct val="25000"/>
              </a:spcBef>
              <a:defRPr/>
            </a:pPr>
            <a:r>
              <a:rPr lang="en-US" sz="1100" noProof="0" dirty="0" smtClean="0">
                <a:latin typeface="Arial" charset="0"/>
              </a:rPr>
              <a:t>Institute of Software Technology and Interactive Systems </a:t>
            </a:r>
            <a:br>
              <a:rPr lang="en-US" sz="1100" noProof="0" dirty="0" smtClean="0">
                <a:latin typeface="Arial" charset="0"/>
              </a:rPr>
            </a:br>
            <a:r>
              <a:rPr lang="en-US" sz="1100" noProof="0" dirty="0" smtClean="0">
                <a:latin typeface="Arial" charset="0"/>
              </a:rPr>
              <a:t>Vienna University of Technology</a:t>
            </a:r>
          </a:p>
          <a:p>
            <a:pPr>
              <a:spcBef>
                <a:spcPct val="25000"/>
              </a:spcBef>
              <a:defRPr/>
            </a:pPr>
            <a:r>
              <a:rPr lang="en-US" sz="1100" noProof="0" dirty="0" err="1" smtClean="0">
                <a:latin typeface="Arial" charset="0"/>
              </a:rPr>
              <a:t>Favoritenstraße</a:t>
            </a:r>
            <a:r>
              <a:rPr lang="en-US" sz="1100" noProof="0" dirty="0" smtClean="0">
                <a:latin typeface="Arial" charset="0"/>
              </a:rPr>
              <a:t> 9-11/188-3, 1040 Vienna, Austria</a:t>
            </a:r>
            <a:br>
              <a:rPr lang="en-US" sz="1100" noProof="0" dirty="0" smtClean="0">
                <a:latin typeface="Arial" charset="0"/>
              </a:rPr>
            </a:br>
            <a:r>
              <a:rPr lang="en-US" sz="1100" noProof="0" dirty="0" smtClean="0">
                <a:latin typeface="Arial" charset="0"/>
              </a:rPr>
              <a:t>phone: +43 (1) 58801-18804 (secretary), fax: +43 (1) 58801-18896</a:t>
            </a:r>
            <a:br>
              <a:rPr lang="en-US" sz="1100" noProof="0" dirty="0" smtClean="0">
                <a:latin typeface="Arial" charset="0"/>
              </a:rPr>
            </a:br>
            <a:r>
              <a:rPr lang="en-US" sz="1100" noProof="0" dirty="0" smtClean="0">
                <a:latin typeface="Arial" charset="0"/>
              </a:rPr>
              <a:t>office@big.tuwien.ac.at, www.big.tuwien.ac.at</a:t>
            </a:r>
            <a:endParaRPr lang="en-US" sz="1100" noProof="0" dirty="0">
              <a:latin typeface="Arial" charset="0"/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909638" y="2209800"/>
            <a:ext cx="8077200" cy="914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276600"/>
            <a:ext cx="8080375" cy="723904"/>
          </a:xfrm>
        </p:spPr>
        <p:txBody>
          <a:bodyPr/>
          <a:lstStyle>
            <a:lvl1pPr marL="0" indent="0">
              <a:buFont typeface="Times" charset="0"/>
              <a:buNone/>
              <a:defRPr sz="18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910800" y="4071939"/>
            <a:ext cx="8072437" cy="571508"/>
          </a:xfrm>
        </p:spPr>
        <p:txBody>
          <a:bodyPr/>
          <a:lstStyle>
            <a:lvl1pPr>
              <a:buFontTx/>
              <a:buNone/>
              <a:defRPr sz="1400" b="0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1228725" indent="-342900">
              <a:buFontTx/>
              <a:buNone/>
              <a:defRPr sz="1400" b="1">
                <a:solidFill>
                  <a:schemeClr val="tx1"/>
                </a:solidFill>
              </a:defRPr>
            </a:lvl3pPr>
            <a:lvl4pPr marL="1608138" indent="-342900">
              <a:buFontTx/>
              <a:buNone/>
              <a:defRPr sz="1400" b="1">
                <a:solidFill>
                  <a:schemeClr val="tx1"/>
                </a:solidFill>
              </a:defRPr>
            </a:lvl4pPr>
            <a:lvl5pPr marL="1998662" indent="-342900"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500000" y="5143512"/>
            <a:ext cx="4429125" cy="285752"/>
          </a:xfrm>
        </p:spPr>
        <p:txBody>
          <a:bodyPr/>
          <a:lstStyle>
            <a:lvl1pPr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>
              <a:buFontTx/>
              <a:buNone/>
              <a:defRPr sz="1400" b="1">
                <a:solidFill>
                  <a:schemeClr val="tx1"/>
                </a:solidFill>
              </a:defRPr>
            </a:lvl3pPr>
            <a:lvl4pPr>
              <a:buFontTx/>
              <a:buNone/>
              <a:defRPr sz="1400" b="1">
                <a:solidFill>
                  <a:schemeClr val="tx1"/>
                </a:solidFill>
              </a:defRPr>
            </a:lvl4pPr>
            <a:lvl5pPr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9" name="Picture 18" descr="&#10;header.jpg                                                     001DD8D5 mauseloch                      BCFBA33A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2170113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 bwMode="auto">
          <a:xfrm>
            <a:off x="962636" y="404665"/>
            <a:ext cx="1737156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2" name="Picture 2" descr="C:\Users\Mayrhofer\Downloads\TU-Signe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15" y="434601"/>
            <a:ext cx="778668" cy="7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Y:\Admin\Vorlagen\allgemein\Logos\Logo_BIG_runde_Ecken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6" y="434601"/>
            <a:ext cx="815904" cy="7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3E81F-1EC8-490E-BDBE-BB30008E10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8970D-84C8-47DA-B6DB-B068D06548B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DA59-94D4-449B-8ADB-6EBCE4BA8E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618A-697A-4AB1-876A-6BC758882E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8F4F-A934-4919-B68E-DB5B510108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1A0DF-08AC-4338-9E81-3B6AE95A49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5CC64-8BF7-48AB-A9E8-8072CF7649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285875" indent="-40005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89618-D0E2-4ED7-BBF7-3F63EB28FC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B7B0-B340-4016-BE30-300D5785C1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EF0E-8170-437B-80B5-8124F20BF7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570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D021-DE5E-4548-89D9-A80022AD67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6034-E8CE-42D1-9279-1E2E0A1835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9B6F3-C3F2-4390-B47C-97E88DBA691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9230F-8D2B-48AB-90BD-022528C19E9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8028F-2433-4A4B-B387-B21C960761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ED36C-9C91-48F9-A0E3-A28FC91BE9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F2E19-86F9-4736-994A-52EA728AC3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09849-165F-47DB-93FE-F4167E5448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pic>
        <p:nvPicPr>
          <p:cNvPr id="4101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EABE8BEF-0AD4-4069-8B2A-34A41D11637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4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71437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6325" indent="-190500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pic>
        <p:nvPicPr>
          <p:cNvPr id="5125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694F9302-F67C-4098-BB99-94F199A20DB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614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17F6B884-DDB6-4EB1-AE80-C2B3A803ED8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7172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44CD770-C157-41E9-B882-97DB7B7AAD1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pic>
        <p:nvPicPr>
          <p:cNvPr id="7175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9.png"/><Relationship Id="rId5" Type="http://schemas.openxmlformats.org/officeDocument/2006/relationships/image" Target="../media/image63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Object-Oriented Modeling</a:t>
            </a:r>
          </a:p>
        </p:txBody>
      </p:sp>
      <p:sp>
        <p:nvSpPr>
          <p:cNvPr id="27651" name="Untertitel 13"/>
          <p:cNvSpPr>
            <a:spLocks noGrp="1"/>
          </p:cNvSpPr>
          <p:nvPr>
            <p:ph type="subTitle" idx="1"/>
          </p:nvPr>
        </p:nvSpPr>
        <p:spPr>
          <a:xfrm>
            <a:off x="911225" y="3276600"/>
            <a:ext cx="8080375" cy="723900"/>
          </a:xfrm>
        </p:spPr>
        <p:txBody>
          <a:bodyPr/>
          <a:lstStyle/>
          <a:p>
            <a:pPr eaLnBrk="1" hangingPunct="1">
              <a:buFont typeface="Times"/>
              <a:buNone/>
            </a:pPr>
            <a:r>
              <a:rPr lang="en-US" sz="2400" noProof="0" dirty="0" smtClean="0"/>
              <a:t>Activity Diagram</a:t>
            </a:r>
          </a:p>
        </p:txBody>
      </p:sp>
      <p:sp>
        <p:nvSpPr>
          <p:cNvPr id="27653" name="Inhaltsplatzhalter 6"/>
          <p:cNvSpPr>
            <a:spLocks noGrp="1"/>
          </p:cNvSpPr>
          <p:nvPr>
            <p:ph sz="quarter" idx="13"/>
          </p:nvPr>
        </p:nvSpPr>
        <p:spPr>
          <a:xfrm>
            <a:off x="4500563" y="5143500"/>
            <a:ext cx="4429125" cy="285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de-AT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Slides accompanying </a:t>
            </a:r>
            <a:r>
              <a:rPr lang="en-US" altLang="de-DE" dirty="0" err="1"/>
              <a:t>UML@Classroom</a:t>
            </a:r>
            <a:endParaRPr lang="en-US" altLang="de-DE" dirty="0"/>
          </a:p>
          <a:p>
            <a:pPr eaLnBrk="1" hangingPunct="1"/>
            <a:r>
              <a:rPr lang="de-AT" altLang="de-DE" dirty="0"/>
              <a:t>Version 1.0</a:t>
            </a:r>
          </a:p>
          <a:p>
            <a:endParaRPr lang="de-AT" dirty="0"/>
          </a:p>
        </p:txBody>
      </p:sp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7331231" y="2210059"/>
            <a:ext cx="1348120" cy="227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Alternative Paths – Decision </a:t>
            </a:r>
            <a:r>
              <a:rPr lang="en-US" smtClean="0"/>
              <a:t>N</a:t>
            </a:r>
            <a:r>
              <a:rPr lang="en-US" noProof="0" smtClean="0"/>
              <a:t>ode</a:t>
            </a:r>
            <a:endParaRPr lang="en-US" noProof="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define alternative branches</a:t>
            </a:r>
          </a:p>
          <a:p>
            <a:r>
              <a:rPr lang="en-US" dirty="0" smtClean="0"/>
              <a:t>„Switch point“ for tokens</a:t>
            </a:r>
          </a:p>
          <a:p>
            <a:r>
              <a:rPr lang="en-US" dirty="0" smtClean="0"/>
              <a:t>Outgoing edges have guards</a:t>
            </a:r>
          </a:p>
          <a:p>
            <a:pPr lvl="1"/>
            <a:r>
              <a:rPr lang="en-US" dirty="0" smtClean="0"/>
              <a:t>Syntax: [Boolean expression]</a:t>
            </a:r>
          </a:p>
          <a:p>
            <a:pPr lvl="1"/>
            <a:r>
              <a:rPr lang="en-US" dirty="0" smtClean="0"/>
              <a:t>Token takes </a:t>
            </a:r>
            <a:r>
              <a:rPr lang="en-US" b="1" dirty="0" smtClean="0"/>
              <a:t>one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Guards must be mutually exclusive</a:t>
            </a:r>
          </a:p>
          <a:p>
            <a:pPr lvl="1"/>
            <a:r>
              <a:rPr lang="en-US" dirty="0" smtClean="0"/>
              <a:t>Predefined: [else]</a:t>
            </a:r>
          </a:p>
          <a:p>
            <a:r>
              <a:rPr lang="en-US" dirty="0" smtClean="0"/>
              <a:t>Decision behavior</a:t>
            </a:r>
          </a:p>
          <a:p>
            <a:pPr lvl="1"/>
            <a:r>
              <a:rPr lang="en-US" dirty="0" smtClean="0"/>
              <a:t>Specify behavior that is necessary for the evaluation of the guards</a:t>
            </a:r>
          </a:p>
          <a:p>
            <a:pPr lvl="1"/>
            <a:r>
              <a:rPr lang="en-US" dirty="0" smtClean="0"/>
              <a:t>Execution must not have side effects</a:t>
            </a:r>
          </a:p>
          <a:p>
            <a:pPr lvl="2"/>
            <a:endParaRPr lang="de-AT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8" y="1285841"/>
            <a:ext cx="4014327" cy="147203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21" y="362226"/>
            <a:ext cx="911354" cy="3566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88" y="4341539"/>
            <a:ext cx="1520445" cy="1385626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Alternative Paths – Merge </a:t>
            </a:r>
            <a:r>
              <a:rPr lang="en-US" smtClean="0"/>
              <a:t>N</a:t>
            </a:r>
            <a:r>
              <a:rPr lang="en-US" noProof="0" smtClean="0"/>
              <a:t>ode</a:t>
            </a:r>
            <a:endParaRPr lang="en-US" noProof="0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bring </a:t>
            </a:r>
            <a:r>
              <a:rPr lang="en-US" b="1" dirty="0" smtClean="0"/>
              <a:t>alternative</a:t>
            </a:r>
            <a:r>
              <a:rPr lang="en-US" dirty="0" smtClean="0"/>
              <a:t> </a:t>
            </a:r>
            <a:r>
              <a:rPr lang="en-US" dirty="0" err="1" smtClean="0"/>
              <a:t>subpaths</a:t>
            </a:r>
            <a:r>
              <a:rPr lang="en-US" dirty="0" smtClean="0"/>
              <a:t> together</a:t>
            </a:r>
          </a:p>
          <a:p>
            <a:r>
              <a:rPr lang="en-US" noProof="0" dirty="0" smtClean="0"/>
              <a:t>Passes token to the next node</a:t>
            </a:r>
          </a:p>
          <a:p>
            <a:endParaRPr lang="en-US" noProof="0" dirty="0" smtClean="0"/>
          </a:p>
          <a:p>
            <a:r>
              <a:rPr lang="en-US" dirty="0" smtClean="0"/>
              <a:t>Combined decision and merge node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Decision and merge nodes can also be used to model loops: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1" y="2782826"/>
            <a:ext cx="1317673" cy="5486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1" y="4256263"/>
            <a:ext cx="6659318" cy="11675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39" y="362226"/>
            <a:ext cx="911354" cy="35661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Example: </a:t>
            </a:r>
            <a:r>
              <a:rPr lang="en-US" dirty="0" smtClean="0"/>
              <a:t> </a:t>
            </a:r>
            <a:r>
              <a:rPr lang="en-US" noProof="0" dirty="0" smtClean="0"/>
              <a:t>Alternative Paths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" y="2515362"/>
            <a:ext cx="7950256" cy="182727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 smtClean="0"/>
              <a:t>Concurrent Paths – Parallelization Node</a:t>
            </a:r>
            <a:endParaRPr lang="en-US" noProof="0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dirty="0" smtClean="0"/>
              <a:t>To s</a:t>
            </a:r>
            <a:r>
              <a:rPr lang="en-US" noProof="0" dirty="0" err="1" smtClean="0"/>
              <a:t>plit</a:t>
            </a:r>
            <a:r>
              <a:rPr lang="en-US" noProof="0" dirty="0" smtClean="0"/>
              <a:t> path into concurrent </a:t>
            </a:r>
            <a:r>
              <a:rPr lang="en-US" noProof="0" dirty="0" err="1" smtClean="0"/>
              <a:t>subpaths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Duplicates token for all outgoing edges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Example: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02" y="255555"/>
            <a:ext cx="652273" cy="56997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5" y="3008601"/>
            <a:ext cx="5992553" cy="144981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Concurrent </a:t>
            </a:r>
            <a:r>
              <a:rPr lang="en-US" dirty="0" smtClean="0"/>
              <a:t>Paths </a:t>
            </a:r>
            <a:r>
              <a:rPr lang="en-US" dirty="0"/>
              <a:t>– </a:t>
            </a:r>
            <a:r>
              <a:rPr lang="en-US" dirty="0" smtClean="0"/>
              <a:t>Synchronization Node </a:t>
            </a:r>
            <a:endParaRPr lang="en-US" noProof="0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dirty="0" smtClean="0"/>
              <a:t>To m</a:t>
            </a:r>
            <a:r>
              <a:rPr lang="en-US" noProof="0" dirty="0" err="1" smtClean="0"/>
              <a:t>erge</a:t>
            </a:r>
            <a:r>
              <a:rPr lang="en-US" noProof="0" dirty="0" smtClean="0"/>
              <a:t> concurrent </a:t>
            </a:r>
            <a:r>
              <a:rPr lang="en-US" noProof="0" dirty="0" err="1" smtClean="0"/>
              <a:t>subpaths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Token processing</a:t>
            </a:r>
          </a:p>
          <a:p>
            <a:pPr lvl="1" eaLnBrk="1" hangingPunct="1"/>
            <a:r>
              <a:rPr lang="en-US" noProof="0" dirty="0" smtClean="0"/>
              <a:t>Waits until tokens are present at all incoming edges</a:t>
            </a:r>
          </a:p>
          <a:p>
            <a:pPr lvl="1" eaLnBrk="1" hangingPunct="1"/>
            <a:r>
              <a:rPr lang="en-US" dirty="0" smtClean="0"/>
              <a:t>Merges all control tokens into one token and passes it on</a:t>
            </a:r>
          </a:p>
          <a:p>
            <a:pPr lvl="1" eaLnBrk="1" hangingPunct="1"/>
            <a:r>
              <a:rPr lang="en-US" noProof="0" dirty="0" smtClean="0"/>
              <a:t>Passes on all object tokens</a:t>
            </a:r>
          </a:p>
          <a:p>
            <a:pPr lvl="1"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Combined parallelization and synchronization node:</a:t>
            </a:r>
          </a:p>
          <a:p>
            <a:pPr lvl="1" eaLnBrk="1" hangingPunct="1"/>
            <a:endParaRPr lang="en-US" noProof="0" dirty="0" smtClean="0"/>
          </a:p>
          <a:p>
            <a:pPr lvl="2" eaLnBrk="1" hangingPunct="1"/>
            <a:endParaRPr lang="en-US" noProof="0" dirty="0" smtClean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02" y="252317"/>
            <a:ext cx="6522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86" y="3597682"/>
            <a:ext cx="720534" cy="62962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Example: Equivalent Control </a:t>
            </a:r>
            <a:r>
              <a:rPr lang="en-US" dirty="0"/>
              <a:t>F</a:t>
            </a:r>
            <a:r>
              <a:rPr lang="en-US" noProof="0" dirty="0" smtClean="0"/>
              <a:t>low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070550" y="3108104"/>
            <a:ext cx="1372643" cy="396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de-DE" dirty="0" smtClean="0">
                <a:solidFill>
                  <a:srgbClr val="FE8400"/>
                </a:solidFill>
                <a:latin typeface="+mj-lt"/>
              </a:rPr>
              <a:t>… 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equivalent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to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 …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5" y="1343056"/>
            <a:ext cx="7480169" cy="180971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6" y="3580607"/>
            <a:ext cx="7480169" cy="180971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3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Example: Create and Send Invitations to a Meeting</a:t>
            </a:r>
          </a:p>
        </p:txBody>
      </p:sp>
      <p:sp>
        <p:nvSpPr>
          <p:cNvPr id="36868" name="Rectangle 37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While invitations are printed, already printed invitations are addressed.</a:t>
            </a:r>
          </a:p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When all invitations are addressed, then the invitations are sent.</a:t>
            </a:r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  <a:p>
            <a:pPr lvl="1" eaLnBrk="1" hangingPunct="1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0" y="2644908"/>
            <a:ext cx="8501800" cy="156818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</a:t>
            </a:r>
            <a:r>
              <a:rPr lang="en-US" dirty="0" smtClean="0"/>
              <a:t>Conduct Lecture (Student </a:t>
            </a:r>
            <a:r>
              <a:rPr lang="en-US" dirty="0"/>
              <a:t>P</a:t>
            </a:r>
            <a:r>
              <a:rPr lang="en-US" noProof="0" dirty="0" err="1" smtClean="0"/>
              <a:t>erspective</a:t>
            </a:r>
            <a:r>
              <a:rPr lang="en-US" noProof="0" dirty="0" smtClean="0"/>
              <a:t>)</a:t>
            </a:r>
          </a:p>
        </p:txBody>
      </p:sp>
      <p:sp>
        <p:nvSpPr>
          <p:cNvPr id="33796" name="Rectangle 20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endParaRPr lang="de-DE" dirty="0" smtClean="0"/>
          </a:p>
          <a:p>
            <a:pPr lvl="1" eaLnBrk="1" hangingPunct="1"/>
            <a:endParaRPr lang="de-DE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79933" y="3770259"/>
            <a:ext cx="231244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de-DE" dirty="0" smtClean="0">
                <a:solidFill>
                  <a:srgbClr val="FE8400"/>
                </a:solidFill>
                <a:latin typeface="+mj-lt"/>
              </a:rPr>
              <a:t>NOT 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equivalent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 … 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?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8" y="4295755"/>
            <a:ext cx="6090889" cy="22538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8" y="1300254"/>
            <a:ext cx="5074917" cy="22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fik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4" y="1126099"/>
            <a:ext cx="7768479" cy="2330543"/>
          </a:xfrm>
          <a:prstGeom prst="rect">
            <a:avLst/>
          </a:prstGeom>
        </p:spPr>
      </p:pic>
      <p:sp>
        <p:nvSpPr>
          <p:cNvPr id="136" name="Textfeld 135"/>
          <p:cNvSpPr txBox="1"/>
          <p:nvPr/>
        </p:nvSpPr>
        <p:spPr>
          <a:xfrm>
            <a:off x="344639" y="6097197"/>
            <a:ext cx="652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1200" i="0" dirty="0" smtClean="0"/>
              <a:t>…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first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that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reaches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activity</a:t>
            </a:r>
            <a:r>
              <a:rPr lang="de-AT" sz="1200" i="0" dirty="0" smtClean="0"/>
              <a:t> final </a:t>
            </a:r>
            <a:r>
              <a:rPr lang="de-AT" sz="1200" i="0" dirty="0" err="1" smtClean="0"/>
              <a:t>node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terminates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entire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activity</a:t>
            </a:r>
            <a:endParaRPr lang="de-AT" sz="1200" i="0" dirty="0" smtClean="0"/>
          </a:p>
        </p:txBody>
      </p:sp>
      <p:sp>
        <p:nvSpPr>
          <p:cNvPr id="137" name="Textfeld 136"/>
          <p:cNvSpPr txBox="1"/>
          <p:nvPr/>
        </p:nvSpPr>
        <p:spPr>
          <a:xfrm>
            <a:off x="338538" y="5350102"/>
            <a:ext cx="609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a </a:t>
            </a:r>
            <a:r>
              <a:rPr lang="de-AT" sz="1200" i="0" dirty="0" err="1" smtClean="0"/>
              <a:t>parallelization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node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duplicates</a:t>
            </a:r>
            <a:r>
              <a:rPr lang="de-AT" sz="1200" i="0" dirty="0" smtClean="0"/>
              <a:t> an </a:t>
            </a:r>
            <a:r>
              <a:rPr lang="de-AT" sz="1200" i="0" dirty="0" err="1" smtClean="0"/>
              <a:t>incoming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for</a:t>
            </a:r>
            <a:r>
              <a:rPr lang="de-AT" sz="1200" i="0" dirty="0" smtClean="0"/>
              <a:t> </a:t>
            </a:r>
            <a:r>
              <a:rPr lang="de-AT" sz="1200" b="1" i="0" dirty="0" smtClean="0"/>
              <a:t>all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outgoing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edges</a:t>
            </a:r>
            <a:endParaRPr lang="de-AT" sz="1200" i="0" dirty="0"/>
          </a:p>
        </p:txBody>
      </p:sp>
      <p:sp>
        <p:nvSpPr>
          <p:cNvPr id="138" name="Textfeld 137"/>
          <p:cNvSpPr txBox="1"/>
          <p:nvPr/>
        </p:nvSpPr>
        <p:spPr>
          <a:xfrm>
            <a:off x="339227" y="4616713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a </a:t>
            </a:r>
            <a:r>
              <a:rPr lang="de-AT" sz="1200" i="0" dirty="0" err="1" smtClean="0"/>
              <a:t>decision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node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passes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</a:t>
            </a:r>
            <a:r>
              <a:rPr lang="de-AT" sz="1200" i="0" dirty="0" smtClean="0"/>
              <a:t> </a:t>
            </a:r>
            <a:r>
              <a:rPr lang="de-AT" sz="1200" b="1" i="0" dirty="0" err="1" smtClean="0"/>
              <a:t>one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outgoing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</a:t>
            </a:r>
            <a:r>
              <a:rPr lang="de-AT" sz="1200" i="0" dirty="0" smtClean="0"/>
              <a:t> (</a:t>
            </a:r>
            <a:r>
              <a:rPr lang="de-AT" sz="1200" i="0" dirty="0" err="1" smtClean="0"/>
              <a:t>depending</a:t>
            </a:r>
            <a:r>
              <a:rPr lang="de-AT" sz="1200" i="0" dirty="0" smtClean="0"/>
              <a:t> on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result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of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</a:p>
          <a:p>
            <a:r>
              <a:rPr lang="de-AT" sz="1200" i="0" dirty="0" smtClean="0"/>
              <a:t>   </a:t>
            </a:r>
            <a:r>
              <a:rPr lang="de-AT" sz="1200" i="0" dirty="0" err="1" smtClean="0"/>
              <a:t>evaluation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of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guard</a:t>
            </a:r>
            <a:r>
              <a:rPr lang="de-AT" sz="1200" i="0" dirty="0" smtClean="0"/>
              <a:t>)</a:t>
            </a:r>
            <a:endParaRPr lang="de-AT" sz="1200" i="0" dirty="0"/>
          </a:p>
        </p:txBody>
      </p:sp>
      <p:sp>
        <p:nvSpPr>
          <p:cNvPr id="139" name="Textfeld 138"/>
          <p:cNvSpPr txBox="1"/>
          <p:nvPr/>
        </p:nvSpPr>
        <p:spPr>
          <a:xfrm>
            <a:off x="347866" y="3931340"/>
            <a:ext cx="786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</a:t>
            </a:r>
            <a:r>
              <a:rPr lang="de-AT" sz="1200" i="0" dirty="0" err="1" smtClean="0"/>
              <a:t>if</a:t>
            </a:r>
            <a:r>
              <a:rPr lang="de-AT" sz="1200" i="0" dirty="0" smtClean="0"/>
              <a:t> all </a:t>
            </a:r>
            <a:r>
              <a:rPr lang="de-AT" sz="1200" i="0" dirty="0" err="1" smtClean="0"/>
              <a:t>incoming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of</a:t>
            </a:r>
            <a:r>
              <a:rPr lang="de-AT" sz="1200" i="0" dirty="0" smtClean="0"/>
              <a:t> an </a:t>
            </a:r>
            <a:r>
              <a:rPr lang="de-AT" sz="1200" i="0" dirty="0" err="1" smtClean="0"/>
              <a:t>action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have</a:t>
            </a:r>
            <a:r>
              <a:rPr lang="de-AT" sz="1200" i="0" dirty="0" smtClean="0"/>
              <a:t> a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,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action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activated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and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ready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for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execution</a:t>
            </a:r>
            <a:endParaRPr lang="de-AT" sz="1200" i="0" dirty="0"/>
          </a:p>
        </p:txBody>
      </p:sp>
      <p:sp>
        <p:nvSpPr>
          <p:cNvPr id="140" name="Textfeld 139"/>
          <p:cNvSpPr txBox="1"/>
          <p:nvPr/>
        </p:nvSpPr>
        <p:spPr>
          <a:xfrm>
            <a:off x="354283" y="3638467"/>
            <a:ext cx="5054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</a:t>
            </a:r>
            <a:r>
              <a:rPr lang="en-US" sz="1200" i="0" dirty="0" smtClean="0"/>
              <a:t>all outgoing edges of all initial nodes are assigned a token</a:t>
            </a:r>
            <a:r>
              <a:rPr lang="de-AT" sz="1200" i="0" dirty="0" smtClean="0"/>
              <a:t>….</a:t>
            </a:r>
            <a:endParaRPr lang="de-AT" sz="1200" i="0" dirty="0"/>
          </a:p>
        </p:txBody>
      </p:sp>
      <p:sp>
        <p:nvSpPr>
          <p:cNvPr id="160" name="Textfeld 159"/>
          <p:cNvSpPr txBox="1"/>
          <p:nvPr/>
        </p:nvSpPr>
        <p:spPr>
          <a:xfrm>
            <a:off x="340558" y="5066503"/>
            <a:ext cx="5992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a </a:t>
            </a:r>
            <a:r>
              <a:rPr lang="de-AT" sz="1200" i="0" dirty="0" err="1" smtClean="0"/>
              <a:t>merge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node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individually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passes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each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it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gets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its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outgoing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</a:t>
            </a:r>
            <a:endParaRPr lang="de-AT" sz="1200" i="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40558" y="5646926"/>
            <a:ext cx="755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a </a:t>
            </a:r>
            <a:r>
              <a:rPr lang="de-AT" sz="1200" i="0" dirty="0" err="1" smtClean="0"/>
              <a:t>synchronization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node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waits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until</a:t>
            </a:r>
            <a:r>
              <a:rPr lang="de-AT" sz="1200" i="0" dirty="0" smtClean="0"/>
              <a:t> all </a:t>
            </a:r>
            <a:r>
              <a:rPr lang="de-AT" sz="1200" i="0" dirty="0" err="1" smtClean="0"/>
              <a:t>incoming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have</a:t>
            </a:r>
            <a:r>
              <a:rPr lang="de-AT" sz="1200" i="0" dirty="0" smtClean="0"/>
              <a:t> a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, </a:t>
            </a:r>
            <a:r>
              <a:rPr lang="de-AT" sz="1200" i="0" dirty="0" err="1" smtClean="0"/>
              <a:t>merges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them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</a:t>
            </a:r>
            <a:r>
              <a:rPr lang="de-AT" sz="1200" i="0" dirty="0" smtClean="0"/>
              <a:t> a </a:t>
            </a:r>
            <a:r>
              <a:rPr lang="de-AT" sz="1200" i="0" dirty="0" err="1" smtClean="0"/>
              <a:t>single</a:t>
            </a:r>
            <a:r>
              <a:rPr lang="de-AT" sz="1200" i="0" dirty="0" smtClean="0"/>
              <a:t/>
            </a:r>
            <a:br>
              <a:rPr lang="de-AT" sz="1200" i="0" dirty="0" smtClean="0"/>
            </a:br>
            <a:r>
              <a:rPr lang="de-AT" sz="1200" i="0" dirty="0" smtClean="0"/>
              <a:t>  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and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passes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it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its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outgoing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</a:t>
            </a:r>
            <a:endParaRPr lang="de-AT" sz="1200" i="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44567" y="4210988"/>
            <a:ext cx="669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0" dirty="0" smtClean="0"/>
              <a:t>… </a:t>
            </a:r>
            <a:r>
              <a:rPr lang="de-AT" sz="1200" i="0" dirty="0" err="1" smtClean="0"/>
              <a:t>before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execution</a:t>
            </a:r>
            <a:r>
              <a:rPr lang="de-AT" sz="1200" i="0" dirty="0" smtClean="0"/>
              <a:t>,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action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consumes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one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from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every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incoming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</a:t>
            </a:r>
            <a:r>
              <a:rPr lang="de-AT" sz="1200" i="0" dirty="0" smtClean="0"/>
              <a:t>; </a:t>
            </a:r>
            <a:br>
              <a:rPr lang="de-AT" sz="1200" i="0" dirty="0" smtClean="0"/>
            </a:br>
            <a:r>
              <a:rPr lang="de-AT" sz="1200" i="0" dirty="0" smtClean="0"/>
              <a:t>   after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execution</a:t>
            </a:r>
            <a:r>
              <a:rPr lang="de-AT" sz="1200" i="0" dirty="0" smtClean="0"/>
              <a:t>, </a:t>
            </a:r>
            <a:r>
              <a:rPr lang="de-AT" sz="1200" i="0" dirty="0" err="1" smtClean="0"/>
              <a:t>the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action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passes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one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token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to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every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outgoing</a:t>
            </a:r>
            <a:r>
              <a:rPr lang="de-AT" sz="1200" i="0" dirty="0" smtClean="0"/>
              <a:t> </a:t>
            </a:r>
            <a:r>
              <a:rPr lang="de-AT" sz="1200" i="0" dirty="0" err="1" smtClean="0"/>
              <a:t>edge</a:t>
            </a:r>
            <a:r>
              <a:rPr lang="de-AT" sz="1200" i="0" dirty="0" smtClean="0"/>
              <a:t> </a:t>
            </a:r>
            <a:endParaRPr lang="de-AT" sz="1200" i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noProof="0" dirty="0" err="1" smtClean="0"/>
              <a:t>xample</a:t>
            </a:r>
            <a:r>
              <a:rPr lang="en-US" noProof="0" dirty="0" smtClean="0"/>
              <a:t>: Token (Control Flow)</a:t>
            </a:r>
            <a:endParaRPr lang="en-US" noProof="0" dirty="0"/>
          </a:p>
        </p:txBody>
      </p:sp>
      <p:sp>
        <p:nvSpPr>
          <p:cNvPr id="117" name="Ellipse 116"/>
          <p:cNvSpPr/>
          <p:nvPr/>
        </p:nvSpPr>
        <p:spPr bwMode="auto">
          <a:xfrm>
            <a:off x="3758291" y="252247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430506" y="256819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1735181" y="255866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0" name="Ellipse 119"/>
          <p:cNvSpPr/>
          <p:nvPr/>
        </p:nvSpPr>
        <p:spPr bwMode="auto">
          <a:xfrm>
            <a:off x="6705326" y="124802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5497556" y="123786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543026" y="136804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4" name="Ellipse 123"/>
          <p:cNvSpPr/>
          <p:nvPr/>
        </p:nvSpPr>
        <p:spPr bwMode="auto">
          <a:xfrm>
            <a:off x="514249" y="1362851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Ellipse 124"/>
          <p:cNvSpPr/>
          <p:nvPr/>
        </p:nvSpPr>
        <p:spPr bwMode="auto">
          <a:xfrm>
            <a:off x="2433819" y="321713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Ellipse 125"/>
          <p:cNvSpPr/>
          <p:nvPr/>
        </p:nvSpPr>
        <p:spPr bwMode="auto">
          <a:xfrm>
            <a:off x="7028679" y="140738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Ellipse 126"/>
          <p:cNvSpPr/>
          <p:nvPr/>
        </p:nvSpPr>
        <p:spPr bwMode="auto">
          <a:xfrm>
            <a:off x="6710544" y="1870300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8" name="Ellipse 127"/>
          <p:cNvSpPr/>
          <p:nvPr/>
        </p:nvSpPr>
        <p:spPr bwMode="auto">
          <a:xfrm>
            <a:off x="5472294" y="187728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9" name="Ellipse 128"/>
          <p:cNvSpPr/>
          <p:nvPr/>
        </p:nvSpPr>
        <p:spPr bwMode="auto">
          <a:xfrm>
            <a:off x="5144429" y="1458830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0" name="Ellipse 129"/>
          <p:cNvSpPr/>
          <p:nvPr/>
        </p:nvSpPr>
        <p:spPr bwMode="auto">
          <a:xfrm>
            <a:off x="2156324" y="1372943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1" name="Ellipse 130"/>
          <p:cNvSpPr/>
          <p:nvPr/>
        </p:nvSpPr>
        <p:spPr bwMode="auto">
          <a:xfrm>
            <a:off x="1753132" y="1365574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4" name="Abgerundetes Rechteck 173"/>
          <p:cNvSpPr/>
          <p:nvPr/>
        </p:nvSpPr>
        <p:spPr bwMode="auto">
          <a:xfrm>
            <a:off x="720590" y="1402690"/>
            <a:ext cx="895264" cy="44639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7" name="Abgerundetes Rechteck 176"/>
          <p:cNvSpPr/>
          <p:nvPr/>
        </p:nvSpPr>
        <p:spPr bwMode="auto">
          <a:xfrm>
            <a:off x="5647605" y="2999274"/>
            <a:ext cx="947048" cy="457368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8" name="Abgerundetes Rechteck 177"/>
          <p:cNvSpPr/>
          <p:nvPr/>
        </p:nvSpPr>
        <p:spPr bwMode="auto">
          <a:xfrm>
            <a:off x="7230500" y="1410808"/>
            <a:ext cx="907298" cy="43791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9" name="Abgerundetes Rechteck 178"/>
          <p:cNvSpPr/>
          <p:nvPr/>
        </p:nvSpPr>
        <p:spPr bwMode="auto">
          <a:xfrm>
            <a:off x="5704514" y="1677074"/>
            <a:ext cx="945220" cy="446374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0" name="Abgerundetes Rechteck 179"/>
          <p:cNvSpPr/>
          <p:nvPr/>
        </p:nvSpPr>
        <p:spPr bwMode="auto">
          <a:xfrm>
            <a:off x="5699408" y="1143694"/>
            <a:ext cx="950326" cy="43424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1" name="Abgerundetes Rechteck 180"/>
          <p:cNvSpPr/>
          <p:nvPr/>
        </p:nvSpPr>
        <p:spPr bwMode="auto">
          <a:xfrm>
            <a:off x="4209089" y="1410808"/>
            <a:ext cx="897677" cy="43768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2" name="Abgerundetes Rechteck 181"/>
          <p:cNvSpPr/>
          <p:nvPr/>
        </p:nvSpPr>
        <p:spPr bwMode="auto">
          <a:xfrm>
            <a:off x="2440282" y="1139800"/>
            <a:ext cx="949455" cy="43036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85" name="Gerade Verbindung mit Pfeil 184"/>
          <p:cNvCxnSpPr>
            <a:stCxn id="124" idx="6"/>
            <a:endCxn id="131" idx="4"/>
          </p:cNvCxnSpPr>
          <p:nvPr/>
        </p:nvCxnSpPr>
        <p:spPr bwMode="auto">
          <a:xfrm>
            <a:off x="640249" y="1426462"/>
            <a:ext cx="1175883" cy="66333"/>
          </a:xfrm>
          <a:prstGeom prst="curvedConnector4">
            <a:avLst>
              <a:gd name="adj1" fmla="val 5416"/>
              <a:gd name="adj2" fmla="val 138292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8" name="Textfeld 187"/>
          <p:cNvSpPr txBox="1"/>
          <p:nvPr/>
        </p:nvSpPr>
        <p:spPr>
          <a:xfrm>
            <a:off x="426695" y="123523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0" name="Textfeld 189"/>
          <p:cNvSpPr txBox="1"/>
          <p:nvPr/>
        </p:nvSpPr>
        <p:spPr>
          <a:xfrm>
            <a:off x="2066646" y="124658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3" name="Textfeld 192"/>
          <p:cNvSpPr txBox="1"/>
          <p:nvPr/>
        </p:nvSpPr>
        <p:spPr>
          <a:xfrm>
            <a:off x="6944762" y="127970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4" name="Textfeld 193"/>
          <p:cNvSpPr txBox="1"/>
          <p:nvPr/>
        </p:nvSpPr>
        <p:spPr>
          <a:xfrm>
            <a:off x="6628386" y="174273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5" name="Textfeld 194"/>
          <p:cNvSpPr txBox="1"/>
          <p:nvPr/>
        </p:nvSpPr>
        <p:spPr>
          <a:xfrm>
            <a:off x="6621680" y="1123032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7" name="Textfeld 196"/>
          <p:cNvSpPr txBox="1"/>
          <p:nvPr/>
        </p:nvSpPr>
        <p:spPr>
          <a:xfrm>
            <a:off x="5385156" y="175966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8" name="Textfeld 197"/>
          <p:cNvSpPr txBox="1"/>
          <p:nvPr/>
        </p:nvSpPr>
        <p:spPr>
          <a:xfrm>
            <a:off x="5409286" y="1111328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200" name="Textfeld 199"/>
          <p:cNvSpPr txBox="1"/>
          <p:nvPr/>
        </p:nvSpPr>
        <p:spPr>
          <a:xfrm>
            <a:off x="3452906" y="123460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201" name="Textfeld 200"/>
          <p:cNvSpPr txBox="1"/>
          <p:nvPr/>
        </p:nvSpPr>
        <p:spPr>
          <a:xfrm>
            <a:off x="1662071" y="1234744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cxnSp>
        <p:nvCxnSpPr>
          <p:cNvPr id="203" name="Gerade Verbindung mit Pfeil 202"/>
          <p:cNvCxnSpPr>
            <a:stCxn id="126" idx="6"/>
            <a:endCxn id="119" idx="0"/>
          </p:cNvCxnSpPr>
          <p:nvPr/>
        </p:nvCxnSpPr>
        <p:spPr bwMode="auto">
          <a:xfrm flipH="1">
            <a:off x="1798181" y="1470996"/>
            <a:ext cx="5356498" cy="1087671"/>
          </a:xfrm>
          <a:prstGeom prst="curvedConnector4">
            <a:avLst>
              <a:gd name="adj1" fmla="val -13088"/>
              <a:gd name="adj2" fmla="val 78144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8" name="Gerade Verbindung mit Pfeil 207"/>
          <p:cNvCxnSpPr>
            <a:stCxn id="129" idx="5"/>
            <a:endCxn id="128" idx="1"/>
          </p:cNvCxnSpPr>
          <p:nvPr/>
        </p:nvCxnSpPr>
        <p:spPr bwMode="auto">
          <a:xfrm rot="16200000" flipH="1">
            <a:off x="5207113" y="1612283"/>
            <a:ext cx="328496" cy="238769"/>
          </a:xfrm>
          <a:prstGeom prst="curvedConnector3">
            <a:avLst>
              <a:gd name="adj1" fmla="val 59279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1" name="Gerade Verbindung mit Pfeil 208"/>
          <p:cNvCxnSpPr>
            <a:endCxn id="120" idx="0"/>
          </p:cNvCxnSpPr>
          <p:nvPr/>
        </p:nvCxnSpPr>
        <p:spPr bwMode="auto">
          <a:xfrm flipV="1">
            <a:off x="5582922" y="1248027"/>
            <a:ext cx="1185404" cy="75989"/>
          </a:xfrm>
          <a:prstGeom prst="curvedConnector4">
            <a:avLst>
              <a:gd name="adj1" fmla="val 47343"/>
              <a:gd name="adj2" fmla="val 400833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9" name="Gerade Verbindung mit Pfeil 208"/>
          <p:cNvCxnSpPr/>
          <p:nvPr/>
        </p:nvCxnSpPr>
        <p:spPr bwMode="auto">
          <a:xfrm flipV="1">
            <a:off x="5228442" y="1307834"/>
            <a:ext cx="294718" cy="1891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0" name="Gerade Verbindung mit Pfeil 209"/>
          <p:cNvCxnSpPr>
            <a:stCxn id="122" idx="5"/>
            <a:endCxn id="322" idx="2"/>
          </p:cNvCxnSpPr>
          <p:nvPr/>
        </p:nvCxnSpPr>
        <p:spPr bwMode="auto">
          <a:xfrm rot="16200000" flipH="1">
            <a:off x="3799077" y="1328129"/>
            <a:ext cx="41354" cy="3383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1" name="Gerade Verbindung mit Pfeil 210"/>
          <p:cNvCxnSpPr>
            <a:stCxn id="130" idx="6"/>
            <a:endCxn id="122" idx="1"/>
          </p:cNvCxnSpPr>
          <p:nvPr/>
        </p:nvCxnSpPr>
        <p:spPr bwMode="auto">
          <a:xfrm flipV="1">
            <a:off x="2282324" y="1386673"/>
            <a:ext cx="1279154" cy="49881"/>
          </a:xfrm>
          <a:prstGeom prst="curvedConnector4">
            <a:avLst>
              <a:gd name="adj1" fmla="val 13537"/>
              <a:gd name="adj2" fmla="val 47343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2" name="Gerade Verbindung mit Pfeil 211"/>
          <p:cNvCxnSpPr>
            <a:stCxn id="131" idx="5"/>
            <a:endCxn id="130" idx="3"/>
          </p:cNvCxnSpPr>
          <p:nvPr/>
        </p:nvCxnSpPr>
        <p:spPr bwMode="auto">
          <a:xfrm rot="16200000" flipH="1">
            <a:off x="2014044" y="1320800"/>
            <a:ext cx="7369" cy="314096"/>
          </a:xfrm>
          <a:prstGeom prst="curvedConnector3">
            <a:avLst>
              <a:gd name="adj1" fmla="val 2420953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1" name="Ellipse 220"/>
          <p:cNvSpPr/>
          <p:nvPr/>
        </p:nvSpPr>
        <p:spPr bwMode="auto">
          <a:xfrm>
            <a:off x="6707231" y="307238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2" name="Ellipse 221"/>
          <p:cNvSpPr/>
          <p:nvPr/>
        </p:nvSpPr>
        <p:spPr bwMode="auto">
          <a:xfrm>
            <a:off x="5383256" y="309143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3" name="Ellipse 222"/>
          <p:cNvSpPr/>
          <p:nvPr/>
        </p:nvSpPr>
        <p:spPr bwMode="auto">
          <a:xfrm>
            <a:off x="4878431" y="277329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4" name="Ellipse 223"/>
          <p:cNvSpPr/>
          <p:nvPr/>
        </p:nvSpPr>
        <p:spPr bwMode="auto">
          <a:xfrm>
            <a:off x="3765911" y="322668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39" name="Gerade Verbindung mit Pfeil 238"/>
          <p:cNvCxnSpPr>
            <a:stCxn id="223" idx="6"/>
            <a:endCxn id="222" idx="2"/>
          </p:cNvCxnSpPr>
          <p:nvPr/>
        </p:nvCxnSpPr>
        <p:spPr bwMode="auto">
          <a:xfrm>
            <a:off x="5004431" y="2836908"/>
            <a:ext cx="378825" cy="3181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0" name="Gerade Verbindung mit Pfeil 239"/>
          <p:cNvCxnSpPr>
            <a:endCxn id="126" idx="3"/>
          </p:cNvCxnSpPr>
          <p:nvPr/>
        </p:nvCxnSpPr>
        <p:spPr bwMode="auto">
          <a:xfrm rot="5400000" flipH="1" flipV="1">
            <a:off x="6729616" y="1546937"/>
            <a:ext cx="348476" cy="2865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1" name="Gerade Verbindung mit Pfeil 240"/>
          <p:cNvCxnSpPr>
            <a:stCxn id="120" idx="5"/>
            <a:endCxn id="126" idx="3"/>
          </p:cNvCxnSpPr>
          <p:nvPr/>
        </p:nvCxnSpPr>
        <p:spPr bwMode="auto">
          <a:xfrm rot="16200000" flipH="1">
            <a:off x="6850323" y="1319167"/>
            <a:ext cx="159358" cy="234257"/>
          </a:xfrm>
          <a:prstGeom prst="curvedConnector3">
            <a:avLst>
              <a:gd name="adj1" fmla="val 98939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2" name="Gerade Verbindung mit Pfeil 241"/>
          <p:cNvCxnSpPr>
            <a:stCxn id="222" idx="4"/>
            <a:endCxn id="221" idx="3"/>
          </p:cNvCxnSpPr>
          <p:nvPr/>
        </p:nvCxnSpPr>
        <p:spPr bwMode="auto">
          <a:xfrm rot="5400000" flipH="1" flipV="1">
            <a:off x="6067128" y="2560099"/>
            <a:ext cx="37681" cy="1279427"/>
          </a:xfrm>
          <a:prstGeom prst="curvedConnector3">
            <a:avLst>
              <a:gd name="adj1" fmla="val -412874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5" name="Gerade Verbindung mit Pfeil 208"/>
          <p:cNvCxnSpPr/>
          <p:nvPr/>
        </p:nvCxnSpPr>
        <p:spPr bwMode="auto">
          <a:xfrm rot="16200000" flipH="1">
            <a:off x="6185852" y="1359545"/>
            <a:ext cx="28575" cy="1149154"/>
          </a:xfrm>
          <a:prstGeom prst="curvedConnector3">
            <a:avLst>
              <a:gd name="adj1" fmla="val 398534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22" name="Ellipse 321"/>
          <p:cNvSpPr/>
          <p:nvPr/>
        </p:nvSpPr>
        <p:spPr bwMode="auto">
          <a:xfrm>
            <a:off x="3988934" y="145437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2" name="Abgerundetes Rechteck 331"/>
          <p:cNvSpPr/>
          <p:nvPr/>
        </p:nvSpPr>
        <p:spPr bwMode="auto">
          <a:xfrm>
            <a:off x="1530672" y="2731139"/>
            <a:ext cx="893098" cy="44419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24" name="Gerade Verbindung mit Pfeil 209"/>
          <p:cNvCxnSpPr>
            <a:stCxn id="322" idx="7"/>
            <a:endCxn id="129" idx="1"/>
          </p:cNvCxnSpPr>
          <p:nvPr/>
        </p:nvCxnSpPr>
        <p:spPr bwMode="auto">
          <a:xfrm rot="16200000" flipH="1">
            <a:off x="4627453" y="942034"/>
            <a:ext cx="4455" cy="1066399"/>
          </a:xfrm>
          <a:prstGeom prst="curvedConnector3">
            <a:avLst>
              <a:gd name="adj1" fmla="val 722088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9" name="Textfeld 198"/>
          <p:cNvSpPr txBox="1"/>
          <p:nvPr/>
        </p:nvSpPr>
        <p:spPr>
          <a:xfrm>
            <a:off x="3900526" y="1327228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29" name="Abgerundetes Rechteck 328"/>
          <p:cNvSpPr/>
          <p:nvPr/>
        </p:nvSpPr>
        <p:spPr bwMode="auto">
          <a:xfrm>
            <a:off x="3935864" y="2728400"/>
            <a:ext cx="891840" cy="459403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0" name="Abgerundetes Rechteck 329"/>
          <p:cNvSpPr/>
          <p:nvPr/>
        </p:nvSpPr>
        <p:spPr bwMode="auto">
          <a:xfrm>
            <a:off x="2699240" y="3008587"/>
            <a:ext cx="948608" cy="43557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1" name="Abgerundetes Rechteck 330"/>
          <p:cNvSpPr/>
          <p:nvPr/>
        </p:nvSpPr>
        <p:spPr bwMode="auto">
          <a:xfrm>
            <a:off x="2693370" y="2472540"/>
            <a:ext cx="964779" cy="43602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3" name="Textfeld 332"/>
          <p:cNvSpPr txBox="1"/>
          <p:nvPr/>
        </p:nvSpPr>
        <p:spPr>
          <a:xfrm>
            <a:off x="3675482" y="2394307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34" name="Textfeld 333"/>
          <p:cNvSpPr txBox="1"/>
          <p:nvPr/>
        </p:nvSpPr>
        <p:spPr>
          <a:xfrm>
            <a:off x="2345742" y="3090066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35" name="Textfeld 334"/>
          <p:cNvSpPr txBox="1"/>
          <p:nvPr/>
        </p:nvSpPr>
        <p:spPr>
          <a:xfrm>
            <a:off x="2342287" y="2442060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36" name="Textfeld 335"/>
          <p:cNvSpPr txBox="1"/>
          <p:nvPr/>
        </p:nvSpPr>
        <p:spPr>
          <a:xfrm>
            <a:off x="1648358" y="2433525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cxnSp>
        <p:nvCxnSpPr>
          <p:cNvPr id="205" name="Gerade Verbindung mit Pfeil 204"/>
          <p:cNvCxnSpPr>
            <a:stCxn id="119" idx="3"/>
            <a:endCxn id="125" idx="3"/>
          </p:cNvCxnSpPr>
          <p:nvPr/>
        </p:nvCxnSpPr>
        <p:spPr bwMode="auto">
          <a:xfrm rot="16200000" flipH="1">
            <a:off x="1773718" y="2647172"/>
            <a:ext cx="658468" cy="698638"/>
          </a:xfrm>
          <a:prstGeom prst="curvedConnector3">
            <a:avLst>
              <a:gd name="adj1" fmla="val 6734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4" name="Gerade Verbindung mit Pfeil 203"/>
          <p:cNvCxnSpPr>
            <a:stCxn id="119" idx="4"/>
            <a:endCxn id="118" idx="3"/>
          </p:cNvCxnSpPr>
          <p:nvPr/>
        </p:nvCxnSpPr>
        <p:spPr bwMode="auto">
          <a:xfrm rot="5400000" flipH="1" flipV="1">
            <a:off x="2119016" y="2355946"/>
            <a:ext cx="9106" cy="650777"/>
          </a:xfrm>
          <a:prstGeom prst="curvedConnector3">
            <a:avLst>
              <a:gd name="adj1" fmla="val -166667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36" name="Gerade Verbindung mit Pfeil 235"/>
          <p:cNvCxnSpPr>
            <a:stCxn id="118" idx="5"/>
            <a:endCxn id="117" idx="2"/>
          </p:cNvCxnSpPr>
          <p:nvPr/>
        </p:nvCxnSpPr>
        <p:spPr bwMode="auto">
          <a:xfrm rot="5400000" flipH="1" flipV="1">
            <a:off x="3102822" y="2021314"/>
            <a:ext cx="90699" cy="1220237"/>
          </a:xfrm>
          <a:prstGeom prst="curvedConnector4">
            <a:avLst>
              <a:gd name="adj1" fmla="val 151225"/>
              <a:gd name="adj2" fmla="val 50756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6" name="Gerade Verbindung mit Pfeil 205"/>
          <p:cNvCxnSpPr>
            <a:stCxn id="125" idx="6"/>
            <a:endCxn id="224" idx="3"/>
          </p:cNvCxnSpPr>
          <p:nvPr/>
        </p:nvCxnSpPr>
        <p:spPr bwMode="auto">
          <a:xfrm>
            <a:off x="2559819" y="3280746"/>
            <a:ext cx="1224544" cy="54531"/>
          </a:xfrm>
          <a:prstGeom prst="curvedConnector4">
            <a:avLst>
              <a:gd name="adj1" fmla="val 2369"/>
              <a:gd name="adj2" fmla="val 16521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2" name="Textfeld 191"/>
          <p:cNvSpPr txBox="1"/>
          <p:nvPr/>
        </p:nvSpPr>
        <p:spPr>
          <a:xfrm>
            <a:off x="3675481" y="3105306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191" name="Textfeld 190"/>
          <p:cNvSpPr txBox="1"/>
          <p:nvPr/>
        </p:nvSpPr>
        <p:spPr>
          <a:xfrm>
            <a:off x="4789833" y="264729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38" name="Textfeld 337"/>
          <p:cNvSpPr txBox="1"/>
          <p:nvPr/>
        </p:nvSpPr>
        <p:spPr>
          <a:xfrm>
            <a:off x="5297627" y="2968958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39" name="Textfeld 338"/>
          <p:cNvSpPr txBox="1"/>
          <p:nvPr/>
        </p:nvSpPr>
        <p:spPr>
          <a:xfrm>
            <a:off x="7047131" y="2820319"/>
            <a:ext cx="101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i="0" dirty="0" smtClean="0"/>
              <a:t>End !</a:t>
            </a:r>
            <a:endParaRPr lang="de-AT" sz="1200" i="0" dirty="0"/>
          </a:p>
        </p:txBody>
      </p:sp>
      <p:cxnSp>
        <p:nvCxnSpPr>
          <p:cNvPr id="340" name="Gerade Verbindung mit Pfeil 241"/>
          <p:cNvCxnSpPr>
            <a:stCxn id="221" idx="6"/>
          </p:cNvCxnSpPr>
          <p:nvPr/>
        </p:nvCxnSpPr>
        <p:spPr bwMode="auto">
          <a:xfrm flipV="1">
            <a:off x="6833231" y="3002672"/>
            <a:ext cx="107957" cy="133321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3" name="Textfeld 342"/>
          <p:cNvSpPr txBox="1"/>
          <p:nvPr/>
        </p:nvSpPr>
        <p:spPr>
          <a:xfrm>
            <a:off x="5058355" y="132501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sp>
        <p:nvSpPr>
          <p:cNvPr id="347" name="Textfeld 346"/>
          <p:cNvSpPr txBox="1"/>
          <p:nvPr/>
        </p:nvSpPr>
        <p:spPr>
          <a:xfrm>
            <a:off x="6617930" y="294692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0" dirty="0" smtClean="0"/>
              <a:t>x</a:t>
            </a:r>
            <a:endParaRPr lang="de-AT" i="0" dirty="0"/>
          </a:p>
        </p:txBody>
      </p:sp>
      <p:cxnSp>
        <p:nvCxnSpPr>
          <p:cNvPr id="238" name="Gerade Verbindung mit Pfeil 237"/>
          <p:cNvCxnSpPr>
            <a:stCxn id="224" idx="5"/>
            <a:endCxn id="223" idx="4"/>
          </p:cNvCxnSpPr>
          <p:nvPr/>
        </p:nvCxnSpPr>
        <p:spPr bwMode="auto">
          <a:xfrm rot="5400000" flipH="1" flipV="1">
            <a:off x="4190065" y="2583912"/>
            <a:ext cx="434759" cy="1067972"/>
          </a:xfrm>
          <a:prstGeom prst="curvedConnector3">
            <a:avLst>
              <a:gd name="adj1" fmla="val -779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37" name="Gerade Verbindung mit Pfeil 236"/>
          <p:cNvCxnSpPr>
            <a:stCxn id="117" idx="7"/>
            <a:endCxn id="223" idx="1"/>
          </p:cNvCxnSpPr>
          <p:nvPr/>
        </p:nvCxnSpPr>
        <p:spPr bwMode="auto">
          <a:xfrm rot="16200000" flipH="1">
            <a:off x="4255948" y="2150993"/>
            <a:ext cx="250825" cy="1031044"/>
          </a:xfrm>
          <a:prstGeom prst="curvedConnector3">
            <a:avLst>
              <a:gd name="adj1" fmla="val -33757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3" presetClass="exit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" presetClass="exit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3" presetClass="exit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" presetClass="exit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xit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3" presetClass="exit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" presetClass="exit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3" presetClass="exit" presetSubtype="1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7" grpId="1"/>
      <p:bldP spid="138" grpId="0"/>
      <p:bldP spid="138" grpId="1"/>
      <p:bldP spid="138" grpId="2"/>
      <p:bldP spid="138" grpId="3"/>
      <p:bldP spid="138" grpId="4"/>
      <p:bldP spid="139" grpId="0"/>
      <p:bldP spid="139" grpId="1"/>
      <p:bldP spid="139" grpId="2"/>
      <p:bldP spid="139" grpId="3"/>
      <p:bldP spid="139" grpId="4"/>
      <p:bldP spid="139" grpId="5"/>
      <p:bldP spid="139" grpId="6"/>
      <p:bldP spid="139" grpId="7"/>
      <p:bldP spid="139" grpId="8"/>
      <p:bldP spid="139" grpId="9"/>
      <p:bldP spid="139" grpId="10"/>
      <p:bldP spid="139" grpId="11"/>
      <p:bldP spid="139" grpId="12"/>
      <p:bldP spid="139" grpId="13"/>
      <p:bldP spid="139" grpId="14"/>
      <p:bldP spid="139" grpId="15"/>
      <p:bldP spid="139" grpId="16"/>
      <p:bldP spid="139" grpId="17"/>
      <p:bldP spid="139" grpId="18"/>
      <p:bldP spid="140" grpId="0"/>
      <p:bldP spid="140" grpId="1"/>
      <p:bldP spid="160" grpId="0"/>
      <p:bldP spid="160" grpId="1"/>
      <p:bldP spid="161" grpId="0"/>
      <p:bldP spid="161" grpId="1"/>
      <p:bldP spid="183" grpId="0"/>
      <p:bldP spid="183" grpId="1"/>
      <p:bldP spid="183" grpId="2"/>
      <p:bldP spid="183" grpId="3"/>
      <p:bldP spid="183" grpId="4"/>
      <p:bldP spid="183" grpId="5"/>
      <p:bldP spid="183" grpId="6"/>
      <p:bldP spid="183" grpId="7"/>
      <p:bldP spid="183" grpId="8"/>
      <p:bldP spid="183" grpId="9"/>
      <p:bldP spid="183" grpId="10"/>
      <p:bldP spid="183" grpId="11"/>
      <p:bldP spid="183" grpId="12"/>
      <p:bldP spid="183" grpId="13"/>
      <p:bldP spid="183" grpId="14"/>
      <p:bldP spid="183" grpId="15"/>
      <p:bldP spid="183" grpId="16"/>
      <p:bldP spid="117" grpId="0" animBg="1"/>
      <p:bldP spid="117" grpId="1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29" grpId="2" animBg="1"/>
      <p:bldP spid="130" grpId="0" animBg="1"/>
      <p:bldP spid="130" grpId="1" animBg="1"/>
      <p:bldP spid="131" grpId="0" animBg="1"/>
      <p:bldP spid="131" grpId="1" animBg="1"/>
      <p:bldP spid="174" grpId="0" animBg="1"/>
      <p:bldP spid="174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8" grpId="0"/>
      <p:bldP spid="188" grpId="1"/>
      <p:bldP spid="190" grpId="0"/>
      <p:bldP spid="190" grpId="1"/>
      <p:bldP spid="193" grpId="0"/>
      <p:bldP spid="193" grpId="1"/>
      <p:bldP spid="194" grpId="0"/>
      <p:bldP spid="194" grpId="1"/>
      <p:bldP spid="195" grpId="0"/>
      <p:bldP spid="195" grpId="1"/>
      <p:bldP spid="197" grpId="0"/>
      <p:bldP spid="197" grpId="1"/>
      <p:bldP spid="198" grpId="0"/>
      <p:bldP spid="198" grpId="1"/>
      <p:bldP spid="200" grpId="0"/>
      <p:bldP spid="200" grpId="1"/>
      <p:bldP spid="201" grpId="0"/>
      <p:bldP spid="201" grpId="1"/>
      <p:bldP spid="221" grpId="0" animBg="1"/>
      <p:bldP spid="222" grpId="0" animBg="1"/>
      <p:bldP spid="223" grpId="0" animBg="1"/>
      <p:bldP spid="223" grpId="1" animBg="1"/>
      <p:bldP spid="224" grpId="0" animBg="1"/>
      <p:bldP spid="224" grpId="1" animBg="1"/>
      <p:bldP spid="322" grpId="0" animBg="1"/>
      <p:bldP spid="322" grpId="1" animBg="1"/>
      <p:bldP spid="332" grpId="0" animBg="1"/>
      <p:bldP spid="332" grpId="1" animBg="1"/>
      <p:bldP spid="199" grpId="0"/>
      <p:bldP spid="199" grpId="1"/>
      <p:bldP spid="329" grpId="0" animBg="1"/>
      <p:bldP spid="329" grpId="1" animBg="1"/>
      <p:bldP spid="329" grpId="2" animBg="1"/>
      <p:bldP spid="330" grpId="0" animBg="1"/>
      <p:bldP spid="330" grpId="1" animBg="1"/>
      <p:bldP spid="330" grpId="2" animBg="1"/>
      <p:bldP spid="331" grpId="0" animBg="1"/>
      <p:bldP spid="331" grpId="1" animBg="1"/>
      <p:bldP spid="331" grpId="2" animBg="1"/>
      <p:bldP spid="333" grpId="0"/>
      <p:bldP spid="333" grpId="1"/>
      <p:bldP spid="334" grpId="0"/>
      <p:bldP spid="334" grpId="1"/>
      <p:bldP spid="335" grpId="0"/>
      <p:bldP spid="335" grpId="1"/>
      <p:bldP spid="336" grpId="0"/>
      <p:bldP spid="336" grpId="1"/>
      <p:bldP spid="192" grpId="0"/>
      <p:bldP spid="192" grpId="1"/>
      <p:bldP spid="191" grpId="0"/>
      <p:bldP spid="191" grpId="1"/>
      <p:bldP spid="338" grpId="0"/>
      <p:bldP spid="343" grpId="0"/>
      <p:bldP spid="3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30" y="4094288"/>
            <a:ext cx="2911141" cy="891487"/>
          </a:xfrm>
          <a:prstGeom prst="rect">
            <a:avLst/>
          </a:prstGeom>
        </p:spPr>
      </p:pic>
      <p:sp>
        <p:nvSpPr>
          <p:cNvPr id="4403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Contains object tokens</a:t>
            </a:r>
          </a:p>
          <a:p>
            <a:pPr eaLnBrk="1" hangingPunct="1"/>
            <a:r>
              <a:rPr lang="en-US" dirty="0" smtClean="0"/>
              <a:t>Represents the exchange of data/objects</a:t>
            </a:r>
            <a:endParaRPr lang="en-US" noProof="0" dirty="0" smtClean="0"/>
          </a:p>
          <a:p>
            <a:pPr eaLnBrk="1" hangingPunct="1"/>
            <a:r>
              <a:rPr lang="en-US" dirty="0" smtClean="0"/>
              <a:t>Is the source and target of an object flow edge</a:t>
            </a:r>
          </a:p>
          <a:p>
            <a:pPr eaLnBrk="1" hangingPunct="1"/>
            <a:r>
              <a:rPr lang="en-US" dirty="0" smtClean="0"/>
              <a:t>Optional information: type, state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Notation variant: object node as parameter</a:t>
            </a:r>
          </a:p>
          <a:p>
            <a:pPr lvl="1" eaLnBrk="1" hangingPunct="1"/>
            <a:r>
              <a:rPr lang="en-US" dirty="0" smtClean="0"/>
              <a:t>For activities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For actions (“pins”)</a:t>
            </a:r>
          </a:p>
          <a:p>
            <a:pPr lvl="1" eaLnBrk="1" hangingPunct="1"/>
            <a:endParaRPr lang="en-US" noProof="0" dirty="0" smtClean="0"/>
          </a:p>
          <a:p>
            <a:pPr lvl="1" eaLnBrk="1" hangingPunct="1">
              <a:buFont typeface="Wingdings" pitchFamily="2" charset="2"/>
              <a:buNone/>
            </a:pPr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Object Node 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25777" y="3962297"/>
            <a:ext cx="9588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hangingPunct="0">
              <a:lnSpc>
                <a:spcPct val="80000"/>
              </a:lnSpc>
            </a:pPr>
            <a:r>
              <a:rPr lang="de-DE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I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nput</a:t>
            </a:r>
            <a:endParaRPr lang="de-DE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algn="r" eaLnBrk="0" hangingPunct="0">
              <a:lnSpc>
                <a:spcPct val="80000"/>
              </a:lnSpc>
            </a:pPr>
            <a:r>
              <a:rPr lang="de-DE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parameter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559373" y="3962297"/>
            <a:ext cx="9588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</a:pPr>
            <a:r>
              <a:rPr lang="de-DE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utput</a:t>
            </a:r>
            <a:endParaRPr lang="de-DE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de-DE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parameter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 flipV="1">
            <a:off x="2611014" y="4215637"/>
            <a:ext cx="646906" cy="44559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5854675" y="4215637"/>
            <a:ext cx="678311" cy="44559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86" y="2646327"/>
            <a:ext cx="3873587" cy="4932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4" y="5698832"/>
            <a:ext cx="4692371" cy="67097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8613" y="495300"/>
            <a:ext cx="83962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AT" sz="2200" b="1" i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Literature</a:t>
            </a:r>
            <a:endParaRPr lang="de-AT" sz="2200" b="1" i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1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feld 6"/>
          <p:cNvSpPr txBox="1">
            <a:spLocks noChangeArrowheads="1"/>
          </p:cNvSpPr>
          <p:nvPr/>
        </p:nvSpPr>
        <p:spPr bwMode="auto">
          <a:xfrm>
            <a:off x="334963" y="1144588"/>
            <a:ext cx="823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de-DE" sz="2000" i="0" dirty="0">
                <a:solidFill>
                  <a:schemeClr val="tx2"/>
                </a:solidFill>
                <a:latin typeface="+mj-lt"/>
              </a:rPr>
              <a:t>The lecture is based on the following book:</a:t>
            </a:r>
          </a:p>
        </p:txBody>
      </p:sp>
      <p:pic>
        <p:nvPicPr>
          <p:cNvPr id="17415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4200525"/>
            <a:ext cx="4232996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feld 8"/>
          <p:cNvSpPr txBox="1">
            <a:spLocks noChangeArrowheads="1"/>
          </p:cNvSpPr>
          <p:nvPr/>
        </p:nvSpPr>
        <p:spPr bwMode="auto">
          <a:xfrm>
            <a:off x="5166882" y="4288127"/>
            <a:ext cx="2554720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>
                <a:latin typeface="+mj-lt"/>
              </a:rPr>
              <a:t>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 smtClean="0">
                <a:latin typeface="+mj-lt"/>
              </a:rPr>
              <a:t>Structure Modeling</a:t>
            </a:r>
            <a:endParaRPr lang="en-US" altLang="de-DE" i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>
                <a:latin typeface="+mj-lt"/>
              </a:rPr>
              <a:t>State Machine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>
                <a:latin typeface="+mj-lt"/>
              </a:rPr>
              <a:t>Sequence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b="1" i="0" dirty="0">
                <a:latin typeface="+mj-lt"/>
              </a:rPr>
              <a:t>Activity Diagram</a:t>
            </a:r>
          </a:p>
        </p:txBody>
      </p:sp>
      <p:pic>
        <p:nvPicPr>
          <p:cNvPr id="17417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1077913" y="1693863"/>
            <a:ext cx="27638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5"/>
          <p:cNvSpPr txBox="1">
            <a:spLocks noChangeArrowheads="1"/>
          </p:cNvSpPr>
          <p:nvPr/>
        </p:nvSpPr>
        <p:spPr bwMode="auto">
          <a:xfrm>
            <a:off x="4170363" y="1592263"/>
            <a:ext cx="4490060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de-DE" b="1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UML @ Classroom: </a:t>
            </a:r>
            <a:br>
              <a:rPr lang="en-US" altLang="de-DE" b="1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de-DE" b="1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An Introduction to Object-Oriented Modeling</a:t>
            </a:r>
          </a:p>
          <a:p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Martina Seidl, Marion Scholz, Christian Huemer and </a:t>
            </a:r>
            <a:r>
              <a:rPr lang="en-US" altLang="de-DE" i="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Gerti</a:t>
            </a:r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Kappel</a:t>
            </a:r>
          </a:p>
          <a:p>
            <a:endParaRPr lang="en-US" altLang="de-DE" sz="800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Springer </a:t>
            </a:r>
            <a:r>
              <a:rPr lang="en-US" altLang="de-DE" i="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Publishing, 2015</a:t>
            </a:r>
            <a:endParaRPr lang="en-US" altLang="de-DE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de-DE" sz="1050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ISBN </a:t>
            </a:r>
            <a:r>
              <a:rPr lang="de-AT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3319127411</a:t>
            </a:r>
            <a:endParaRPr lang="en-US" altLang="de-DE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988028F-2433-4A4B-B387-B21C960761D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9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Node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0" y="4222704"/>
            <a:ext cx="7072621" cy="1361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01" y="1235262"/>
            <a:ext cx="7066598" cy="26808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 smtClean="0"/>
              <a:t>Central </a:t>
            </a:r>
            <a:r>
              <a:rPr lang="en-US" dirty="0"/>
              <a:t>B</a:t>
            </a:r>
            <a:r>
              <a:rPr lang="en-US" dirty="0" smtClean="0"/>
              <a:t>uffer</a:t>
            </a:r>
            <a:endParaRPr lang="en-US" noProof="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For saving and passing on object tokens</a:t>
            </a:r>
          </a:p>
          <a:p>
            <a:pPr eaLnBrk="1" hangingPunct="1"/>
            <a:r>
              <a:rPr lang="en-US" noProof="0" dirty="0" smtClean="0"/>
              <a:t>Transient memory</a:t>
            </a:r>
          </a:p>
          <a:p>
            <a:r>
              <a:rPr lang="en-US" dirty="0"/>
              <a:t>A</a:t>
            </a:r>
            <a:r>
              <a:rPr lang="en-US" dirty="0" smtClean="0"/>
              <a:t>ccepts incoming object tokens from object nodes and passes them on to other object nodes</a:t>
            </a:r>
            <a:endParaRPr lang="en-US" noProof="0" dirty="0" smtClean="0"/>
          </a:p>
          <a:p>
            <a:r>
              <a:rPr lang="en-US" dirty="0" smtClean="0"/>
              <a:t>When an object token is read from the central buffer, it is deleted from the central buffer and cannot be consumed again</a:t>
            </a:r>
            <a:endParaRPr lang="en-US" noProof="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88" y="3336131"/>
            <a:ext cx="5865225" cy="209400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tore</a:t>
            </a:r>
            <a:endParaRPr lang="en-US" noProof="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For saving and passing on </a:t>
            </a:r>
            <a:r>
              <a:rPr lang="en-US" dirty="0" smtClean="0"/>
              <a:t>object</a:t>
            </a:r>
            <a:r>
              <a:rPr lang="en-US" noProof="0" dirty="0" smtClean="0"/>
              <a:t> tokens</a:t>
            </a:r>
          </a:p>
          <a:p>
            <a:pPr eaLnBrk="1" hangingPunct="1"/>
            <a:r>
              <a:rPr lang="en-US" dirty="0" smtClean="0"/>
              <a:t>Permanent memory</a:t>
            </a:r>
            <a:endParaRPr lang="en-US" noProof="0" dirty="0" smtClean="0"/>
          </a:p>
          <a:p>
            <a:pPr eaLnBrk="1" hangingPunct="1"/>
            <a:r>
              <a:rPr lang="en-US" dirty="0" smtClean="0"/>
              <a:t>Saves object tokens permanently, passes copies to other nodes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4" y="2379569"/>
            <a:ext cx="7377112" cy="3250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of Edges</a:t>
            </a:r>
            <a:endParaRPr lang="en-US" noProof="0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Minimal n</a:t>
            </a:r>
            <a:r>
              <a:rPr lang="en-US" noProof="0" dirty="0" smtClean="0"/>
              <a:t>umber of tokens that must be present for an action to be executed</a:t>
            </a:r>
          </a:p>
          <a:p>
            <a:r>
              <a:rPr lang="en-US" dirty="0" smtClean="0"/>
              <a:t>Default: </a:t>
            </a:r>
            <a:r>
              <a:rPr lang="en-US" b="1" dirty="0" smtClean="0">
                <a:latin typeface="Courier" pitchFamily="49" charset="0"/>
              </a:rPr>
              <a:t>1</a:t>
            </a:r>
          </a:p>
          <a:p>
            <a:r>
              <a:rPr lang="en-US" dirty="0" smtClean="0"/>
              <a:t>All tokens present have to be consumed: </a:t>
            </a:r>
            <a:r>
              <a:rPr lang="en-US" b="1" dirty="0" smtClean="0">
                <a:latin typeface="Courier" pitchFamily="49" charset="0"/>
              </a:rPr>
              <a:t>0</a:t>
            </a:r>
            <a:r>
              <a:rPr lang="en-US" dirty="0" smtClean="0"/>
              <a:t> (also </a:t>
            </a:r>
            <a:r>
              <a:rPr lang="en-US" b="1" dirty="0" smtClean="0">
                <a:latin typeface="Courier" pitchFamily="49" charset="0"/>
              </a:rPr>
              <a:t>all</a:t>
            </a:r>
            <a:r>
              <a:rPr lang="en-US" dirty="0" smtClean="0"/>
              <a:t> or </a:t>
            </a:r>
            <a:r>
              <a:rPr lang="en-US" b="1" dirty="0" smtClean="0">
                <a:latin typeface="Courier" pitchFamily="49" charset="0"/>
              </a:rPr>
              <a:t>*</a:t>
            </a:r>
            <a:r>
              <a:rPr lang="en-US" dirty="0" smtClean="0"/>
              <a:t>) </a:t>
            </a:r>
          </a:p>
          <a:p>
            <a:endParaRPr lang="en-US" noProof="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8" y="292122"/>
            <a:ext cx="2075692" cy="4968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8" y="3685683"/>
            <a:ext cx="6146133" cy="77132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Used if two consecutive actions are far apart in the diagram</a:t>
            </a:r>
          </a:p>
          <a:p>
            <a:endParaRPr lang="en-US" dirty="0" smtClean="0"/>
          </a:p>
          <a:p>
            <a:r>
              <a:rPr lang="en-US" dirty="0" smtClean="0"/>
              <a:t>Without connector: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connector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83" y="2320717"/>
            <a:ext cx="6830034" cy="839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83" y="4124730"/>
            <a:ext cx="6830034" cy="8395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83" y="297939"/>
            <a:ext cx="2075692" cy="49682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Event-Based Actions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s</a:t>
            </a:r>
            <a:r>
              <a:rPr lang="en-US" noProof="0" dirty="0" smtClean="0"/>
              <a:t>end signals</a:t>
            </a:r>
          </a:p>
          <a:p>
            <a:pPr lvl="1" eaLnBrk="1" hangingPunct="1"/>
            <a:r>
              <a:rPr lang="en-US" dirty="0" smtClean="0"/>
              <a:t>Send signal action</a:t>
            </a:r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>
              <a:buFont typeface="Wingdings" pitchFamily="2" charset="2"/>
              <a:buNone/>
            </a:pPr>
            <a:endParaRPr lang="en-US" noProof="0" dirty="0" smtClean="0"/>
          </a:p>
          <a:p>
            <a:pPr eaLnBrk="1" hangingPunct="1"/>
            <a:r>
              <a:rPr lang="en-US" dirty="0" smtClean="0"/>
              <a:t>To a</a:t>
            </a:r>
            <a:r>
              <a:rPr lang="en-US" noProof="0" dirty="0" err="1" smtClean="0"/>
              <a:t>ccept</a:t>
            </a:r>
            <a:r>
              <a:rPr lang="en-US" noProof="0" dirty="0" smtClean="0"/>
              <a:t> events</a:t>
            </a:r>
          </a:p>
          <a:p>
            <a:pPr lvl="1" eaLnBrk="1" hangingPunct="1"/>
            <a:r>
              <a:rPr lang="en-US" dirty="0" smtClean="0"/>
              <a:t>Accept event action</a:t>
            </a:r>
          </a:p>
          <a:p>
            <a:pPr lvl="1" eaLnBrk="1" hangingPunct="1"/>
            <a:endParaRPr lang="en-US" noProof="0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Accept time event action</a:t>
            </a:r>
            <a:endParaRPr lang="en-US" noProof="0" dirty="0" smtClean="0"/>
          </a:p>
          <a:p>
            <a:pPr lvl="1" eaLnBrk="1" hangingPunct="1"/>
            <a:endParaRPr lang="en-US" noProof="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86" y="1857038"/>
            <a:ext cx="5192136" cy="9978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8" y="4000249"/>
            <a:ext cx="3147955" cy="556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6" y="4743535"/>
            <a:ext cx="4618178" cy="5563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44" y="5950950"/>
            <a:ext cx="2556332" cy="7814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6" y="2092801"/>
            <a:ext cx="801626" cy="466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90" y="3973704"/>
            <a:ext cx="829058" cy="46939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75" y="5950950"/>
            <a:ext cx="475489" cy="777242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r>
              <a:rPr lang="en-US" noProof="0" dirty="0" smtClean="0"/>
              <a:t>: Accept Event Action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19" y="1957576"/>
            <a:ext cx="6988562" cy="294284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Behavior Action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The execution of an action can call an activity</a:t>
            </a:r>
          </a:p>
          <a:p>
            <a:r>
              <a:rPr lang="en-US" noProof="0" dirty="0" smtClean="0"/>
              <a:t>Content of the called activity can be modeled elsewhere</a:t>
            </a:r>
          </a:p>
          <a:p>
            <a:r>
              <a:rPr lang="en-US" noProof="0" dirty="0" smtClean="0"/>
              <a:t>Advantages:</a:t>
            </a:r>
          </a:p>
          <a:p>
            <a:pPr lvl="1"/>
            <a:r>
              <a:rPr lang="en-US" noProof="0" dirty="0" smtClean="0"/>
              <a:t>Model becomes clearer</a:t>
            </a:r>
          </a:p>
          <a:p>
            <a:pPr lvl="1"/>
            <a:r>
              <a:rPr lang="en-US" noProof="0" dirty="0" smtClean="0"/>
              <a:t>Reusability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281258" y="2629331"/>
            <a:ext cx="2579552" cy="33855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Name 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of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the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called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activity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250777" y="3844975"/>
            <a:ext cx="2021707" cy="33855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I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nverted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fork</a:t>
            </a:r>
            <a:r>
              <a:rPr lang="de-DE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symbol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17" y="3046770"/>
            <a:ext cx="2866200" cy="8729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1" y="4686530"/>
            <a:ext cx="4542656" cy="87299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83262"/>
            <a:ext cx="1347219" cy="521209"/>
          </a:xfrm>
          <a:prstGeom prst="rect">
            <a:avLst/>
          </a:prstGeom>
        </p:spPr>
      </p:pic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279900" y="3046906"/>
            <a:ext cx="1715732" cy="49639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 dirty="0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 flipV="1">
            <a:off x="4490821" y="3693464"/>
            <a:ext cx="811987" cy="29992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 dirty="0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3171568" y="3772929"/>
            <a:ext cx="757881" cy="972066"/>
          </a:xfrm>
          <a:prstGeom prst="line">
            <a:avLst/>
          </a:prstGeom>
          <a:noFill/>
          <a:ln w="12700">
            <a:solidFill>
              <a:srgbClr val="FE8400"/>
            </a:solidFill>
            <a:prstDash val="sys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Partition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“</a:t>
            </a:r>
            <a:r>
              <a:rPr lang="en-US" noProof="0" dirty="0" err="1" smtClean="0"/>
              <a:t>Swimlane</a:t>
            </a:r>
            <a:r>
              <a:rPr lang="en-US" noProof="0" dirty="0" smtClean="0"/>
              <a:t>”</a:t>
            </a:r>
          </a:p>
          <a:p>
            <a:pPr eaLnBrk="1" hangingPunct="1"/>
            <a:r>
              <a:rPr lang="en-US" noProof="0" dirty="0" smtClean="0"/>
              <a:t>Graphically or textual</a:t>
            </a:r>
          </a:p>
          <a:p>
            <a:pPr eaLnBrk="1" hangingPunct="1"/>
            <a:r>
              <a:rPr lang="en-US" noProof="0" dirty="0" smtClean="0"/>
              <a:t>Allows the grouping of nodes and edges of an activity due to responsibilities</a:t>
            </a:r>
          </a:p>
          <a:p>
            <a:pPr eaLnBrk="1" hangingPunct="1"/>
            <a:r>
              <a:rPr lang="en-US" noProof="0" dirty="0" smtClean="0"/>
              <a:t>Responsibilities reflect organizational units or roles</a:t>
            </a:r>
          </a:p>
          <a:p>
            <a:pPr eaLnBrk="1" hangingPunct="1"/>
            <a:r>
              <a:rPr lang="en-US" dirty="0" smtClean="0"/>
              <a:t>Makes the diagram more structured</a:t>
            </a:r>
          </a:p>
          <a:p>
            <a:pPr eaLnBrk="1" hangingPunct="1"/>
            <a:r>
              <a:rPr lang="en-US" noProof="0" dirty="0" smtClean="0"/>
              <a:t>Does not change the execution semantics</a:t>
            </a:r>
          </a:p>
          <a:p>
            <a:pPr eaLnBrk="1" hangingPunct="1"/>
            <a:r>
              <a:rPr lang="en-US" dirty="0" smtClean="0"/>
              <a:t>Example: partitions </a:t>
            </a:r>
            <a:r>
              <a:rPr lang="en-US" b="1" dirty="0" smtClean="0">
                <a:latin typeface="Courier" pitchFamily="49" charset="0"/>
              </a:rPr>
              <a:t>Student</a:t>
            </a:r>
            <a:r>
              <a:rPr lang="en-US" dirty="0" smtClean="0"/>
              <a:t> and </a:t>
            </a:r>
            <a:r>
              <a:rPr lang="en-US" b="1" dirty="0" smtClean="0">
                <a:latin typeface="Courier" pitchFamily="49" charset="0"/>
              </a:rPr>
              <a:t>Institute Employee</a:t>
            </a:r>
            <a:r>
              <a:rPr lang="en-US" b="1" dirty="0" smtClean="0"/>
              <a:t> </a:t>
            </a:r>
            <a:r>
              <a:rPr lang="en-US" dirty="0" smtClean="0"/>
              <a:t>(with </a:t>
            </a:r>
            <a:r>
              <a:rPr lang="en-US" dirty="0" err="1" smtClean="0"/>
              <a:t>subpartitions</a:t>
            </a:r>
            <a:r>
              <a:rPr lang="en-US" dirty="0" smtClean="0"/>
              <a:t> </a:t>
            </a:r>
            <a:r>
              <a:rPr lang="en-US" b="1" dirty="0" smtClean="0">
                <a:latin typeface="Courier" pitchFamily="49" charset="0"/>
              </a:rPr>
              <a:t>Professor</a:t>
            </a:r>
            <a:r>
              <a:rPr lang="en-US" dirty="0" smtClean="0"/>
              <a:t> and </a:t>
            </a:r>
            <a:r>
              <a:rPr lang="en-US" b="1" dirty="0" smtClean="0">
                <a:latin typeface="Courier" pitchFamily="49" charset="0"/>
              </a:rPr>
              <a:t>Secretary</a:t>
            </a:r>
            <a:r>
              <a:rPr lang="en-US" dirty="0" smtClean="0"/>
              <a:t>)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56339" name="Text Box 29"/>
          <p:cNvSpPr txBox="1">
            <a:spLocks noChangeArrowheads="1"/>
          </p:cNvSpPr>
          <p:nvPr/>
        </p:nvSpPr>
        <p:spPr bwMode="auto">
          <a:xfrm>
            <a:off x="5926138" y="445452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AT" i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97" y="4275454"/>
            <a:ext cx="4991807" cy="15030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22" y="245051"/>
            <a:ext cx="1209105" cy="59096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Partitions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3" y="1187703"/>
            <a:ext cx="6035054" cy="448259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Content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Introduction</a:t>
            </a:r>
          </a:p>
          <a:p>
            <a:pPr eaLnBrk="1" hangingPunct="1"/>
            <a:r>
              <a:rPr lang="en-US" noProof="0" dirty="0" smtClean="0"/>
              <a:t>Activities</a:t>
            </a:r>
          </a:p>
          <a:p>
            <a:pPr eaLnBrk="1" hangingPunct="1"/>
            <a:r>
              <a:rPr lang="en-US" noProof="0" dirty="0" smtClean="0"/>
              <a:t>Actions</a:t>
            </a:r>
          </a:p>
          <a:p>
            <a:pPr eaLnBrk="1" hangingPunct="1"/>
            <a:r>
              <a:rPr lang="en-US" noProof="0" dirty="0" smtClean="0"/>
              <a:t>Edges</a:t>
            </a:r>
          </a:p>
          <a:p>
            <a:pPr lvl="1" eaLnBrk="1" hangingPunct="1"/>
            <a:r>
              <a:rPr lang="de-AT" dirty="0" smtClean="0"/>
              <a:t>Control </a:t>
            </a:r>
            <a:r>
              <a:rPr lang="de-AT" dirty="0" err="1" smtClean="0"/>
              <a:t>flow</a:t>
            </a:r>
            <a:endParaRPr lang="de-AT" dirty="0" smtClean="0"/>
          </a:p>
          <a:p>
            <a:pPr lvl="1" eaLnBrk="1" hangingPunct="1"/>
            <a:r>
              <a:rPr lang="de-AT" noProof="0" dirty="0" err="1" smtClean="0"/>
              <a:t>Object</a:t>
            </a:r>
            <a:r>
              <a:rPr lang="de-AT" noProof="0" dirty="0" smtClean="0"/>
              <a:t> </a:t>
            </a:r>
            <a:r>
              <a:rPr lang="de-AT" noProof="0" dirty="0" err="1" smtClean="0"/>
              <a:t>flow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Initial node, activity final node, flow final node</a:t>
            </a:r>
          </a:p>
          <a:p>
            <a:pPr eaLnBrk="1" hangingPunct="1"/>
            <a:r>
              <a:rPr lang="en-US" noProof="0" dirty="0" smtClean="0"/>
              <a:t>Alternative paths</a:t>
            </a:r>
          </a:p>
          <a:p>
            <a:pPr eaLnBrk="1" hangingPunct="1"/>
            <a:r>
              <a:rPr lang="en-US" noProof="0" dirty="0" smtClean="0"/>
              <a:t>Concurrent paths</a:t>
            </a:r>
          </a:p>
          <a:p>
            <a:pPr eaLnBrk="1" hangingPunct="1"/>
            <a:r>
              <a:rPr lang="en-US" noProof="0" dirty="0" smtClean="0"/>
              <a:t>Object nodes </a:t>
            </a:r>
          </a:p>
          <a:p>
            <a:pPr eaLnBrk="1" hangingPunct="1"/>
            <a:r>
              <a:rPr lang="en-US" noProof="0" dirty="0" smtClean="0"/>
              <a:t>Event-based actions and call behavior actions</a:t>
            </a:r>
          </a:p>
          <a:p>
            <a:pPr eaLnBrk="1" hangingPunct="1"/>
            <a:r>
              <a:rPr lang="de-AT" dirty="0" err="1" smtClean="0"/>
              <a:t>Partitions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Exception handling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Multidimensional Partitions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Graphical notation                 		… or alternatively textual notation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1991147"/>
            <a:ext cx="4145198" cy="33329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89" y="2592163"/>
            <a:ext cx="4212191" cy="255829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Issue Student </a:t>
            </a:r>
            <a:r>
              <a:rPr lang="en-US" dirty="0"/>
              <a:t>I</a:t>
            </a:r>
            <a:r>
              <a:rPr lang="en-US" dirty="0" smtClean="0"/>
              <a:t>D on Paper </a:t>
            </a:r>
            <a:r>
              <a:rPr lang="en-US" noProof="0" dirty="0" smtClean="0"/>
              <a:t>(1/2)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State machine </a:t>
            </a:r>
            <a:r>
              <a:rPr lang="en-US" dirty="0" smtClean="0"/>
              <a:t>d</a:t>
            </a:r>
            <a:r>
              <a:rPr lang="en-US" noProof="0" dirty="0" err="1" smtClean="0"/>
              <a:t>iagram</a:t>
            </a:r>
            <a:r>
              <a:rPr lang="en-US" noProof="0" dirty="0" smtClean="0"/>
              <a:t> of Student ID: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Activity diagram – control flow: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9" y="3000329"/>
            <a:ext cx="8287529" cy="33802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05" y="1331095"/>
            <a:ext cx="7123190" cy="113385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Issue Student ID </a:t>
            </a:r>
            <a:r>
              <a:rPr lang="en-US" dirty="0" smtClean="0"/>
              <a:t>on Paper (2/2)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Control flow (green) and object flow (red) in one activity diagram</a:t>
            </a:r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8" y="2239983"/>
            <a:ext cx="8491745" cy="3566167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Exception Handling – </a:t>
            </a:r>
            <a:r>
              <a:rPr lang="en-US" dirty="0" smtClean="0"/>
              <a:t>E</a:t>
            </a:r>
            <a:r>
              <a:rPr lang="en-US" noProof="0" dirty="0" err="1" smtClean="0"/>
              <a:t>xception</a:t>
            </a:r>
            <a:r>
              <a:rPr lang="en-US" noProof="0" dirty="0" smtClean="0"/>
              <a:t> </a:t>
            </a:r>
            <a:r>
              <a:rPr lang="en-US" dirty="0" smtClean="0"/>
              <a:t>H</a:t>
            </a:r>
            <a:r>
              <a:rPr lang="en-US" noProof="0" dirty="0" err="1" smtClean="0"/>
              <a:t>andler</a:t>
            </a:r>
            <a:endParaRPr lang="en-US" noProof="0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Predefined exceptions</a:t>
            </a:r>
          </a:p>
          <a:p>
            <a:r>
              <a:rPr lang="en-US" dirty="0" smtClean="0"/>
              <a:t>Defining how the system has to react in a specific error situation</a:t>
            </a:r>
          </a:p>
          <a:p>
            <a:r>
              <a:rPr lang="en-US" dirty="0" smtClean="0"/>
              <a:t>The exception handler replaces the action where the error occurred</a:t>
            </a:r>
          </a:p>
          <a:p>
            <a:pPr marL="0" indent="0">
              <a:buNone/>
            </a:pPr>
            <a:endParaRPr lang="en-US" noProof="0" dirty="0" smtClean="0"/>
          </a:p>
          <a:p>
            <a:endParaRPr lang="en-US" noProof="0" dirty="0" smtClean="0"/>
          </a:p>
          <a:p>
            <a:pPr marL="3048000" indent="-354013"/>
            <a:r>
              <a:rPr lang="en-US" noProof="0" dirty="0" smtClean="0"/>
              <a:t>If the error </a:t>
            </a:r>
            <a:r>
              <a:rPr lang="en-US" b="1" noProof="0" dirty="0" smtClean="0">
                <a:latin typeface="Courier" pitchFamily="49" charset="0"/>
              </a:rPr>
              <a:t>e</a:t>
            </a:r>
            <a:r>
              <a:rPr lang="en-US" noProof="0" dirty="0" smtClean="0"/>
              <a:t> occurs…</a:t>
            </a:r>
          </a:p>
          <a:p>
            <a:pPr marL="3409950" lvl="1" indent="-271463"/>
            <a:r>
              <a:rPr lang="en-US" dirty="0" smtClean="0"/>
              <a:t>A</a:t>
            </a:r>
            <a:r>
              <a:rPr lang="en-US" noProof="0" dirty="0" err="1" smtClean="0"/>
              <a:t>ll</a:t>
            </a:r>
            <a:r>
              <a:rPr lang="en-US" noProof="0" dirty="0" smtClean="0"/>
              <a:t> tokens in </a:t>
            </a:r>
            <a:r>
              <a:rPr lang="en-US" b="1" noProof="0" dirty="0" smtClean="0">
                <a:latin typeface="Courier" pitchFamily="49" charset="0"/>
              </a:rPr>
              <a:t>Action A</a:t>
            </a:r>
            <a:r>
              <a:rPr lang="en-US" noProof="0" dirty="0" smtClean="0"/>
              <a:t> are deleted</a:t>
            </a:r>
          </a:p>
          <a:p>
            <a:pPr marL="3409950" lvl="1" indent="-271463"/>
            <a:r>
              <a:rPr lang="en-US" dirty="0" smtClean="0"/>
              <a:t>The exception handler is activated</a:t>
            </a:r>
          </a:p>
          <a:p>
            <a:pPr marL="3409950" lvl="1" indent="-271463"/>
            <a:r>
              <a:rPr lang="en-US" dirty="0" smtClean="0"/>
              <a:t>The exception handler is executed instead of </a:t>
            </a:r>
            <a:r>
              <a:rPr lang="en-US" b="1" dirty="0" smtClean="0">
                <a:latin typeface="Courier" pitchFamily="49" charset="0"/>
              </a:rPr>
              <a:t>Action A</a:t>
            </a:r>
            <a:endParaRPr lang="en-US" b="1" dirty="0" smtClean="0"/>
          </a:p>
          <a:p>
            <a:pPr marL="3409950" lvl="1" indent="-271463"/>
            <a:r>
              <a:rPr lang="en-US" dirty="0" smtClean="0"/>
              <a:t>Execution</a:t>
            </a:r>
            <a:r>
              <a:rPr lang="en-US" noProof="0" dirty="0" smtClean="0"/>
              <a:t> then continues regularly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2979456"/>
            <a:ext cx="2535940" cy="176514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Exception Handler</a:t>
            </a:r>
            <a:endParaRPr lang="en-US" noProof="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1300038"/>
            <a:ext cx="7224213" cy="509257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13B7B0-B340-4016-BE30-300D5785C123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r>
              <a:rPr lang="en-US" dirty="0"/>
              <a:t>– </a:t>
            </a:r>
            <a:r>
              <a:rPr lang="en-US" dirty="0" smtClean="0"/>
              <a:t>Interruptible Activity Region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Defining a group of actions whose execution is to be terminated immediately if a specific event occurs. In that case, some other behavior is executed</a:t>
            </a:r>
          </a:p>
          <a:p>
            <a:endParaRPr lang="en-US" dirty="0" smtClean="0"/>
          </a:p>
          <a:p>
            <a:endParaRPr lang="en-US" noProof="0" dirty="0" smtClean="0"/>
          </a:p>
          <a:p>
            <a:endParaRPr lang="en-US" dirty="0" smtClean="0"/>
          </a:p>
          <a:p>
            <a:endParaRPr lang="en-US" noProof="0" dirty="0" smtClean="0"/>
          </a:p>
          <a:p>
            <a:r>
              <a:rPr lang="en-US" dirty="0" smtClean="0"/>
              <a:t>If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 pitchFamily="49" charset="0"/>
              </a:rPr>
              <a:t>E</a:t>
            </a:r>
            <a:r>
              <a:rPr lang="en-US" b="1" dirty="0" smtClean="0"/>
              <a:t> </a:t>
            </a:r>
            <a:r>
              <a:rPr lang="en-US" dirty="0" smtClean="0"/>
              <a:t>occurs while </a:t>
            </a:r>
            <a:r>
              <a:rPr lang="en-US" b="1" dirty="0" smtClean="0">
                <a:latin typeface="Courier" pitchFamily="49" charset="0"/>
              </a:rPr>
              <a:t>B</a:t>
            </a:r>
            <a:r>
              <a:rPr lang="en-US" dirty="0" smtClean="0"/>
              <a:t> or </a:t>
            </a:r>
            <a:r>
              <a:rPr lang="en-US" b="1" dirty="0" smtClean="0">
                <a:latin typeface="Courier" pitchFamily="49" charset="0"/>
              </a:rPr>
              <a:t>C</a:t>
            </a:r>
            <a:r>
              <a:rPr lang="en-US" dirty="0" smtClean="0"/>
              <a:t> are executed</a:t>
            </a:r>
          </a:p>
          <a:p>
            <a:pPr lvl="1"/>
            <a:r>
              <a:rPr lang="en-US" dirty="0" smtClean="0"/>
              <a:t>Exception handling is activated</a:t>
            </a:r>
          </a:p>
          <a:p>
            <a:pPr lvl="1"/>
            <a:r>
              <a:rPr lang="en-US" dirty="0" smtClean="0"/>
              <a:t>All control tokens within the dashed rectangle (= within </a:t>
            </a:r>
            <a:r>
              <a:rPr lang="en-US" b="1" dirty="0" smtClean="0">
                <a:latin typeface="Courier" pitchFamily="49" charset="0"/>
              </a:rPr>
              <a:t>B</a:t>
            </a:r>
            <a:r>
              <a:rPr lang="en-US" dirty="0" smtClean="0"/>
              <a:t> and </a:t>
            </a:r>
            <a:r>
              <a:rPr lang="en-US" b="1" dirty="0" smtClean="0">
                <a:latin typeface="Courier" pitchFamily="49" charset="0"/>
              </a:rPr>
              <a:t>C</a:t>
            </a:r>
            <a:r>
              <a:rPr lang="en-US" dirty="0" smtClean="0"/>
              <a:t>) are deleted</a:t>
            </a:r>
          </a:p>
          <a:p>
            <a:pPr lvl="1"/>
            <a:r>
              <a:rPr lang="en-US" b="1" dirty="0" smtClean="0">
                <a:latin typeface="Courier" pitchFamily="49" charset="0"/>
              </a:rPr>
              <a:t>D</a:t>
            </a:r>
            <a:r>
              <a:rPr lang="en-US" b="1" dirty="0" smtClean="0"/>
              <a:t> </a:t>
            </a:r>
            <a:r>
              <a:rPr lang="en-US" dirty="0" smtClean="0"/>
              <a:t>is activated and executed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“jumping back” to the regular execution!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75" y="2018456"/>
            <a:ext cx="3768988" cy="132568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Interruptible </a:t>
            </a:r>
            <a:r>
              <a:rPr lang="en-US" dirty="0"/>
              <a:t>Activity </a:t>
            </a:r>
            <a:r>
              <a:rPr lang="en-US" dirty="0" smtClean="0"/>
              <a:t>Region</a:t>
            </a:r>
            <a:endParaRPr lang="en-US" noProof="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70" y="1023686"/>
            <a:ext cx="6332461" cy="471309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7075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018073611"/>
              </p:ext>
            </p:extLst>
          </p:nvPr>
        </p:nvGraphicFramePr>
        <p:xfrm>
          <a:off x="447675" y="1279525"/>
          <a:ext cx="8268513" cy="4680586"/>
        </p:xfrm>
        <a:graphic>
          <a:graphicData uri="http://schemas.openxmlformats.org/drawingml/2006/table">
            <a:tbl>
              <a:tblPr/>
              <a:tblGrid>
                <a:gridCol w="2123374"/>
                <a:gridCol w="1896748"/>
                <a:gridCol w="424839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action (atomic!)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activity (can be broken down further)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Initial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Start of the execution of an 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final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End of ALL execution paths of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Notation Elements (1/5)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3652351"/>
            <a:ext cx="240792" cy="2407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5071484"/>
            <a:ext cx="240792" cy="2407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31" y="1745929"/>
            <a:ext cx="1347219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31" y="2450877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D88F4F-A934-4919-B68E-DB5B510108C3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Notation E</a:t>
            </a:r>
            <a:r>
              <a:rPr lang="en-US" dirty="0" smtClean="0"/>
              <a:t>lements (</a:t>
            </a:r>
            <a:r>
              <a:rPr lang="en-US" dirty="0"/>
              <a:t>2/5</a:t>
            </a:r>
            <a:r>
              <a:rPr lang="en-US" noProof="0" dirty="0" smtClean="0"/>
              <a:t>)</a:t>
            </a:r>
          </a:p>
        </p:txBody>
      </p:sp>
      <p:graphicFrame>
        <p:nvGraphicFramePr>
          <p:cNvPr id="2949123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68" cy="4175760"/>
        </p:xfrm>
        <a:graphic>
          <a:graphicData uri="http://schemas.openxmlformats.org/drawingml/2006/table">
            <a:tbl>
              <a:tblPr/>
              <a:tblGrid>
                <a:gridCol w="2388450"/>
                <a:gridCol w="1641132"/>
                <a:gridCol w="4258386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Decision</a:t>
                      </a: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Merge</a:t>
                      </a: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alternative execution paths</a:t>
                      </a:r>
                    </a:p>
                    <a:p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alternative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Parallelization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Synchronization node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concurrent execution paths</a:t>
                      </a:r>
                    </a:p>
                    <a:p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concurrent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1976832"/>
            <a:ext cx="911354" cy="3566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2800086"/>
            <a:ext cx="911354" cy="3566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3730020"/>
            <a:ext cx="652273" cy="5699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4553274"/>
            <a:ext cx="652273" cy="56997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D88F4F-A934-4919-B68E-DB5B510108C3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809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74" cy="4815294"/>
        </p:xfrm>
        <a:graphic>
          <a:graphicData uri="http://schemas.openxmlformats.org/drawingml/2006/table">
            <a:tbl>
              <a:tblPr/>
              <a:tblGrid>
                <a:gridCol w="2128372"/>
                <a:gridCol w="1901213"/>
                <a:gridCol w="4258389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Flow final </a:t>
                      </a: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of ONE execution path of an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Edge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Connection between the nodes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 activity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8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Call </a:t>
                      </a: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behavior</a:t>
                      </a: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</a:t>
                      </a: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Action A refers to an activity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the same name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Partition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Grouping of nodes and edges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within an activity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Notation E</a:t>
            </a:r>
            <a:r>
              <a:rPr lang="en-US" dirty="0" smtClean="0"/>
              <a:t>lements (</a:t>
            </a:r>
            <a:r>
              <a:rPr lang="en-US" dirty="0"/>
              <a:t>3/5</a:t>
            </a:r>
            <a:r>
              <a:rPr lang="en-US" noProof="0" dirty="0" smtClean="0"/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09" y="2047830"/>
            <a:ext cx="240792" cy="2407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2" y="2863559"/>
            <a:ext cx="1624587" cy="4968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96" y="3826168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88" y="4933778"/>
            <a:ext cx="1627635" cy="79553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D88F4F-A934-4919-B68E-DB5B510108C3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Focus of activity diagram: </a:t>
            </a:r>
            <a:r>
              <a:rPr lang="en-US" b="1" noProof="0" dirty="0" smtClean="0"/>
              <a:t>procedural processing aspects</a:t>
            </a:r>
          </a:p>
          <a:p>
            <a:r>
              <a:rPr lang="en-US" dirty="0" smtClean="0"/>
              <a:t>Flow-oriented language concepts</a:t>
            </a:r>
          </a:p>
          <a:p>
            <a:r>
              <a:rPr lang="en-US" dirty="0" smtClean="0"/>
              <a:t>Based on</a:t>
            </a:r>
          </a:p>
          <a:p>
            <a:pPr lvl="1"/>
            <a:r>
              <a:rPr lang="en-US" dirty="0" smtClean="0"/>
              <a:t>languages for defining business processes</a:t>
            </a:r>
          </a:p>
          <a:p>
            <a:pPr lvl="1"/>
            <a:r>
              <a:rPr lang="en-US" dirty="0" smtClean="0"/>
              <a:t>established concepts for describing concurrent communicating processes (token concept as found in petri nets)</a:t>
            </a:r>
          </a:p>
          <a:p>
            <a:r>
              <a:rPr lang="en-US" noProof="0" dirty="0" smtClean="0"/>
              <a:t>Concepts and notation variants cover </a:t>
            </a:r>
            <a:r>
              <a:rPr lang="en-US" b="1" noProof="0" dirty="0" smtClean="0"/>
              <a:t>broad area of applications</a:t>
            </a:r>
          </a:p>
          <a:p>
            <a:pPr lvl="1"/>
            <a:r>
              <a:rPr lang="en-US" dirty="0" smtClean="0"/>
              <a:t>Modeling of object-oriented and non-object-oriented systems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Notation E</a:t>
            </a:r>
            <a:r>
              <a:rPr lang="en-US" dirty="0" smtClean="0"/>
              <a:t>lements (</a:t>
            </a:r>
            <a:r>
              <a:rPr lang="en-US" dirty="0"/>
              <a:t>4/5</a:t>
            </a:r>
            <a:r>
              <a:rPr lang="en-US" noProof="0" dirty="0" smtClean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45635877"/>
              </p:ext>
            </p:extLst>
          </p:nvPr>
        </p:nvGraphicFramePr>
        <p:xfrm>
          <a:off x="466725" y="1277938"/>
          <a:ext cx="8268518" cy="4659849"/>
        </p:xfrm>
        <a:graphic>
          <a:graphicData uri="http://schemas.openxmlformats.org/drawingml/2006/table">
            <a:tbl>
              <a:tblPr/>
              <a:tblGrid>
                <a:gridCol w="2123375"/>
                <a:gridCol w="1896750"/>
                <a:gridCol w="424839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2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Send signal action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Transmission of a signal to a receiver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accept (timing) event action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Wait for an event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or a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event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T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Object</a:t>
                      </a:r>
                      <a:r>
                        <a:rPr kumimoji="0" lang="de-A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or objects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61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activities</a:t>
                      </a:r>
                    </a:p>
                    <a:p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actions (pins)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and objects as input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and output parameters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71" y="3766652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4558866"/>
            <a:ext cx="1551435" cy="52120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5338380"/>
            <a:ext cx="1551435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67" y="1801366"/>
            <a:ext cx="801626" cy="46634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1" y="2666660"/>
            <a:ext cx="1636779" cy="77724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D88F4F-A934-4919-B68E-DB5B510108C3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Notation E</a:t>
            </a:r>
            <a:r>
              <a:rPr lang="en-US" dirty="0" smtClean="0"/>
              <a:t>lements (</a:t>
            </a:r>
            <a:r>
              <a:rPr lang="en-US" dirty="0"/>
              <a:t>5/5</a:t>
            </a:r>
            <a:r>
              <a:rPr lang="en-US" noProof="0" dirty="0" smtClean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7408536"/>
              </p:ext>
            </p:extLst>
          </p:nvPr>
        </p:nvGraphicFramePr>
        <p:xfrm>
          <a:off x="474663" y="1277938"/>
          <a:ext cx="8268518" cy="3586670"/>
        </p:xfrm>
        <a:graphic>
          <a:graphicData uri="http://schemas.openxmlformats.org/drawingml/2006/table">
            <a:tbl>
              <a:tblPr/>
              <a:tblGrid>
                <a:gridCol w="2123375"/>
                <a:gridCol w="1896750"/>
                <a:gridCol w="424839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</a:t>
                      </a:r>
                      <a:r>
                        <a:rPr kumimoji="0" lang="de-AT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AT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Handler</a:t>
                      </a:r>
                      <a:r>
                        <a:rPr kumimoji="0" lang="de-AT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 handler is executed instead of the action in the event of an error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endParaRPr kumimoji="0" lang="de-AT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Interruptible activity region</a:t>
                      </a:r>
                      <a:endParaRPr kumimoji="0" lang="de-AT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Flow continues on a different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 if event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is detected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3" y="1890892"/>
            <a:ext cx="1632302" cy="97577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96" y="3142105"/>
            <a:ext cx="1673496" cy="163230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38" y="3800027"/>
            <a:ext cx="2529768" cy="2054187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Activity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Specification of user-defined behavior at different levels of granularity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Definition of the behavior of an operation in the form of individual instructions</a:t>
            </a:r>
          </a:p>
          <a:p>
            <a:pPr lvl="1"/>
            <a:r>
              <a:rPr lang="en-US" dirty="0" smtClean="0"/>
              <a:t>Modeling the course of actions of a use case</a:t>
            </a:r>
          </a:p>
          <a:p>
            <a:pPr lvl="1"/>
            <a:r>
              <a:rPr lang="en-US" dirty="0" smtClean="0"/>
              <a:t>Modeling the functions of a business process </a:t>
            </a:r>
          </a:p>
          <a:p>
            <a:r>
              <a:rPr lang="en-US" dirty="0" smtClean="0"/>
              <a:t>An activity is a directed graph</a:t>
            </a:r>
          </a:p>
          <a:p>
            <a:pPr lvl="1"/>
            <a:r>
              <a:rPr lang="en-US" dirty="0" smtClean="0"/>
              <a:t>Nodes: actions and activities</a:t>
            </a:r>
          </a:p>
          <a:p>
            <a:pPr lvl="1"/>
            <a:r>
              <a:rPr lang="en-US" dirty="0" smtClean="0"/>
              <a:t>Edges: for control and object flow</a:t>
            </a:r>
          </a:p>
          <a:p>
            <a:r>
              <a:rPr lang="en-US" dirty="0" smtClean="0"/>
              <a:t>Control flow and object flow define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execution </a:t>
            </a:r>
          </a:p>
          <a:p>
            <a:r>
              <a:rPr lang="en-US" dirty="0" smtClean="0"/>
              <a:t>Optional: </a:t>
            </a:r>
          </a:p>
          <a:p>
            <a:pPr lvl="1"/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endParaRPr lang="en-US" dirty="0" smtClean="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197703" y="4683832"/>
            <a:ext cx="11160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de-DE" dirty="0">
                <a:solidFill>
                  <a:srgbClr val="FE8400"/>
                </a:solidFill>
                <a:latin typeface="+mj-lt"/>
              </a:rPr>
              <a:t>I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nput</a:t>
            </a:r>
            <a:endParaRPr lang="de-DE" dirty="0">
              <a:solidFill>
                <a:srgbClr val="FE8400"/>
              </a:solidFill>
              <a:latin typeface="+mj-lt"/>
            </a:endParaRPr>
          </a:p>
          <a:p>
            <a:pPr algn="r"/>
            <a:r>
              <a:rPr lang="de-DE" dirty="0" err="1">
                <a:solidFill>
                  <a:srgbClr val="FE8400"/>
                </a:solidFill>
                <a:latin typeface="+mj-lt"/>
              </a:rPr>
              <a:t>parameter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 flipH="1" flipV="1">
            <a:off x="5279172" y="4928492"/>
            <a:ext cx="533620" cy="4235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H="1" flipV="1">
            <a:off x="5279172" y="4928492"/>
            <a:ext cx="533620" cy="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6163956" y="6069639"/>
            <a:ext cx="11033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de-DE" dirty="0" err="1">
                <a:solidFill>
                  <a:srgbClr val="FE8400"/>
                </a:solidFill>
                <a:latin typeface="+mj-lt"/>
              </a:rPr>
              <a:t>N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ode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7155322" y="6069639"/>
            <a:ext cx="11033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de-DE" dirty="0">
                <a:solidFill>
                  <a:srgbClr val="FE8400"/>
                </a:solidFill>
                <a:latin typeface="+mj-lt"/>
              </a:rPr>
              <a:t>E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dge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7975916" y="3193602"/>
            <a:ext cx="11160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de-DE" dirty="0">
                <a:solidFill>
                  <a:srgbClr val="FE8400"/>
                </a:solidFill>
                <a:latin typeface="+mj-lt"/>
              </a:rPr>
              <a:t>O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utput</a:t>
            </a:r>
            <a:endParaRPr lang="de-DE" dirty="0">
              <a:solidFill>
                <a:srgbClr val="FE8400"/>
              </a:solidFill>
              <a:latin typeface="+mj-lt"/>
            </a:endParaRPr>
          </a:p>
          <a:p>
            <a:pPr algn="ctr"/>
            <a:r>
              <a:rPr lang="de-DE" dirty="0" err="1">
                <a:solidFill>
                  <a:srgbClr val="FE8400"/>
                </a:solidFill>
                <a:latin typeface="+mj-lt"/>
              </a:rPr>
              <a:t>parameter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 flipH="1">
            <a:off x="8333133" y="3800027"/>
            <a:ext cx="192740" cy="9370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0752" name="Line 30"/>
          <p:cNvSpPr>
            <a:spLocks noChangeShapeType="1"/>
          </p:cNvSpPr>
          <p:nvPr/>
        </p:nvSpPr>
        <p:spPr bwMode="auto">
          <a:xfrm>
            <a:off x="7384084" y="5626324"/>
            <a:ext cx="287526" cy="46868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0751" name="Line 29"/>
          <p:cNvSpPr>
            <a:spLocks noChangeShapeType="1"/>
          </p:cNvSpPr>
          <p:nvPr/>
        </p:nvSpPr>
        <p:spPr bwMode="auto">
          <a:xfrm flipH="1">
            <a:off x="6810068" y="5776698"/>
            <a:ext cx="197877" cy="33104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5" y="279930"/>
            <a:ext cx="1347219" cy="5212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96CD021-DE5E-4548-89D9-A80022AD67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noProof="0" dirty="0" smtClean="0"/>
              <a:t>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b="1" noProof="0" dirty="0" smtClean="0"/>
              <a:t>Basic element </a:t>
            </a:r>
            <a:r>
              <a:rPr lang="en-US" noProof="0" dirty="0" smtClean="0"/>
              <a:t>to specify </a:t>
            </a:r>
            <a:r>
              <a:rPr lang="en-US" dirty="0" smtClean="0"/>
              <a:t>user-defined behavior</a:t>
            </a:r>
            <a:endParaRPr lang="en-US" noProof="0" dirty="0" smtClean="0"/>
          </a:p>
          <a:p>
            <a:r>
              <a:rPr lang="en-US" b="1" noProof="0" dirty="0" smtClean="0"/>
              <a:t>Atomic </a:t>
            </a:r>
            <a:r>
              <a:rPr lang="en-US" noProof="0" dirty="0" smtClean="0"/>
              <a:t>but can be aborted</a:t>
            </a:r>
          </a:p>
          <a:p>
            <a:r>
              <a:rPr lang="en-US" dirty="0" smtClean="0"/>
              <a:t>No specific rules for the description of an action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Definition in natural language or in any programming language</a:t>
            </a:r>
          </a:p>
          <a:p>
            <a:r>
              <a:rPr lang="en-US" dirty="0" smtClean="0"/>
              <a:t>Process input values to produce output values</a:t>
            </a:r>
          </a:p>
          <a:p>
            <a:r>
              <a:rPr lang="en-US" noProof="0" dirty="0" smtClean="0"/>
              <a:t>Special notation for predefined types of actions, most importantly</a:t>
            </a:r>
          </a:p>
          <a:p>
            <a:pPr lvl="1"/>
            <a:r>
              <a:rPr lang="en-US" dirty="0" smtClean="0"/>
              <a:t>Event-based actions</a:t>
            </a:r>
          </a:p>
          <a:p>
            <a:pPr lvl="1"/>
            <a:r>
              <a:rPr lang="en-US" noProof="0" dirty="0" smtClean="0"/>
              <a:t>Call behavior actions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5" y="279939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15" y="2205345"/>
            <a:ext cx="2523749" cy="2103124"/>
          </a:xfrm>
          <a:prstGeom prst="rect">
            <a:avLst/>
          </a:prstGeom>
        </p:spPr>
      </p:pic>
      <p:sp>
        <p:nvSpPr>
          <p:cNvPr id="3277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1557" y="1144800"/>
            <a:ext cx="8534280" cy="4713092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Connect activities and actions to one another</a:t>
            </a:r>
          </a:p>
          <a:p>
            <a:r>
              <a:rPr lang="en-US" dirty="0" smtClean="0"/>
              <a:t>Express the execution order </a:t>
            </a:r>
          </a:p>
          <a:p>
            <a:pPr eaLnBrk="1" hangingPunct="1"/>
            <a:r>
              <a:rPr lang="en-US" dirty="0" smtClean="0"/>
              <a:t>Types</a:t>
            </a:r>
            <a:endParaRPr lang="en-US" noProof="0" dirty="0" smtClean="0"/>
          </a:p>
          <a:p>
            <a:pPr lvl="1" eaLnBrk="1" hangingPunct="1"/>
            <a:r>
              <a:rPr lang="en-US" noProof="0" dirty="0" smtClean="0"/>
              <a:t>Control flow edges</a:t>
            </a:r>
          </a:p>
          <a:p>
            <a:pPr lvl="2" eaLnBrk="1" hangingPunct="1"/>
            <a:r>
              <a:rPr lang="en-US" noProof="0" dirty="0" smtClean="0"/>
              <a:t>Define the order between nodes</a:t>
            </a:r>
          </a:p>
          <a:p>
            <a:pPr lvl="1" eaLnBrk="1" hangingPunct="1"/>
            <a:r>
              <a:rPr lang="en-US" noProof="0" dirty="0" smtClean="0"/>
              <a:t>Object flow edges</a:t>
            </a:r>
          </a:p>
          <a:p>
            <a:pPr lvl="2" eaLnBrk="1" hangingPunct="1"/>
            <a:r>
              <a:rPr lang="en-US" noProof="0" dirty="0" smtClean="0"/>
              <a:t>Used to exchange data or objects</a:t>
            </a:r>
          </a:p>
          <a:p>
            <a:pPr lvl="2" eaLnBrk="1" hangingPunct="1"/>
            <a:r>
              <a:rPr lang="en-US" dirty="0"/>
              <a:t>E</a:t>
            </a:r>
            <a:r>
              <a:rPr lang="en-US" dirty="0" smtClean="0"/>
              <a:t>xpress a data/causal dependency between nodes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Guard (condition)</a:t>
            </a:r>
          </a:p>
          <a:p>
            <a:pPr lvl="1" eaLnBrk="1" hangingPunct="1"/>
            <a:r>
              <a:rPr lang="en-US" dirty="0" smtClean="0"/>
              <a:t>Control and object flow only continue if </a:t>
            </a:r>
            <a:br>
              <a:rPr lang="en-US" dirty="0" smtClean="0"/>
            </a:br>
            <a:r>
              <a:rPr lang="en-US" dirty="0" smtClean="0"/>
              <a:t>guards in square brackets </a:t>
            </a:r>
            <a:br>
              <a:rPr lang="en-US" dirty="0" smtClean="0"/>
            </a:br>
            <a:r>
              <a:rPr lang="en-US" dirty="0" smtClean="0"/>
              <a:t>evaluate to true</a:t>
            </a:r>
            <a:endParaRPr lang="en-US" noProof="0" dirty="0" smtClean="0"/>
          </a:p>
          <a:p>
            <a:pPr lvl="1" eaLnBrk="1" hangingPunct="1"/>
            <a:endParaRPr lang="en-US" noProof="0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Edges</a:t>
            </a:r>
          </a:p>
        </p:txBody>
      </p:sp>
      <p:sp>
        <p:nvSpPr>
          <p:cNvPr id="32773" name="Text Box 15"/>
          <p:cNvSpPr txBox="1">
            <a:spLocks noChangeArrowheads="1"/>
          </p:cNvSpPr>
          <p:nvPr/>
        </p:nvSpPr>
        <p:spPr bwMode="auto">
          <a:xfrm>
            <a:off x="7099863" y="4402210"/>
            <a:ext cx="1064687" cy="3800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de-DE" dirty="0" err="1">
                <a:solidFill>
                  <a:srgbClr val="FE8400"/>
                </a:solidFill>
                <a:latin typeface="+mj-lt"/>
              </a:rPr>
              <a:t>O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bject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flow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32788" name="Text Box 16"/>
          <p:cNvSpPr txBox="1">
            <a:spLocks noChangeArrowheads="1"/>
          </p:cNvSpPr>
          <p:nvPr/>
        </p:nvSpPr>
        <p:spPr bwMode="auto">
          <a:xfrm>
            <a:off x="5112033" y="2415739"/>
            <a:ext cx="1071837" cy="3536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de-DE" dirty="0">
                <a:solidFill>
                  <a:srgbClr val="FE8400"/>
                </a:solidFill>
                <a:latin typeface="+mj-lt"/>
              </a:rPr>
              <a:t>C</a:t>
            </a:r>
            <a:r>
              <a:rPr lang="de-DE" dirty="0" smtClean="0">
                <a:solidFill>
                  <a:srgbClr val="FE8400"/>
                </a:solidFill>
                <a:latin typeface="+mj-lt"/>
              </a:rPr>
              <a:t>ontrol </a:t>
            </a:r>
            <a:r>
              <a:rPr lang="de-DE" dirty="0" err="1" smtClean="0">
                <a:solidFill>
                  <a:srgbClr val="FE8400"/>
                </a:solidFill>
                <a:latin typeface="+mj-lt"/>
              </a:rPr>
              <a:t>flow</a:t>
            </a:r>
            <a:endParaRPr lang="de-AT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32800" name="Line 17"/>
          <p:cNvSpPr>
            <a:spLocks noChangeShapeType="1"/>
          </p:cNvSpPr>
          <p:nvPr/>
        </p:nvSpPr>
        <p:spPr bwMode="auto">
          <a:xfrm>
            <a:off x="6046573" y="2769387"/>
            <a:ext cx="811130" cy="96486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2801" name="Line 18"/>
          <p:cNvSpPr>
            <a:spLocks noChangeShapeType="1"/>
          </p:cNvSpPr>
          <p:nvPr/>
        </p:nvSpPr>
        <p:spPr bwMode="auto">
          <a:xfrm flipH="1" flipV="1">
            <a:off x="6306479" y="2660823"/>
            <a:ext cx="673395" cy="221278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6183870" y="2769388"/>
            <a:ext cx="1142849" cy="41964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7676486" y="4112797"/>
            <a:ext cx="106932" cy="3239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69" y="292122"/>
            <a:ext cx="1624587" cy="4968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8" y="5071653"/>
            <a:ext cx="1722124" cy="49682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Token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b="1" dirty="0" smtClean="0"/>
              <a:t>Virtual coordination mechanism </a:t>
            </a:r>
            <a:r>
              <a:rPr lang="en-US" dirty="0" smtClean="0"/>
              <a:t>that describes the execution exactly</a:t>
            </a:r>
          </a:p>
          <a:p>
            <a:pPr lvl="1"/>
            <a:r>
              <a:rPr lang="en-US" dirty="0" smtClean="0"/>
              <a:t>No physical component of the diagram</a:t>
            </a:r>
          </a:p>
          <a:p>
            <a:pPr lvl="1"/>
            <a:r>
              <a:rPr lang="en-US" dirty="0" smtClean="0"/>
              <a:t>Mechanism that grants the execution permission to actions</a:t>
            </a:r>
          </a:p>
          <a:p>
            <a:endParaRPr lang="en-US" dirty="0" smtClean="0"/>
          </a:p>
          <a:p>
            <a:r>
              <a:rPr lang="en-US" dirty="0" smtClean="0"/>
              <a:t>If an action receives a token, the action can be executed</a:t>
            </a:r>
          </a:p>
          <a:p>
            <a:r>
              <a:rPr lang="en-US" dirty="0" smtClean="0"/>
              <a:t>When the action has completed, it passes the token to a subsequent action and the execution of this action is triggered</a:t>
            </a:r>
          </a:p>
          <a:p>
            <a:r>
              <a:rPr lang="en-US" dirty="0" smtClean="0"/>
              <a:t>Guards can prevent the passing of a token</a:t>
            </a:r>
          </a:p>
          <a:p>
            <a:pPr lvl="1"/>
            <a:r>
              <a:rPr lang="en-US" dirty="0" smtClean="0"/>
              <a:t>Tokens are stored in previous node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Control token and object token</a:t>
            </a:r>
          </a:p>
          <a:p>
            <a:pPr lvl="1" eaLnBrk="1" hangingPunct="1"/>
            <a:r>
              <a:rPr lang="en-US" b="1" dirty="0" smtClean="0"/>
              <a:t>Control token</a:t>
            </a:r>
            <a:r>
              <a:rPr lang="en-US" dirty="0" smtClean="0"/>
              <a:t>: “execution permission" for a node</a:t>
            </a:r>
          </a:p>
          <a:p>
            <a:pPr lvl="1" eaLnBrk="1" hangingPunct="1"/>
            <a:r>
              <a:rPr lang="en-US" b="1" dirty="0" smtClean="0"/>
              <a:t>Object token</a:t>
            </a:r>
            <a:r>
              <a:rPr lang="en-US" dirty="0" smtClean="0"/>
              <a:t>: transport data + “execution permission”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03" y="3501231"/>
            <a:ext cx="2050847" cy="204306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Beginning and Termination of </a:t>
            </a:r>
            <a:r>
              <a:rPr lang="en-US" noProof="0" dirty="0"/>
              <a:t>A</a:t>
            </a:r>
            <a:r>
              <a:rPr lang="en-US" dirty="0" err="1" smtClean="0"/>
              <a:t>ctivities</a:t>
            </a:r>
            <a:endParaRPr lang="en-US" noProof="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Initial node</a:t>
            </a:r>
          </a:p>
          <a:p>
            <a:pPr lvl="1" eaLnBrk="1" hangingPunct="1">
              <a:defRPr/>
            </a:pPr>
            <a:r>
              <a:rPr lang="en-US" dirty="0" smtClean="0"/>
              <a:t>Starts the execution of an activity</a:t>
            </a:r>
          </a:p>
          <a:p>
            <a:pPr lvl="1" eaLnBrk="1" hangingPunct="1">
              <a:defRPr/>
            </a:pPr>
            <a:r>
              <a:rPr lang="en-US" dirty="0" smtClean="0"/>
              <a:t>Provides tokens at all outgoing edges</a:t>
            </a:r>
          </a:p>
          <a:p>
            <a:pPr lvl="1" eaLnBrk="1" hangingPunct="1">
              <a:defRPr/>
            </a:pPr>
            <a:r>
              <a:rPr lang="en-US" dirty="0" smtClean="0"/>
              <a:t>Keeps tokens until the successive nodes accept them</a:t>
            </a:r>
          </a:p>
          <a:p>
            <a:pPr lvl="1" eaLnBrk="1" hangingPunct="1">
              <a:defRPr/>
            </a:pPr>
            <a:r>
              <a:rPr lang="en-US" dirty="0" smtClean="0"/>
              <a:t>Multiple initial nodes to model concurrency</a:t>
            </a:r>
          </a:p>
          <a:p>
            <a:pPr eaLnBrk="1" hangingPunct="1">
              <a:defRPr/>
            </a:pPr>
            <a:r>
              <a:rPr lang="en-US" dirty="0" smtClean="0"/>
              <a:t>Activity final node</a:t>
            </a:r>
          </a:p>
          <a:p>
            <a:pPr lvl="1" eaLnBrk="1" hangingPunct="1">
              <a:defRPr/>
            </a:pPr>
            <a:r>
              <a:rPr lang="en-US" dirty="0" smtClean="0"/>
              <a:t>Ends all flows of an activity</a:t>
            </a:r>
          </a:p>
          <a:p>
            <a:pPr lvl="1" eaLnBrk="1" hangingPunct="1">
              <a:defRPr/>
            </a:pPr>
            <a:r>
              <a:rPr lang="en-US" dirty="0" smtClean="0"/>
              <a:t>First token that reaches the activity final node terminates the entire activity</a:t>
            </a:r>
          </a:p>
          <a:p>
            <a:pPr lvl="2" eaLnBrk="1" hangingPunct="1">
              <a:defRPr/>
            </a:pPr>
            <a:r>
              <a:rPr lang="en-US" dirty="0" smtClean="0"/>
              <a:t>Concurrent </a:t>
            </a:r>
            <a:r>
              <a:rPr lang="en-US" dirty="0" err="1" smtClean="0"/>
              <a:t>subpaths</a:t>
            </a:r>
            <a:r>
              <a:rPr lang="en-US" dirty="0" smtClean="0"/>
              <a:t> included</a:t>
            </a:r>
          </a:p>
          <a:p>
            <a:pPr lvl="1" eaLnBrk="1" hangingPunct="1">
              <a:defRPr/>
            </a:pPr>
            <a:r>
              <a:rPr lang="en-US" dirty="0" smtClean="0"/>
              <a:t>Other control and object tokens are deleted</a:t>
            </a:r>
          </a:p>
          <a:p>
            <a:pPr lvl="2"/>
            <a:r>
              <a:rPr lang="en-US" dirty="0" smtClean="0"/>
              <a:t>Exception: object tokens that are already present at the output parameters of the activity</a:t>
            </a:r>
          </a:p>
          <a:p>
            <a:pPr eaLnBrk="1" hangingPunct="1">
              <a:defRPr/>
            </a:pPr>
            <a:r>
              <a:rPr lang="en-US" dirty="0" smtClean="0"/>
              <a:t>Flow final node</a:t>
            </a:r>
          </a:p>
          <a:p>
            <a:pPr lvl="1" eaLnBrk="1" hangingPunct="1">
              <a:defRPr/>
            </a:pPr>
            <a:r>
              <a:rPr lang="en-US" dirty="0" smtClean="0"/>
              <a:t>Ends one execution path of an activity</a:t>
            </a:r>
          </a:p>
          <a:p>
            <a:pPr lvl="1" eaLnBrk="1" hangingPunct="1">
              <a:defRPr/>
            </a:pPr>
            <a:r>
              <a:rPr lang="en-US" dirty="0" smtClean="0"/>
              <a:t>All other tokens of the activity remain unaffected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1190878"/>
            <a:ext cx="240792" cy="24079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2674266"/>
            <a:ext cx="240792" cy="2407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4577324"/>
            <a:ext cx="240792" cy="24079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4F2E19-86F9-4736-994A-52EA728AC30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Master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Master</Template>
  <TotalTime>0</TotalTime>
  <Pages>13</Pages>
  <Words>1589</Words>
  <Application>Microsoft Office PowerPoint</Application>
  <PresentationFormat>Bildschirmpräsentation (4:3)</PresentationFormat>
  <Paragraphs>416</Paragraphs>
  <Slides>41</Slides>
  <Notes>38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BIGMaster</vt:lpstr>
      <vt:lpstr>BIG Master mit Strichen oben und unten</vt:lpstr>
      <vt:lpstr>BIG Master ohne Strich unten</vt:lpstr>
      <vt:lpstr>1_BIG Master ohne Logo, ohne Strich unten</vt:lpstr>
      <vt:lpstr>Object-Oriented Modeling</vt:lpstr>
      <vt:lpstr>PowerPoint-Präsentation</vt:lpstr>
      <vt:lpstr>Content</vt:lpstr>
      <vt:lpstr>Introduction</vt:lpstr>
      <vt:lpstr>Activity</vt:lpstr>
      <vt:lpstr>Action</vt:lpstr>
      <vt:lpstr>Edges</vt:lpstr>
      <vt:lpstr>Token</vt:lpstr>
      <vt:lpstr>Beginning and Termination of Activities</vt:lpstr>
      <vt:lpstr>Alternative Paths – Decision Node</vt:lpstr>
      <vt:lpstr>Alternative Paths – Merge Node</vt:lpstr>
      <vt:lpstr>Example:  Alternative Paths</vt:lpstr>
      <vt:lpstr>Concurrent Paths – Parallelization Node</vt:lpstr>
      <vt:lpstr>Concurrent Paths – Synchronization Node </vt:lpstr>
      <vt:lpstr>Example: Equivalent Control Flow</vt:lpstr>
      <vt:lpstr>Example: Create and Send Invitations to a Meeting</vt:lpstr>
      <vt:lpstr>Example: Conduct Lecture (Student Perspective)</vt:lpstr>
      <vt:lpstr>Example: Token (Control Flow)</vt:lpstr>
      <vt:lpstr>Object Node </vt:lpstr>
      <vt:lpstr>Example: Object Node</vt:lpstr>
      <vt:lpstr>Central Buffer</vt:lpstr>
      <vt:lpstr>Data Store</vt:lpstr>
      <vt:lpstr>Weight of Edges</vt:lpstr>
      <vt:lpstr>Connector</vt:lpstr>
      <vt:lpstr>Event-Based Actions</vt:lpstr>
      <vt:lpstr>Example: Accept Event Action</vt:lpstr>
      <vt:lpstr>Call Behavior Action</vt:lpstr>
      <vt:lpstr>Partition</vt:lpstr>
      <vt:lpstr>Example: Partitions</vt:lpstr>
      <vt:lpstr>Multidimensional Partitions</vt:lpstr>
      <vt:lpstr>Example: Issue Student ID on Paper (1/2)</vt:lpstr>
      <vt:lpstr>Example: Issue Student ID on Paper (2/2)</vt:lpstr>
      <vt:lpstr>Exception Handling – Exception Handler</vt:lpstr>
      <vt:lpstr>Example: Exception Handler</vt:lpstr>
      <vt:lpstr>Exception Handling– Interruptible Activity Region</vt:lpstr>
      <vt:lpstr>Example: Interruptible Activity Region</vt:lpstr>
      <vt:lpstr>Notation Elements (1/5)</vt:lpstr>
      <vt:lpstr>Notation Elements (2/5)</vt:lpstr>
      <vt:lpstr>Notation Elements (3/5)</vt:lpstr>
      <vt:lpstr>Notation Elements (4/5)</vt:lpstr>
      <vt:lpstr>Notation Elements (5/5)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Modellierung</dc:title>
  <dc:creator>Hildebrandt</dc:creator>
  <cp:lastModifiedBy>seidl</cp:lastModifiedBy>
  <cp:revision>8206308</cp:revision>
  <cp:lastPrinted>2015-01-08T14:38:19Z</cp:lastPrinted>
  <dcterms:created xsi:type="dcterms:W3CDTF">1997-04-23T08:28:30Z</dcterms:created>
  <dcterms:modified xsi:type="dcterms:W3CDTF">2015-09-20T21:30:21Z</dcterms:modified>
</cp:coreProperties>
</file>