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79" r:id="rId4"/>
    <p:sldId id="280" r:id="rId5"/>
    <p:sldId id="282" r:id="rId6"/>
    <p:sldId id="289" r:id="rId7"/>
    <p:sldId id="281" r:id="rId8"/>
    <p:sldId id="294" r:id="rId9"/>
    <p:sldId id="283" r:id="rId10"/>
    <p:sldId id="293" r:id="rId11"/>
    <p:sldId id="297" r:id="rId12"/>
    <p:sldId id="290" r:id="rId13"/>
    <p:sldId id="284" r:id="rId14"/>
    <p:sldId id="295" r:id="rId15"/>
    <p:sldId id="287" r:id="rId16"/>
    <p:sldId id="349" r:id="rId17"/>
    <p:sldId id="291" r:id="rId18"/>
    <p:sldId id="285" r:id="rId19"/>
    <p:sldId id="292" r:id="rId20"/>
    <p:sldId id="286" r:id="rId21"/>
    <p:sldId id="298" r:id="rId22"/>
    <p:sldId id="347" r:id="rId23"/>
    <p:sldId id="300" r:id="rId24"/>
    <p:sldId id="34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3FFC8-C888-4A9F-AEA0-0078C0C3308C}" type="datetimeFigureOut">
              <a:rPr lang="en-CA" smtClean="0"/>
              <a:t>2016-02-12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BD192-7D07-4994-98F4-8385AECAB6A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3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71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536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270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10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166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218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049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371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262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4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07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250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361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9747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889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939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586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84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036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677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27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D192-7D07-4994-98F4-8385AECAB6A1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34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800F-09A3-4AB1-80B4-023504484D9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FDC4-7C38-400F-AC65-887576262FCF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588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72C-88B4-4030-9C7C-EA13DB4B2D50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71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02C-6F1C-44EB-941E-32D7F259DD29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644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729C-E7AA-4BE5-94FD-D821935B1558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78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4C4F-5B61-4956-9830-BE4DFD371F4D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8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0E2A-0485-4184-9906-02B0772BEF26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5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F127-6C56-4195-972A-08E838A9D86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10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9849-8079-428A-A45A-BEAD9B3F923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32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65F9-D443-41F1-933E-C62945A7B43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56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EAC5-119D-47FE-864A-0BF058048384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62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C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1666-29C4-48F7-AC31-1BE4A94BC0A1}" type="datetime1">
              <a:rPr lang="en-CA" smtClean="0"/>
              <a:t>2016-02-12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333B-8BA7-4317-8CC4-609D8E0370D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758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Introduction to </a:t>
            </a:r>
            <a:r>
              <a:rPr lang="en-CA" dirty="0" smtClean="0"/>
              <a:t>Classes </a:t>
            </a:r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</a:t>
            </a:r>
            <a:r>
              <a:rPr lang="en-CA" smtClean="0"/>
              <a:t># Version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7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8"/>
    </mc:Choice>
    <mc:Fallback xmlns="">
      <p:transition spd="slow" advTm="702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10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048000" y="571039"/>
            <a:ext cx="7827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Guitar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b="1" dirty="0" smtClean="0">
                <a:latin typeface="Lucida Console" panose="020B0609040504020204" pitchFamily="49" charset="0"/>
              </a:rPr>
              <a:t>private </a:t>
            </a:r>
            <a:r>
              <a:rPr lang="en-CA" b="1" dirty="0">
                <a:latin typeface="Lucida Console" panose="020B0609040504020204" pitchFamily="49" charset="0"/>
              </a:rPr>
              <a:t>string serialNumber;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SerialNumber Property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Add an empty property declaration as shown on the next slide</a:t>
            </a:r>
          </a:p>
          <a:p>
            <a:r>
              <a:rPr lang="en-CA" dirty="0" smtClean="0"/>
              <a:t>Notice that the property has public visibility</a:t>
            </a:r>
          </a:p>
          <a:p>
            <a:r>
              <a:rPr lang="en-CA" dirty="0" smtClean="0"/>
              <a:t>We will write code in the property to manage reading and writing the value stored in the serialNumber attribute</a:t>
            </a:r>
          </a:p>
          <a:p>
            <a:r>
              <a:rPr lang="en-CA" dirty="0" smtClean="0"/>
              <a:t>This pattern of providing a public property for a private attribute is known as “data hiding”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4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12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048000" y="571039"/>
            <a:ext cx="78278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Guitar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private </a:t>
            </a:r>
            <a:r>
              <a:rPr lang="en-CA" dirty="0">
                <a:latin typeface="Lucida Console" panose="020B0609040504020204" pitchFamily="49" charset="0"/>
              </a:rPr>
              <a:t>string serialNumber;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</a:t>
            </a:r>
            <a:r>
              <a:rPr lang="en-CA" b="1" dirty="0">
                <a:latin typeface="Lucida Console" panose="020B0609040504020204" pitchFamily="49" charset="0"/>
              </a:rPr>
              <a:t>public string SerialNumber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</a:t>
            </a: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}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b="1" i="1" dirty="0"/>
              <a:t>set</a:t>
            </a:r>
            <a:r>
              <a:rPr lang="en-US" dirty="0"/>
              <a:t> </a:t>
            </a:r>
            <a:r>
              <a:rPr lang="en-US" dirty="0" smtClean="0"/>
              <a:t>Code to the SerialNumber Property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Add the set code shown on the next slide</a:t>
            </a:r>
          </a:p>
          <a:p>
            <a:r>
              <a:rPr lang="en-CA" dirty="0" smtClean="0"/>
              <a:t>This set code provides a public interface for assigning a value to the private serialNumber attribute</a:t>
            </a:r>
          </a:p>
          <a:p>
            <a:r>
              <a:rPr lang="en-CA" dirty="0" smtClean="0"/>
              <a:t>We can write validation code to check the value before it is stored  in the attribute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2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14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048000" y="571039"/>
            <a:ext cx="78278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Guitar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private </a:t>
            </a:r>
            <a:r>
              <a:rPr lang="en-CA" dirty="0">
                <a:latin typeface="Lucida Console" panose="020B0609040504020204" pitchFamily="49" charset="0"/>
              </a:rPr>
              <a:t>string serialNumber;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</a:t>
            </a:r>
            <a:r>
              <a:rPr lang="en-CA" b="1" dirty="0">
                <a:latin typeface="Lucida Console" panose="020B0609040504020204" pitchFamily="49" charset="0"/>
              </a:rPr>
              <a:t>public string SerialNumber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</a:t>
            </a: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set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{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    serialNumber </a:t>
            </a:r>
            <a:r>
              <a:rPr lang="en-CA" b="1" dirty="0">
                <a:latin typeface="Lucida Console" panose="020B0609040504020204" pitchFamily="49" charset="0"/>
              </a:rPr>
              <a:t>= value;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</a:t>
            </a:r>
            <a:r>
              <a:rPr lang="en-CA" b="1" dirty="0">
                <a:latin typeface="Lucida Console" panose="020B0609040504020204" pitchFamily="49" charset="0"/>
              </a:rPr>
              <a:t>}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}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Code to the SerialNumber Property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 the </a:t>
            </a:r>
            <a:r>
              <a:rPr lang="en-CA" dirty="0" smtClean="0"/>
              <a:t>get </a:t>
            </a:r>
            <a:r>
              <a:rPr lang="en-CA" dirty="0"/>
              <a:t>code shown on the next slide</a:t>
            </a:r>
          </a:p>
          <a:p>
            <a:r>
              <a:rPr lang="en-CA" dirty="0"/>
              <a:t>This set code provides a public interface for </a:t>
            </a:r>
            <a:r>
              <a:rPr lang="en-CA" dirty="0" smtClean="0"/>
              <a:t>retrieving the </a:t>
            </a:r>
            <a:r>
              <a:rPr lang="en-CA" dirty="0"/>
              <a:t>value </a:t>
            </a:r>
            <a:r>
              <a:rPr lang="en-CA" dirty="0" smtClean="0"/>
              <a:t>from the </a:t>
            </a:r>
            <a:r>
              <a:rPr lang="en-CA" dirty="0"/>
              <a:t>private serialNumber attribute</a:t>
            </a:r>
          </a:p>
          <a:p>
            <a:r>
              <a:rPr lang="en-CA" dirty="0"/>
              <a:t>We can write </a:t>
            </a:r>
            <a:r>
              <a:rPr lang="en-CA" dirty="0" smtClean="0"/>
              <a:t>code to manipulate the value before it is returned</a:t>
            </a:r>
            <a:endParaRPr lang="en-CA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Hiding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pattern of providing </a:t>
            </a:r>
            <a:r>
              <a:rPr lang="en-CA" dirty="0" smtClean="0"/>
              <a:t>a public accessor and a public mutator </a:t>
            </a:r>
            <a:r>
              <a:rPr lang="en-CA" dirty="0"/>
              <a:t>for a private attribute is known as “data hiding</a:t>
            </a:r>
            <a:r>
              <a:rPr lang="en-CA" dirty="0" smtClean="0"/>
              <a:t>”</a:t>
            </a:r>
          </a:p>
          <a:p>
            <a:r>
              <a:rPr lang="en-CA" dirty="0" smtClean="0"/>
              <a:t>Data hiding is an aspect of </a:t>
            </a:r>
            <a:r>
              <a:rPr lang="en-CA" b="1" dirty="0" smtClean="0"/>
              <a:t>encapsulation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75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17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048000" y="571039"/>
            <a:ext cx="7827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Guitar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private </a:t>
            </a:r>
            <a:r>
              <a:rPr lang="en-CA" dirty="0">
                <a:latin typeface="Lucida Console" panose="020B0609040504020204" pitchFamily="49" charset="0"/>
              </a:rPr>
              <a:t>string serialNumber;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public string SerialNumber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{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set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    serialNumber </a:t>
            </a:r>
            <a:r>
              <a:rPr lang="en-CA" dirty="0">
                <a:latin typeface="Lucida Console" panose="020B0609040504020204" pitchFamily="49" charset="0"/>
              </a:rPr>
              <a:t>= value;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</a:t>
            </a:r>
            <a:r>
              <a:rPr lang="en-CA" dirty="0">
                <a:latin typeface="Lucida Console" panose="020B0609040504020204" pitchFamily="49" charset="0"/>
              </a:rPr>
              <a:t>}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get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{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    return </a:t>
            </a:r>
            <a:r>
              <a:rPr lang="en-CA" b="1" dirty="0">
                <a:latin typeface="Lucida Console" panose="020B0609040504020204" pitchFamily="49" charset="0"/>
              </a:rPr>
              <a:t>serialNumber;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}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ToString()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method is a named chunk  of code that can be called to perform a </a:t>
            </a:r>
            <a:r>
              <a:rPr lang="en-CA" dirty="0" smtClean="0"/>
              <a:t>task</a:t>
            </a:r>
          </a:p>
          <a:p>
            <a:r>
              <a:rPr lang="en-CA" dirty="0" smtClean="0"/>
              <a:t>Add the ToString() </a:t>
            </a:r>
            <a:r>
              <a:rPr lang="en-CA" dirty="0"/>
              <a:t>method </a:t>
            </a:r>
            <a:r>
              <a:rPr lang="en-CA" dirty="0" smtClean="0"/>
              <a:t>code </a:t>
            </a:r>
            <a:r>
              <a:rPr lang="en-CA" dirty="0"/>
              <a:t>shown on the next </a:t>
            </a:r>
            <a:r>
              <a:rPr lang="en-CA" dirty="0" smtClean="0"/>
              <a:t>slide</a:t>
            </a:r>
          </a:p>
          <a:p>
            <a:r>
              <a:rPr lang="en-CA" dirty="0" smtClean="0"/>
              <a:t>The ToString() method returns the values stored in an object’s attribute(s)</a:t>
            </a:r>
          </a:p>
          <a:p>
            <a:r>
              <a:rPr lang="en-CA" dirty="0" smtClean="0"/>
              <a:t>Note that the visibility of the ToString</a:t>
            </a:r>
            <a:r>
              <a:rPr lang="en-CA" dirty="0"/>
              <a:t>() </a:t>
            </a:r>
            <a:r>
              <a:rPr lang="en-CA" dirty="0" smtClean="0"/>
              <a:t>method is public  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9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19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545080" y="447040"/>
            <a:ext cx="78278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Guitar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private </a:t>
            </a:r>
            <a:r>
              <a:rPr lang="en-CA" dirty="0">
                <a:latin typeface="Lucida Console" panose="020B0609040504020204" pitchFamily="49" charset="0"/>
              </a:rPr>
              <a:t>string serialNumber;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public string SerialNumber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{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set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    serialNumber </a:t>
            </a:r>
            <a:r>
              <a:rPr lang="en-CA" dirty="0">
                <a:latin typeface="Lucida Console" panose="020B0609040504020204" pitchFamily="49" charset="0"/>
              </a:rPr>
              <a:t>= value;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</a:t>
            </a:r>
            <a:r>
              <a:rPr lang="en-CA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get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        return </a:t>
            </a:r>
            <a:r>
              <a:rPr lang="en-CA" dirty="0">
                <a:latin typeface="Lucida Console" panose="020B0609040504020204" pitchFamily="49" charset="0"/>
              </a:rPr>
              <a:t>serialNumber;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    }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}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</a:t>
            </a:r>
            <a:r>
              <a:rPr lang="en-CA" b="1" dirty="0">
                <a:latin typeface="Lucida Console" panose="020B0609040504020204" pitchFamily="49" charset="0"/>
              </a:rPr>
              <a:t>public override string ToString()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</a:t>
            </a: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</a:t>
            </a:r>
            <a:r>
              <a:rPr lang="en-CA" b="1" dirty="0">
                <a:latin typeface="Lucida Console" panose="020B0609040504020204" pitchFamily="49" charset="0"/>
              </a:rPr>
              <a:t>return </a:t>
            </a:r>
            <a:r>
              <a:rPr lang="en-CA" b="1" dirty="0" smtClean="0">
                <a:latin typeface="Lucida Console" panose="020B0609040504020204" pitchFamily="49" charset="0"/>
              </a:rPr>
              <a:t>"serialNumber </a:t>
            </a:r>
            <a:r>
              <a:rPr lang="en-CA" b="1" dirty="0">
                <a:latin typeface="Lucida Console" panose="020B0609040504020204" pitchFamily="49" charset="0"/>
              </a:rPr>
              <a:t>= " + </a:t>
            </a:r>
            <a:r>
              <a:rPr lang="en-CA" b="1" dirty="0" smtClean="0">
                <a:latin typeface="Lucida Console" panose="020B0609040504020204" pitchFamily="49" charset="0"/>
              </a:rPr>
              <a:t>serialNumber;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}</a:t>
            </a:r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C# Console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the console Inventory project you created for </a:t>
            </a:r>
            <a:r>
              <a:rPr lang="en-CA" b="1" dirty="0" smtClean="0"/>
              <a:t>Introduction to Object-Oriented Programming 1 </a:t>
            </a:r>
          </a:p>
          <a:p>
            <a:r>
              <a:rPr lang="en-CA" dirty="0" smtClean="0"/>
              <a:t>Erase the code in the Main() method of the Program class except for the last 2 lines “(Press any key…)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70" y="3745708"/>
            <a:ext cx="4407218" cy="2606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344882"/>
            <a:ext cx="4495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Instantiate a Guitar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the Program class and add the code shown on the next slide</a:t>
            </a:r>
          </a:p>
          <a:p>
            <a:r>
              <a:rPr lang="en-CA" dirty="0" smtClean="0"/>
              <a:t>This code </a:t>
            </a:r>
            <a:r>
              <a:rPr lang="en-CA" b="1" dirty="0" smtClean="0"/>
              <a:t>instantiates</a:t>
            </a:r>
            <a:r>
              <a:rPr lang="en-CA" dirty="0" smtClean="0"/>
              <a:t> a Guitar object </a:t>
            </a:r>
          </a:p>
          <a:p>
            <a:r>
              <a:rPr lang="en-CA" dirty="0" smtClean="0"/>
              <a:t>Classes are code that is developed by a programmer during system development</a:t>
            </a:r>
          </a:p>
          <a:p>
            <a:r>
              <a:rPr lang="en-CA" dirty="0" smtClean="0"/>
              <a:t>Objects are created from classes when a program is running</a:t>
            </a:r>
          </a:p>
          <a:p>
            <a:r>
              <a:rPr lang="en-CA" dirty="0" smtClean="0"/>
              <a:t>When an object is instantiated, a chunk of computer memory is allocated in a part of memory called the “heap”</a:t>
            </a:r>
          </a:p>
          <a:p>
            <a:r>
              <a:rPr lang="en-CA" dirty="0" smtClean="0"/>
              <a:t>Attribute values are stored in this chunk of memory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6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21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887334" y="792182"/>
            <a:ext cx="85898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Program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static void Main(string[] args)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{</a:t>
            </a: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</a:t>
            </a:r>
            <a:r>
              <a:rPr lang="en-CA" b="1" dirty="0">
                <a:latin typeface="Lucida Console" panose="020B0609040504020204" pitchFamily="49" charset="0"/>
              </a:rPr>
              <a:t>Guitar guitar = new Guitar();</a:t>
            </a:r>
          </a:p>
          <a:p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    </a:t>
            </a:r>
            <a:r>
              <a:rPr lang="en-CA" b="1" dirty="0">
                <a:latin typeface="Lucida Console" panose="020B0609040504020204" pitchFamily="49" charset="0"/>
              </a:rPr>
              <a:t>guitar.SerialNumber = "L94075";</a:t>
            </a:r>
          </a:p>
          <a:p>
            <a:endParaRPr lang="en-CA" b="1" dirty="0">
              <a:latin typeface="Lucida Console" panose="020B0609040504020204" pitchFamily="49" charset="0"/>
            </a:endParaRPr>
          </a:p>
          <a:p>
            <a:r>
              <a:rPr lang="en-CA" b="1" dirty="0">
                <a:latin typeface="Lucida Console" panose="020B0609040504020204" pitchFamily="49" charset="0"/>
              </a:rPr>
              <a:t>       </a:t>
            </a:r>
            <a:r>
              <a:rPr lang="en-CA" b="1" dirty="0" smtClean="0">
                <a:latin typeface="Lucida Console" panose="020B0609040504020204" pitchFamily="49" charset="0"/>
              </a:rPr>
              <a:t> </a:t>
            </a:r>
            <a:r>
              <a:rPr lang="en-CA" b="1" dirty="0">
                <a:latin typeface="Lucida Console" panose="020B0609040504020204" pitchFamily="49" charset="0"/>
              </a:rPr>
              <a:t>Console.WriteLine(guitar.ToString());</a:t>
            </a:r>
          </a:p>
          <a:p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>
                <a:latin typeface="Lucida Console" panose="020B0609040504020204" pitchFamily="49" charset="0"/>
              </a:rPr>
              <a:t>       </a:t>
            </a:r>
            <a:r>
              <a:rPr lang="en-CA" dirty="0" smtClean="0">
                <a:latin typeface="Lucida Console" panose="020B0609040504020204" pitchFamily="49" charset="0"/>
              </a:rPr>
              <a:t> </a:t>
            </a:r>
            <a:r>
              <a:rPr lang="en-CA" dirty="0">
                <a:latin typeface="Lucida Console" panose="020B0609040504020204" pitchFamily="49" charset="0"/>
              </a:rPr>
              <a:t>Console.WriteLine("Press any key to continue");</a:t>
            </a:r>
          </a:p>
          <a:p>
            <a:r>
              <a:rPr lang="en-CA" dirty="0">
                <a:latin typeface="Lucida Console" panose="020B0609040504020204" pitchFamily="49" charset="0"/>
              </a:rPr>
              <a:t>       </a:t>
            </a:r>
            <a:r>
              <a:rPr lang="en-CA" dirty="0" smtClean="0">
                <a:latin typeface="Lucida Console" panose="020B0609040504020204" pitchFamily="49" charset="0"/>
              </a:rPr>
              <a:t> </a:t>
            </a:r>
            <a:r>
              <a:rPr lang="en-CA" dirty="0">
                <a:latin typeface="Lucida Console" panose="020B0609040504020204" pitchFamily="49" charset="0"/>
              </a:rPr>
              <a:t>Console.ReadKey();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    </a:t>
            </a:r>
            <a:r>
              <a:rPr lang="en-CA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34" y="5127625"/>
            <a:ext cx="8029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Instantiate Multiple Guitar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the </a:t>
            </a:r>
            <a:r>
              <a:rPr lang="en-CA" dirty="0" smtClean="0"/>
              <a:t>code </a:t>
            </a:r>
            <a:r>
              <a:rPr lang="en-CA" dirty="0"/>
              <a:t>shown on the next </a:t>
            </a:r>
            <a:r>
              <a:rPr lang="en-CA" dirty="0" smtClean="0"/>
              <a:t>slide to instantiate multiple </a:t>
            </a:r>
            <a:r>
              <a:rPr lang="en-CA" smtClean="0"/>
              <a:t>Guitar objects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2606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23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149792" y="17426"/>
            <a:ext cx="80295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>
                <a:latin typeface="Lucida Console" panose="020B0609040504020204" pitchFamily="49" charset="0"/>
              </a:rPr>
              <a:t>class </a:t>
            </a:r>
            <a:r>
              <a:rPr lang="en-CA" sz="1600" dirty="0">
                <a:latin typeface="Lucida Console" panose="020B0609040504020204" pitchFamily="49" charset="0"/>
              </a:rPr>
              <a:t>Program</a:t>
            </a:r>
          </a:p>
          <a:p>
            <a:r>
              <a:rPr lang="en-CA" sz="1600" dirty="0" smtClean="0">
                <a:latin typeface="Lucida Console" panose="020B0609040504020204" pitchFamily="49" charset="0"/>
              </a:rPr>
              <a:t>{</a:t>
            </a:r>
            <a:endParaRPr lang="en-CA" sz="1600" dirty="0">
              <a:latin typeface="Lucida Console" panose="020B0609040504020204" pitchFamily="49" charset="0"/>
            </a:endParaRPr>
          </a:p>
          <a:p>
            <a:r>
              <a:rPr lang="en-CA" sz="1600" dirty="0" smtClean="0">
                <a:latin typeface="Lucida Console" panose="020B0609040504020204" pitchFamily="49" charset="0"/>
              </a:rPr>
              <a:t>    </a:t>
            </a:r>
            <a:r>
              <a:rPr lang="en-CA" sz="1600" dirty="0">
                <a:latin typeface="Lucida Console" panose="020B0609040504020204" pitchFamily="49" charset="0"/>
              </a:rPr>
              <a:t>static void Main(string[] args)</a:t>
            </a:r>
          </a:p>
          <a:p>
            <a:r>
              <a:rPr lang="en-CA" sz="1600" dirty="0" smtClean="0">
                <a:latin typeface="Lucida Console" panose="020B0609040504020204" pitchFamily="49" charset="0"/>
              </a:rPr>
              <a:t>    {</a:t>
            </a:r>
            <a:endParaRPr lang="en-CA" sz="1600" dirty="0">
              <a:latin typeface="Lucida Console" panose="020B0609040504020204" pitchFamily="49" charset="0"/>
            </a:endParaRPr>
          </a:p>
          <a:p>
            <a:r>
              <a:rPr lang="en-CA" sz="1600" b="1" dirty="0" smtClean="0">
                <a:latin typeface="Lucida Console" panose="020B0609040504020204" pitchFamily="49" charset="0"/>
              </a:rPr>
              <a:t>        Guitar </a:t>
            </a:r>
            <a:r>
              <a:rPr lang="en-CA" sz="1600" b="1" dirty="0">
                <a:latin typeface="Lucida Console" panose="020B0609040504020204" pitchFamily="49" charset="0"/>
              </a:rPr>
              <a:t>fender = new Guitar();</a:t>
            </a:r>
          </a:p>
          <a:p>
            <a:r>
              <a:rPr lang="en-CA" sz="1600" b="1" dirty="0">
                <a:latin typeface="Lucida Console" panose="020B0609040504020204" pitchFamily="49" charset="0"/>
              </a:rPr>
              <a:t>        </a:t>
            </a:r>
            <a:r>
              <a:rPr lang="en-CA" sz="1600" b="1" dirty="0" smtClean="0">
                <a:latin typeface="Lucida Console" panose="020B0609040504020204" pitchFamily="49" charset="0"/>
              </a:rPr>
              <a:t>Guitar </a:t>
            </a:r>
            <a:r>
              <a:rPr lang="en-CA" sz="1600" b="1" dirty="0">
                <a:latin typeface="Lucida Console" panose="020B0609040504020204" pitchFamily="49" charset="0"/>
              </a:rPr>
              <a:t>gibson = new Guitar();</a:t>
            </a:r>
          </a:p>
          <a:p>
            <a:r>
              <a:rPr lang="en-CA" sz="1600" b="1" dirty="0">
                <a:latin typeface="Lucida Console" panose="020B0609040504020204" pitchFamily="49" charset="0"/>
              </a:rPr>
              <a:t>        </a:t>
            </a:r>
            <a:r>
              <a:rPr lang="en-CA" sz="1600" b="1" dirty="0" smtClean="0">
                <a:latin typeface="Lucida Console" panose="020B0609040504020204" pitchFamily="49" charset="0"/>
              </a:rPr>
              <a:t>Guitar </a:t>
            </a:r>
            <a:r>
              <a:rPr lang="en-CA" sz="1600" b="1" dirty="0">
                <a:latin typeface="Lucida Console" panose="020B0609040504020204" pitchFamily="49" charset="0"/>
              </a:rPr>
              <a:t>reverend = new Guitar();</a:t>
            </a:r>
          </a:p>
          <a:p>
            <a:endParaRPr lang="en-CA" sz="1600" b="1" dirty="0">
              <a:latin typeface="Lucida Console" panose="020B0609040504020204" pitchFamily="49" charset="0"/>
            </a:endParaRPr>
          </a:p>
          <a:p>
            <a:r>
              <a:rPr lang="en-CA" sz="1600" b="1" dirty="0">
                <a:latin typeface="Lucida Console" panose="020B0609040504020204" pitchFamily="49" charset="0"/>
              </a:rPr>
              <a:t>        </a:t>
            </a:r>
            <a:r>
              <a:rPr lang="en-CA" sz="1600" b="1" dirty="0" smtClean="0">
                <a:latin typeface="Lucida Console" panose="020B0609040504020204" pitchFamily="49" charset="0"/>
              </a:rPr>
              <a:t>fender.SerialNumber </a:t>
            </a:r>
            <a:r>
              <a:rPr lang="en-CA" sz="1600" b="1" dirty="0">
                <a:latin typeface="Lucida Console" panose="020B0609040504020204" pitchFamily="49" charset="0"/>
              </a:rPr>
              <a:t>= "L94075";</a:t>
            </a:r>
          </a:p>
          <a:p>
            <a:r>
              <a:rPr lang="en-CA" sz="1600" b="1" dirty="0">
                <a:latin typeface="Lucida Console" panose="020B0609040504020204" pitchFamily="49" charset="0"/>
              </a:rPr>
              <a:t>        </a:t>
            </a:r>
            <a:r>
              <a:rPr lang="en-CA" sz="1600" b="1" dirty="0" smtClean="0">
                <a:latin typeface="Lucida Console" panose="020B0609040504020204" pitchFamily="49" charset="0"/>
              </a:rPr>
              <a:t>gibson.SerialNumber </a:t>
            </a:r>
            <a:r>
              <a:rPr lang="en-CA" sz="1600" b="1" dirty="0">
                <a:latin typeface="Lucida Console" panose="020B0609040504020204" pitchFamily="49" charset="0"/>
              </a:rPr>
              <a:t>= "03284647";</a:t>
            </a:r>
          </a:p>
          <a:p>
            <a:r>
              <a:rPr lang="en-CA" sz="1600" b="1" dirty="0">
                <a:latin typeface="Lucida Console" panose="020B0609040504020204" pitchFamily="49" charset="0"/>
              </a:rPr>
              <a:t>        </a:t>
            </a:r>
            <a:r>
              <a:rPr lang="en-CA" sz="1600" b="1" dirty="0" smtClean="0">
                <a:latin typeface="Lucida Console" panose="020B0609040504020204" pitchFamily="49" charset="0"/>
              </a:rPr>
              <a:t>reverend.SerialNumber </a:t>
            </a:r>
            <a:r>
              <a:rPr lang="en-CA" sz="1600" b="1" dirty="0">
                <a:latin typeface="Lucida Console" panose="020B0609040504020204" pitchFamily="49" charset="0"/>
              </a:rPr>
              <a:t>= "10050";</a:t>
            </a:r>
          </a:p>
          <a:p>
            <a:endParaRPr lang="en-CA" sz="1600" b="1" dirty="0">
              <a:latin typeface="Lucida Console" panose="020B0609040504020204" pitchFamily="49" charset="0"/>
            </a:endParaRPr>
          </a:p>
          <a:p>
            <a:r>
              <a:rPr lang="en-CA" sz="1600" b="1" dirty="0">
                <a:latin typeface="Lucida Console" panose="020B0609040504020204" pitchFamily="49" charset="0"/>
              </a:rPr>
              <a:t>        </a:t>
            </a:r>
            <a:r>
              <a:rPr lang="en-CA" sz="1600" b="1" dirty="0" smtClean="0">
                <a:latin typeface="Lucida Console" panose="020B0609040504020204" pitchFamily="49" charset="0"/>
              </a:rPr>
              <a:t>Console.WriteLine</a:t>
            </a:r>
            <a:r>
              <a:rPr lang="en-CA" sz="1600" b="1" dirty="0">
                <a:latin typeface="Lucida Console" panose="020B0609040504020204" pitchFamily="49" charset="0"/>
              </a:rPr>
              <a:t>("Fender " + fender.ToString());</a:t>
            </a:r>
          </a:p>
          <a:p>
            <a:r>
              <a:rPr lang="en-CA" sz="1600" b="1" dirty="0">
                <a:latin typeface="Lucida Console" panose="020B0609040504020204" pitchFamily="49" charset="0"/>
              </a:rPr>
              <a:t>        </a:t>
            </a:r>
            <a:r>
              <a:rPr lang="en-CA" sz="1600" b="1" dirty="0" smtClean="0">
                <a:latin typeface="Lucida Console" panose="020B0609040504020204" pitchFamily="49" charset="0"/>
              </a:rPr>
              <a:t>Console.WriteLine</a:t>
            </a:r>
            <a:r>
              <a:rPr lang="en-CA" sz="1600" b="1" dirty="0">
                <a:latin typeface="Lucida Console" panose="020B0609040504020204" pitchFamily="49" charset="0"/>
              </a:rPr>
              <a:t>("Gibson " + gibson.ToString());</a:t>
            </a:r>
          </a:p>
          <a:p>
            <a:r>
              <a:rPr lang="en-CA" sz="1600" b="1" dirty="0">
                <a:latin typeface="Lucida Console" panose="020B0609040504020204" pitchFamily="49" charset="0"/>
              </a:rPr>
              <a:t>        </a:t>
            </a:r>
            <a:r>
              <a:rPr lang="en-CA" sz="1600" b="1" dirty="0" smtClean="0">
                <a:latin typeface="Lucida Console" panose="020B0609040504020204" pitchFamily="49" charset="0"/>
              </a:rPr>
              <a:t>Console.WriteLine</a:t>
            </a:r>
            <a:r>
              <a:rPr lang="en-CA" sz="1600" b="1" dirty="0">
                <a:latin typeface="Lucida Console" panose="020B0609040504020204" pitchFamily="49" charset="0"/>
              </a:rPr>
              <a:t>("Reverend " + reverend.ToString</a:t>
            </a:r>
            <a:r>
              <a:rPr lang="en-CA" sz="1600" b="1" dirty="0" smtClean="0">
                <a:latin typeface="Lucida Console" panose="020B0609040504020204" pitchFamily="49" charset="0"/>
              </a:rPr>
              <a:t>());</a:t>
            </a:r>
          </a:p>
          <a:p>
            <a:endParaRPr lang="en-CA" sz="1600" dirty="0">
              <a:latin typeface="Lucida Console" panose="020B0609040504020204" pitchFamily="49" charset="0"/>
            </a:endParaRPr>
          </a:p>
          <a:p>
            <a:r>
              <a:rPr lang="en-CA" sz="1600" dirty="0">
                <a:latin typeface="Lucida Console" panose="020B0609040504020204" pitchFamily="49" charset="0"/>
              </a:rPr>
              <a:t>       </a:t>
            </a:r>
            <a:r>
              <a:rPr lang="en-CA" sz="1600" dirty="0" smtClean="0">
                <a:latin typeface="Lucida Console" panose="020B0609040504020204" pitchFamily="49" charset="0"/>
              </a:rPr>
              <a:t> </a:t>
            </a:r>
            <a:r>
              <a:rPr lang="en-CA" sz="1600" dirty="0">
                <a:latin typeface="Lucida Console" panose="020B0609040504020204" pitchFamily="49" charset="0"/>
              </a:rPr>
              <a:t>Console.WriteLine("Press any key to continue");</a:t>
            </a:r>
          </a:p>
          <a:p>
            <a:r>
              <a:rPr lang="en-CA" sz="1600" dirty="0">
                <a:latin typeface="Lucida Console" panose="020B0609040504020204" pitchFamily="49" charset="0"/>
              </a:rPr>
              <a:t>       </a:t>
            </a:r>
            <a:r>
              <a:rPr lang="en-CA" sz="1600" dirty="0" smtClean="0">
                <a:latin typeface="Lucida Console" panose="020B0609040504020204" pitchFamily="49" charset="0"/>
              </a:rPr>
              <a:t> </a:t>
            </a:r>
            <a:r>
              <a:rPr lang="en-CA" sz="1600" dirty="0">
                <a:latin typeface="Lucida Console" panose="020B0609040504020204" pitchFamily="49" charset="0"/>
              </a:rPr>
              <a:t>Console.ReadKey();</a:t>
            </a:r>
          </a:p>
          <a:p>
            <a:r>
              <a:rPr lang="en-CA" sz="1600" dirty="0" smtClean="0">
                <a:latin typeface="Lucida Console" panose="020B0609040504020204" pitchFamily="49" charset="0"/>
              </a:rPr>
              <a:t>    </a:t>
            </a:r>
            <a:r>
              <a:rPr lang="en-CA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CA" sz="1600" dirty="0" smtClean="0">
                <a:latin typeface="Lucida Console" panose="020B0609040504020204" pitchFamily="49" charset="0"/>
              </a:rPr>
              <a:t>}</a:t>
            </a:r>
            <a:endParaRPr lang="en-CA" sz="16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5210810"/>
            <a:ext cx="8029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/>
              <a:t>See Introduction to </a:t>
            </a:r>
            <a:r>
              <a:rPr lang="en-CA" sz="5400" dirty="0" smtClean="0"/>
              <a:t>Classes 3.pptx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87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a Guitar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Right-click on  Inventory in the Solution Explorer window, select Add, then select Class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3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31" y="2692400"/>
            <a:ext cx="9058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Guitar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Name the new class </a:t>
            </a:r>
          </a:p>
          <a:p>
            <a:pPr marL="0" indent="0">
              <a:buNone/>
            </a:pPr>
            <a:r>
              <a:rPr lang="en-CA" dirty="0" smtClean="0"/>
              <a:t>   “Guitar.cs” and click </a:t>
            </a:r>
          </a:p>
          <a:p>
            <a:pPr marL="0" indent="0">
              <a:buNone/>
            </a:pPr>
            <a:r>
              <a:rPr lang="en-CA" dirty="0" smtClean="0"/>
              <a:t>   on Add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4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1881187"/>
            <a:ext cx="7105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Guitar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empty class definition will look like this: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 empty class definition code is shown on the next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5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521076"/>
            <a:ext cx="3200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6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048000" y="571039"/>
            <a:ext cx="7827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Guitar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serialNumber Attribute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7</a:t>
            </a:fld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Add the declaration shown on the next slide</a:t>
            </a:r>
          </a:p>
          <a:p>
            <a:r>
              <a:rPr lang="en-CA" dirty="0" smtClean="0"/>
              <a:t>This </a:t>
            </a:r>
            <a:r>
              <a:rPr lang="en-CA" i="1" dirty="0" smtClean="0"/>
              <a:t>looks</a:t>
            </a:r>
            <a:r>
              <a:rPr lang="en-CA" dirty="0" smtClean="0"/>
              <a:t> like the variable declaration we did in the Main() method of the Program class</a:t>
            </a:r>
          </a:p>
          <a:p>
            <a:r>
              <a:rPr lang="en-CA" dirty="0" smtClean="0"/>
              <a:t>A variable defined inside a method can only be used in that method</a:t>
            </a:r>
          </a:p>
          <a:p>
            <a:r>
              <a:rPr lang="en-CA" dirty="0" smtClean="0"/>
              <a:t>We just declared a variable that is not in any method</a:t>
            </a:r>
          </a:p>
          <a:p>
            <a:r>
              <a:rPr lang="en-CA" dirty="0" smtClean="0"/>
              <a:t>Because it is not in a method, this declaration is known as a </a:t>
            </a:r>
            <a:r>
              <a:rPr lang="en-CA" b="1" dirty="0" smtClean="0"/>
              <a:t>class variable</a:t>
            </a:r>
            <a:r>
              <a:rPr lang="en-CA" dirty="0" smtClean="0"/>
              <a:t>, </a:t>
            </a:r>
            <a:r>
              <a:rPr lang="en-CA" b="1" dirty="0" smtClean="0"/>
              <a:t>field</a:t>
            </a:r>
            <a:r>
              <a:rPr lang="en-CA" dirty="0" smtClean="0"/>
              <a:t> or </a:t>
            </a:r>
            <a:r>
              <a:rPr lang="en-CA" b="1" dirty="0" smtClean="0"/>
              <a:t>attribute</a:t>
            </a:r>
          </a:p>
          <a:p>
            <a:r>
              <a:rPr lang="en-CA" dirty="0" smtClean="0"/>
              <a:t>Attributes can be accessed by any code in the class, not just the code in a 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23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8</a:t>
            </a:fld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048000" y="571039"/>
            <a:ext cx="7827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Lucida Console" panose="020B0609040504020204" pitchFamily="49" charset="0"/>
              </a:rPr>
              <a:t>class </a:t>
            </a:r>
            <a:r>
              <a:rPr lang="en-CA" dirty="0">
                <a:latin typeface="Lucida Console" panose="020B0609040504020204" pitchFamily="49" charset="0"/>
              </a:rPr>
              <a:t>Guitar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{</a:t>
            </a:r>
            <a:endParaRPr lang="en-CA" dirty="0">
              <a:latin typeface="Lucida Console" panose="020B0609040504020204" pitchFamily="49" charset="0"/>
            </a:endParaRPr>
          </a:p>
          <a:p>
            <a:r>
              <a:rPr lang="en-CA" b="1" dirty="0" smtClean="0">
                <a:latin typeface="Lucida Console" panose="020B0609040504020204" pitchFamily="49" charset="0"/>
              </a:rPr>
              <a:t>    string </a:t>
            </a:r>
            <a:r>
              <a:rPr lang="en-CA" b="1" dirty="0">
                <a:latin typeface="Lucida Console" panose="020B0609040504020204" pitchFamily="49" charset="0"/>
              </a:rPr>
              <a:t>serialNumber;</a:t>
            </a:r>
          </a:p>
          <a:p>
            <a:r>
              <a:rPr lang="en-CA" dirty="0" smtClean="0">
                <a:latin typeface="Lucida Console" panose="020B0609040504020204" pitchFamily="49" charset="0"/>
              </a:rPr>
              <a:t>}</a:t>
            </a:r>
            <a:endParaRPr lang="en-CA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Make the Attribute private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the private keyword before the declaration</a:t>
            </a:r>
          </a:p>
          <a:p>
            <a:r>
              <a:rPr lang="en-CA" dirty="0" smtClean="0"/>
              <a:t>This restricts the visibility of the attribute </a:t>
            </a:r>
          </a:p>
          <a:p>
            <a:r>
              <a:rPr lang="en-CA" dirty="0" smtClean="0"/>
              <a:t>A private attribute can only be used by code in the class where it is defined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333B-8BA7-4317-8CC4-609D8E0370D0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2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908</Words>
  <Application>Microsoft Office PowerPoint</Application>
  <PresentationFormat>Widescreen</PresentationFormat>
  <Paragraphs>210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Office Theme</vt:lpstr>
      <vt:lpstr>Introduction to Classes 2</vt:lpstr>
      <vt:lpstr>C# Console Application</vt:lpstr>
      <vt:lpstr>Create a Guitar Class</vt:lpstr>
      <vt:lpstr>Create a Guitar Class</vt:lpstr>
      <vt:lpstr>Create a Guitar Class</vt:lpstr>
      <vt:lpstr>PowerPoint Presentation</vt:lpstr>
      <vt:lpstr>Add a serialNumber Attribute</vt:lpstr>
      <vt:lpstr>PowerPoint Presentation</vt:lpstr>
      <vt:lpstr>Make the Attribute private</vt:lpstr>
      <vt:lpstr>PowerPoint Presentation</vt:lpstr>
      <vt:lpstr>Add a SerialNumber Property</vt:lpstr>
      <vt:lpstr>PowerPoint Presentation</vt:lpstr>
      <vt:lpstr>Add set Code to the SerialNumber Property</vt:lpstr>
      <vt:lpstr>PowerPoint Presentation</vt:lpstr>
      <vt:lpstr>Add get Code to the SerialNumber Property</vt:lpstr>
      <vt:lpstr>Data Hiding</vt:lpstr>
      <vt:lpstr>PowerPoint Presentation</vt:lpstr>
      <vt:lpstr>Add a ToString() Method</vt:lpstr>
      <vt:lpstr>PowerPoint Presentation</vt:lpstr>
      <vt:lpstr>Instantiate a Guitar object</vt:lpstr>
      <vt:lpstr>PowerPoint Presentation</vt:lpstr>
      <vt:lpstr>Instantiate Multiple Guitar Objects</vt:lpstr>
      <vt:lpstr>PowerPoint Presentation</vt:lpstr>
      <vt:lpstr>See Introduction to Classes 3.pptx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Programming 2</dc:title>
  <dc:creator>John McKay</dc:creator>
  <cp:lastModifiedBy>John McKay</cp:lastModifiedBy>
  <cp:revision>200</cp:revision>
  <dcterms:created xsi:type="dcterms:W3CDTF">2014-06-13T22:44:39Z</dcterms:created>
  <dcterms:modified xsi:type="dcterms:W3CDTF">2016-02-13T02:01:13Z</dcterms:modified>
</cp:coreProperties>
</file>