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46" r:id="rId3"/>
    <p:sldId id="350" r:id="rId4"/>
    <p:sldId id="335" r:id="rId5"/>
    <p:sldId id="313" r:id="rId6"/>
    <p:sldId id="315" r:id="rId7"/>
    <p:sldId id="316" r:id="rId8"/>
    <p:sldId id="337" r:id="rId9"/>
    <p:sldId id="321" r:id="rId10"/>
    <p:sldId id="342" r:id="rId11"/>
    <p:sldId id="324" r:id="rId12"/>
    <p:sldId id="325" r:id="rId13"/>
    <p:sldId id="338" r:id="rId14"/>
    <p:sldId id="326" r:id="rId15"/>
    <p:sldId id="327" r:id="rId16"/>
    <p:sldId id="344" r:id="rId17"/>
    <p:sldId id="351" r:id="rId18"/>
    <p:sldId id="341" r:id="rId19"/>
    <p:sldId id="345" r:id="rId20"/>
    <p:sldId id="3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3FFC8-C888-4A9F-AEA0-0078C0C3308C}" type="datetimeFigureOut">
              <a:rPr lang="en-CA" smtClean="0"/>
              <a:t>2016-02-12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BD192-7D07-4994-98F4-8385AECAB6A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439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396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50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1360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6847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6382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420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144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2276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6367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1914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320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556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254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023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35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1449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2365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5115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480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800F-09A3-4AB1-80B4-023504484D94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84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FDC4-7C38-400F-AC65-887576262FCF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588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872C-88B4-4030-9C7C-EA13DB4B2D50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971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002C-6F1C-44EB-941E-32D7F259DD29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644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729C-E7AA-4BE5-94FD-D821935B1558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784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4C4F-5B61-4956-9830-BE4DFD371F4D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087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0E2A-0485-4184-9906-02B0772BEF26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859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F127-6C56-4195-972A-08E838A9D861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310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9849-8079-428A-A45A-BEAD9B3F9234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32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65F9-D443-41F1-933E-C62945A7B431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56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EAC5-119D-47FE-864A-0BF058048384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362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C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1666-29C4-48F7-AC31-1BE4A94BC0A1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758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Introduction to </a:t>
            </a:r>
            <a:r>
              <a:rPr lang="en-CA" dirty="0" smtClean="0"/>
              <a:t>Classes </a:t>
            </a:r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C# Version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678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8"/>
    </mc:Choice>
    <mc:Fallback xmlns="">
      <p:transition spd="slow" advTm="702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fender Object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>
                <a:latin typeface="Lucida Console" panose="020B0609040504020204" pitchFamily="49" charset="0"/>
              </a:rPr>
              <a:t>Guitar fender = new Guitar();</a:t>
            </a:r>
          </a:p>
          <a:p>
            <a:pPr marL="0" indent="0">
              <a:buNone/>
            </a:pPr>
            <a:r>
              <a:rPr lang="en-CA" sz="2000" dirty="0" err="1" smtClean="0">
                <a:latin typeface="Lucida Console" panose="020B0609040504020204" pitchFamily="49" charset="0"/>
              </a:rPr>
              <a:t>Fender.SerialNumber</a:t>
            </a:r>
            <a:r>
              <a:rPr lang="en-CA" sz="2000" dirty="0" smtClean="0">
                <a:latin typeface="Lucida Console" panose="020B0609040504020204" pitchFamily="49" charset="0"/>
              </a:rPr>
              <a:t> = “L94075”;</a:t>
            </a:r>
            <a:endParaRPr lang="en-CA" sz="2000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10</a:t>
            </a:fld>
            <a:endParaRPr lang="en-CA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566" y="1690688"/>
            <a:ext cx="39308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fender Object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The fender object is the representation of a real world Fender guitar in our computer system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9401" y="1690688"/>
            <a:ext cx="4067198" cy="4351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22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gibson Object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71160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latin typeface="Lucida Console" panose="020B0609040504020204" pitchFamily="49" charset="0"/>
              </a:rPr>
              <a:t>Guitar </a:t>
            </a:r>
            <a:r>
              <a:rPr lang="en-CA" sz="2000" dirty="0" smtClean="0">
                <a:latin typeface="Lucida Console" panose="020B0609040504020204" pitchFamily="49" charset="0"/>
              </a:rPr>
              <a:t>gibson = </a:t>
            </a:r>
            <a:r>
              <a:rPr lang="en-CA" sz="2000" dirty="0">
                <a:latin typeface="Lucida Console" panose="020B0609040504020204" pitchFamily="49" charset="0"/>
              </a:rPr>
              <a:t>new Guitar();</a:t>
            </a:r>
          </a:p>
          <a:p>
            <a:pPr marL="0" indent="0">
              <a:buNone/>
            </a:pPr>
            <a:r>
              <a:rPr lang="en-CA" sz="2000" dirty="0" smtClean="0">
                <a:latin typeface="Lucida Console" panose="020B0609040504020204" pitchFamily="49" charset="0"/>
              </a:rPr>
              <a:t>gibson.SerialNumber = “03284647”;</a:t>
            </a:r>
            <a:endParaRPr lang="en-CA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12</a:t>
            </a:fld>
            <a:endParaRPr lang="en-CA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97566" y="1825625"/>
            <a:ext cx="39308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3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gibson Object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smtClean="0"/>
              <a:t>gibson object </a:t>
            </a:r>
            <a:r>
              <a:rPr lang="en-CA" dirty="0"/>
              <a:t>is the representation of a real world </a:t>
            </a:r>
            <a:r>
              <a:rPr lang="en-CA" dirty="0" smtClean="0"/>
              <a:t>Gibson guitar </a:t>
            </a:r>
            <a:r>
              <a:rPr lang="en-CA" dirty="0"/>
              <a:t>in our computer system</a:t>
            </a: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13</a:t>
            </a:fld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9401" y="1825625"/>
            <a:ext cx="40671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1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reverend Object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88280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latin typeface="Lucida Console" panose="020B0609040504020204" pitchFamily="49" charset="0"/>
              </a:rPr>
              <a:t>Guitar </a:t>
            </a:r>
            <a:r>
              <a:rPr lang="en-CA" sz="2000" dirty="0" smtClean="0">
                <a:latin typeface="Lucida Console" panose="020B0609040504020204" pitchFamily="49" charset="0"/>
              </a:rPr>
              <a:t>reverend </a:t>
            </a:r>
            <a:r>
              <a:rPr lang="en-CA" sz="2000" dirty="0">
                <a:latin typeface="Lucida Console" panose="020B0609040504020204" pitchFamily="49" charset="0"/>
              </a:rPr>
              <a:t>= new Guitar();</a:t>
            </a:r>
          </a:p>
          <a:p>
            <a:pPr marL="0" indent="0">
              <a:buNone/>
            </a:pPr>
            <a:r>
              <a:rPr lang="en-CA" sz="2000" dirty="0">
                <a:latin typeface="Lucida Console" panose="020B0609040504020204" pitchFamily="49" charset="0"/>
              </a:rPr>
              <a:t>reverend</a:t>
            </a:r>
            <a:r>
              <a:rPr lang="en-CA" sz="2000" dirty="0" smtClean="0">
                <a:latin typeface="Lucida Console" panose="020B0609040504020204" pitchFamily="49" charset="0"/>
              </a:rPr>
              <a:t>.SerialNumber = “10050”;</a:t>
            </a:r>
            <a:endParaRPr lang="en-CA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97566" y="1825625"/>
            <a:ext cx="3930867" cy="4351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427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reverend Object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smtClean="0"/>
              <a:t>reverend object </a:t>
            </a:r>
            <a:r>
              <a:rPr lang="en-CA" dirty="0"/>
              <a:t>is the representation of a real world </a:t>
            </a:r>
            <a:r>
              <a:rPr lang="en-CA" dirty="0" smtClean="0"/>
              <a:t>Reverend </a:t>
            </a:r>
            <a:r>
              <a:rPr lang="en-CA" dirty="0"/>
              <a:t>guitar in our computer system</a:t>
            </a:r>
          </a:p>
          <a:p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1473" y="1825625"/>
            <a:ext cx="4283054" cy="4351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589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Objects in Memory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When an object is instantiated with a </a:t>
            </a:r>
            <a:r>
              <a:rPr lang="en-CA" dirty="0" smtClean="0">
                <a:latin typeface="Lucida Console" panose="020B0609040504020204" pitchFamily="49" charset="0"/>
              </a:rPr>
              <a:t>new</a:t>
            </a:r>
            <a:r>
              <a:rPr lang="en-CA" dirty="0" smtClean="0"/>
              <a:t> statement, space for it is allocated in the “heap”</a:t>
            </a:r>
          </a:p>
          <a:p>
            <a:r>
              <a:rPr lang="en-CA" dirty="0"/>
              <a:t>The heap is a block of memory that is available for a program to </a:t>
            </a:r>
            <a:r>
              <a:rPr lang="en-CA" dirty="0" smtClean="0"/>
              <a:t>use</a:t>
            </a:r>
          </a:p>
          <a:p>
            <a:r>
              <a:rPr lang="en-CA" dirty="0"/>
              <a:t>During instantiation the runtime environment scans the heap to find a block of memory big enough to hold the object</a:t>
            </a:r>
          </a:p>
          <a:p>
            <a:r>
              <a:rPr lang="en-CA" dirty="0" smtClean="0"/>
              <a:t>The </a:t>
            </a:r>
            <a:r>
              <a:rPr lang="en-CA" dirty="0"/>
              <a:t>values of attributes </a:t>
            </a:r>
            <a:r>
              <a:rPr lang="en-CA" dirty="0" smtClean="0"/>
              <a:t>and “hooks” for properties and methods are </a:t>
            </a:r>
            <a:r>
              <a:rPr lang="en-CA" dirty="0"/>
              <a:t>stored in </a:t>
            </a:r>
            <a:r>
              <a:rPr lang="en-CA" dirty="0" smtClean="0"/>
              <a:t>the space allocated for an object</a:t>
            </a:r>
          </a:p>
          <a:p>
            <a:r>
              <a:rPr lang="en-CA" dirty="0" smtClean="0"/>
              <a:t>The heap is unstructured, so at any given time it holds all the objects used by the program in no particular order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0070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 in Memory </a:t>
            </a:r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Guitar fender = new </a:t>
            </a:r>
            <a:r>
              <a:rPr lang="en-CA" dirty="0"/>
              <a:t>Guitar</a:t>
            </a:r>
            <a:r>
              <a:rPr lang="en-CA" dirty="0" smtClean="0"/>
              <a:t>();</a:t>
            </a:r>
          </a:p>
          <a:p>
            <a:pPr marL="0" indent="0">
              <a:buNone/>
            </a:pPr>
            <a:r>
              <a:rPr lang="en-CA" dirty="0"/>
              <a:t>Guitar </a:t>
            </a:r>
            <a:r>
              <a:rPr lang="en-CA" dirty="0" smtClean="0"/>
              <a:t>gibson = </a:t>
            </a:r>
            <a:r>
              <a:rPr lang="en-CA" dirty="0"/>
              <a:t>new Guitar</a:t>
            </a:r>
            <a:r>
              <a:rPr lang="en-CA" dirty="0" smtClean="0"/>
              <a:t>();</a:t>
            </a:r>
          </a:p>
          <a:p>
            <a:pPr marL="0" indent="0">
              <a:buNone/>
            </a:pPr>
            <a:r>
              <a:rPr lang="en-CA" dirty="0"/>
              <a:t>Guitar </a:t>
            </a:r>
            <a:r>
              <a:rPr lang="en-CA" dirty="0" smtClean="0"/>
              <a:t>reverend </a:t>
            </a:r>
            <a:r>
              <a:rPr lang="en-CA" dirty="0"/>
              <a:t>= new Guitar</a:t>
            </a:r>
            <a:r>
              <a:rPr lang="en-CA" dirty="0" smtClean="0"/>
              <a:t>();</a:t>
            </a:r>
          </a:p>
          <a:p>
            <a:pPr marL="0" indent="0">
              <a:buNone/>
            </a:pPr>
            <a:r>
              <a:rPr lang="en-CA" dirty="0" smtClean="0"/>
              <a:t>Guitar gretsch = new Guitar();</a:t>
            </a:r>
          </a:p>
          <a:p>
            <a:pPr marL="0" indent="0">
              <a:buNone/>
            </a:pPr>
            <a:r>
              <a:rPr lang="en-CA" dirty="0"/>
              <a:t>Guitar </a:t>
            </a:r>
            <a:r>
              <a:rPr lang="en-CA" dirty="0" smtClean="0"/>
              <a:t>yahama </a:t>
            </a:r>
            <a:r>
              <a:rPr lang="en-CA" dirty="0"/>
              <a:t>= new Guitar</a:t>
            </a:r>
            <a:r>
              <a:rPr lang="en-CA" dirty="0" smtClean="0"/>
              <a:t>();</a:t>
            </a:r>
          </a:p>
          <a:p>
            <a:pPr marL="0" indent="0">
              <a:buNone/>
            </a:pPr>
            <a:r>
              <a:rPr lang="en-CA" dirty="0"/>
              <a:t>Guitar </a:t>
            </a:r>
            <a:r>
              <a:rPr lang="en-CA" dirty="0" smtClean="0"/>
              <a:t>eastwood = </a:t>
            </a:r>
            <a:r>
              <a:rPr lang="en-CA" dirty="0"/>
              <a:t>new Guitar();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746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Objects in Memory 3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18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617" y="1290928"/>
            <a:ext cx="9882766" cy="537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Guitar Class With All </a:t>
            </a:r>
            <a:r>
              <a:rPr lang="en-CA" dirty="0" smtClean="0"/>
              <a:t>Attributes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 far we’ve only included the serialNumber attribute in the Guitar class</a:t>
            </a:r>
          </a:p>
          <a:p>
            <a:r>
              <a:rPr lang="en-CA" dirty="0" smtClean="0"/>
              <a:t>Diagrams for the Guitar class with all attributes are on the next slide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060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C# Console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 the console Inventory project you </a:t>
            </a:r>
            <a:r>
              <a:rPr lang="en-CA" dirty="0" smtClean="0"/>
              <a:t>used </a:t>
            </a:r>
            <a:r>
              <a:rPr lang="en-CA" dirty="0"/>
              <a:t>for </a:t>
            </a:r>
            <a:r>
              <a:rPr lang="en-CA" b="1" dirty="0"/>
              <a:t>Introduction to Object-Oriented Programming </a:t>
            </a:r>
            <a:r>
              <a:rPr lang="en-CA" b="1" dirty="0" smtClean="0"/>
              <a:t>1</a:t>
            </a:r>
            <a:r>
              <a:rPr lang="en-CA" dirty="0" smtClean="0"/>
              <a:t> and </a:t>
            </a:r>
            <a:r>
              <a:rPr lang="en-CA" b="1" dirty="0" smtClean="0"/>
              <a:t>2</a:t>
            </a:r>
            <a:r>
              <a:rPr lang="en-CA" dirty="0" smtClean="0"/>
              <a:t> </a:t>
            </a:r>
          </a:p>
          <a:p>
            <a:r>
              <a:rPr lang="en-CA" dirty="0" smtClean="0"/>
              <a:t>Confirm that the Guitar class is as shown on the next slide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0875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Guitar Class With All Attributes 2</a:t>
            </a:r>
            <a:endParaRPr lang="en-CA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90" y="1825625"/>
            <a:ext cx="4351220" cy="4351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20</a:t>
            </a:fld>
            <a:endParaRPr lang="en-CA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07776" y="1825625"/>
            <a:ext cx="39104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9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3</a:t>
            </a:fld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545080" y="447040"/>
            <a:ext cx="782781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Lucida Console" panose="020B0609040504020204" pitchFamily="49" charset="0"/>
              </a:rPr>
              <a:t>class </a:t>
            </a:r>
            <a:r>
              <a:rPr lang="en-CA" dirty="0">
                <a:latin typeface="Lucida Console" panose="020B0609040504020204" pitchFamily="49" charset="0"/>
              </a:rPr>
              <a:t>Guitar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{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private </a:t>
            </a:r>
            <a:r>
              <a:rPr lang="en-CA" dirty="0">
                <a:latin typeface="Lucida Console" panose="020B0609040504020204" pitchFamily="49" charset="0"/>
              </a:rPr>
              <a:t>string serialNumber;</a:t>
            </a:r>
          </a:p>
          <a:p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</a:t>
            </a:r>
            <a:r>
              <a:rPr lang="en-CA" dirty="0">
                <a:latin typeface="Lucida Console" panose="020B0609040504020204" pitchFamily="49" charset="0"/>
              </a:rPr>
              <a:t>public string SerialNumber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    </a:t>
            </a:r>
            <a:r>
              <a:rPr lang="en-CA" dirty="0">
                <a:latin typeface="Lucida Console" panose="020B0609040504020204" pitchFamily="49" charset="0"/>
              </a:rPr>
              <a:t>{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        set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    {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        serialNumber </a:t>
            </a:r>
            <a:r>
              <a:rPr lang="en-CA" dirty="0">
                <a:latin typeface="Lucida Console" panose="020B0609040504020204" pitchFamily="49" charset="0"/>
              </a:rPr>
              <a:t>= value;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        </a:t>
            </a:r>
            <a:r>
              <a:rPr lang="en-CA" dirty="0">
                <a:latin typeface="Lucida Console" panose="020B0609040504020204" pitchFamily="49" charset="0"/>
              </a:rPr>
              <a:t>}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        get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    {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        return </a:t>
            </a:r>
            <a:r>
              <a:rPr lang="en-CA" dirty="0">
                <a:latin typeface="Lucida Console" panose="020B0609040504020204" pitchFamily="49" charset="0"/>
              </a:rPr>
              <a:t>serialNumber;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        }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</a:t>
            </a:r>
            <a:r>
              <a:rPr lang="en-CA" dirty="0">
                <a:latin typeface="Lucida Console" panose="020B0609040504020204" pitchFamily="49" charset="0"/>
              </a:rPr>
              <a:t>}</a:t>
            </a:r>
          </a:p>
          <a:p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</a:t>
            </a:r>
            <a:r>
              <a:rPr lang="en-CA" dirty="0">
                <a:latin typeface="Lucida Console" panose="020B0609040504020204" pitchFamily="49" charset="0"/>
              </a:rPr>
              <a:t>public override string ToString()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    </a:t>
            </a:r>
            <a:r>
              <a:rPr lang="en-CA" dirty="0">
                <a:latin typeface="Lucida Console" panose="020B0609040504020204" pitchFamily="49" charset="0"/>
              </a:rPr>
              <a:t>{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        </a:t>
            </a:r>
            <a:r>
              <a:rPr lang="en-CA" dirty="0">
                <a:latin typeface="Lucida Console" panose="020B0609040504020204" pitchFamily="49" charset="0"/>
              </a:rPr>
              <a:t>return "SerialNumber = " + SerialNumber);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    }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}</a:t>
            </a:r>
            <a:endParaRPr lang="en-CA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3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and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Doughnut diagrams help us visualize objects in memory</a:t>
            </a:r>
          </a:p>
          <a:p>
            <a:r>
              <a:rPr lang="en-CA" dirty="0" smtClean="0"/>
              <a:t>Code goes in the outer ring</a:t>
            </a:r>
          </a:p>
          <a:p>
            <a:r>
              <a:rPr lang="en-CA" dirty="0" smtClean="0"/>
              <a:t>Data goes in the inner circle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90" y="1825625"/>
            <a:ext cx="4351220" cy="4351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349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Methods, Properties and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Methods and properties (code) go in the outer ring </a:t>
            </a:r>
          </a:p>
          <a:p>
            <a:r>
              <a:rPr lang="en-CA" dirty="0" smtClean="0"/>
              <a:t>Attributes (data) go in the inner circle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5</a:t>
            </a:fld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90" y="1825625"/>
            <a:ext cx="43512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Public and Private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b="1" dirty="0" smtClean="0"/>
              <a:t>code</a:t>
            </a:r>
            <a:r>
              <a:rPr lang="en-CA" dirty="0" smtClean="0"/>
              <a:t> in the outer ring has public visibility</a:t>
            </a:r>
          </a:p>
          <a:p>
            <a:r>
              <a:rPr lang="en-CA" dirty="0" smtClean="0"/>
              <a:t>The </a:t>
            </a:r>
            <a:r>
              <a:rPr lang="en-CA" b="1" dirty="0" smtClean="0"/>
              <a:t>data</a:t>
            </a:r>
            <a:r>
              <a:rPr lang="en-CA" dirty="0" smtClean="0"/>
              <a:t> in the inner circle has private visibility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6</a:t>
            </a:fld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90" y="1825625"/>
            <a:ext cx="43512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Putting it together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The public methods and properties (code) go in the outer ring</a:t>
            </a:r>
          </a:p>
          <a:p>
            <a:r>
              <a:rPr lang="en-CA" dirty="0" smtClean="0"/>
              <a:t>The private attributes (data) go  in  the inner circle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90" y="1825625"/>
            <a:ext cx="4351220" cy="4351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1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Mapping Code to the Doughnut Diagram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95" y="1961068"/>
            <a:ext cx="10086010" cy="4395282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564459" y="2352908"/>
            <a:ext cx="2230243" cy="4572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Arrow 7"/>
          <p:cNvSpPr/>
          <p:nvPr/>
        </p:nvSpPr>
        <p:spPr>
          <a:xfrm>
            <a:off x="5720576" y="5423210"/>
            <a:ext cx="2286000" cy="4572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Bent Arrow 4"/>
          <p:cNvSpPr/>
          <p:nvPr/>
        </p:nvSpPr>
        <p:spPr>
          <a:xfrm>
            <a:off x="5564459" y="4059043"/>
            <a:ext cx="2386360" cy="750031"/>
          </a:xfrm>
          <a:prstGeom prst="ben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7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Guitar Class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9659"/>
            <a:ext cx="5181600" cy="5084956"/>
          </a:xfrm>
        </p:spPr>
        <p:txBody>
          <a:bodyPr>
            <a:normAutofit fontScale="85000" lnSpcReduction="20000"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 class diagram documents the attributes (fields) and operations (methods) in a class</a:t>
            </a:r>
          </a:p>
          <a:p>
            <a:r>
              <a:rPr lang="en-CA" dirty="0" smtClean="0"/>
              <a:t>Properties are usually omitted from class diagrams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90" y="1825625"/>
            <a:ext cx="4351220" cy="4351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9</a:t>
            </a:fld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857" y="2169398"/>
            <a:ext cx="1981200" cy="100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658" y="2186702"/>
            <a:ext cx="2028825" cy="2524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8023" y="1747163"/>
            <a:ext cx="14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Visual Studio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916229" y="1747163"/>
            <a:ext cx="16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Visual Paradigm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96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550</Words>
  <Application>Microsoft Office PowerPoint</Application>
  <PresentationFormat>Widescreen</PresentationFormat>
  <Paragraphs>127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Lucida Console</vt:lpstr>
      <vt:lpstr>Office Theme</vt:lpstr>
      <vt:lpstr>Introduction to Classes 3</vt:lpstr>
      <vt:lpstr>C# Console Application</vt:lpstr>
      <vt:lpstr>PowerPoint Presentation</vt:lpstr>
      <vt:lpstr>Code and Data</vt:lpstr>
      <vt:lpstr>Methods, Properties and Attributes</vt:lpstr>
      <vt:lpstr>Public and Private</vt:lpstr>
      <vt:lpstr>Putting it together</vt:lpstr>
      <vt:lpstr>Mapping Code to the Doughnut Diagram</vt:lpstr>
      <vt:lpstr>Guitar Class Diagram</vt:lpstr>
      <vt:lpstr>fender Object 1</vt:lpstr>
      <vt:lpstr>fender Object 2</vt:lpstr>
      <vt:lpstr>gibson Object 1</vt:lpstr>
      <vt:lpstr>gibson Object 2</vt:lpstr>
      <vt:lpstr>reverend Object 1</vt:lpstr>
      <vt:lpstr>reverend Object 2</vt:lpstr>
      <vt:lpstr>Objects in Memory 1</vt:lpstr>
      <vt:lpstr>Objects in Memory 2</vt:lpstr>
      <vt:lpstr>Objects in Memory 3</vt:lpstr>
      <vt:lpstr>Guitar Class With All Attributes 1</vt:lpstr>
      <vt:lpstr>Guitar Class With All Attributes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Programming 3</dc:title>
  <dc:creator>John McKay</dc:creator>
  <cp:lastModifiedBy>John McKay</cp:lastModifiedBy>
  <cp:revision>200</cp:revision>
  <dcterms:created xsi:type="dcterms:W3CDTF">2014-06-13T22:44:39Z</dcterms:created>
  <dcterms:modified xsi:type="dcterms:W3CDTF">2016-02-13T02:11:29Z</dcterms:modified>
</cp:coreProperties>
</file>