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86" r:id="rId5"/>
    <p:sldId id="287" r:id="rId6"/>
    <p:sldId id="288" r:id="rId7"/>
    <p:sldId id="289" r:id="rId8"/>
    <p:sldId id="290" r:id="rId9"/>
    <p:sldId id="292" r:id="rId10"/>
    <p:sldId id="293" r:id="rId11"/>
    <p:sldId id="294" r:id="rId12"/>
    <p:sldId id="257" r:id="rId13"/>
    <p:sldId id="258" r:id="rId14"/>
    <p:sldId id="259" r:id="rId15"/>
    <p:sldId id="260" r:id="rId16"/>
    <p:sldId id="261" r:id="rId17"/>
    <p:sldId id="265" r:id="rId18"/>
    <p:sldId id="262" r:id="rId19"/>
    <p:sldId id="263" r:id="rId20"/>
    <p:sldId id="264" r:id="rId21"/>
    <p:sldId id="296" r:id="rId22"/>
    <p:sldId id="266" r:id="rId23"/>
    <p:sldId id="267" r:id="rId24"/>
    <p:sldId id="295" r:id="rId25"/>
    <p:sldId id="278" r:id="rId26"/>
    <p:sldId id="279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80" r:id="rId38"/>
    <p:sldId id="281" r:id="rId39"/>
    <p:sldId id="282" r:id="rId40"/>
    <p:sldId id="283" r:id="rId41"/>
    <p:sldId id="284" r:id="rId42"/>
    <p:sldId id="28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B29EE9-595F-45B2-912E-E581D3823FCF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37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E9-595F-45B2-912E-E581D3823FCF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40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E9-595F-45B2-912E-E581D3823FCF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057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20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191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8/29/2016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2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8/29/2016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4110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122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8/29/2016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5405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46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323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E9-595F-45B2-912E-E581D3823FCF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854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8/29/2016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09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81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14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203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2850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8/29/2016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8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8/29/2016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5738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7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8/29/2016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141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48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E9-595F-45B2-912E-E581D3823FCF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416643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03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8/29/2016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31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009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47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E9-595F-45B2-912E-E581D3823FCF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8612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E9-595F-45B2-912E-E581D3823FCF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478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E9-595F-45B2-912E-E581D3823FCF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942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E9-595F-45B2-912E-E581D3823FCF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61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31B29EE9-595F-45B2-912E-E581D3823FCF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035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B29EE9-595F-45B2-912E-E581D3823FCF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935106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1B29EE9-595F-45B2-912E-E581D3823FCF}" type="datetimeFigureOut">
              <a:rPr lang="en-CA" smtClean="0"/>
              <a:t>29/08/2016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65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7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3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p.net/en/latest/tutorials/first-mvc-app/index.html" TargetMode="External"/><Relationship Id="rId2" Type="http://schemas.openxmlformats.org/officeDocument/2006/relationships/hyperlink" Target="mailto:dturton@conestogac.on.c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nnect.microsoft.com/VisualStudio/Feedbac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platforms/aspnetcore/existing-db.html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news/releasenotes/vs2015-update3-vs" TargetMode="External"/><Relationship Id="rId2" Type="http://schemas.openxmlformats.org/officeDocument/2006/relationships/hyperlink" Target="https://www.microsoft.com/en-us/download/details.aspx?id=5039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soft.com/net/core#windows" TargetMode="External"/><Relationship Id="rId4" Type="http://schemas.openxmlformats.org/officeDocument/2006/relationships/hyperlink" Target="https://go.microsoft.com/fwlink/?LinkId=817245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sp.net/en/latest/fundamentals/dependency-injectio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Creating an MVC Web Site</a:t>
            </a:r>
            <a:br>
              <a:rPr lang="en-CA" dirty="0"/>
            </a:br>
            <a:r>
              <a:rPr lang="en-CA" sz="4000" dirty="0"/>
              <a:t>…using ASP.NET Core 1.0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/>
              <a:t>David Turton, Professor</a:t>
            </a:r>
          </a:p>
          <a:p>
            <a:r>
              <a:rPr lang="en-CA"/>
              <a:t>Conestoga College</a:t>
            </a:r>
          </a:p>
          <a:p>
            <a:r>
              <a:rPr lang="en-CA"/>
              <a:t>Institute of Technology and Advanced Learning</a:t>
            </a:r>
          </a:p>
          <a:p>
            <a:r>
              <a:rPr lang="en-CA">
                <a:hlinkClick r:id="rId2"/>
              </a:rPr>
              <a:t>dturton@conestogac.on.ca</a:t>
            </a:r>
            <a:endParaRPr lang="en-CA"/>
          </a:p>
          <a:p>
            <a:r>
              <a:rPr lang="en-CA"/>
              <a:t>Doon 2A605 519-748-5220 x3610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734961" y="1183982"/>
            <a:ext cx="854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See this Microsoft Tutorial on </a:t>
            </a:r>
            <a:r>
              <a:rPr lang="en-CA" dirty="0">
                <a:hlinkClick r:id="rId3"/>
              </a:rPr>
              <a:t>building your first ASP.NET Core MVC </a:t>
            </a:r>
            <a:r>
              <a:rPr lang="en-CA" dirty="0" smtClean="0">
                <a:hlinkClick r:id="rId3"/>
              </a:rPr>
              <a:t>app</a:t>
            </a:r>
            <a:endParaRPr lang="en-CA" dirty="0" smtClean="0"/>
          </a:p>
          <a:p>
            <a:r>
              <a:rPr lang="en-CA" dirty="0"/>
              <a:t>Reports bugs here: </a:t>
            </a:r>
            <a:r>
              <a:rPr lang="en-CA" dirty="0">
                <a:hlinkClick r:id="rId4"/>
              </a:rPr>
              <a:t>https://</a:t>
            </a:r>
            <a:r>
              <a:rPr lang="en-CA" dirty="0" smtClean="0">
                <a:hlinkClick r:id="rId4"/>
              </a:rPr>
              <a:t>connect.microsoft.com/VisualStudio/Feedback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383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new Project using ASP.NET Core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" y="1120373"/>
            <a:ext cx="11306175" cy="503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683" y="1567522"/>
            <a:ext cx="7655161" cy="529047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833840" y="1768889"/>
            <a:ext cx="2354524" cy="734166"/>
          </a:xfrm>
          <a:prstGeom prst="straightConnector1">
            <a:avLst/>
          </a:prstGeom>
          <a:ln w="38100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5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599" y="1481330"/>
            <a:ext cx="4835611" cy="211036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Include authentication:</a:t>
            </a:r>
          </a:p>
          <a:p>
            <a:pPr lvl="1"/>
            <a:r>
              <a:rPr lang="en-CA" dirty="0"/>
              <a:t>It's very hard to add later</a:t>
            </a:r>
          </a:p>
          <a:p>
            <a:pPr lvl="1"/>
            <a:r>
              <a:rPr lang="en-CA" dirty="0"/>
              <a:t>Used to permit &amp; deny access</a:t>
            </a:r>
          </a:p>
          <a:p>
            <a:pPr lvl="2"/>
            <a:r>
              <a:rPr lang="en-CA" dirty="0"/>
              <a:t>Users belong to roles</a:t>
            </a:r>
          </a:p>
          <a:p>
            <a:pPr lvl="2"/>
            <a:r>
              <a:rPr lang="en-CA" dirty="0"/>
              <a:t>Web pages &amp; functions can be restricted to specific roles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Specify "Web Application"</a:t>
            </a:r>
            <a:br>
              <a:rPr lang="en-CA" dirty="0"/>
            </a:br>
            <a:r>
              <a:rPr lang="en-CA" sz="3100" dirty="0"/>
              <a:t>- this provides the basic MVC structure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054" y="1325995"/>
            <a:ext cx="6802582" cy="5272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08" y="3520065"/>
            <a:ext cx="7000875" cy="2828925"/>
          </a:xfrm>
          <a:prstGeom prst="rect">
            <a:avLst/>
          </a:prstGeom>
        </p:spPr>
      </p:pic>
      <p:sp>
        <p:nvSpPr>
          <p:cNvPr id="11" name="Content Placeholder 9"/>
          <p:cNvSpPr txBox="1">
            <a:spLocks/>
          </p:cNvSpPr>
          <p:nvPr/>
        </p:nvSpPr>
        <p:spPr>
          <a:xfrm>
            <a:off x="2533134" y="4756840"/>
            <a:ext cx="4897395" cy="1681347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 fontScale="6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dirty="0"/>
              <a:t>Individual user accounts</a:t>
            </a:r>
          </a:p>
          <a:p>
            <a:pPr lvl="1"/>
            <a:r>
              <a:rPr lang="en-CA" dirty="0"/>
              <a:t>Authenticates using a User/Role database</a:t>
            </a:r>
          </a:p>
          <a:p>
            <a:r>
              <a:rPr lang="en-CA" dirty="0"/>
              <a:t>Work and school accounts</a:t>
            </a:r>
          </a:p>
          <a:p>
            <a:pPr lvl="1"/>
            <a:r>
              <a:rPr lang="en-CA" dirty="0"/>
              <a:t>Authenticates using Active Directory, Azure or Office 360 accounts</a:t>
            </a:r>
          </a:p>
          <a:p>
            <a:r>
              <a:rPr lang="en-CA" dirty="0"/>
              <a:t>Windows Authentication</a:t>
            </a:r>
          </a:p>
          <a:p>
            <a:pPr lvl="1"/>
            <a:r>
              <a:rPr lang="en-CA" dirty="0"/>
              <a:t>Permit &amp; deny based on current username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25964" y="4119418"/>
            <a:ext cx="7185891" cy="618837"/>
          </a:xfrm>
          <a:prstGeom prst="straightConnector1">
            <a:avLst/>
          </a:prstGeom>
          <a:ln w="38100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979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39048" y="1481329"/>
            <a:ext cx="7455244" cy="4525963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A </a:t>
            </a:r>
            <a:r>
              <a:rPr lang="en-CA" i="1" dirty="0"/>
              <a:t>solution</a:t>
            </a:r>
            <a:r>
              <a:rPr lang="en-CA" dirty="0"/>
              <a:t> can contain multiple </a:t>
            </a:r>
            <a:r>
              <a:rPr lang="en-CA" i="1" dirty="0"/>
              <a:t>projects</a:t>
            </a:r>
          </a:p>
          <a:p>
            <a:pPr lvl="1"/>
            <a:r>
              <a:rPr lang="en-CA" dirty="0"/>
              <a:t>Web site, unit-tests, class libraries, etc.</a:t>
            </a:r>
          </a:p>
          <a:p>
            <a:r>
              <a:rPr lang="en-CA" dirty="0"/>
              <a:t>MVC</a:t>
            </a:r>
          </a:p>
          <a:p>
            <a:pPr lvl="1"/>
            <a:r>
              <a:rPr lang="en-CA" dirty="0"/>
              <a:t>Controllers (business logic layer)</a:t>
            </a:r>
          </a:p>
          <a:p>
            <a:pPr lvl="2"/>
            <a:r>
              <a:rPr lang="en-CA" dirty="0"/>
              <a:t>Code driving web pages</a:t>
            </a:r>
          </a:p>
          <a:p>
            <a:pPr lvl="3"/>
            <a:r>
              <a:rPr lang="en-CA" dirty="0"/>
              <a:t>Accesses and maintains database tables</a:t>
            </a:r>
          </a:p>
          <a:p>
            <a:pPr lvl="3"/>
            <a:r>
              <a:rPr lang="en-CA" dirty="0"/>
              <a:t>Decides which view to return, passes data to view</a:t>
            </a:r>
          </a:p>
          <a:p>
            <a:pPr lvl="1"/>
            <a:r>
              <a:rPr lang="en-CA" dirty="0"/>
              <a:t>Models</a:t>
            </a:r>
          </a:p>
          <a:p>
            <a:pPr lvl="2"/>
            <a:r>
              <a:rPr lang="en-CA" dirty="0"/>
              <a:t>Describe data such as database tables</a:t>
            </a:r>
          </a:p>
          <a:p>
            <a:pPr lvl="3"/>
            <a:r>
              <a:rPr lang="en-CA" dirty="0"/>
              <a:t>Used by controller to pass data to database &amp; views</a:t>
            </a:r>
          </a:p>
          <a:p>
            <a:pPr lvl="3"/>
            <a:r>
              <a:rPr lang="en-CA" dirty="0"/>
              <a:t>Contain data validation code &amp; annotations</a:t>
            </a:r>
          </a:p>
          <a:p>
            <a:pPr lvl="1"/>
            <a:r>
              <a:rPr lang="en-CA" dirty="0"/>
              <a:t>Views (presentation layer)</a:t>
            </a:r>
          </a:p>
          <a:p>
            <a:pPr lvl="2"/>
            <a:r>
              <a:rPr lang="en-CA" dirty="0"/>
              <a:t>HTML5/CSS3 augmented with Razor code</a:t>
            </a:r>
          </a:p>
          <a:p>
            <a:pPr lvl="3"/>
            <a:r>
              <a:rPr lang="en-CA" dirty="0"/>
              <a:t>Conveys data from controller to user</a:t>
            </a:r>
          </a:p>
          <a:p>
            <a:pPr lvl="3"/>
            <a:r>
              <a:rPr lang="en-CA" dirty="0"/>
              <a:t>Conveys user input to controller</a:t>
            </a:r>
          </a:p>
          <a:p>
            <a:pPr lvl="2"/>
            <a:r>
              <a:rPr lang="en-CA" dirty="0"/>
              <a:t>One sub-folder under Views for each controller</a:t>
            </a:r>
          </a:p>
          <a:p>
            <a:pPr lvl="3"/>
            <a:r>
              <a:rPr lang="en-CA" dirty="0"/>
              <a:t>Controllers have multiple views </a:t>
            </a:r>
          </a:p>
          <a:p>
            <a:pPr lvl="2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39048" y="202438"/>
            <a:ext cx="7290486" cy="1143000"/>
          </a:xfrm>
        </p:spPr>
        <p:txBody>
          <a:bodyPr/>
          <a:lstStyle/>
          <a:p>
            <a:r>
              <a:rPr lang="en-CA" dirty="0"/>
              <a:t>Structure of an MVC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46"/>
            <a:ext cx="4381500" cy="654367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1589904" y="2454878"/>
            <a:ext cx="3321730" cy="9648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334530" y="3319851"/>
            <a:ext cx="3577104" cy="111326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202726" y="3665840"/>
            <a:ext cx="3708908" cy="70586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1944130" y="3921211"/>
            <a:ext cx="378940" cy="675503"/>
          </a:xfrm>
          <a:prstGeom prst="rightBrac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397212" y="4258963"/>
            <a:ext cx="2758262" cy="1114226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58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85356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Code First</a:t>
            </a:r>
          </a:p>
          <a:p>
            <a:pPr lvl="1"/>
            <a:r>
              <a:rPr lang="en-CA" dirty="0"/>
              <a:t>You provide the Design Class Models &amp; context class</a:t>
            </a:r>
          </a:p>
          <a:p>
            <a:pPr lvl="2"/>
            <a:r>
              <a:rPr lang="en-CA" dirty="0"/>
              <a:t>One model per database table</a:t>
            </a:r>
          </a:p>
          <a:p>
            <a:pPr lvl="1"/>
            <a:r>
              <a:rPr lang="en-CA" dirty="0"/>
              <a:t>Create the database &amp; tables using </a:t>
            </a:r>
            <a:r>
              <a:rPr lang="en-CA" i="1" dirty="0"/>
              <a:t>Migrations</a:t>
            </a:r>
            <a:r>
              <a:rPr lang="en-CA" dirty="0"/>
              <a:t> under Package Manager</a:t>
            </a:r>
          </a:p>
          <a:p>
            <a:pPr lvl="2"/>
            <a:r>
              <a:rPr lang="en-CA" dirty="0"/>
              <a:t>Can write "seed" code to initialise table data</a:t>
            </a:r>
          </a:p>
          <a:p>
            <a:pPr lvl="1"/>
            <a:r>
              <a:rPr lang="en-CA" dirty="0"/>
              <a:t>If you modify the models or context, site will refuse to use current database:</a:t>
            </a:r>
          </a:p>
          <a:p>
            <a:pPr lvl="2"/>
            <a:r>
              <a:rPr lang="en-CA" dirty="0"/>
              <a:t>Must </a:t>
            </a:r>
            <a:r>
              <a:rPr lang="en-CA" i="1" dirty="0"/>
              <a:t>migrate</a:t>
            </a:r>
            <a:r>
              <a:rPr lang="en-CA" dirty="0"/>
              <a:t> model/context changes to the database (data is usually retained)</a:t>
            </a:r>
          </a:p>
          <a:p>
            <a:pPr lvl="2"/>
            <a:endParaRPr lang="en-CA" dirty="0"/>
          </a:p>
          <a:p>
            <a:r>
              <a:rPr lang="en-CA" dirty="0"/>
              <a:t>Data First</a:t>
            </a:r>
          </a:p>
          <a:p>
            <a:pPr lvl="1"/>
            <a:r>
              <a:rPr lang="en-CA" dirty="0"/>
              <a:t>You provide an existing database</a:t>
            </a:r>
          </a:p>
          <a:p>
            <a:pPr lvl="2"/>
            <a:r>
              <a:rPr lang="en-CA" dirty="0"/>
              <a:t>…with existing data</a:t>
            </a:r>
          </a:p>
          <a:p>
            <a:pPr lvl="1"/>
            <a:r>
              <a:rPr lang="en-CA" dirty="0"/>
              <a:t>Use Package Manager to generate the models &amp; context</a:t>
            </a:r>
          </a:p>
          <a:p>
            <a:pPr lvl="1"/>
            <a:r>
              <a:rPr lang="en-CA" dirty="0"/>
              <a:t>If you modify the database tables:</a:t>
            </a:r>
          </a:p>
          <a:p>
            <a:pPr lvl="2"/>
            <a:r>
              <a:rPr lang="en-CA" dirty="0"/>
              <a:t>Delete &amp; re-generate the models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Code-First or Data-First Approach?</a:t>
            </a:r>
          </a:p>
        </p:txBody>
      </p:sp>
    </p:spTree>
    <p:extLst>
      <p:ext uri="{BB962C8B-B14F-4D97-AF65-F5344CB8AC3E}">
        <p14:creationId xmlns:p14="http://schemas.microsoft.com/office/powerpoint/2010/main" val="36133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Data-First Approach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21427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Attach or create database on SQL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Start Package Manager console</a:t>
            </a:r>
          </a:p>
          <a:p>
            <a:pPr marL="457200" indent="-457200">
              <a:buFont typeface="+mj-lt"/>
              <a:buAutoNum type="arabicPeriod"/>
            </a:pPr>
            <a:r>
              <a:rPr lang="en-CA" i="1" dirty="0"/>
              <a:t>Scaffold </a:t>
            </a:r>
            <a:r>
              <a:rPr lang="en-CA" dirty="0"/>
              <a:t>(generate) context &amp; models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Implement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659478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17637"/>
            <a:ext cx="10989276" cy="3401497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SQL Server can be installed multiple times </a:t>
            </a:r>
            <a:r>
              <a:rPr lang="en-CA" i="1" dirty="0"/>
              <a:t>	</a:t>
            </a:r>
          </a:p>
          <a:p>
            <a:pPr lvl="1"/>
            <a:r>
              <a:rPr lang="en-CA" dirty="0"/>
              <a:t>Each instance has a unique name &amp; its own collection of databases</a:t>
            </a:r>
          </a:p>
          <a:p>
            <a:pPr lvl="2"/>
            <a:r>
              <a:rPr lang="en-CA" dirty="0"/>
              <a:t>…all use the same SQL Server program files</a:t>
            </a:r>
          </a:p>
          <a:p>
            <a:pPr lvl="2"/>
            <a:endParaRPr lang="en-CA" dirty="0"/>
          </a:p>
          <a:p>
            <a:r>
              <a:rPr lang="en-CA" dirty="0"/>
              <a:t>Default instance name for SQL Server </a:t>
            </a:r>
            <a:r>
              <a:rPr lang="en-CA" i="1" dirty="0"/>
              <a:t>Express</a:t>
            </a:r>
            <a:r>
              <a:rPr lang="en-CA" dirty="0"/>
              <a:t> Edition:</a:t>
            </a:r>
          </a:p>
          <a:p>
            <a:pPr lvl="1"/>
            <a:r>
              <a:rPr lang="en-CA" b="1" dirty="0"/>
              <a:t>(local)\</a:t>
            </a:r>
            <a:r>
              <a:rPr lang="en-CA" b="1" dirty="0" err="1"/>
              <a:t>SqlExpress</a:t>
            </a:r>
            <a:r>
              <a:rPr lang="en-CA" b="1" dirty="0"/>
              <a:t>    </a:t>
            </a:r>
            <a:r>
              <a:rPr lang="en-CA" dirty="0"/>
              <a:t>or    </a:t>
            </a:r>
            <a:r>
              <a:rPr lang="en-CA" b="1" dirty="0"/>
              <a:t>.\</a:t>
            </a:r>
            <a:r>
              <a:rPr lang="en-CA" b="1" dirty="0" err="1"/>
              <a:t>SqlExpress</a:t>
            </a:r>
            <a:r>
              <a:rPr lang="en-CA" b="1" dirty="0"/>
              <a:t> </a:t>
            </a:r>
            <a:r>
              <a:rPr lang="en-CA" dirty="0"/>
              <a:t>	("." means "local computer")</a:t>
            </a:r>
          </a:p>
          <a:p>
            <a:pPr lvl="2"/>
            <a:endParaRPr lang="en-CA" dirty="0"/>
          </a:p>
          <a:p>
            <a:pPr lvl="2"/>
            <a:r>
              <a:rPr lang="en-CA" dirty="0"/>
              <a:t>Checkbox to also install </a:t>
            </a:r>
            <a:r>
              <a:rPr lang="en-CA" b="1" dirty="0"/>
              <a:t>(</a:t>
            </a:r>
            <a:r>
              <a:rPr lang="en-CA" b="1" dirty="0" err="1"/>
              <a:t>localDB</a:t>
            </a:r>
            <a:r>
              <a:rPr lang="en-CA" b="1" dirty="0"/>
              <a:t>)\</a:t>
            </a:r>
            <a:r>
              <a:rPr lang="en-CA" b="1" dirty="0" err="1"/>
              <a:t>MsSqlLocalDB</a:t>
            </a:r>
            <a:endParaRPr lang="en-CA" b="1" dirty="0"/>
          </a:p>
          <a:p>
            <a:pPr lvl="3"/>
            <a:r>
              <a:rPr lang="en-CA" dirty="0"/>
              <a:t>…this is Visual Studio 2015’s default instance:</a:t>
            </a:r>
          </a:p>
          <a:p>
            <a:pPr lvl="4"/>
            <a:r>
              <a:rPr lang="en-CA" sz="1600" dirty="0" err="1"/>
              <a:t>Tools</a:t>
            </a:r>
            <a:r>
              <a:rPr lang="en-CA" sz="1600" dirty="0" err="1">
                <a:sym typeface="Wingdings" panose="05000000000000000000" pitchFamily="2" charset="2"/>
              </a:rPr>
              <a:t>OptionsDatabase</a:t>
            </a:r>
            <a:r>
              <a:rPr lang="en-CA" sz="1600" dirty="0">
                <a:sym typeface="Wingdings" panose="05000000000000000000" pitchFamily="2" charset="2"/>
              </a:rPr>
              <a:t> </a:t>
            </a:r>
            <a:r>
              <a:rPr lang="en-CA" sz="1600" dirty="0" err="1">
                <a:sym typeface="Wingdings" panose="05000000000000000000" pitchFamily="2" charset="2"/>
              </a:rPr>
              <a:t>ToolsDataConnections</a:t>
            </a:r>
            <a:endParaRPr lang="en-CA" sz="1600" dirty="0">
              <a:sym typeface="Wingdings" panose="05000000000000000000" pitchFamily="2" charset="2"/>
            </a:endParaRPr>
          </a:p>
          <a:p>
            <a:pPr lvl="4"/>
            <a:endParaRPr lang="en-CA" dirty="0"/>
          </a:p>
          <a:p>
            <a:pPr lvl="1"/>
            <a:r>
              <a:rPr lang="en-CA" dirty="0"/>
              <a:t>Instance names are not case sensitive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Server Management Studio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443" y="3328086"/>
            <a:ext cx="4684557" cy="352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77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599" y="274638"/>
            <a:ext cx="11393695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Create Database option 1 </a:t>
            </a:r>
            <a:br>
              <a:rPr lang="en-CA" dirty="0"/>
            </a:br>
            <a:r>
              <a:rPr lang="en-CA" dirty="0"/>
              <a:t>– </a:t>
            </a:r>
            <a:r>
              <a:rPr lang="en-CA" i="1" dirty="0"/>
              <a:t>attach</a:t>
            </a:r>
            <a:r>
              <a:rPr lang="en-CA" dirty="0"/>
              <a:t> an existing database .</a:t>
            </a:r>
            <a:r>
              <a:rPr lang="en-CA" dirty="0" err="1"/>
              <a:t>mdf</a:t>
            </a:r>
            <a:r>
              <a:rPr lang="en-CA" dirty="0"/>
              <a:t> file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3" y="1341223"/>
            <a:ext cx="10744200" cy="5295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746" y="1477593"/>
            <a:ext cx="7049015" cy="538040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866768" y="3196281"/>
            <a:ext cx="6985686" cy="94735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2705" y="2936571"/>
            <a:ext cx="292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You can change the displayed name</a:t>
            </a:r>
          </a:p>
          <a:p>
            <a:pPr marL="171450" indent="-171450">
              <a:buFontTx/>
              <a:buChar char="-"/>
            </a:pPr>
            <a:r>
              <a:rPr lang="en-CA" sz="1200" dirty="0"/>
              <a:t>The actual database name is the .</a:t>
            </a:r>
            <a:r>
              <a:rPr lang="en-CA" sz="1200" dirty="0" err="1"/>
              <a:t>mdf</a:t>
            </a:r>
            <a:r>
              <a:rPr lang="en-CA" sz="1200" dirty="0"/>
              <a:t> file-name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918357" y="2667699"/>
            <a:ext cx="215544" cy="285226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466755">
            <a:off x="5243119" y="3347207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Navigate to .</a:t>
            </a:r>
            <a:r>
              <a:rPr lang="en-CA" dirty="0" err="1"/>
              <a:t>mdf</a:t>
            </a:r>
            <a:r>
              <a:rPr lang="en-CA" dirty="0"/>
              <a:t> file</a:t>
            </a:r>
          </a:p>
        </p:txBody>
      </p:sp>
      <p:sp>
        <p:nvSpPr>
          <p:cNvPr id="2" name="Oval 1"/>
          <p:cNvSpPr/>
          <p:nvPr/>
        </p:nvSpPr>
        <p:spPr>
          <a:xfrm>
            <a:off x="9325232" y="4539049"/>
            <a:ext cx="749644" cy="271848"/>
          </a:xfrm>
          <a:prstGeom prst="ellipse">
            <a:avLst/>
          </a:prstGeom>
          <a:noFill/>
          <a:ln w="28575" cmpd="sng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 5"/>
          <p:cNvSpPr/>
          <p:nvPr/>
        </p:nvSpPr>
        <p:spPr>
          <a:xfrm>
            <a:off x="9605319" y="3534032"/>
            <a:ext cx="536038" cy="972065"/>
          </a:xfrm>
          <a:custGeom>
            <a:avLst/>
            <a:gdLst>
              <a:gd name="connsiteX0" fmla="*/ 0 w 536038"/>
              <a:gd name="connsiteY0" fmla="*/ 0 h 972065"/>
              <a:gd name="connsiteX1" fmla="*/ 527222 w 536038"/>
              <a:gd name="connsiteY1" fmla="*/ 230660 h 972065"/>
              <a:gd name="connsiteX2" fmla="*/ 280086 w 536038"/>
              <a:gd name="connsiteY2" fmla="*/ 972065 h 97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038" h="972065">
                <a:moveTo>
                  <a:pt x="0" y="0"/>
                </a:moveTo>
                <a:cubicBezTo>
                  <a:pt x="240270" y="34324"/>
                  <a:pt x="480541" y="68649"/>
                  <a:pt x="527222" y="230660"/>
                </a:cubicBezTo>
                <a:cubicBezTo>
                  <a:pt x="573903" y="392671"/>
                  <a:pt x="426994" y="682368"/>
                  <a:pt x="280086" y="972065"/>
                </a:cubicBezTo>
              </a:path>
            </a:pathLst>
          </a:custGeom>
          <a:noFill/>
          <a:ln w="28575" cmpd="sng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28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4" y="1337650"/>
            <a:ext cx="9848850" cy="54578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Create Database option 2 </a:t>
            </a:r>
            <a:br>
              <a:rPr lang="en-CA" dirty="0"/>
            </a:br>
            <a:r>
              <a:rPr lang="en-CA" dirty="0"/>
              <a:t>– create database from .</a:t>
            </a:r>
            <a:r>
              <a:rPr lang="en-CA" dirty="0" err="1"/>
              <a:t>sql</a:t>
            </a:r>
            <a:r>
              <a:rPr lang="en-CA" dirty="0"/>
              <a:t> script</a:t>
            </a:r>
          </a:p>
        </p:txBody>
      </p:sp>
      <p:sp>
        <p:nvSpPr>
          <p:cNvPr id="6" name="Oval 5"/>
          <p:cNvSpPr/>
          <p:nvPr/>
        </p:nvSpPr>
        <p:spPr>
          <a:xfrm>
            <a:off x="696286" y="1711354"/>
            <a:ext cx="595619" cy="402672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2197916" y="1912690"/>
            <a:ext cx="1199625" cy="453005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9789952" y="2743049"/>
            <a:ext cx="24020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Select the instance where you want the database </a:t>
            </a:r>
          </a:p>
          <a:p>
            <a:pPr marL="285750" indent="-285750">
              <a:buFontTx/>
              <a:buChar char="-"/>
            </a:pPr>
            <a:r>
              <a:rPr lang="en-CA" dirty="0"/>
              <a:t>I'm showing 2 instances:</a:t>
            </a:r>
          </a:p>
          <a:p>
            <a:r>
              <a:rPr lang="en-CA" sz="1200" dirty="0"/>
              <a:t>     - (local)\</a:t>
            </a:r>
            <a:r>
              <a:rPr lang="en-CA" sz="1200" dirty="0" err="1"/>
              <a:t>SqlExpress</a:t>
            </a:r>
            <a:endParaRPr lang="en-CA" sz="1200" dirty="0"/>
          </a:p>
          <a:p>
            <a:r>
              <a:rPr lang="en-CA" sz="1200" dirty="0"/>
              <a:t>     - (</a:t>
            </a:r>
            <a:r>
              <a:rPr lang="en-CA" sz="1200" dirty="0" err="1"/>
              <a:t>localDB</a:t>
            </a:r>
            <a:r>
              <a:rPr lang="en-CA" sz="1200" dirty="0"/>
              <a:t>)\</a:t>
            </a:r>
            <a:r>
              <a:rPr lang="en-CA" sz="1200" dirty="0" err="1"/>
              <a:t>MsSqlLocalDB</a:t>
            </a:r>
            <a:endParaRPr lang="en-CA" dirty="0"/>
          </a:p>
          <a:p>
            <a:endParaRPr lang="en-CA" dirty="0"/>
          </a:p>
          <a:p>
            <a:r>
              <a:rPr lang="en-CA" dirty="0"/>
              <a:t>Open or paste the .</a:t>
            </a:r>
            <a:r>
              <a:rPr lang="en-CA" dirty="0" err="1"/>
              <a:t>sql</a:t>
            </a:r>
            <a:r>
              <a:rPr lang="en-CA" dirty="0"/>
              <a:t> query</a:t>
            </a:r>
          </a:p>
          <a:p>
            <a:endParaRPr lang="en-CA" dirty="0"/>
          </a:p>
          <a:p>
            <a:r>
              <a:rPr lang="en-CA" dirty="0"/>
              <a:t>Execute the query</a:t>
            </a:r>
          </a:p>
        </p:txBody>
      </p:sp>
      <p:sp>
        <p:nvSpPr>
          <p:cNvPr id="10" name="Oval 9"/>
          <p:cNvSpPr/>
          <p:nvPr/>
        </p:nvSpPr>
        <p:spPr>
          <a:xfrm>
            <a:off x="167289" y="2641740"/>
            <a:ext cx="3968106" cy="453005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370014" y="1686187"/>
            <a:ext cx="1199625" cy="453005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reeform 11"/>
          <p:cNvSpPr/>
          <p:nvPr/>
        </p:nvSpPr>
        <p:spPr>
          <a:xfrm>
            <a:off x="1062681" y="1416898"/>
            <a:ext cx="823784" cy="280097"/>
          </a:xfrm>
          <a:custGeom>
            <a:avLst/>
            <a:gdLst>
              <a:gd name="connsiteX0" fmla="*/ 0 w 823784"/>
              <a:gd name="connsiteY0" fmla="*/ 280097 h 280097"/>
              <a:gd name="connsiteX1" fmla="*/ 461319 w 823784"/>
              <a:gd name="connsiteY1" fmla="*/ 10 h 280097"/>
              <a:gd name="connsiteX2" fmla="*/ 823784 w 823784"/>
              <a:gd name="connsiteY2" fmla="*/ 271859 h 28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784" h="280097">
                <a:moveTo>
                  <a:pt x="0" y="280097"/>
                </a:moveTo>
                <a:cubicBezTo>
                  <a:pt x="162011" y="140740"/>
                  <a:pt x="324022" y="1383"/>
                  <a:pt x="461319" y="10"/>
                </a:cubicBezTo>
                <a:cubicBezTo>
                  <a:pt x="598616" y="-1363"/>
                  <a:pt x="711200" y="135248"/>
                  <a:pt x="823784" y="271859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prstDash val="sysDash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1604093" y="4981658"/>
            <a:ext cx="39052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600" dirty="0"/>
              <a:t>SQL Server 2014	SQL version 12.x.x</a:t>
            </a:r>
          </a:p>
          <a:p>
            <a:r>
              <a:rPr lang="en-CA" sz="1600" dirty="0"/>
              <a:t>SQL Server 2016	SQL version 13.x.x</a:t>
            </a:r>
          </a:p>
        </p:txBody>
      </p:sp>
      <p:sp>
        <p:nvSpPr>
          <p:cNvPr id="18" name="Freeform 17"/>
          <p:cNvSpPr/>
          <p:nvPr/>
        </p:nvSpPr>
        <p:spPr>
          <a:xfrm>
            <a:off x="2568419" y="4679093"/>
            <a:ext cx="957376" cy="683740"/>
          </a:xfrm>
          <a:custGeom>
            <a:avLst/>
            <a:gdLst>
              <a:gd name="connsiteX0" fmla="*/ 59451 w 1023278"/>
              <a:gd name="connsiteY0" fmla="*/ 0 h 656967"/>
              <a:gd name="connsiteX1" fmla="*/ 59451 w 1023278"/>
              <a:gd name="connsiteY1" fmla="*/ 197708 h 656967"/>
              <a:gd name="connsiteX2" fmla="*/ 677289 w 1023278"/>
              <a:gd name="connsiteY2" fmla="*/ 205946 h 656967"/>
              <a:gd name="connsiteX3" fmla="*/ 833808 w 1023278"/>
              <a:gd name="connsiteY3" fmla="*/ 354227 h 656967"/>
              <a:gd name="connsiteX4" fmla="*/ 825570 w 1023278"/>
              <a:gd name="connsiteY4" fmla="*/ 626076 h 656967"/>
              <a:gd name="connsiteX5" fmla="*/ 1023278 w 1023278"/>
              <a:gd name="connsiteY5" fmla="*/ 650789 h 656967"/>
              <a:gd name="connsiteX0" fmla="*/ 59451 w 1023278"/>
              <a:gd name="connsiteY0" fmla="*/ 0 h 656967"/>
              <a:gd name="connsiteX1" fmla="*/ 59451 w 1023278"/>
              <a:gd name="connsiteY1" fmla="*/ 197708 h 656967"/>
              <a:gd name="connsiteX2" fmla="*/ 677289 w 1023278"/>
              <a:gd name="connsiteY2" fmla="*/ 205946 h 656967"/>
              <a:gd name="connsiteX3" fmla="*/ 833808 w 1023278"/>
              <a:gd name="connsiteY3" fmla="*/ 354227 h 656967"/>
              <a:gd name="connsiteX4" fmla="*/ 776143 w 1023278"/>
              <a:gd name="connsiteY4" fmla="*/ 626076 h 656967"/>
              <a:gd name="connsiteX5" fmla="*/ 1023278 w 1023278"/>
              <a:gd name="connsiteY5" fmla="*/ 650789 h 656967"/>
              <a:gd name="connsiteX0" fmla="*/ 59451 w 949138"/>
              <a:gd name="connsiteY0" fmla="*/ 0 h 652735"/>
              <a:gd name="connsiteX1" fmla="*/ 59451 w 949138"/>
              <a:gd name="connsiteY1" fmla="*/ 197708 h 652735"/>
              <a:gd name="connsiteX2" fmla="*/ 677289 w 949138"/>
              <a:gd name="connsiteY2" fmla="*/ 205946 h 652735"/>
              <a:gd name="connsiteX3" fmla="*/ 833808 w 949138"/>
              <a:gd name="connsiteY3" fmla="*/ 354227 h 652735"/>
              <a:gd name="connsiteX4" fmla="*/ 776143 w 949138"/>
              <a:gd name="connsiteY4" fmla="*/ 626076 h 652735"/>
              <a:gd name="connsiteX5" fmla="*/ 949138 w 949138"/>
              <a:gd name="connsiteY5" fmla="*/ 642551 h 652735"/>
              <a:gd name="connsiteX0" fmla="*/ 59451 w 957376"/>
              <a:gd name="connsiteY0" fmla="*/ 0 h 683740"/>
              <a:gd name="connsiteX1" fmla="*/ 59451 w 957376"/>
              <a:gd name="connsiteY1" fmla="*/ 197708 h 683740"/>
              <a:gd name="connsiteX2" fmla="*/ 677289 w 957376"/>
              <a:gd name="connsiteY2" fmla="*/ 205946 h 683740"/>
              <a:gd name="connsiteX3" fmla="*/ 833808 w 957376"/>
              <a:gd name="connsiteY3" fmla="*/ 354227 h 683740"/>
              <a:gd name="connsiteX4" fmla="*/ 776143 w 957376"/>
              <a:gd name="connsiteY4" fmla="*/ 626076 h 683740"/>
              <a:gd name="connsiteX5" fmla="*/ 957376 w 957376"/>
              <a:gd name="connsiteY5" fmla="*/ 683740 h 68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7376" h="683740">
                <a:moveTo>
                  <a:pt x="59451" y="0"/>
                </a:moveTo>
                <a:cubicBezTo>
                  <a:pt x="7964" y="81692"/>
                  <a:pt x="-43522" y="163384"/>
                  <a:pt x="59451" y="197708"/>
                </a:cubicBezTo>
                <a:cubicBezTo>
                  <a:pt x="162424" y="232032"/>
                  <a:pt x="548229" y="179859"/>
                  <a:pt x="677289" y="205946"/>
                </a:cubicBezTo>
                <a:cubicBezTo>
                  <a:pt x="806349" y="232033"/>
                  <a:pt x="817332" y="284205"/>
                  <a:pt x="833808" y="354227"/>
                </a:cubicBezTo>
                <a:cubicBezTo>
                  <a:pt x="850284" y="424249"/>
                  <a:pt x="755548" y="571157"/>
                  <a:pt x="776143" y="626076"/>
                </a:cubicBezTo>
                <a:cubicBezTo>
                  <a:pt x="796738" y="680995"/>
                  <a:pt x="957376" y="683740"/>
                  <a:pt x="957376" y="683740"/>
                </a:cubicBezTo>
              </a:path>
            </a:pathLst>
          </a:custGeom>
          <a:noFill/>
          <a:ln w="28575" cmpd="sng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2797728" y="4679093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huh …</a:t>
            </a:r>
          </a:p>
        </p:txBody>
      </p:sp>
      <p:sp>
        <p:nvSpPr>
          <p:cNvPr id="20" name="Freeform 19"/>
          <p:cNvSpPr/>
          <p:nvPr/>
        </p:nvSpPr>
        <p:spPr>
          <a:xfrm>
            <a:off x="547169" y="3443416"/>
            <a:ext cx="3439945" cy="3220995"/>
          </a:xfrm>
          <a:custGeom>
            <a:avLst/>
            <a:gdLst>
              <a:gd name="connsiteX0" fmla="*/ 3439945 w 3439945"/>
              <a:gd name="connsiteY0" fmla="*/ 3056238 h 3135159"/>
              <a:gd name="connsiteX1" fmla="*/ 194236 w 3439945"/>
              <a:gd name="connsiteY1" fmla="*/ 2743200 h 3135159"/>
              <a:gd name="connsiteX2" fmla="*/ 647317 w 3439945"/>
              <a:gd name="connsiteY2" fmla="*/ 0 h 313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9945" h="3135159">
                <a:moveTo>
                  <a:pt x="3439945" y="3056238"/>
                </a:moveTo>
                <a:cubicBezTo>
                  <a:pt x="2049809" y="3154405"/>
                  <a:pt x="659674" y="3252573"/>
                  <a:pt x="194236" y="2743200"/>
                </a:cubicBezTo>
                <a:cubicBezTo>
                  <a:pt x="-271202" y="2233827"/>
                  <a:pt x="188057" y="1116913"/>
                  <a:pt x="647317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 rot="1519956">
            <a:off x="651204" y="6207312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Refresh…</a:t>
            </a:r>
          </a:p>
        </p:txBody>
      </p:sp>
      <p:sp>
        <p:nvSpPr>
          <p:cNvPr id="16" name="Freeform 15"/>
          <p:cNvSpPr/>
          <p:nvPr/>
        </p:nvSpPr>
        <p:spPr>
          <a:xfrm>
            <a:off x="2568419" y="3094745"/>
            <a:ext cx="957376" cy="2041634"/>
          </a:xfrm>
          <a:custGeom>
            <a:avLst/>
            <a:gdLst>
              <a:gd name="connsiteX0" fmla="*/ 59451 w 1023278"/>
              <a:gd name="connsiteY0" fmla="*/ 0 h 656967"/>
              <a:gd name="connsiteX1" fmla="*/ 59451 w 1023278"/>
              <a:gd name="connsiteY1" fmla="*/ 197708 h 656967"/>
              <a:gd name="connsiteX2" fmla="*/ 677289 w 1023278"/>
              <a:gd name="connsiteY2" fmla="*/ 205946 h 656967"/>
              <a:gd name="connsiteX3" fmla="*/ 833808 w 1023278"/>
              <a:gd name="connsiteY3" fmla="*/ 354227 h 656967"/>
              <a:gd name="connsiteX4" fmla="*/ 825570 w 1023278"/>
              <a:gd name="connsiteY4" fmla="*/ 626076 h 656967"/>
              <a:gd name="connsiteX5" fmla="*/ 1023278 w 1023278"/>
              <a:gd name="connsiteY5" fmla="*/ 650789 h 656967"/>
              <a:gd name="connsiteX0" fmla="*/ 59451 w 1023278"/>
              <a:gd name="connsiteY0" fmla="*/ 0 h 656967"/>
              <a:gd name="connsiteX1" fmla="*/ 59451 w 1023278"/>
              <a:gd name="connsiteY1" fmla="*/ 197708 h 656967"/>
              <a:gd name="connsiteX2" fmla="*/ 677289 w 1023278"/>
              <a:gd name="connsiteY2" fmla="*/ 205946 h 656967"/>
              <a:gd name="connsiteX3" fmla="*/ 833808 w 1023278"/>
              <a:gd name="connsiteY3" fmla="*/ 354227 h 656967"/>
              <a:gd name="connsiteX4" fmla="*/ 776143 w 1023278"/>
              <a:gd name="connsiteY4" fmla="*/ 626076 h 656967"/>
              <a:gd name="connsiteX5" fmla="*/ 1023278 w 1023278"/>
              <a:gd name="connsiteY5" fmla="*/ 650789 h 656967"/>
              <a:gd name="connsiteX0" fmla="*/ 59451 w 949138"/>
              <a:gd name="connsiteY0" fmla="*/ 0 h 652735"/>
              <a:gd name="connsiteX1" fmla="*/ 59451 w 949138"/>
              <a:gd name="connsiteY1" fmla="*/ 197708 h 652735"/>
              <a:gd name="connsiteX2" fmla="*/ 677289 w 949138"/>
              <a:gd name="connsiteY2" fmla="*/ 205946 h 652735"/>
              <a:gd name="connsiteX3" fmla="*/ 833808 w 949138"/>
              <a:gd name="connsiteY3" fmla="*/ 354227 h 652735"/>
              <a:gd name="connsiteX4" fmla="*/ 776143 w 949138"/>
              <a:gd name="connsiteY4" fmla="*/ 626076 h 652735"/>
              <a:gd name="connsiteX5" fmla="*/ 949138 w 949138"/>
              <a:gd name="connsiteY5" fmla="*/ 642551 h 652735"/>
              <a:gd name="connsiteX0" fmla="*/ 59451 w 957376"/>
              <a:gd name="connsiteY0" fmla="*/ 0 h 683740"/>
              <a:gd name="connsiteX1" fmla="*/ 59451 w 957376"/>
              <a:gd name="connsiteY1" fmla="*/ 197708 h 683740"/>
              <a:gd name="connsiteX2" fmla="*/ 677289 w 957376"/>
              <a:gd name="connsiteY2" fmla="*/ 205946 h 683740"/>
              <a:gd name="connsiteX3" fmla="*/ 833808 w 957376"/>
              <a:gd name="connsiteY3" fmla="*/ 354227 h 683740"/>
              <a:gd name="connsiteX4" fmla="*/ 776143 w 957376"/>
              <a:gd name="connsiteY4" fmla="*/ 626076 h 683740"/>
              <a:gd name="connsiteX5" fmla="*/ 957376 w 957376"/>
              <a:gd name="connsiteY5" fmla="*/ 683740 h 683740"/>
              <a:gd name="connsiteX0" fmla="*/ 59451 w 957376"/>
              <a:gd name="connsiteY0" fmla="*/ 0 h 683740"/>
              <a:gd name="connsiteX1" fmla="*/ 59451 w 957376"/>
              <a:gd name="connsiteY1" fmla="*/ 197708 h 683740"/>
              <a:gd name="connsiteX2" fmla="*/ 677289 w 957376"/>
              <a:gd name="connsiteY2" fmla="*/ 205946 h 683740"/>
              <a:gd name="connsiteX3" fmla="*/ 833808 w 957376"/>
              <a:gd name="connsiteY3" fmla="*/ 354227 h 683740"/>
              <a:gd name="connsiteX4" fmla="*/ 880646 w 957376"/>
              <a:gd name="connsiteY4" fmla="*/ 614410 h 683740"/>
              <a:gd name="connsiteX5" fmla="*/ 957376 w 957376"/>
              <a:gd name="connsiteY5" fmla="*/ 683740 h 683740"/>
              <a:gd name="connsiteX0" fmla="*/ 59451 w 957376"/>
              <a:gd name="connsiteY0" fmla="*/ 0 h 683740"/>
              <a:gd name="connsiteX1" fmla="*/ 59451 w 957376"/>
              <a:gd name="connsiteY1" fmla="*/ 197708 h 683740"/>
              <a:gd name="connsiteX2" fmla="*/ 677289 w 957376"/>
              <a:gd name="connsiteY2" fmla="*/ 205946 h 683740"/>
              <a:gd name="connsiteX3" fmla="*/ 947020 w 957376"/>
              <a:gd name="connsiteY3" fmla="*/ 342561 h 683740"/>
              <a:gd name="connsiteX4" fmla="*/ 880646 w 957376"/>
              <a:gd name="connsiteY4" fmla="*/ 614410 h 683740"/>
              <a:gd name="connsiteX5" fmla="*/ 957376 w 957376"/>
              <a:gd name="connsiteY5" fmla="*/ 683740 h 68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7376" h="683740">
                <a:moveTo>
                  <a:pt x="59451" y="0"/>
                </a:moveTo>
                <a:cubicBezTo>
                  <a:pt x="7964" y="81692"/>
                  <a:pt x="-43522" y="163384"/>
                  <a:pt x="59451" y="197708"/>
                </a:cubicBezTo>
                <a:cubicBezTo>
                  <a:pt x="162424" y="232032"/>
                  <a:pt x="529361" y="181804"/>
                  <a:pt x="677289" y="205946"/>
                </a:cubicBezTo>
                <a:cubicBezTo>
                  <a:pt x="825217" y="230088"/>
                  <a:pt x="913127" y="274484"/>
                  <a:pt x="947020" y="342561"/>
                </a:cubicBezTo>
                <a:cubicBezTo>
                  <a:pt x="980913" y="410638"/>
                  <a:pt x="860051" y="559491"/>
                  <a:pt x="880646" y="614410"/>
                </a:cubicBezTo>
                <a:cubicBezTo>
                  <a:pt x="901241" y="669329"/>
                  <a:pt x="957376" y="683740"/>
                  <a:pt x="957376" y="683740"/>
                </a:cubicBezTo>
              </a:path>
            </a:pathLst>
          </a:custGeom>
          <a:noFill/>
          <a:ln w="28575" cmpd="sng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297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Uh … no … this isn't a database course</a:t>
            </a:r>
          </a:p>
          <a:p>
            <a:endParaRPr lang="en-CA" dirty="0"/>
          </a:p>
          <a:p>
            <a:r>
              <a:rPr lang="en-CA" dirty="0"/>
              <a:t>Of course, on Visual Paradigm, you </a:t>
            </a:r>
            <a:r>
              <a:rPr lang="en-CA" i="1" dirty="0"/>
              <a:t>could</a:t>
            </a:r>
            <a:endParaRPr lang="en-CA" dirty="0"/>
          </a:p>
          <a:p>
            <a:pPr lvl="1"/>
            <a:r>
              <a:rPr lang="en-CA" dirty="0"/>
              <a:t>Generate an ERD from your Detail Class Model</a:t>
            </a:r>
          </a:p>
          <a:p>
            <a:pPr lvl="1"/>
            <a:r>
              <a:rPr lang="en-CA" dirty="0"/>
              <a:t>Generate an SQL script from the ERD (target SQL Server)</a:t>
            </a:r>
          </a:p>
          <a:p>
            <a:pPr lvl="1"/>
            <a:r>
              <a:rPr lang="en-CA" dirty="0"/>
              <a:t>Run the script under SQL Server Management Studio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Create Database option 3 </a:t>
            </a:r>
            <a:br>
              <a:rPr lang="en-CA" dirty="0"/>
            </a:br>
            <a:r>
              <a:rPr lang="en-CA" dirty="0"/>
              <a:t>– manually type database &amp; tables</a:t>
            </a:r>
          </a:p>
        </p:txBody>
      </p:sp>
    </p:spTree>
    <p:extLst>
      <p:ext uri="{BB962C8B-B14F-4D97-AF65-F5344CB8AC3E}">
        <p14:creationId xmlns:p14="http://schemas.microsoft.com/office/powerpoint/2010/main" val="79351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… when changing database schema</a:t>
            </a:r>
            <a:br>
              <a:rPr lang="en-US" dirty="0" smtClean="0"/>
            </a:br>
            <a:r>
              <a:rPr lang="en-US" sz="2400" dirty="0" smtClean="0"/>
              <a:t>- default won’t let you change table properties if it has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527627"/>
            <a:ext cx="11551557" cy="53194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31979" y="4934374"/>
            <a:ext cx="3406747" cy="485522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47406" y="4019217"/>
            <a:ext cx="28445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Clear this … then can save table changes &amp; retain its data</a:t>
            </a:r>
            <a:endParaRPr lang="en-US" sz="1400" dirty="0"/>
          </a:p>
        </p:txBody>
      </p:sp>
      <p:sp>
        <p:nvSpPr>
          <p:cNvPr id="7" name="Freeform 6"/>
          <p:cNvSpPr/>
          <p:nvPr/>
        </p:nvSpPr>
        <p:spPr>
          <a:xfrm>
            <a:off x="7797338" y="4040976"/>
            <a:ext cx="1537855" cy="946658"/>
          </a:xfrm>
          <a:custGeom>
            <a:avLst/>
            <a:gdLst>
              <a:gd name="connsiteX0" fmla="*/ 1537855 w 1537855"/>
              <a:gd name="connsiteY0" fmla="*/ 107073 h 946658"/>
              <a:gd name="connsiteX1" fmla="*/ 1088967 w 1537855"/>
              <a:gd name="connsiteY1" fmla="*/ 73822 h 946658"/>
              <a:gd name="connsiteX2" fmla="*/ 0 w 1537855"/>
              <a:gd name="connsiteY2" fmla="*/ 946658 h 94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7855" h="946658">
                <a:moveTo>
                  <a:pt x="1537855" y="107073"/>
                </a:moveTo>
                <a:cubicBezTo>
                  <a:pt x="1441565" y="20482"/>
                  <a:pt x="1345276" y="-66109"/>
                  <a:pt x="1088967" y="73822"/>
                </a:cubicBezTo>
                <a:cubicBezTo>
                  <a:pt x="832658" y="213753"/>
                  <a:pt x="416329" y="580205"/>
                  <a:pt x="0" y="946658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9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Microsoft is evolving ASP.NET MVC 6 &amp; .NET Framework 5</a:t>
            </a:r>
          </a:p>
          <a:p>
            <a:pPr lvl="1"/>
            <a:r>
              <a:rPr lang="en-CA" dirty="0"/>
              <a:t>To ASP.NET Core 1.0 &amp; .NET Core 1.0</a:t>
            </a:r>
          </a:p>
          <a:p>
            <a:pPr lvl="2"/>
            <a:r>
              <a:rPr lang="en-CA" dirty="0"/>
              <a:t>Completely revised architecture</a:t>
            </a:r>
          </a:p>
          <a:p>
            <a:pPr lvl="2"/>
            <a:r>
              <a:rPr lang="en-CA" dirty="0"/>
              <a:t>Better MVC &amp; Web API integration</a:t>
            </a:r>
          </a:p>
          <a:p>
            <a:pPr lvl="2"/>
            <a:r>
              <a:rPr lang="en-CA" dirty="0"/>
              <a:t>More efficient for large-scale sites</a:t>
            </a:r>
          </a:p>
          <a:p>
            <a:r>
              <a:rPr lang="en-CA" dirty="0">
                <a:hlinkClick r:id="rId2"/>
              </a:rPr>
              <a:t>Upgrade PowerShell to version 5</a:t>
            </a:r>
            <a:endParaRPr lang="en-CA" dirty="0"/>
          </a:p>
          <a:p>
            <a:r>
              <a:rPr lang="en-CA" dirty="0">
                <a:hlinkClick r:id="rId3"/>
              </a:rPr>
              <a:t>Upgrade to Visual Studio 2015 Update 3</a:t>
            </a:r>
            <a:endParaRPr lang="en-CA" dirty="0"/>
          </a:p>
          <a:p>
            <a:r>
              <a:rPr lang="en-CA" dirty="0">
                <a:hlinkClick r:id="rId4"/>
              </a:rPr>
              <a:t>Add .NET Core 1.0 to Visual Studio 2015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hlinkClick r:id="rId5"/>
              </a:rPr>
              <a:t>Upgrade Visual Studio 2015 to Update 3</a:t>
            </a:r>
            <a:r>
              <a:rPr lang="en-CA" dirty="0"/>
              <a:t/>
            </a:r>
            <a:br>
              <a:rPr lang="en-CA" dirty="0"/>
            </a:br>
            <a:r>
              <a:rPr lang="en-CA" sz="2700" dirty="0"/>
              <a:t>… and add tooling for .NET Core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6734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778" y="567639"/>
            <a:ext cx="4923898" cy="5668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8" y="1355896"/>
            <a:ext cx="5781675" cy="33718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250724" y="2158314"/>
            <a:ext cx="2850292" cy="1112108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239895" y="4575194"/>
            <a:ext cx="1607543" cy="539193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7101016" y="1755389"/>
            <a:ext cx="2034746" cy="740676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 flipH="1">
            <a:off x="8007178" y="2496065"/>
            <a:ext cx="111211" cy="2079129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Open Database in Visual Studio</a:t>
            </a:r>
            <a:br>
              <a:rPr lang="en-CA" dirty="0"/>
            </a:br>
            <a:r>
              <a:rPr lang="en-CA" sz="3100" dirty="0"/>
              <a:t>(Server Explorer window)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9946" y="4959178"/>
            <a:ext cx="53628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I'm using the (</a:t>
            </a:r>
            <a:r>
              <a:rPr lang="en-CA" sz="1400" dirty="0" err="1"/>
              <a:t>localdb</a:t>
            </a:r>
            <a:r>
              <a:rPr lang="en-CA" sz="1400" dirty="0"/>
              <a:t>)\</a:t>
            </a:r>
            <a:r>
              <a:rPr lang="en-CA" sz="1400" dirty="0" err="1"/>
              <a:t>mssqllocaldb</a:t>
            </a:r>
            <a:r>
              <a:rPr lang="en-CA" sz="1400" dirty="0"/>
              <a:t> instance because it's the default for Visual Studio 2015.</a:t>
            </a:r>
          </a:p>
          <a:p>
            <a:endParaRPr lang="en-CA" sz="1400" dirty="0"/>
          </a:p>
          <a:p>
            <a:r>
              <a:rPr lang="en-CA" sz="1400" dirty="0"/>
              <a:t>I'd prefer to use .\</a:t>
            </a:r>
            <a:r>
              <a:rPr lang="en-CA" sz="1400" dirty="0" err="1"/>
              <a:t>sqlexpress</a:t>
            </a:r>
            <a:r>
              <a:rPr lang="en-CA" sz="1400" dirty="0"/>
              <a:t> because it's easier to remember … just ensure the connection string keeps up.</a:t>
            </a:r>
          </a:p>
        </p:txBody>
      </p:sp>
    </p:spTree>
    <p:extLst>
      <p:ext uri="{BB962C8B-B14F-4D97-AF65-F5344CB8AC3E}">
        <p14:creationId xmlns:p14="http://schemas.microsoft.com/office/powerpoint/2010/main" val="3506093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481329"/>
            <a:ext cx="10772502" cy="4746475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Bring up the package manager console in Visual Studio:</a:t>
            </a:r>
          </a:p>
          <a:p>
            <a:pPr lvl="1"/>
            <a:r>
              <a:rPr lang="en-CA" dirty="0"/>
              <a:t>Tools 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 err="1">
                <a:sym typeface="Wingdings" panose="05000000000000000000" pitchFamily="2" charset="2"/>
              </a:rPr>
              <a:t>NuGet</a:t>
            </a:r>
            <a:r>
              <a:rPr lang="en-CA" dirty="0">
                <a:sym typeface="Wingdings" panose="05000000000000000000" pitchFamily="2" charset="2"/>
              </a:rPr>
              <a:t> Package Manager  Package Manager Console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The starting folder is assumed to be the solution's </a:t>
            </a:r>
            <a:r>
              <a:rPr lang="en-CA" i="1" dirty="0">
                <a:sym typeface="Wingdings" panose="05000000000000000000" pitchFamily="2" charset="2"/>
              </a:rPr>
              <a:t>default project</a:t>
            </a:r>
            <a:endParaRPr lang="en-CA" dirty="0">
              <a:sym typeface="Wingdings" panose="05000000000000000000" pitchFamily="2" charset="2"/>
            </a:endParaRPr>
          </a:p>
          <a:p>
            <a:pPr lvl="3"/>
            <a:r>
              <a:rPr lang="en-CA" dirty="0">
                <a:sym typeface="Wingdings" panose="05000000000000000000" pitchFamily="2" charset="2"/>
              </a:rPr>
              <a:t>You can use </a:t>
            </a:r>
            <a:r>
              <a:rPr lang="en-CA" i="1" dirty="0" err="1">
                <a:sym typeface="Wingdings" panose="05000000000000000000" pitchFamily="2" charset="2"/>
              </a:rPr>
              <a:t>dir</a:t>
            </a:r>
            <a:r>
              <a:rPr lang="en-CA" dirty="0">
                <a:sym typeface="Wingdings" panose="05000000000000000000" pitchFamily="2" charset="2"/>
              </a:rPr>
              <a:t> and </a:t>
            </a:r>
            <a:r>
              <a:rPr lang="en-CA" i="1" dirty="0">
                <a:sym typeface="Wingdings" panose="05000000000000000000" pitchFamily="2" charset="2"/>
              </a:rPr>
              <a:t>cd</a:t>
            </a:r>
            <a:r>
              <a:rPr lang="en-CA" dirty="0">
                <a:sym typeface="Wingdings" panose="05000000000000000000" pitchFamily="2" charset="2"/>
              </a:rPr>
              <a:t> commands to navigate to another folder.</a:t>
            </a:r>
            <a:endParaRPr lang="en-CA" dirty="0"/>
          </a:p>
          <a:p>
            <a:r>
              <a:rPr lang="en-CA" dirty="0"/>
              <a:t>Generate the scripts and context (typed all on one line):</a:t>
            </a:r>
          </a:p>
          <a:p>
            <a:endParaRPr lang="en-CA" dirty="0"/>
          </a:p>
          <a:p>
            <a:pPr marL="109728" indent="0">
              <a:buNone/>
            </a:pPr>
            <a:endParaRPr lang="en-CA" sz="1800" dirty="0"/>
          </a:p>
          <a:p>
            <a:pPr marL="109728" indent="0">
              <a:buNone/>
            </a:pPr>
            <a:endParaRPr lang="en-CA" sz="1500" dirty="0"/>
          </a:p>
          <a:p>
            <a:pPr lvl="2"/>
            <a:r>
              <a:rPr lang="en-CA" dirty="0"/>
              <a:t>-Connection 	connection string … could use </a:t>
            </a:r>
            <a:r>
              <a:rPr lang="en-CA" dirty="0">
                <a:solidFill>
                  <a:srgbClr val="FF0000"/>
                </a:solidFill>
              </a:rPr>
              <a:t>"Server=</a:t>
            </a:r>
            <a:r>
              <a:rPr lang="en-CA" dirty="0">
                <a:solidFill>
                  <a:srgbClr val="0070C0"/>
                </a:solidFill>
              </a:rPr>
              <a:t>.\</a:t>
            </a:r>
            <a:r>
              <a:rPr lang="en-CA" dirty="0" err="1">
                <a:solidFill>
                  <a:srgbClr val="0070C0"/>
                </a:solidFill>
              </a:rPr>
              <a:t>sqlexpress</a:t>
            </a:r>
            <a:r>
              <a:rPr lang="en-CA" dirty="0">
                <a:solidFill>
                  <a:srgbClr val="FF0000"/>
                </a:solidFill>
              </a:rPr>
              <a:t>;…</a:t>
            </a:r>
            <a:endParaRPr lang="en-CA" dirty="0"/>
          </a:p>
          <a:p>
            <a:pPr lvl="2"/>
            <a:r>
              <a:rPr lang="en-CA" dirty="0"/>
              <a:t>-Provider   	database "driver" … SQL Server vs </a:t>
            </a:r>
            <a:r>
              <a:rPr lang="en-CA" dirty="0" err="1"/>
              <a:t>MySql</a:t>
            </a:r>
            <a:r>
              <a:rPr lang="en-CA" dirty="0"/>
              <a:t> vs Oracle …</a:t>
            </a:r>
          </a:p>
          <a:p>
            <a:pPr lvl="2"/>
            <a:r>
              <a:rPr lang="en-CA" dirty="0"/>
              <a:t>-</a:t>
            </a:r>
            <a:r>
              <a:rPr lang="en-CA" dirty="0" err="1"/>
              <a:t>OutputDir</a:t>
            </a:r>
            <a:r>
              <a:rPr lang="en-CA" dirty="0"/>
              <a:t>     	target directory &amp; the namespace of the generated classes</a:t>
            </a:r>
          </a:p>
          <a:p>
            <a:pPr lvl="2"/>
            <a:r>
              <a:rPr lang="en-CA" dirty="0"/>
              <a:t>-Context        	name of the context class it'll generate	</a:t>
            </a:r>
          </a:p>
          <a:p>
            <a:pPr lvl="2"/>
            <a:r>
              <a:rPr lang="en-CA" dirty="0"/>
              <a:t>-Verbose	just what it says … in case there's </a:t>
            </a:r>
            <a:r>
              <a:rPr lang="en-CA" dirty="0" smtClean="0"/>
              <a:t>problems</a:t>
            </a:r>
          </a:p>
          <a:p>
            <a:pPr lvl="2"/>
            <a:r>
              <a:rPr lang="en-CA" dirty="0" smtClean="0"/>
              <a:t>-Force		when regenerating the models, this says “overwrite the old ones”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Reverse-Engineer (Generate) the models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CA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290501"/>
            <a:ext cx="12192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Scaffold-</a:t>
            </a:r>
            <a:r>
              <a:rPr lang="en-CA" sz="1600" dirty="0" err="1"/>
              <a:t>DbContext</a:t>
            </a:r>
            <a:r>
              <a:rPr lang="en-CA" sz="1600" dirty="0"/>
              <a:t> –Connection </a:t>
            </a:r>
            <a:r>
              <a:rPr lang="en-CA" sz="1600" dirty="0">
                <a:solidFill>
                  <a:srgbClr val="FF0000"/>
                </a:solidFill>
              </a:rPr>
              <a:t>"Server=</a:t>
            </a:r>
            <a:r>
              <a:rPr lang="en-CA" sz="1600" dirty="0">
                <a:solidFill>
                  <a:srgbClr val="0070C0"/>
                </a:solidFill>
              </a:rPr>
              <a:t>(</a:t>
            </a:r>
            <a:r>
              <a:rPr lang="en-CA" sz="1600" dirty="0" err="1">
                <a:solidFill>
                  <a:srgbClr val="0070C0"/>
                </a:solidFill>
              </a:rPr>
              <a:t>localDB</a:t>
            </a:r>
            <a:r>
              <a:rPr lang="en-CA" sz="1600" dirty="0">
                <a:solidFill>
                  <a:srgbClr val="0070C0"/>
                </a:solidFill>
              </a:rPr>
              <a:t>)\</a:t>
            </a:r>
            <a:r>
              <a:rPr lang="en-CA" sz="1600" dirty="0" err="1">
                <a:solidFill>
                  <a:srgbClr val="0070C0"/>
                </a:solidFill>
              </a:rPr>
              <a:t>MsSqlLocalDb</a:t>
            </a:r>
            <a:r>
              <a:rPr lang="en-CA" sz="1600" dirty="0" err="1">
                <a:solidFill>
                  <a:srgbClr val="FF0000"/>
                </a:solidFill>
              </a:rPr>
              <a:t>;Database</a:t>
            </a:r>
            <a:r>
              <a:rPr lang="en-CA" sz="1600" dirty="0">
                <a:solidFill>
                  <a:srgbClr val="FF0000"/>
                </a:solidFill>
              </a:rPr>
              <a:t>=</a:t>
            </a:r>
            <a:r>
              <a:rPr lang="en-CA" sz="1600" dirty="0" err="1">
                <a:solidFill>
                  <a:srgbClr val="FF0000"/>
                </a:solidFill>
              </a:rPr>
              <a:t>MvcMusicStore;Trusted_Connection</a:t>
            </a:r>
            <a:r>
              <a:rPr lang="en-CA" sz="1600" dirty="0">
                <a:solidFill>
                  <a:srgbClr val="FF0000"/>
                </a:solidFill>
              </a:rPr>
              <a:t>=True;" </a:t>
            </a:r>
            <a:r>
              <a:rPr lang="en-CA" sz="1600" dirty="0"/>
              <a:t>-Provider </a:t>
            </a:r>
            <a:r>
              <a:rPr lang="en-CA" sz="1600" dirty="0">
                <a:solidFill>
                  <a:srgbClr val="FF0000"/>
                </a:solidFill>
              </a:rPr>
              <a:t>"</a:t>
            </a:r>
            <a:r>
              <a:rPr lang="en-CA" sz="1600" dirty="0" err="1">
                <a:solidFill>
                  <a:srgbClr val="FF0000"/>
                </a:solidFill>
              </a:rPr>
              <a:t>Microsoft.EntityFrameworkCore.SqlServer</a:t>
            </a:r>
            <a:r>
              <a:rPr lang="en-CA" sz="1600" dirty="0">
                <a:solidFill>
                  <a:srgbClr val="FF0000"/>
                </a:solidFill>
              </a:rPr>
              <a:t>" </a:t>
            </a:r>
            <a:r>
              <a:rPr lang="en-CA" sz="1600" dirty="0"/>
              <a:t>-</a:t>
            </a:r>
            <a:r>
              <a:rPr lang="en-CA" sz="1600" dirty="0" err="1"/>
              <a:t>OutputDir</a:t>
            </a:r>
            <a:r>
              <a:rPr lang="en-CA" sz="1600" dirty="0"/>
              <a:t> </a:t>
            </a:r>
            <a:r>
              <a:rPr lang="en-CA" sz="1600" dirty="0">
                <a:solidFill>
                  <a:srgbClr val="FF0000"/>
                </a:solidFill>
              </a:rPr>
              <a:t>"Models" </a:t>
            </a:r>
            <a:r>
              <a:rPr lang="en-CA" sz="1600" dirty="0"/>
              <a:t>–Context </a:t>
            </a:r>
            <a:r>
              <a:rPr lang="en-CA" sz="1600" dirty="0">
                <a:solidFill>
                  <a:srgbClr val="FF0000"/>
                </a:solidFill>
              </a:rPr>
              <a:t>"</a:t>
            </a:r>
            <a:r>
              <a:rPr lang="en-CA" sz="1600" dirty="0" err="1">
                <a:solidFill>
                  <a:srgbClr val="FF0000"/>
                </a:solidFill>
              </a:rPr>
              <a:t>MvcMusicStoreContext</a:t>
            </a:r>
            <a:r>
              <a:rPr lang="en-CA" sz="1600" dirty="0">
                <a:solidFill>
                  <a:srgbClr val="FF0000"/>
                </a:solidFill>
              </a:rPr>
              <a:t>" </a:t>
            </a:r>
            <a:r>
              <a:rPr lang="en-CA" sz="1600" dirty="0" smtClean="0"/>
              <a:t>–Verbose    -Force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199165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changed the </a:t>
            </a:r>
            <a:r>
              <a:rPr lang="en-US" smtClean="0"/>
              <a:t>OrderId </a:t>
            </a:r>
            <a:r>
              <a:rPr lang="en-US" dirty="0" smtClean="0"/>
              <a:t>from manual entry to identity</a:t>
            </a:r>
          </a:p>
          <a:p>
            <a:pPr lvl="1"/>
            <a:r>
              <a:rPr lang="en-US" dirty="0"/>
              <a:t>Context’s </a:t>
            </a:r>
            <a:r>
              <a:rPr lang="en-US" i="1" dirty="0" err="1" smtClean="0"/>
              <a:t>OnModelCreating</a:t>
            </a:r>
            <a:r>
              <a:rPr lang="en-US" dirty="0" smtClean="0"/>
              <a:t> method did not reflect this:</a:t>
            </a:r>
          </a:p>
          <a:p>
            <a:pPr marL="630936" lvl="2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modelBuilder.Entity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&gt;(entity =&gt;</a:t>
            </a:r>
          </a:p>
          <a:p>
            <a:pPr marL="630936" lvl="2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630936" lvl="2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entity.ToTable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"order"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630936" lvl="2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0936" lvl="2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entity.Property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e.OrderId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630936" lvl="2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HasColumnName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630936" lvl="2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ValueGeneratedNever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 smtClean="0"/>
          </a:p>
          <a:p>
            <a:pPr lvl="1"/>
            <a:r>
              <a:rPr lang="en-US" dirty="0" smtClean="0"/>
              <a:t>Delete this part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Ummm</a:t>
            </a:r>
            <a:r>
              <a:rPr lang="en-US" dirty="0" smtClean="0"/>
              <a:t> … regenerating models</a:t>
            </a:r>
            <a:br>
              <a:rPr lang="en-US" dirty="0" smtClean="0"/>
            </a:br>
            <a:r>
              <a:rPr lang="en-US" sz="2200" dirty="0" smtClean="0"/>
              <a:t>.. You can’t just delete the old models &amp; context: it gets a build error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 rot="278890">
            <a:off x="3410646" y="4700991"/>
            <a:ext cx="849679" cy="814090"/>
          </a:xfrm>
          <a:custGeom>
            <a:avLst/>
            <a:gdLst>
              <a:gd name="connsiteX0" fmla="*/ 0 w 914400"/>
              <a:gd name="connsiteY0" fmla="*/ 140043 h 685088"/>
              <a:gd name="connsiteX1" fmla="*/ 535460 w 914400"/>
              <a:gd name="connsiteY1" fmla="*/ 683740 h 685088"/>
              <a:gd name="connsiteX2" fmla="*/ 914400 w 914400"/>
              <a:gd name="connsiteY2" fmla="*/ 0 h 685088"/>
              <a:gd name="connsiteX0" fmla="*/ 0 w 797488"/>
              <a:gd name="connsiteY0" fmla="*/ 412413 h 710212"/>
              <a:gd name="connsiteX1" fmla="*/ 418548 w 797488"/>
              <a:gd name="connsiteY1" fmla="*/ 683740 h 710212"/>
              <a:gd name="connsiteX2" fmla="*/ 797488 w 797488"/>
              <a:gd name="connsiteY2" fmla="*/ 0 h 71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7488" h="710212">
                <a:moveTo>
                  <a:pt x="0" y="412413"/>
                </a:moveTo>
                <a:cubicBezTo>
                  <a:pt x="191530" y="695931"/>
                  <a:pt x="285633" y="752475"/>
                  <a:pt x="418548" y="683740"/>
                </a:cubicBezTo>
                <a:cubicBezTo>
                  <a:pt x="551463" y="615005"/>
                  <a:pt x="684218" y="330200"/>
                  <a:pt x="797488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98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984" y="2330815"/>
            <a:ext cx="7101016" cy="452718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07841"/>
            <a:ext cx="10972800" cy="1022974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Connect to the database using Visual Studio's </a:t>
            </a:r>
            <a:r>
              <a:rPr lang="en-CA" i="1" dirty="0"/>
              <a:t>Server Explorer</a:t>
            </a:r>
            <a:endParaRPr lang="en-CA" dirty="0"/>
          </a:p>
          <a:p>
            <a:pPr lvl="1"/>
            <a:r>
              <a:rPr lang="en-CA" dirty="0"/>
              <a:t>Then, look at its properties for the connection string</a:t>
            </a:r>
          </a:p>
          <a:p>
            <a:pPr lvl="1"/>
            <a:r>
              <a:rPr lang="en-CA" dirty="0"/>
              <a:t>Look in references for the </a:t>
            </a:r>
            <a:r>
              <a:rPr lang="en-CA" i="1" dirty="0"/>
              <a:t>Provider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Trick for Connection Strings</a:t>
            </a:r>
          </a:p>
        </p:txBody>
      </p:sp>
      <p:sp>
        <p:nvSpPr>
          <p:cNvPr id="18" name="Oval 17"/>
          <p:cNvSpPr/>
          <p:nvPr/>
        </p:nvSpPr>
        <p:spPr>
          <a:xfrm>
            <a:off x="6895069" y="6128952"/>
            <a:ext cx="5362833" cy="422189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6742669" y="4707925"/>
            <a:ext cx="5362833" cy="422189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 20"/>
          <p:cNvSpPr/>
          <p:nvPr/>
        </p:nvSpPr>
        <p:spPr>
          <a:xfrm>
            <a:off x="7241060" y="1952368"/>
            <a:ext cx="1902940" cy="4184821"/>
          </a:xfrm>
          <a:custGeom>
            <a:avLst/>
            <a:gdLst>
              <a:gd name="connsiteX0" fmla="*/ 0 w 1655805"/>
              <a:gd name="connsiteY0" fmla="*/ 0 h 4201297"/>
              <a:gd name="connsiteX1" fmla="*/ 543697 w 1655805"/>
              <a:gd name="connsiteY1" fmla="*/ 2183027 h 4201297"/>
              <a:gd name="connsiteX2" fmla="*/ 708454 w 1655805"/>
              <a:gd name="connsiteY2" fmla="*/ 1433384 h 4201297"/>
              <a:gd name="connsiteX3" fmla="*/ 1655805 w 1655805"/>
              <a:gd name="connsiteY3" fmla="*/ 4201297 h 4201297"/>
              <a:gd name="connsiteX0" fmla="*/ 0 w 1902940"/>
              <a:gd name="connsiteY0" fmla="*/ 0 h 4184821"/>
              <a:gd name="connsiteX1" fmla="*/ 790832 w 1902940"/>
              <a:gd name="connsiteY1" fmla="*/ 2166551 h 4184821"/>
              <a:gd name="connsiteX2" fmla="*/ 955589 w 1902940"/>
              <a:gd name="connsiteY2" fmla="*/ 1416908 h 4184821"/>
              <a:gd name="connsiteX3" fmla="*/ 1902940 w 1902940"/>
              <a:gd name="connsiteY3" fmla="*/ 4184821 h 418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940" h="4184821">
                <a:moveTo>
                  <a:pt x="0" y="0"/>
                </a:moveTo>
                <a:cubicBezTo>
                  <a:pt x="212810" y="972065"/>
                  <a:pt x="631567" y="1930400"/>
                  <a:pt x="790832" y="2166551"/>
                </a:cubicBezTo>
                <a:cubicBezTo>
                  <a:pt x="950097" y="2402702"/>
                  <a:pt x="770238" y="1080530"/>
                  <a:pt x="955589" y="1416908"/>
                </a:cubicBezTo>
                <a:cubicBezTo>
                  <a:pt x="1140940" y="1753286"/>
                  <a:pt x="1521940" y="2969053"/>
                  <a:pt x="1902940" y="4184821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Freeform 21"/>
          <p:cNvSpPr/>
          <p:nvPr/>
        </p:nvSpPr>
        <p:spPr>
          <a:xfrm>
            <a:off x="5898292" y="2150076"/>
            <a:ext cx="1565189" cy="2619632"/>
          </a:xfrm>
          <a:custGeom>
            <a:avLst/>
            <a:gdLst>
              <a:gd name="connsiteX0" fmla="*/ 0 w 1565189"/>
              <a:gd name="connsiteY0" fmla="*/ 0 h 2619632"/>
              <a:gd name="connsiteX1" fmla="*/ 601362 w 1565189"/>
              <a:gd name="connsiteY1" fmla="*/ 1367481 h 2619632"/>
              <a:gd name="connsiteX2" fmla="*/ 683740 w 1565189"/>
              <a:gd name="connsiteY2" fmla="*/ 716692 h 2619632"/>
              <a:gd name="connsiteX3" fmla="*/ 1565189 w 1565189"/>
              <a:gd name="connsiteY3" fmla="*/ 2619632 h 261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5189" h="2619632">
                <a:moveTo>
                  <a:pt x="0" y="0"/>
                </a:moveTo>
                <a:cubicBezTo>
                  <a:pt x="243702" y="624016"/>
                  <a:pt x="487405" y="1248032"/>
                  <a:pt x="601362" y="1367481"/>
                </a:cubicBezTo>
                <a:cubicBezTo>
                  <a:pt x="715319" y="1486930"/>
                  <a:pt x="523102" y="508000"/>
                  <a:pt x="683740" y="716692"/>
                </a:cubicBezTo>
                <a:cubicBezTo>
                  <a:pt x="844378" y="925384"/>
                  <a:pt x="1204783" y="1772508"/>
                  <a:pt x="1565189" y="2619632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609600" y="3457303"/>
            <a:ext cx="4481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prior screen used the term </a:t>
            </a:r>
            <a:r>
              <a:rPr lang="en-CA" i="1" dirty="0"/>
              <a:t>Database</a:t>
            </a:r>
            <a:r>
              <a:rPr lang="en-CA" dirty="0"/>
              <a:t>, while this method uses </a:t>
            </a:r>
            <a:r>
              <a:rPr lang="en-CA" i="1" dirty="0"/>
              <a:t>Initial Catalog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Both work, but I think </a:t>
            </a:r>
            <a:r>
              <a:rPr lang="en-CA" i="1" dirty="0"/>
              <a:t>Database</a:t>
            </a:r>
            <a:r>
              <a:rPr lang="en-CA" dirty="0"/>
              <a:t> is used when referring to non-Microsoft databases </a:t>
            </a:r>
          </a:p>
        </p:txBody>
      </p:sp>
    </p:spTree>
    <p:extLst>
      <p:ext uri="{BB962C8B-B14F-4D97-AF65-F5344CB8AC3E}">
        <p14:creationId xmlns:p14="http://schemas.microsoft.com/office/powerpoint/2010/main" val="3364621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3403969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Create a file with a .</a:t>
            </a:r>
            <a:r>
              <a:rPr lang="en-CA" dirty="0" err="1"/>
              <a:t>udl</a:t>
            </a:r>
            <a:r>
              <a:rPr lang="en-CA" dirty="0"/>
              <a:t> extension like </a:t>
            </a:r>
            <a:r>
              <a:rPr lang="en-CA" i="1" dirty="0" err="1"/>
              <a:t>fred.udl</a:t>
            </a:r>
            <a:endParaRPr lang="en-CA" dirty="0"/>
          </a:p>
          <a:p>
            <a:pPr lvl="1"/>
            <a:r>
              <a:rPr lang="en-CA" dirty="0"/>
              <a:t>Double-click it to see a form for data link properties</a:t>
            </a:r>
          </a:p>
          <a:p>
            <a:pPr lvl="1"/>
            <a:r>
              <a:rPr lang="en-CA" dirty="0"/>
              <a:t>Enter the server\instance &amp; select the database</a:t>
            </a:r>
          </a:p>
          <a:p>
            <a:pPr lvl="1"/>
            <a:r>
              <a:rPr lang="en-CA" dirty="0"/>
              <a:t>Open the file to see the connection string</a:t>
            </a:r>
          </a:p>
          <a:p>
            <a:r>
              <a:rPr lang="en-CA" dirty="0"/>
              <a:t>This doesn't work for (</a:t>
            </a:r>
            <a:r>
              <a:rPr lang="en-CA" dirty="0" err="1"/>
              <a:t>localDB</a:t>
            </a:r>
            <a:r>
              <a:rPr lang="en-CA" dirty="0"/>
              <a:t>)\</a:t>
            </a:r>
            <a:r>
              <a:rPr lang="en-CA" dirty="0" err="1"/>
              <a:t>MsSqlLocalDB</a:t>
            </a:r>
            <a:endParaRPr lang="en-CA" dirty="0"/>
          </a:p>
          <a:p>
            <a:pPr lvl="1"/>
            <a:r>
              <a:rPr lang="en-CA" dirty="0"/>
              <a:t>Possibly because SQL Express 2016 is not installed</a:t>
            </a:r>
          </a:p>
          <a:p>
            <a:pPr lvl="1"/>
            <a:r>
              <a:rPr lang="en-CA" dirty="0"/>
              <a:t>… so use .\</a:t>
            </a:r>
            <a:r>
              <a:rPr lang="en-CA" dirty="0" err="1"/>
              <a:t>sqlexpress</a:t>
            </a:r>
            <a:r>
              <a:rPr lang="en-CA" dirty="0"/>
              <a:t> instead</a:t>
            </a:r>
          </a:p>
          <a:p>
            <a:r>
              <a:rPr lang="en-CA" dirty="0"/>
              <a:t>Delete the provider part … rest should be OK</a:t>
            </a:r>
          </a:p>
          <a:p>
            <a:pPr lvl="1"/>
            <a:r>
              <a:rPr lang="en-CA" dirty="0"/>
              <a:t>Let me know if this works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Older Trick for Connection Strings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702" y="390452"/>
            <a:ext cx="676017" cy="7177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128" y="1140043"/>
            <a:ext cx="3168871" cy="39820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3082" y="4917143"/>
            <a:ext cx="121343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strike="sngStrike" dirty="0"/>
              <a:t>[</a:t>
            </a:r>
            <a:r>
              <a:rPr lang="en-CA" sz="1400" strike="sngStrike" dirty="0" err="1"/>
              <a:t>oledb</a:t>
            </a:r>
            <a:r>
              <a:rPr lang="en-CA" sz="1400" strike="sngStrike" dirty="0"/>
              <a:t>]</a:t>
            </a:r>
          </a:p>
          <a:p>
            <a:r>
              <a:rPr lang="en-CA" sz="1400" strike="sngStrike" dirty="0"/>
              <a:t>; Everything after this line is an OLE DB </a:t>
            </a:r>
            <a:r>
              <a:rPr lang="en-CA" sz="1400" strike="sngStrike" dirty="0" err="1"/>
              <a:t>initstring</a:t>
            </a:r>
            <a:endParaRPr lang="en-CA" sz="1400" strike="sngStrike" dirty="0"/>
          </a:p>
          <a:p>
            <a:r>
              <a:rPr lang="en-CA" sz="1400" strike="sngStrike" dirty="0"/>
              <a:t>Provider=SQLOLEDB.1;</a:t>
            </a:r>
            <a:r>
              <a:rPr lang="en-CA" sz="1400" dirty="0"/>
              <a:t>Integrated Security=</a:t>
            </a:r>
            <a:r>
              <a:rPr lang="en-CA" sz="1400" dirty="0" err="1"/>
              <a:t>SSPI;Persist</a:t>
            </a:r>
            <a:r>
              <a:rPr lang="en-CA" sz="1400" dirty="0"/>
              <a:t> Security Info=</a:t>
            </a:r>
            <a:r>
              <a:rPr lang="en-CA" sz="1400" dirty="0" err="1"/>
              <a:t>False;Initial</a:t>
            </a:r>
            <a:r>
              <a:rPr lang="en-CA" sz="1400" dirty="0"/>
              <a:t> Catalog=</a:t>
            </a:r>
            <a:r>
              <a:rPr lang="en-CA" sz="1400" dirty="0" err="1"/>
              <a:t>MvcMusicStore;Data</a:t>
            </a:r>
            <a:r>
              <a:rPr lang="en-CA" sz="1400" dirty="0"/>
              <a:t> Source=.\</a:t>
            </a:r>
            <a:r>
              <a:rPr lang="en-CA" sz="1400" dirty="0" err="1"/>
              <a:t>sqlexpress</a:t>
            </a:r>
            <a:endParaRPr lang="en-CA" sz="1400" dirty="0"/>
          </a:p>
        </p:txBody>
      </p:sp>
      <p:sp>
        <p:nvSpPr>
          <p:cNvPr id="12" name="Freeform 11"/>
          <p:cNvSpPr/>
          <p:nvPr/>
        </p:nvSpPr>
        <p:spPr>
          <a:xfrm>
            <a:off x="10519719" y="874691"/>
            <a:ext cx="483389" cy="879968"/>
          </a:xfrm>
          <a:custGeom>
            <a:avLst/>
            <a:gdLst>
              <a:gd name="connsiteX0" fmla="*/ 0 w 483389"/>
              <a:gd name="connsiteY0" fmla="*/ 47947 h 879968"/>
              <a:gd name="connsiteX1" fmla="*/ 403654 w 483389"/>
              <a:gd name="connsiteY1" fmla="*/ 31471 h 879968"/>
              <a:gd name="connsiteX2" fmla="*/ 453081 w 483389"/>
              <a:gd name="connsiteY2" fmla="*/ 410412 h 879968"/>
              <a:gd name="connsiteX3" fmla="*/ 49427 w 483389"/>
              <a:gd name="connsiteY3" fmla="*/ 879968 h 87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389" h="879968">
                <a:moveTo>
                  <a:pt x="0" y="47947"/>
                </a:moveTo>
                <a:cubicBezTo>
                  <a:pt x="164070" y="9503"/>
                  <a:pt x="328141" y="-28940"/>
                  <a:pt x="403654" y="31471"/>
                </a:cubicBezTo>
                <a:cubicBezTo>
                  <a:pt x="479168" y="91882"/>
                  <a:pt x="512119" y="268996"/>
                  <a:pt x="453081" y="410412"/>
                </a:cubicBezTo>
                <a:cubicBezTo>
                  <a:pt x="394043" y="551828"/>
                  <a:pt x="221735" y="715898"/>
                  <a:pt x="49427" y="879968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reeform 15"/>
          <p:cNvSpPr/>
          <p:nvPr/>
        </p:nvSpPr>
        <p:spPr>
          <a:xfrm>
            <a:off x="6853884" y="4440195"/>
            <a:ext cx="2158313" cy="823783"/>
          </a:xfrm>
          <a:custGeom>
            <a:avLst/>
            <a:gdLst>
              <a:gd name="connsiteX0" fmla="*/ 2158313 w 2158313"/>
              <a:gd name="connsiteY0" fmla="*/ 0 h 823783"/>
              <a:gd name="connsiteX1" fmla="*/ 362465 w 2158313"/>
              <a:gd name="connsiteY1" fmla="*/ 444843 h 823783"/>
              <a:gd name="connsiteX2" fmla="*/ 1507524 w 2158313"/>
              <a:gd name="connsiteY2" fmla="*/ 494270 h 823783"/>
              <a:gd name="connsiteX3" fmla="*/ 0 w 2158313"/>
              <a:gd name="connsiteY3" fmla="*/ 823783 h 82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313" h="823783">
                <a:moveTo>
                  <a:pt x="2158313" y="0"/>
                </a:moveTo>
                <a:cubicBezTo>
                  <a:pt x="1314621" y="181232"/>
                  <a:pt x="470930" y="362465"/>
                  <a:pt x="362465" y="444843"/>
                </a:cubicBezTo>
                <a:cubicBezTo>
                  <a:pt x="254000" y="527221"/>
                  <a:pt x="1567935" y="431113"/>
                  <a:pt x="1507524" y="494270"/>
                </a:cubicBezTo>
                <a:cubicBezTo>
                  <a:pt x="1447113" y="557427"/>
                  <a:pt x="723556" y="690605"/>
                  <a:pt x="0" y="823783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624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6563" y="469560"/>
            <a:ext cx="11804821" cy="5980668"/>
          </a:xfrm>
        </p:spPr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Microsoft.EntityFrameworkCore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Microsoft.EntityFrameworkCore.Metadata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MvcMusicStoreCore.Models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MvcMusicStoreContext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DbContext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OnConfiguring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optionsBuilder.UseSqlServer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@"Server=(</a:t>
            </a:r>
            <a:r>
              <a:rPr lang="en-CA" sz="2800" dirty="0" err="1">
                <a:solidFill>
                  <a:srgbClr val="800000"/>
                </a:solidFill>
                <a:latin typeface="Consolas" panose="020B0609020204030204" pitchFamily="49" charset="0"/>
              </a:rPr>
              <a:t>localdb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)\</a:t>
            </a:r>
            <a:r>
              <a:rPr lang="en-CA" sz="2800" dirty="0" err="1">
                <a:solidFill>
                  <a:srgbClr val="800000"/>
                </a:solidFill>
                <a:latin typeface="Consolas" panose="020B0609020204030204" pitchFamily="49" charset="0"/>
              </a:rPr>
              <a:t>mssqllocaldb;Database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=</a:t>
            </a:r>
            <a:r>
              <a:rPr lang="en-CA" sz="2800" dirty="0" err="1">
                <a:solidFill>
                  <a:srgbClr val="800000"/>
                </a:solidFill>
                <a:latin typeface="Consolas" panose="020B0609020204030204" pitchFamily="49" charset="0"/>
              </a:rPr>
              <a:t>MvcMusicStore;Trusted_Connection</a:t>
            </a:r>
            <a:r>
              <a:rPr lang="en-CA" sz="2800" dirty="0">
                <a:solidFill>
                  <a:srgbClr val="800000"/>
                </a:solidFill>
                <a:latin typeface="Consolas" panose="020B0609020204030204" pitchFamily="49" charset="0"/>
              </a:rPr>
              <a:t>=True;"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109728" indent="0">
              <a:buNone/>
            </a:pP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OnModelCreating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ModelBuilder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…bunch of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/Entity&lt;…&gt; stuff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109728" indent="0">
              <a:buNone/>
            </a:pP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Album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Artist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Artist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Cart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Cart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Country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Country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>
                <a:solidFill>
                  <a:srgbClr val="2B91AF"/>
                </a:solidFill>
                <a:latin typeface="Consolas" panose="020B0609020204030204" pitchFamily="49" charset="0"/>
              </a:rPr>
              <a:t>Genre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Genre {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Order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OrderDetail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Province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Province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508" y="1"/>
            <a:ext cx="6507891" cy="1680518"/>
          </a:xfrm>
        </p:spPr>
        <p:txBody>
          <a:bodyPr>
            <a:normAutofit fontScale="90000"/>
          </a:bodyPr>
          <a:lstStyle/>
          <a:p>
            <a:r>
              <a:rPr lang="en-CA" dirty="0"/>
              <a:t>Resulting context class</a:t>
            </a:r>
            <a:br>
              <a:rPr lang="en-CA" dirty="0"/>
            </a:br>
            <a:r>
              <a:rPr lang="en-CA" sz="2200" dirty="0"/>
              <a:t>- represents a session with the database </a:t>
            </a:r>
            <a:br>
              <a:rPr lang="en-CA" sz="2200" dirty="0"/>
            </a:br>
            <a:r>
              <a:rPr lang="en-CA" sz="2200" dirty="0"/>
              <a:t>- to query &amp; retrieve instances of the entity 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9266" y="3121651"/>
            <a:ext cx="3527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This describes the entities (tables) and their relationships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231310" y="3257006"/>
            <a:ext cx="947956" cy="23089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46777" y="1628502"/>
            <a:ext cx="2520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We're going to replace this in a moment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490857" y="1796499"/>
            <a:ext cx="955921" cy="23345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31310" y="4800291"/>
            <a:ext cx="3823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These identify the tables in the database and the model class that describes their records (objects of the class)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6384022" y="4281115"/>
            <a:ext cx="728180" cy="1707344"/>
          </a:xfrm>
          <a:prstGeom prst="rightBrace">
            <a:avLst>
              <a:gd name="adj1" fmla="val 32364"/>
              <a:gd name="adj2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49531" y="2124891"/>
            <a:ext cx="10432868" cy="887780"/>
          </a:xfrm>
          <a:prstGeom prst="rect">
            <a:avLst/>
          </a:prstGeom>
          <a:noFill/>
          <a:ln w="28575" cmpd="sng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173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8325" y="123570"/>
            <a:ext cx="9498226" cy="6334897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MvcMusicStoreCore.Models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Album()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Cart =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HashSet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>
                <a:solidFill>
                  <a:srgbClr val="2B91AF"/>
                </a:solidFill>
                <a:latin typeface="Consolas" panose="020B0609020204030204" pitchFamily="49" charset="0"/>
              </a:rPr>
              <a:t>Cart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HashSet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OrderDetail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109728" indent="0">
              <a:buNone/>
            </a:pP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Price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AlbumArtUrl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ICollection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Cart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Cart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ICollection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OrderDetail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Artist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Genre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2332" y="274638"/>
            <a:ext cx="7410994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Resulting class for Album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6060" y="3647649"/>
            <a:ext cx="297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Physical properties of objects instantiated from this class</a:t>
            </a:r>
          </a:p>
        </p:txBody>
      </p:sp>
      <p:sp>
        <p:nvSpPr>
          <p:cNvPr id="5" name="Right Brace 4"/>
          <p:cNvSpPr/>
          <p:nvPr/>
        </p:nvSpPr>
        <p:spPr>
          <a:xfrm>
            <a:off x="5603846" y="3112920"/>
            <a:ext cx="578840" cy="1535184"/>
          </a:xfrm>
          <a:prstGeom prst="rightBrace">
            <a:avLst>
              <a:gd name="adj1" fmla="val 32364"/>
              <a:gd name="adj2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546756" y="5000285"/>
            <a:ext cx="364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Relationships to other tables in the database are "virtual" because they are only provided if you ask for them while reading from the table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8003096" y="4697834"/>
            <a:ext cx="503341" cy="1205067"/>
          </a:xfrm>
          <a:prstGeom prst="rightBrace">
            <a:avLst>
              <a:gd name="adj1" fmla="val 32364"/>
              <a:gd name="adj2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276060" y="1199374"/>
            <a:ext cx="467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Notice the namespace &amp; "partial" class … these become really important when doing validation.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379054" y="1199627"/>
            <a:ext cx="1897006" cy="93714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18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1186984" cy="4525963"/>
          </a:xfrm>
        </p:spPr>
        <p:txBody>
          <a:bodyPr/>
          <a:lstStyle/>
          <a:p>
            <a:r>
              <a:rPr lang="en-CA" dirty="0"/>
              <a:t>Dependency</a:t>
            </a:r>
          </a:p>
          <a:p>
            <a:pPr lvl="1"/>
            <a:r>
              <a:rPr lang="en-CA" dirty="0"/>
              <a:t>Some components depend on services to work</a:t>
            </a:r>
          </a:p>
          <a:p>
            <a:r>
              <a:rPr lang="en-CA" dirty="0"/>
              <a:t>Dependency Injection</a:t>
            </a:r>
          </a:p>
          <a:p>
            <a:pPr lvl="1"/>
            <a:r>
              <a:rPr lang="en-CA" dirty="0"/>
              <a:t>Instantiates, configures &amp; provides service(s) to the component's constructor</a:t>
            </a:r>
          </a:p>
          <a:p>
            <a:r>
              <a:rPr lang="en-CA" dirty="0"/>
              <a:t>Each controller needs a </a:t>
            </a:r>
            <a:r>
              <a:rPr lang="en-CA" i="1" dirty="0"/>
              <a:t>context</a:t>
            </a:r>
            <a:r>
              <a:rPr lang="en-CA" dirty="0"/>
              <a:t> … a session with the database</a:t>
            </a:r>
          </a:p>
          <a:p>
            <a:pPr lvl="1"/>
            <a:r>
              <a:rPr lang="en-CA" dirty="0"/>
              <a:t>…and each context needs a connection string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/>
              <a:t>centralise the connection string in </a:t>
            </a:r>
            <a:r>
              <a:rPr lang="en-CA" dirty="0" err="1">
                <a:solidFill>
                  <a:srgbClr val="FF0000"/>
                </a:solidFill>
              </a:rPr>
              <a:t>appsettings.json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Register the context and its connection string parameter in </a:t>
            </a:r>
            <a:r>
              <a:rPr lang="en-CA" dirty="0" err="1">
                <a:solidFill>
                  <a:srgbClr val="FF0000"/>
                </a:solidFill>
              </a:rPr>
              <a:t>Startup.cs</a:t>
            </a:r>
            <a:endParaRPr lang="en-CA" dirty="0">
              <a:solidFill>
                <a:srgbClr val="FF0000"/>
              </a:solidFill>
            </a:endParaRPr>
          </a:p>
          <a:p>
            <a:pPr lvl="2"/>
            <a:r>
              <a:rPr lang="en-CA" sz="2300" dirty="0"/>
              <a:t>A service instantiated &amp; ready to be injected when required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368216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Register the Context with </a:t>
            </a:r>
            <a:r>
              <a:rPr lang="en-CA" dirty="0">
                <a:hlinkClick r:id="rId2"/>
              </a:rPr>
              <a:t>Dependency Injection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0250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30"/>
            <a:ext cx="10972800" cy="1854994"/>
          </a:xfrm>
        </p:spPr>
        <p:txBody>
          <a:bodyPr>
            <a:normAutofit fontScale="92500"/>
          </a:bodyPr>
          <a:lstStyle/>
          <a:p>
            <a:r>
              <a:rPr lang="en-CA" dirty="0"/>
              <a:t>Remove/comment the </a:t>
            </a:r>
            <a:r>
              <a:rPr lang="en-CA" i="1" dirty="0" err="1"/>
              <a:t>OnConfiguring</a:t>
            </a:r>
            <a:r>
              <a:rPr lang="en-CA" dirty="0"/>
              <a:t> method</a:t>
            </a:r>
          </a:p>
          <a:p>
            <a:r>
              <a:rPr lang="en-CA" dirty="0"/>
              <a:t>Add a constructor </a:t>
            </a:r>
          </a:p>
          <a:p>
            <a:pPr lvl="1"/>
            <a:r>
              <a:rPr lang="en-CA" dirty="0"/>
              <a:t>That expects one or more parameters (such as a connection string)</a:t>
            </a:r>
          </a:p>
          <a:p>
            <a:pPr lvl="2"/>
            <a:r>
              <a:rPr lang="en-CA" dirty="0"/>
              <a:t>(these are provided by Dependency Injection when it instantiates the context)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Modify the Context: add a constructor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519" y="3130773"/>
            <a:ext cx="119778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MvcMusicStoreContext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DbContext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OnConfiguring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#warning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optionsBuilder.UseSqlServer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800000"/>
                </a:solidFill>
                <a:latin typeface="Consolas" panose="020B0609020204030204" pitchFamily="49" charset="0"/>
              </a:rPr>
              <a:t>@"Server=(</a:t>
            </a:r>
            <a:r>
              <a:rPr lang="en-CA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localdb</a:t>
            </a:r>
            <a:r>
              <a:rPr lang="en-CA" sz="1400" dirty="0">
                <a:solidFill>
                  <a:srgbClr val="800000"/>
                </a:solidFill>
                <a:latin typeface="Consolas" panose="020B0609020204030204" pitchFamily="49" charset="0"/>
              </a:rPr>
              <a:t>)\</a:t>
            </a:r>
            <a:r>
              <a:rPr lang="en-CA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mssqllocaldb;Database</a:t>
            </a:r>
            <a:r>
              <a:rPr lang="en-CA" sz="1400" dirty="0">
                <a:solidFill>
                  <a:srgbClr val="800000"/>
                </a:solidFill>
                <a:latin typeface="Consolas" panose="020B0609020204030204" pitchFamily="49" charset="0"/>
              </a:rPr>
              <a:t>=</a:t>
            </a:r>
            <a:r>
              <a:rPr lang="en-CA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MvcMusicStore;Trusted_Connection</a:t>
            </a:r>
            <a:r>
              <a:rPr lang="en-CA" sz="1400" dirty="0">
                <a:solidFill>
                  <a:srgbClr val="800000"/>
                </a:solidFill>
                <a:latin typeface="Consolas" panose="020B0609020204030204" pitchFamily="49" charset="0"/>
              </a:rPr>
              <a:t>=True;"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CA" sz="3600" dirty="0"/>
          </a:p>
        </p:txBody>
      </p:sp>
      <p:sp>
        <p:nvSpPr>
          <p:cNvPr id="7" name="Rectangle 6"/>
          <p:cNvSpPr/>
          <p:nvPr/>
        </p:nvSpPr>
        <p:spPr>
          <a:xfrm>
            <a:off x="469556" y="5244448"/>
            <a:ext cx="102890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MvcMusicStoreContext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DbContextOptions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MvcMusicStoreContext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options)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: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(options)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n-CA" sz="3600" dirty="0"/>
          </a:p>
        </p:txBody>
      </p:sp>
      <p:sp>
        <p:nvSpPr>
          <p:cNvPr id="8" name="Rectangle 7"/>
          <p:cNvSpPr/>
          <p:nvPr/>
        </p:nvSpPr>
        <p:spPr>
          <a:xfrm>
            <a:off x="469556" y="3582400"/>
            <a:ext cx="11475309" cy="1124097"/>
          </a:xfrm>
          <a:prstGeom prst="rect">
            <a:avLst/>
          </a:prstGeom>
          <a:noFill/>
          <a:ln w="28575" cmpd="sng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69556" y="5194784"/>
            <a:ext cx="11475309" cy="788328"/>
          </a:xfrm>
          <a:prstGeom prst="rect">
            <a:avLst/>
          </a:prstGeom>
          <a:noFill/>
          <a:ln w="28575" cmpd="sng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392194" y="4779648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Replace this    …    with this</a:t>
            </a:r>
          </a:p>
        </p:txBody>
      </p:sp>
      <p:sp>
        <p:nvSpPr>
          <p:cNvPr id="11" name="Freeform 10"/>
          <p:cNvSpPr/>
          <p:nvPr/>
        </p:nvSpPr>
        <p:spPr>
          <a:xfrm>
            <a:off x="946121" y="4747687"/>
            <a:ext cx="446074" cy="250087"/>
          </a:xfrm>
          <a:custGeom>
            <a:avLst/>
            <a:gdLst>
              <a:gd name="connsiteX0" fmla="*/ 446074 w 446074"/>
              <a:gd name="connsiteY0" fmla="*/ 222422 h 271221"/>
              <a:gd name="connsiteX1" fmla="*/ 50657 w 446074"/>
              <a:gd name="connsiteY1" fmla="*/ 255373 h 271221"/>
              <a:gd name="connsiteX2" fmla="*/ 17706 w 446074"/>
              <a:gd name="connsiteY2" fmla="*/ 0 h 27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074" h="271221">
                <a:moveTo>
                  <a:pt x="446074" y="222422"/>
                </a:moveTo>
                <a:cubicBezTo>
                  <a:pt x="284063" y="257432"/>
                  <a:pt x="122052" y="292443"/>
                  <a:pt x="50657" y="255373"/>
                </a:cubicBezTo>
                <a:cubicBezTo>
                  <a:pt x="-20738" y="218303"/>
                  <a:pt x="-1516" y="109151"/>
                  <a:pt x="17706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reeform 11"/>
          <p:cNvSpPr/>
          <p:nvPr/>
        </p:nvSpPr>
        <p:spPr>
          <a:xfrm>
            <a:off x="4654378" y="4912526"/>
            <a:ext cx="443812" cy="265782"/>
          </a:xfrm>
          <a:custGeom>
            <a:avLst/>
            <a:gdLst>
              <a:gd name="connsiteX0" fmla="*/ 0 w 443812"/>
              <a:gd name="connsiteY0" fmla="*/ 19973 h 291822"/>
              <a:gd name="connsiteX1" fmla="*/ 420130 w 443812"/>
              <a:gd name="connsiteY1" fmla="*/ 28211 h 291822"/>
              <a:gd name="connsiteX2" fmla="*/ 354227 w 443812"/>
              <a:gd name="connsiteY2" fmla="*/ 291822 h 29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812" h="291822">
                <a:moveTo>
                  <a:pt x="0" y="19973"/>
                </a:moveTo>
                <a:cubicBezTo>
                  <a:pt x="180546" y="1438"/>
                  <a:pt x="361092" y="-17097"/>
                  <a:pt x="420130" y="28211"/>
                </a:cubicBezTo>
                <a:cubicBezTo>
                  <a:pt x="479168" y="73519"/>
                  <a:pt x="416697" y="182670"/>
                  <a:pt x="354227" y="291822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315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30"/>
            <a:ext cx="10972800" cy="1088876"/>
          </a:xfrm>
        </p:spPr>
        <p:txBody>
          <a:bodyPr/>
          <a:lstStyle/>
          <a:p>
            <a:r>
              <a:rPr lang="en-CA" dirty="0"/>
              <a:t>Put this into </a:t>
            </a:r>
            <a:r>
              <a:rPr lang="en-CA" dirty="0" err="1">
                <a:solidFill>
                  <a:srgbClr val="FF0000"/>
                </a:solidFill>
              </a:rPr>
              <a:t>appsettings.json</a:t>
            </a:r>
            <a:endParaRPr lang="en-CA" dirty="0">
              <a:solidFill>
                <a:srgbClr val="FF0000"/>
              </a:solidFill>
            </a:endParaRPr>
          </a:p>
          <a:p>
            <a:pPr lvl="1"/>
            <a:r>
              <a:rPr lang="en-CA" dirty="0"/>
              <a:t>… alongside the default connection string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Centralise the connection string</a:t>
            </a:r>
            <a:br>
              <a:rPr lang="en-CA" dirty="0"/>
            </a:br>
            <a:r>
              <a:rPr lang="en-CA" sz="2200" dirty="0"/>
              <a:t>… did you remember to copy it before deleting it from the context?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12819"/>
            <a:ext cx="12192000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 err="1">
                <a:solidFill>
                  <a:srgbClr val="2E75B6"/>
                </a:solidFill>
                <a:latin typeface="Consolas" panose="020B0609020204030204" pitchFamily="49" charset="0"/>
              </a:rPr>
              <a:t>ApplicationInsights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 err="1">
                <a:solidFill>
                  <a:srgbClr val="2E75B6"/>
                </a:solidFill>
                <a:latin typeface="Consolas" panose="020B0609020204030204" pitchFamily="49" charset="0"/>
              </a:rPr>
              <a:t>InstrumentationKey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5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endParaRPr lang="en-CA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>
              <a:spcAft>
                <a:spcPts val="600"/>
              </a:spcAft>
            </a:pP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 err="1">
                <a:solidFill>
                  <a:srgbClr val="2E75B6"/>
                </a:solidFill>
                <a:latin typeface="Consolas" panose="020B0609020204030204" pitchFamily="49" charset="0"/>
              </a:rPr>
              <a:t>ConnectionStrings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 err="1">
                <a:solidFill>
                  <a:srgbClr val="2E75B6"/>
                </a:solidFill>
                <a:latin typeface="Consolas" panose="020B0609020204030204" pitchFamily="49" charset="0"/>
              </a:rPr>
              <a:t>MvcMusicStoreConnection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500" dirty="0">
                <a:solidFill>
                  <a:srgbClr val="A31515"/>
                </a:solidFill>
                <a:latin typeface="Consolas" panose="020B0609020204030204" pitchFamily="49" charset="0"/>
              </a:rPr>
              <a:t>"Server=(</a:t>
            </a:r>
            <a:r>
              <a:rPr lang="en-CA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localdb</a:t>
            </a:r>
            <a:r>
              <a:rPr lang="en-CA" sz="1500" dirty="0">
                <a:solidFill>
                  <a:srgbClr val="A31515"/>
                </a:solidFill>
                <a:latin typeface="Consolas" panose="020B0609020204030204" pitchFamily="49" charset="0"/>
              </a:rPr>
              <a:t>)\\</a:t>
            </a:r>
            <a:r>
              <a:rPr lang="en-CA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mssqllocaldb;Database</a:t>
            </a:r>
            <a:r>
              <a:rPr lang="en-CA" sz="15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CA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MvcMusicStore;Trusted_Connection</a:t>
            </a:r>
            <a:r>
              <a:rPr lang="en-CA" sz="1500" dirty="0">
                <a:solidFill>
                  <a:srgbClr val="A31515"/>
                </a:solidFill>
                <a:latin typeface="Consolas" panose="020B0609020204030204" pitchFamily="49" charset="0"/>
              </a:rPr>
              <a:t>=True;"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600"/>
              </a:spcBef>
            </a:pP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 err="1">
                <a:solidFill>
                  <a:srgbClr val="2E75B6"/>
                </a:solidFill>
                <a:latin typeface="Consolas" panose="020B0609020204030204" pitchFamily="49" charset="0"/>
              </a:rPr>
              <a:t>DefaultConnection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500" dirty="0">
                <a:solidFill>
                  <a:srgbClr val="A31515"/>
                </a:solidFill>
                <a:latin typeface="Consolas" panose="020B0609020204030204" pitchFamily="49" charset="0"/>
              </a:rPr>
              <a:t>"Server=(</a:t>
            </a:r>
            <a:r>
              <a:rPr lang="en-CA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localdb</a:t>
            </a:r>
            <a:r>
              <a:rPr lang="en-CA" sz="1500" dirty="0">
                <a:solidFill>
                  <a:srgbClr val="A31515"/>
                </a:solidFill>
                <a:latin typeface="Consolas" panose="020B0609020204030204" pitchFamily="49" charset="0"/>
              </a:rPr>
              <a:t>)\\</a:t>
            </a:r>
            <a:r>
              <a:rPr lang="en-CA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mssqllocaldb;Database</a:t>
            </a:r>
            <a:r>
              <a:rPr lang="en-CA" sz="1500" dirty="0">
                <a:solidFill>
                  <a:srgbClr val="A31515"/>
                </a:solidFill>
                <a:latin typeface="Consolas" panose="020B0609020204030204" pitchFamily="49" charset="0"/>
              </a:rPr>
              <a:t>=aspnet-MvcMusicStoreCore-9b4191a9-84bc-4996-8…"</a:t>
            </a:r>
            <a:endParaRPr lang="en-CA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"Logging"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 err="1">
                <a:solidFill>
                  <a:srgbClr val="2E75B6"/>
                </a:solidFill>
                <a:latin typeface="Consolas" panose="020B0609020204030204" pitchFamily="49" charset="0"/>
              </a:rPr>
              <a:t>IncludeScopes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5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 err="1">
                <a:solidFill>
                  <a:srgbClr val="2E75B6"/>
                </a:solidFill>
                <a:latin typeface="Consolas" panose="020B0609020204030204" pitchFamily="49" charset="0"/>
              </a:rPr>
              <a:t>LogLevel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"Default"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500" dirty="0">
                <a:solidFill>
                  <a:srgbClr val="A31515"/>
                </a:solidFill>
                <a:latin typeface="Consolas" panose="020B0609020204030204" pitchFamily="49" charset="0"/>
              </a:rPr>
              <a:t>"Debug"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"System"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500" dirty="0">
                <a:solidFill>
                  <a:srgbClr val="A31515"/>
                </a:solidFill>
                <a:latin typeface="Consolas" panose="020B0609020204030204" pitchFamily="49" charset="0"/>
              </a:rPr>
              <a:t>"Information"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"Microsoft"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500" dirty="0">
                <a:solidFill>
                  <a:srgbClr val="A31515"/>
                </a:solidFill>
                <a:latin typeface="Consolas" panose="020B0609020204030204" pitchFamily="49" charset="0"/>
              </a:rPr>
              <a:t>"Information"</a:t>
            </a:r>
            <a:endParaRPr lang="en-CA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500" dirty="0"/>
          </a:p>
        </p:txBody>
      </p:sp>
      <p:sp>
        <p:nvSpPr>
          <p:cNvPr id="7" name="Rectangle 6"/>
          <p:cNvSpPr/>
          <p:nvPr/>
        </p:nvSpPr>
        <p:spPr>
          <a:xfrm>
            <a:off x="448142" y="3509319"/>
            <a:ext cx="11456479" cy="383412"/>
          </a:xfrm>
          <a:prstGeom prst="rect">
            <a:avLst/>
          </a:prstGeom>
          <a:noFill/>
          <a:ln w="28575" cmpd="sng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/>
          <p:cNvSpPr/>
          <p:nvPr/>
        </p:nvSpPr>
        <p:spPr>
          <a:xfrm>
            <a:off x="8872151" y="409418"/>
            <a:ext cx="1186287" cy="3021759"/>
          </a:xfrm>
          <a:custGeom>
            <a:avLst/>
            <a:gdLst>
              <a:gd name="connsiteX0" fmla="*/ 0 w 1186287"/>
              <a:gd name="connsiteY0" fmla="*/ 274323 h 3256420"/>
              <a:gd name="connsiteX1" fmla="*/ 1186249 w 1186287"/>
              <a:gd name="connsiteY1" fmla="*/ 290798 h 3256420"/>
              <a:gd name="connsiteX2" fmla="*/ 32952 w 1186287"/>
              <a:gd name="connsiteY2" fmla="*/ 3256420 h 325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6287" h="3256420">
                <a:moveTo>
                  <a:pt x="0" y="274323"/>
                </a:moveTo>
                <a:cubicBezTo>
                  <a:pt x="590378" y="34052"/>
                  <a:pt x="1180757" y="-206218"/>
                  <a:pt x="1186249" y="290798"/>
                </a:cubicBezTo>
                <a:cubicBezTo>
                  <a:pt x="1191741" y="787814"/>
                  <a:pt x="612346" y="2022117"/>
                  <a:pt x="32952" y="325642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4794347" y="4216401"/>
            <a:ext cx="601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This is the default connection used by user/role authentication and, occasionally, for the code-first approach database</a:t>
            </a:r>
          </a:p>
        </p:txBody>
      </p:sp>
      <p:sp>
        <p:nvSpPr>
          <p:cNvPr id="5" name="Freeform 4"/>
          <p:cNvSpPr/>
          <p:nvPr/>
        </p:nvSpPr>
        <p:spPr>
          <a:xfrm>
            <a:off x="2583809" y="4144161"/>
            <a:ext cx="2114026" cy="244851"/>
          </a:xfrm>
          <a:custGeom>
            <a:avLst/>
            <a:gdLst>
              <a:gd name="connsiteX0" fmla="*/ 2114026 w 2114026"/>
              <a:gd name="connsiteY0" fmla="*/ 201336 h 244851"/>
              <a:gd name="connsiteX1" fmla="*/ 1006679 w 2114026"/>
              <a:gd name="connsiteY1" fmla="*/ 109057 h 244851"/>
              <a:gd name="connsiteX2" fmla="*/ 1275127 w 2114026"/>
              <a:gd name="connsiteY2" fmla="*/ 243281 h 244851"/>
              <a:gd name="connsiteX3" fmla="*/ 0 w 2114026"/>
              <a:gd name="connsiteY3" fmla="*/ 0 h 2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026" h="244851">
                <a:moveTo>
                  <a:pt x="2114026" y="201336"/>
                </a:moveTo>
                <a:cubicBezTo>
                  <a:pt x="1630260" y="151701"/>
                  <a:pt x="1146495" y="102066"/>
                  <a:pt x="1006679" y="109057"/>
                </a:cubicBezTo>
                <a:cubicBezTo>
                  <a:pt x="866863" y="116048"/>
                  <a:pt x="1442907" y="261457"/>
                  <a:pt x="1275127" y="243281"/>
                </a:cubicBezTo>
                <a:cubicBezTo>
                  <a:pt x="1107347" y="225105"/>
                  <a:pt x="553673" y="112552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Active Server Pages (ASP)</a:t>
            </a:r>
          </a:p>
          <a:p>
            <a:pPr lvl="1"/>
            <a:r>
              <a:rPr lang="en-CA" dirty="0"/>
              <a:t>Microsoft's dynamic web pages</a:t>
            </a:r>
          </a:p>
          <a:p>
            <a:pPr lvl="1"/>
            <a:r>
              <a:rPr lang="en-CA" dirty="0"/>
              <a:t>Pages populated using data from a database</a:t>
            </a:r>
          </a:p>
          <a:p>
            <a:pPr lvl="1"/>
            <a:r>
              <a:rPr lang="en-CA" dirty="0"/>
              <a:t>Around since late 90's</a:t>
            </a:r>
          </a:p>
          <a:p>
            <a:pPr lvl="2"/>
            <a:r>
              <a:rPr lang="en-CA" dirty="0"/>
              <a:t>Originally script-inside-HTML (VB, C++, J++)</a:t>
            </a:r>
          </a:p>
          <a:p>
            <a:r>
              <a:rPr lang="en-CA" dirty="0"/>
              <a:t>.NET </a:t>
            </a:r>
            <a:r>
              <a:rPr lang="en-CA" dirty="0" smtClean="0"/>
              <a:t>2003 </a:t>
            </a:r>
            <a:r>
              <a:rPr lang="en-CA" dirty="0">
                <a:sym typeface="Wingdings" panose="05000000000000000000" pitchFamily="2" charset="2"/>
              </a:rPr>
              <a:t> "web forms"</a:t>
            </a:r>
            <a:endParaRPr lang="en-CA" dirty="0"/>
          </a:p>
          <a:p>
            <a:pPr lvl="1"/>
            <a:r>
              <a:rPr lang="en-CA" dirty="0"/>
              <a:t>GUI drag-and-drop design, like Windows forms</a:t>
            </a:r>
          </a:p>
          <a:p>
            <a:pPr lvl="1"/>
            <a:r>
              <a:rPr lang="en-CA" dirty="0"/>
              <a:t>Controls: GridView, DetailsView, Master Page</a:t>
            </a:r>
          </a:p>
          <a:p>
            <a:pPr lvl="2"/>
            <a:r>
              <a:rPr lang="en-CA" dirty="0"/>
              <a:t>Rendered to XHTML</a:t>
            </a:r>
          </a:p>
          <a:p>
            <a:pPr lvl="1"/>
            <a:r>
              <a:rPr lang="en-CA" dirty="0"/>
              <a:t>Code was in a separate file</a:t>
            </a:r>
          </a:p>
          <a:p>
            <a:pPr lvl="2"/>
            <a:r>
              <a:rPr lang="en-CA" dirty="0"/>
              <a:t>__</a:t>
            </a:r>
            <a:r>
              <a:rPr lang="en-CA" dirty="0" err="1"/>
              <a:t>ViewState</a:t>
            </a:r>
            <a:r>
              <a:rPr lang="en-CA" dirty="0"/>
              <a:t> – hidden on web page: server's crib-sheet</a:t>
            </a:r>
          </a:p>
          <a:p>
            <a:pPr lvl="3"/>
            <a:r>
              <a:rPr lang="en-CA" dirty="0"/>
              <a:t>… could be quite huge … an impact on large sites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ASP.NET Web Forms</a:t>
            </a:r>
          </a:p>
        </p:txBody>
      </p:sp>
    </p:spTree>
    <p:extLst>
      <p:ext uri="{BB962C8B-B14F-4D97-AF65-F5344CB8AC3E}">
        <p14:creationId xmlns:p14="http://schemas.microsoft.com/office/powerpoint/2010/main" val="3961864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Register &amp; Configure Context in </a:t>
            </a:r>
            <a:r>
              <a:rPr lang="en-CA" dirty="0" err="1">
                <a:solidFill>
                  <a:srgbClr val="FF0000"/>
                </a:solidFill>
              </a:rPr>
              <a:t>Startup.cs</a:t>
            </a:r>
            <a:r>
              <a:rPr lang="en-CA" dirty="0">
                <a:solidFill>
                  <a:srgbClr val="FF0000"/>
                </a:solidFill>
              </a:rPr>
              <a:t/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sz="2700" dirty="0">
                <a:solidFill>
                  <a:schemeClr val="tx1"/>
                </a:solidFill>
              </a:rPr>
              <a:t>…as a service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892" y="1726250"/>
            <a:ext cx="1171420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Add framework services.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services.AddApplicationInsightsTelemetry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(Configuration);</a:t>
            </a:r>
          </a:p>
          <a:p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enable dependency injection for context of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MvcMusicStore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database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MvcMusicStoreContext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 =&gt; 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MvcMusicStoreConnection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ApplicationDbContext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 =&gt;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DefaultConnection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)));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691977" y="2922789"/>
            <a:ext cx="10313773" cy="927758"/>
          </a:xfrm>
          <a:prstGeom prst="rect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7852095" y="1801300"/>
            <a:ext cx="423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Add a service reference to instantiate the context and provide its connection string </a:t>
            </a:r>
          </a:p>
        </p:txBody>
      </p:sp>
      <p:sp>
        <p:nvSpPr>
          <p:cNvPr id="9" name="Freeform 8"/>
          <p:cNvSpPr/>
          <p:nvPr/>
        </p:nvSpPr>
        <p:spPr>
          <a:xfrm>
            <a:off x="7441035" y="2046913"/>
            <a:ext cx="411060" cy="822121"/>
          </a:xfrm>
          <a:custGeom>
            <a:avLst/>
            <a:gdLst>
              <a:gd name="connsiteX0" fmla="*/ 411060 w 411060"/>
              <a:gd name="connsiteY0" fmla="*/ 0 h 822121"/>
              <a:gd name="connsiteX1" fmla="*/ 75501 w 411060"/>
              <a:gd name="connsiteY1" fmla="*/ 394283 h 822121"/>
              <a:gd name="connsiteX2" fmla="*/ 360726 w 411060"/>
              <a:gd name="connsiteY2" fmla="*/ 293615 h 822121"/>
              <a:gd name="connsiteX3" fmla="*/ 0 w 411060"/>
              <a:gd name="connsiteY3" fmla="*/ 822121 h 82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060" h="822121">
                <a:moveTo>
                  <a:pt x="411060" y="0"/>
                </a:moveTo>
                <a:cubicBezTo>
                  <a:pt x="247475" y="172673"/>
                  <a:pt x="83890" y="345347"/>
                  <a:pt x="75501" y="394283"/>
                </a:cubicBezTo>
                <a:cubicBezTo>
                  <a:pt x="67112" y="443219"/>
                  <a:pt x="373309" y="222309"/>
                  <a:pt x="360726" y="293615"/>
                </a:cubicBezTo>
                <a:cubicBezTo>
                  <a:pt x="348142" y="364921"/>
                  <a:pt x="174071" y="593521"/>
                  <a:pt x="0" y="822121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3344092" y="5047086"/>
            <a:ext cx="7569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Yes, you could just replace the “</a:t>
            </a:r>
            <a:r>
              <a:rPr lang="en-CA" sz="1400" dirty="0" err="1"/>
              <a:t>Configuration.GetConectionString</a:t>
            </a:r>
            <a:r>
              <a:rPr lang="en-CA" sz="1400" dirty="0"/>
              <a:t>(…)” with the actual string, but I like following convention so others can predict where I store stuff.</a:t>
            </a:r>
          </a:p>
          <a:p>
            <a:endParaRPr lang="en-CA" sz="1400" dirty="0"/>
          </a:p>
          <a:p>
            <a:r>
              <a:rPr lang="en-CA" sz="1400" dirty="0"/>
              <a:t>I'm guided by the Default Connection stuff that's generated … </a:t>
            </a:r>
          </a:p>
        </p:txBody>
      </p:sp>
    </p:spTree>
    <p:extLst>
      <p:ext uri="{BB962C8B-B14F-4D97-AF65-F5344CB8AC3E}">
        <p14:creationId xmlns:p14="http://schemas.microsoft.com/office/powerpoint/2010/main" val="4277017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Generating a Controller &amp; Views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72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Create a </a:t>
            </a:r>
            <a:r>
              <a:rPr lang="en-CA" dirty="0">
                <a:sym typeface="Wingdings" panose="05000000000000000000" pitchFamily="2" charset="2"/>
              </a:rPr>
              <a:t>Controller for the Albums Model</a:t>
            </a:r>
            <a:br>
              <a:rPr lang="en-CA" dirty="0">
                <a:sym typeface="Wingdings" panose="05000000000000000000" pitchFamily="2" charset="2"/>
              </a:rPr>
            </a:br>
            <a:r>
              <a:rPr lang="en-CA" sz="2700" dirty="0">
                <a:sym typeface="Wingdings" panose="05000000000000000000" pitchFamily="2" charset="2"/>
              </a:rPr>
              <a:t>- decide how much to generate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" y="1532239"/>
            <a:ext cx="7089173" cy="48993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508" y="4123680"/>
            <a:ext cx="2600325" cy="1362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609" y="1068345"/>
            <a:ext cx="4343400" cy="567690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4118919" y="2864190"/>
            <a:ext cx="1285103" cy="1435961"/>
          </a:xfrm>
          <a:custGeom>
            <a:avLst/>
            <a:gdLst>
              <a:gd name="connsiteX0" fmla="*/ 1285103 w 1285103"/>
              <a:gd name="connsiteY0" fmla="*/ 1268627 h 1268627"/>
              <a:gd name="connsiteX1" fmla="*/ 601362 w 1285103"/>
              <a:gd name="connsiteY1" fmla="*/ 996779 h 1268627"/>
              <a:gd name="connsiteX2" fmla="*/ 0 w 1285103"/>
              <a:gd name="connsiteY2" fmla="*/ 0 h 126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103" h="1268627">
                <a:moveTo>
                  <a:pt x="1285103" y="1268627"/>
                </a:moveTo>
                <a:cubicBezTo>
                  <a:pt x="1050324" y="1238422"/>
                  <a:pt x="815546" y="1208217"/>
                  <a:pt x="601362" y="996779"/>
                </a:cubicBezTo>
                <a:cubicBezTo>
                  <a:pt x="387178" y="785341"/>
                  <a:pt x="193589" y="392670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6985686" y="3846503"/>
            <a:ext cx="1136822" cy="445411"/>
          </a:xfrm>
          <a:custGeom>
            <a:avLst/>
            <a:gdLst>
              <a:gd name="connsiteX0" fmla="*/ 1136822 w 1136822"/>
              <a:gd name="connsiteY0" fmla="*/ 371270 h 445411"/>
              <a:gd name="connsiteX1" fmla="*/ 683741 w 1136822"/>
              <a:gd name="connsiteY1" fmla="*/ 567 h 445411"/>
              <a:gd name="connsiteX2" fmla="*/ 0 w 1136822"/>
              <a:gd name="connsiteY2" fmla="*/ 445411 h 44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6822" h="445411">
                <a:moveTo>
                  <a:pt x="1136822" y="371270"/>
                </a:moveTo>
                <a:cubicBezTo>
                  <a:pt x="1005016" y="179740"/>
                  <a:pt x="873211" y="-11790"/>
                  <a:pt x="683741" y="567"/>
                </a:cubicBezTo>
                <a:cubicBezTo>
                  <a:pt x="494271" y="12924"/>
                  <a:pt x="247135" y="229167"/>
                  <a:pt x="0" y="445411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861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Provide the target class (table) and context if requested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9" y="1499029"/>
            <a:ext cx="7209671" cy="43498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2558" y="2274093"/>
            <a:ext cx="46494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Generate views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Create appropriate view for each action:</a:t>
            </a:r>
          </a:p>
          <a:p>
            <a:pPr marL="742950" lvl="1" indent="-285750">
              <a:buFontTx/>
              <a:buChar char="-"/>
            </a:pPr>
            <a:r>
              <a:rPr lang="en-CA" sz="1400" dirty="0"/>
              <a:t>Index (list), Detail (single record), Create, Edit, Delete</a:t>
            </a:r>
          </a:p>
          <a:p>
            <a:pPr marL="285750" indent="-285750">
              <a:buFontTx/>
              <a:buChar char="-"/>
            </a:pPr>
            <a:endParaRPr lang="en-CA" sz="1400" dirty="0"/>
          </a:p>
          <a:p>
            <a:r>
              <a:rPr lang="en-CA" sz="1400" dirty="0"/>
              <a:t>Reference script libraries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Adds jQuery scripts for data validation on Create &amp; Edit pages</a:t>
            </a:r>
          </a:p>
          <a:p>
            <a:pPr marL="285750" indent="-285750">
              <a:buFontTx/>
              <a:buChar char="-"/>
            </a:pPr>
            <a:endParaRPr lang="en-CA" sz="1400" dirty="0"/>
          </a:p>
          <a:p>
            <a:r>
              <a:rPr lang="en-CA" sz="1400" dirty="0"/>
              <a:t>Use a layout page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Views are loaded into a "master page"</a:t>
            </a:r>
          </a:p>
          <a:p>
            <a:pPr marL="742950" lvl="1" indent="-285750">
              <a:buFontTx/>
              <a:buChar char="-"/>
            </a:pPr>
            <a:r>
              <a:rPr lang="en-CA" sz="1400" dirty="0"/>
              <a:t>To easily provide a consistent look</a:t>
            </a:r>
          </a:p>
          <a:p>
            <a:pPr marL="742950" lvl="1" indent="-285750">
              <a:buFontTx/>
              <a:buChar char="-"/>
            </a:pPr>
            <a:r>
              <a:rPr lang="en-CA" sz="1400" dirty="0"/>
              <a:t>Default layout is identified in ~\Views\</a:t>
            </a:r>
            <a:r>
              <a:rPr lang="en-CA" sz="1400" dirty="0" err="1"/>
              <a:t>ViewStart.cshtml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634477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0" y="-21489"/>
            <a:ext cx="7480530" cy="6879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020" y="-21489"/>
            <a:ext cx="3769707" cy="6879489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7941275" y="3632887"/>
            <a:ext cx="1960605" cy="1408670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/>
          <p:cNvSpPr/>
          <p:nvPr/>
        </p:nvSpPr>
        <p:spPr>
          <a:xfrm>
            <a:off x="7740400" y="2339546"/>
            <a:ext cx="3174735" cy="420130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1112109" y="2298357"/>
            <a:ext cx="3888259" cy="922638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5070389" y="2461639"/>
            <a:ext cx="236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/>
              <a:t>context</a:t>
            </a:r>
            <a:r>
              <a:rPr lang="en-CA" sz="1200" dirty="0"/>
              <a:t> is provided by Dependency Injection, defined in </a:t>
            </a:r>
            <a:r>
              <a:rPr lang="en-CA" sz="1200" dirty="0" err="1"/>
              <a:t>Startup.cs</a:t>
            </a:r>
            <a:endParaRPr lang="en-CA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901880" y="4085968"/>
            <a:ext cx="229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Views are named after their action, in sub-folder named after their controller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91824" y="3456264"/>
            <a:ext cx="4815281" cy="1208015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295134" y="3286897"/>
            <a:ext cx="496689" cy="345990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369643" y="5305168"/>
            <a:ext cx="1276865" cy="329513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9901880" y="5268437"/>
            <a:ext cx="229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This tells Razor where the default layout is </a:t>
            </a:r>
          </a:p>
        </p:txBody>
      </p:sp>
    </p:spTree>
    <p:extLst>
      <p:ext uri="{BB962C8B-B14F-4D97-AF65-F5344CB8AC3E}">
        <p14:creationId xmlns:p14="http://schemas.microsoft.com/office/powerpoint/2010/main" val="1012866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Asynchronous Actions in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IIS has a finite number of process threads</a:t>
            </a:r>
          </a:p>
          <a:p>
            <a:pPr lvl="1"/>
            <a:r>
              <a:rPr lang="en-CA" dirty="0"/>
              <a:t>A very active site will either ignore, drop or backlog requests</a:t>
            </a:r>
          </a:p>
          <a:p>
            <a:pPr lvl="2"/>
            <a:r>
              <a:rPr lang="en-CA" dirty="0"/>
              <a:t>Users get "Timeout", "Unavailable", "Forbidden" or "Not Found" errors</a:t>
            </a:r>
          </a:p>
          <a:p>
            <a:r>
              <a:rPr lang="en-CA" dirty="0"/>
              <a:t>By default, generated actions fork </a:t>
            </a:r>
            <a:r>
              <a:rPr lang="en-CA" i="1" dirty="0"/>
              <a:t>asynchronous</a:t>
            </a:r>
            <a:r>
              <a:rPr lang="en-CA" dirty="0"/>
              <a:t> tasks</a:t>
            </a:r>
          </a:p>
          <a:p>
            <a:pPr lvl="1"/>
            <a:r>
              <a:rPr lang="en-CA" dirty="0"/>
              <a:t>Releasing resources while waiting on requests to the database server</a:t>
            </a:r>
          </a:p>
          <a:p>
            <a:pPr lvl="2"/>
            <a:r>
              <a:rPr lang="en-CA" dirty="0"/>
              <a:t>This allows sites to scale to a very large number of users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3341" y="4293627"/>
            <a:ext cx="107339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// GET: Album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Index()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mvcMusicStoreContext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context.Album.Include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a.Artist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).Include(a =&gt;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a.Genre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View(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mvcMusicStoreContext.ToListAsync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4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534032" y="5542011"/>
            <a:ext cx="205946" cy="64255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173" y="4506096"/>
            <a:ext cx="2998573" cy="436605"/>
          </a:xfrm>
          <a:prstGeom prst="ellipse">
            <a:avLst/>
          </a:prstGeom>
          <a:noFill/>
          <a:ln w="28575" cmpd="sng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195751" y="5542011"/>
            <a:ext cx="205946" cy="64255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91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Index action</a:t>
            </a:r>
          </a:p>
          <a:p>
            <a:pPr lvl="1"/>
            <a:r>
              <a:rPr lang="en-CA" dirty="0"/>
              <a:t>Default is to list all records in the table, ordered by key</a:t>
            </a:r>
          </a:p>
          <a:p>
            <a:r>
              <a:rPr lang="en-CA" dirty="0"/>
              <a:t>Details action</a:t>
            </a:r>
          </a:p>
          <a:p>
            <a:pPr lvl="1"/>
            <a:r>
              <a:rPr lang="en-CA" dirty="0"/>
              <a:t>Shows all fields for the selected record (key is passed as "id")</a:t>
            </a:r>
          </a:p>
          <a:p>
            <a:pPr lvl="2"/>
            <a:r>
              <a:rPr lang="en-CA" dirty="0"/>
              <a:t>When records have many fields, the index view is often restricted to 5 or 6</a:t>
            </a:r>
          </a:p>
          <a:p>
            <a:r>
              <a:rPr lang="en-CA" dirty="0"/>
              <a:t>Create actions</a:t>
            </a:r>
          </a:p>
          <a:p>
            <a:pPr lvl="1"/>
            <a:r>
              <a:rPr lang="en-CA" dirty="0"/>
              <a:t>One to display a blank input page</a:t>
            </a:r>
          </a:p>
          <a:p>
            <a:pPr lvl="2"/>
            <a:r>
              <a:rPr lang="en-CA" dirty="0"/>
              <a:t>And set up drop-downs for foreign keys</a:t>
            </a:r>
          </a:p>
          <a:p>
            <a:pPr lvl="1"/>
            <a:r>
              <a:rPr lang="en-CA" dirty="0"/>
              <a:t>One, requiring HTTP Post, adds the new record to the table	</a:t>
            </a:r>
          </a:p>
          <a:p>
            <a:pPr lvl="2"/>
            <a:r>
              <a:rPr lang="en-CA" dirty="0"/>
              <a:t>Differentiated by receiving parameters</a:t>
            </a:r>
          </a:p>
          <a:p>
            <a:pPr lvl="2"/>
            <a:r>
              <a:rPr lang="en-CA" dirty="0"/>
              <a:t>The [</a:t>
            </a:r>
            <a:r>
              <a:rPr lang="en-CA" dirty="0" err="1"/>
              <a:t>HttpPost</a:t>
            </a:r>
            <a:r>
              <a:rPr lang="en-CA" dirty="0"/>
              <a:t>] attribute restricts this to a &lt;form&gt; with action="POST"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Controller Actions (cont'd)</a:t>
            </a:r>
          </a:p>
        </p:txBody>
      </p:sp>
    </p:spTree>
    <p:extLst>
      <p:ext uri="{BB962C8B-B14F-4D97-AF65-F5344CB8AC3E}">
        <p14:creationId xmlns:p14="http://schemas.microsoft.com/office/powerpoint/2010/main" val="718297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Edit actions	</a:t>
            </a:r>
          </a:p>
          <a:p>
            <a:pPr lvl="1"/>
            <a:r>
              <a:rPr lang="en-CA" dirty="0"/>
              <a:t>One to display the selected record for update</a:t>
            </a:r>
          </a:p>
          <a:p>
            <a:pPr lvl="1"/>
            <a:r>
              <a:rPr lang="en-CA" dirty="0"/>
              <a:t>One, requiring HTTP POST, to save the updated record to the table</a:t>
            </a:r>
          </a:p>
          <a:p>
            <a:pPr lvl="2"/>
            <a:r>
              <a:rPr lang="en-CA" dirty="0"/>
              <a:t>Again: differentiated by parameters</a:t>
            </a:r>
          </a:p>
          <a:p>
            <a:r>
              <a:rPr lang="en-CA" dirty="0"/>
              <a:t>Delete actions</a:t>
            </a:r>
          </a:p>
          <a:p>
            <a:pPr lvl="1"/>
            <a:r>
              <a:rPr lang="en-CA" dirty="0"/>
              <a:t>One to display the selected record to confirm the delete</a:t>
            </a:r>
          </a:p>
          <a:p>
            <a:pPr lvl="1"/>
            <a:r>
              <a:rPr lang="en-CA" dirty="0"/>
              <a:t>One, requiring HTTP POST, to delete the record after confirmation</a:t>
            </a:r>
          </a:p>
          <a:p>
            <a:pPr lvl="2"/>
            <a:r>
              <a:rPr lang="en-CA" dirty="0"/>
              <a:t>This has the same parameter as the confirm page</a:t>
            </a:r>
          </a:p>
          <a:p>
            <a:pPr lvl="3"/>
            <a:r>
              <a:rPr lang="en-CA" dirty="0"/>
              <a:t>So it has a different name to differentiate it</a:t>
            </a:r>
          </a:p>
          <a:p>
            <a:pPr lvl="3"/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HttpPost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ActionName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"Delete"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CA" dirty="0"/>
              <a:t>relates it to a Delete post-back request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Controller Actions (cont'd)</a:t>
            </a:r>
          </a:p>
        </p:txBody>
      </p:sp>
    </p:spTree>
    <p:extLst>
      <p:ext uri="{BB962C8B-B14F-4D97-AF65-F5344CB8AC3E}">
        <p14:creationId xmlns:p14="http://schemas.microsoft.com/office/powerpoint/2010/main" val="1831063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973859"/>
            <a:ext cx="10972800" cy="3033433"/>
          </a:xfrm>
        </p:spPr>
        <p:txBody>
          <a:bodyPr/>
          <a:lstStyle/>
          <a:p>
            <a:r>
              <a:rPr lang="en-CA" dirty="0"/>
              <a:t>Create setup action</a:t>
            </a:r>
          </a:p>
          <a:p>
            <a:pPr lvl="1"/>
            <a:r>
              <a:rPr lang="en-CA" dirty="0"/>
              <a:t>Creates two variants in </a:t>
            </a:r>
            <a:r>
              <a:rPr lang="en-CA" dirty="0" err="1"/>
              <a:t>ViewData</a:t>
            </a:r>
            <a:r>
              <a:rPr lang="en-CA" dirty="0"/>
              <a:t> for drop-downs on the View</a:t>
            </a:r>
          </a:p>
          <a:p>
            <a:pPr lvl="2"/>
            <a:r>
              <a:rPr lang="en-CA" dirty="0"/>
              <a:t>One with all artists and one with all genres</a:t>
            </a:r>
          </a:p>
          <a:p>
            <a:pPr lvl="3"/>
            <a:r>
              <a:rPr lang="en-CA" dirty="0"/>
              <a:t>&amp; identifying fields from the artist records to:</a:t>
            </a:r>
          </a:p>
          <a:p>
            <a:pPr lvl="4"/>
            <a:r>
              <a:rPr lang="en-CA" dirty="0"/>
              <a:t>Display to the user</a:t>
            </a:r>
          </a:p>
          <a:p>
            <a:pPr lvl="4"/>
            <a:r>
              <a:rPr lang="en-CA" dirty="0"/>
              <a:t>Return as the value of the drop-down</a:t>
            </a:r>
          </a:p>
          <a:p>
            <a:pPr lvl="1"/>
            <a:r>
              <a:rPr lang="en-CA" dirty="0"/>
              <a:t>Calls a view, without passing an album record as the "model"</a:t>
            </a:r>
          </a:p>
          <a:p>
            <a:pPr lvl="2"/>
            <a:r>
              <a:rPr lang="en-CA" dirty="0"/>
              <a:t>Input areas on the view will be blank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i="1" dirty="0"/>
              <a:t>setup</a:t>
            </a:r>
            <a:r>
              <a:rPr lang="en-CA" dirty="0"/>
              <a:t> Create action</a:t>
            </a:r>
            <a:br>
              <a:rPr lang="en-CA" dirty="0"/>
            </a:br>
            <a:r>
              <a:rPr lang="en-CA" sz="2700" dirty="0"/>
              <a:t>- similar for Edit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675502" y="1417638"/>
            <a:ext cx="1090689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// GET: Album/Create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Create()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context.Artist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ViewData[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"GenreId"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(_context.Genre,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"GenreId"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"GenreId"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6203092" y="1005016"/>
            <a:ext cx="39661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Go to the context and get all records from the Artist table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1655" y="1290680"/>
            <a:ext cx="4780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When user selects an item in the drop-down, return the field "</a:t>
            </a:r>
            <a:r>
              <a:rPr lang="en-CA" sz="1050" dirty="0" err="1"/>
              <a:t>ArtistId</a:t>
            </a:r>
            <a:r>
              <a:rPr lang="en-CA" sz="1050" dirty="0"/>
              <a:t>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23650" y="1567379"/>
            <a:ext cx="39741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In the drop-down, display the field in Artist called "Name"</a:t>
            </a:r>
          </a:p>
        </p:txBody>
      </p:sp>
      <p:sp>
        <p:nvSpPr>
          <p:cNvPr id="14" name="Freeform 13"/>
          <p:cNvSpPr/>
          <p:nvPr/>
        </p:nvSpPr>
        <p:spPr>
          <a:xfrm>
            <a:off x="7984066" y="1628683"/>
            <a:ext cx="154918" cy="496679"/>
          </a:xfrm>
          <a:custGeom>
            <a:avLst/>
            <a:gdLst>
              <a:gd name="connsiteX0" fmla="*/ 154918 w 154918"/>
              <a:gd name="connsiteY0" fmla="*/ 43598 h 496679"/>
              <a:gd name="connsiteX1" fmla="*/ 6637 w 154918"/>
              <a:gd name="connsiteY1" fmla="*/ 43598 h 496679"/>
              <a:gd name="connsiteX2" fmla="*/ 39588 w 154918"/>
              <a:gd name="connsiteY2" fmla="*/ 496679 h 49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18" h="496679">
                <a:moveTo>
                  <a:pt x="154918" y="43598"/>
                </a:moveTo>
                <a:cubicBezTo>
                  <a:pt x="90388" y="5841"/>
                  <a:pt x="25859" y="-31916"/>
                  <a:pt x="6637" y="43598"/>
                </a:cubicBezTo>
                <a:cubicBezTo>
                  <a:pt x="-12585" y="119112"/>
                  <a:pt x="13501" y="307895"/>
                  <a:pt x="39588" y="496679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Freeform 14"/>
          <p:cNvSpPr/>
          <p:nvPr/>
        </p:nvSpPr>
        <p:spPr>
          <a:xfrm>
            <a:off x="7076303" y="1338840"/>
            <a:ext cx="214183" cy="737095"/>
          </a:xfrm>
          <a:custGeom>
            <a:avLst/>
            <a:gdLst>
              <a:gd name="connsiteX0" fmla="*/ 214183 w 214183"/>
              <a:gd name="connsiteY0" fmla="*/ 53355 h 737095"/>
              <a:gd name="connsiteX1" fmla="*/ 57665 w 214183"/>
              <a:gd name="connsiteY1" fmla="*/ 69830 h 737095"/>
              <a:gd name="connsiteX2" fmla="*/ 0 w 214183"/>
              <a:gd name="connsiteY2" fmla="*/ 737095 h 73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183" h="737095">
                <a:moveTo>
                  <a:pt x="214183" y="53355"/>
                </a:moveTo>
                <a:cubicBezTo>
                  <a:pt x="153772" y="4614"/>
                  <a:pt x="93362" y="-44127"/>
                  <a:pt x="57665" y="69830"/>
                </a:cubicBezTo>
                <a:cubicBezTo>
                  <a:pt x="21968" y="183787"/>
                  <a:pt x="10984" y="460441"/>
                  <a:pt x="0" y="737095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reeform 15"/>
          <p:cNvSpPr/>
          <p:nvPr/>
        </p:nvSpPr>
        <p:spPr>
          <a:xfrm>
            <a:off x="5754014" y="1060546"/>
            <a:ext cx="482029" cy="998913"/>
          </a:xfrm>
          <a:custGeom>
            <a:avLst/>
            <a:gdLst>
              <a:gd name="connsiteX0" fmla="*/ 482029 w 482029"/>
              <a:gd name="connsiteY0" fmla="*/ 76276 h 998913"/>
              <a:gd name="connsiteX1" fmla="*/ 53662 w 482029"/>
              <a:gd name="connsiteY1" fmla="*/ 92751 h 998913"/>
              <a:gd name="connsiteX2" fmla="*/ 20710 w 482029"/>
              <a:gd name="connsiteY2" fmla="*/ 998913 h 99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029" h="998913">
                <a:moveTo>
                  <a:pt x="482029" y="76276"/>
                </a:moveTo>
                <a:cubicBezTo>
                  <a:pt x="306288" y="7627"/>
                  <a:pt x="130548" y="-61022"/>
                  <a:pt x="53662" y="92751"/>
                </a:cubicBezTo>
                <a:cubicBezTo>
                  <a:pt x="-23224" y="246524"/>
                  <a:pt x="-1257" y="622718"/>
                  <a:pt x="20710" y="998913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757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i="1" dirty="0"/>
              <a:t>post-back</a:t>
            </a:r>
            <a:r>
              <a:rPr lang="en-CA" dirty="0"/>
              <a:t> Create Action</a:t>
            </a:r>
            <a:br>
              <a:rPr lang="en-CA" dirty="0"/>
            </a:br>
            <a:r>
              <a:rPr lang="en-CA" sz="2700" dirty="0"/>
              <a:t>- similar for Edit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642550" y="1730675"/>
            <a:ext cx="1154944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HttpPost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ValidateAntiForgeryToken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Create([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Bind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AlbumId,AlbumArtUrl,ArtistId,GenreId,Price,Title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album)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context.Add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(album);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context.SaveChangesAsync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RedirectToAction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context.Artist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album.ArtistId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context.Genre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album.GenreId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View(album);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311611" y="1546009"/>
            <a:ext cx="5198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Responds only to an HTTP POST request for action Create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1820563" y="1699898"/>
            <a:ext cx="1491048" cy="170091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02659" y="1750857"/>
            <a:ext cx="5921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Checks for a one-time anti-forgery/anti-replay token on the page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3311611" y="1904746"/>
            <a:ext cx="1491048" cy="170091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02659" y="2449864"/>
            <a:ext cx="7241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May invoke an asynchronous background task, returning a request to continue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3212757" y="2446640"/>
            <a:ext cx="1589902" cy="157113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97393" y="2757641"/>
            <a:ext cx="571294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If the data passes the model's validation criteria, then…</a:t>
            </a:r>
          </a:p>
          <a:p>
            <a:r>
              <a:rPr lang="en-CA" sz="700" dirty="0"/>
              <a:t> </a:t>
            </a:r>
            <a:endParaRPr lang="en-CA" sz="1400" dirty="0"/>
          </a:p>
          <a:p>
            <a:pPr marL="285750" indent="-285750">
              <a:buFontTx/>
              <a:buChar char="-"/>
            </a:pPr>
            <a:r>
              <a:rPr lang="en-CA" sz="1400" dirty="0"/>
              <a:t>Queue it to be added to the database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Then commit/implement the add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Return to the Index page, which lists all records in the table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476368" y="2757641"/>
            <a:ext cx="1421025" cy="158554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83011" y="4751886"/>
            <a:ext cx="60259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This is the "sad" path … it failed model validation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Set up the collections again for the drop-downs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Return to the view</a:t>
            </a:r>
          </a:p>
          <a:p>
            <a:pPr marL="742950" lvl="1" indent="-285750">
              <a:buFontTx/>
              <a:buChar char="-"/>
            </a:pPr>
            <a:r>
              <a:rPr lang="en-CA" sz="1400" dirty="0"/>
              <a:t>…but this time, provide a model with the user's input and error messages, so they can correct it.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68284" y="4512143"/>
            <a:ext cx="2868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Pre-select the entries input by the user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378892" y="4292476"/>
            <a:ext cx="176169" cy="249428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>
            <a:off x="733167" y="3954162"/>
            <a:ext cx="321276" cy="557981"/>
          </a:xfrm>
          <a:prstGeom prst="leftBrace">
            <a:avLst>
              <a:gd name="adj1" fmla="val 28846"/>
              <a:gd name="adj2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Freeform 14"/>
          <p:cNvSpPr/>
          <p:nvPr/>
        </p:nvSpPr>
        <p:spPr>
          <a:xfrm>
            <a:off x="163338" y="4226010"/>
            <a:ext cx="2839362" cy="731747"/>
          </a:xfrm>
          <a:custGeom>
            <a:avLst/>
            <a:gdLst>
              <a:gd name="connsiteX0" fmla="*/ 688488 w 4486131"/>
              <a:gd name="connsiteY0" fmla="*/ 0 h 724930"/>
              <a:gd name="connsiteX1" fmla="*/ 293072 w 4486131"/>
              <a:gd name="connsiteY1" fmla="*/ 428367 h 724930"/>
              <a:gd name="connsiteX2" fmla="*/ 4486131 w 4486131"/>
              <a:gd name="connsiteY2" fmla="*/ 724930 h 724930"/>
              <a:gd name="connsiteX0" fmla="*/ 698314 w 4495957"/>
              <a:gd name="connsiteY0" fmla="*/ 0 h 724930"/>
              <a:gd name="connsiteX1" fmla="*/ 289746 w 4495957"/>
              <a:gd name="connsiteY1" fmla="*/ 535458 h 724930"/>
              <a:gd name="connsiteX2" fmla="*/ 4495957 w 4495957"/>
              <a:gd name="connsiteY2" fmla="*/ 724930 h 724930"/>
              <a:gd name="connsiteX0" fmla="*/ 698314 w 4495957"/>
              <a:gd name="connsiteY0" fmla="*/ 0 h 642551"/>
              <a:gd name="connsiteX1" fmla="*/ 289746 w 4495957"/>
              <a:gd name="connsiteY1" fmla="*/ 535458 h 642551"/>
              <a:gd name="connsiteX2" fmla="*/ 4495957 w 4495957"/>
              <a:gd name="connsiteY2" fmla="*/ 642551 h 642551"/>
              <a:gd name="connsiteX0" fmla="*/ 698314 w 4495957"/>
              <a:gd name="connsiteY0" fmla="*/ 0 h 642551"/>
              <a:gd name="connsiteX1" fmla="*/ 289746 w 4495957"/>
              <a:gd name="connsiteY1" fmla="*/ 535458 h 642551"/>
              <a:gd name="connsiteX2" fmla="*/ 4495957 w 4495957"/>
              <a:gd name="connsiteY2" fmla="*/ 642551 h 642551"/>
              <a:gd name="connsiteX0" fmla="*/ 684591 w 4482234"/>
              <a:gd name="connsiteY0" fmla="*/ 0 h 642551"/>
              <a:gd name="connsiteX1" fmla="*/ 276023 w 4482234"/>
              <a:gd name="connsiteY1" fmla="*/ 535458 h 642551"/>
              <a:gd name="connsiteX2" fmla="*/ 4482234 w 4482234"/>
              <a:gd name="connsiteY2" fmla="*/ 642551 h 642551"/>
              <a:gd name="connsiteX0" fmla="*/ 735795 w 4533438"/>
              <a:gd name="connsiteY0" fmla="*/ 0 h 731747"/>
              <a:gd name="connsiteX1" fmla="*/ 261462 w 4533438"/>
              <a:gd name="connsiteY1" fmla="*/ 700215 h 731747"/>
              <a:gd name="connsiteX2" fmla="*/ 4533438 w 4533438"/>
              <a:gd name="connsiteY2" fmla="*/ 642551 h 731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3438" h="731747">
                <a:moveTo>
                  <a:pt x="735795" y="0"/>
                </a:moveTo>
                <a:cubicBezTo>
                  <a:pt x="287382" y="13729"/>
                  <a:pt x="-371479" y="593123"/>
                  <a:pt x="261462" y="700215"/>
                </a:cubicBezTo>
                <a:cubicBezTo>
                  <a:pt x="894403" y="807307"/>
                  <a:pt x="2727073" y="604107"/>
                  <a:pt x="4533438" y="642551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8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MVC first released 2008</a:t>
            </a:r>
          </a:p>
          <a:p>
            <a:r>
              <a:rPr lang="en-CA" dirty="0"/>
              <a:t>Model-View-Controller</a:t>
            </a:r>
          </a:p>
          <a:p>
            <a:r>
              <a:rPr lang="en-CA" dirty="0"/>
              <a:t>Controller (code)</a:t>
            </a:r>
          </a:p>
          <a:p>
            <a:pPr lvl="1"/>
            <a:r>
              <a:rPr lang="en-CA" dirty="0"/>
              <a:t>Reads data through a </a:t>
            </a:r>
            <a:r>
              <a:rPr lang="en-CA" i="1" dirty="0"/>
              <a:t>model</a:t>
            </a:r>
            <a:r>
              <a:rPr lang="en-CA" dirty="0"/>
              <a:t> (class file)</a:t>
            </a:r>
          </a:p>
          <a:p>
            <a:pPr lvl="1"/>
            <a:r>
              <a:rPr lang="en-CA" dirty="0"/>
              <a:t>Selects the appropriate </a:t>
            </a:r>
            <a:r>
              <a:rPr lang="en-CA" i="1" dirty="0"/>
              <a:t>view</a:t>
            </a:r>
            <a:r>
              <a:rPr lang="en-CA" dirty="0"/>
              <a:t> (web page)</a:t>
            </a:r>
          </a:p>
          <a:p>
            <a:pPr lvl="1"/>
            <a:r>
              <a:rPr lang="en-CA" dirty="0"/>
              <a:t>Passes data to the view in </a:t>
            </a:r>
            <a:r>
              <a:rPr lang="en-CA" i="1" dirty="0" err="1"/>
              <a:t>ViewData</a:t>
            </a:r>
            <a:r>
              <a:rPr lang="en-CA" dirty="0"/>
              <a:t> (aka </a:t>
            </a:r>
            <a:r>
              <a:rPr lang="en-CA" i="1" dirty="0" err="1"/>
              <a:t>ViewBag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Receives &lt;form&gt; data via HTML </a:t>
            </a:r>
            <a:r>
              <a:rPr lang="en-CA" dirty="0" smtClean="0"/>
              <a:t>POST</a:t>
            </a:r>
            <a:endParaRPr lang="en-CA" dirty="0"/>
          </a:p>
          <a:p>
            <a:pPr lvl="2"/>
            <a:r>
              <a:rPr lang="en-CA" dirty="0"/>
              <a:t>Writes to database through a model</a:t>
            </a:r>
          </a:p>
          <a:p>
            <a:r>
              <a:rPr lang="en-CA" dirty="0"/>
              <a:t>Naming convention:</a:t>
            </a:r>
          </a:p>
          <a:p>
            <a:pPr lvl="1"/>
            <a:r>
              <a:rPr lang="en-CA" dirty="0"/>
              <a:t>Controller names always end with "Controller"</a:t>
            </a:r>
          </a:p>
          <a:p>
            <a:pPr lvl="2"/>
            <a:r>
              <a:rPr lang="en-CA" dirty="0"/>
              <a:t>But, when referring to them, drop the "Controller"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ASP.NET MVC</a:t>
            </a:r>
            <a:endParaRPr lang="en-CA" dirty="0"/>
          </a:p>
        </p:txBody>
      </p:sp>
      <p:sp>
        <p:nvSpPr>
          <p:cNvPr id="4" name="Isosceles Triangle 3"/>
          <p:cNvSpPr/>
          <p:nvPr/>
        </p:nvSpPr>
        <p:spPr>
          <a:xfrm>
            <a:off x="7924800" y="381000"/>
            <a:ext cx="1676400" cy="1371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7467600" y="17526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77400" y="17526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1281" y="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71790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1582400" cy="4655860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Create([</a:t>
            </a:r>
            <a:r>
              <a:rPr lang="en-CA" sz="2000" dirty="0">
                <a:solidFill>
                  <a:srgbClr val="2B91AF"/>
                </a:solidFill>
                <a:latin typeface="Consolas" panose="020B0609020204030204" pitchFamily="49" charset="0"/>
              </a:rPr>
              <a:t>Bind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AlbumId,AlbumArtUrl,ArtistId,GenreId,Price,Title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CA" sz="20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album)</a:t>
            </a:r>
            <a:r>
              <a:rPr lang="en-CA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/>
              <a:t>[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Bind</a:t>
            </a:r>
            <a:r>
              <a:rPr lang="en-CA" dirty="0"/>
              <a:t>(…)]</a:t>
            </a:r>
          </a:p>
          <a:p>
            <a:pPr lvl="1"/>
            <a:r>
              <a:rPr lang="en-CA" dirty="0"/>
              <a:t>Only look for the listed variable names in the flow from the browser</a:t>
            </a:r>
          </a:p>
          <a:p>
            <a:pPr lvl="2"/>
            <a:r>
              <a:rPr lang="en-CA" dirty="0"/>
              <a:t>…so nasties don't inject things we're not expecting into the Album object</a:t>
            </a:r>
          </a:p>
          <a:p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Album</a:t>
            </a:r>
            <a:r>
              <a:rPr lang="en-CA" dirty="0"/>
              <a:t> </a:t>
            </a:r>
            <a:r>
              <a:rPr lang="en-CA" dirty="0" err="1"/>
              <a:t>album</a:t>
            </a:r>
            <a:endParaRPr lang="en-CA" dirty="0"/>
          </a:p>
          <a:p>
            <a:pPr lvl="1"/>
            <a:r>
              <a:rPr lang="en-CA" dirty="0"/>
              <a:t>Since "album" is a complex object of the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Album</a:t>
            </a:r>
            <a:r>
              <a:rPr lang="en-CA" dirty="0"/>
              <a:t> class:</a:t>
            </a:r>
          </a:p>
          <a:p>
            <a:pPr lvl="2"/>
            <a:r>
              <a:rPr lang="en-CA" dirty="0"/>
              <a:t>"Binder" will discover its properties</a:t>
            </a:r>
          </a:p>
          <a:p>
            <a:pPr lvl="3"/>
            <a:r>
              <a:rPr lang="en-CA" dirty="0"/>
              <a:t>…and map like-named fields in the browser flow to them</a:t>
            </a:r>
          </a:p>
          <a:p>
            <a:pPr lvl="3"/>
            <a:endParaRPr lang="en-CA" dirty="0"/>
          </a:p>
          <a:p>
            <a:r>
              <a:rPr lang="en-CA" dirty="0"/>
              <a:t>You can have multiple parameters to an action</a:t>
            </a:r>
          </a:p>
          <a:p>
            <a:pPr lvl="1"/>
            <a:r>
              <a:rPr lang="en-CA" dirty="0"/>
              <a:t>Including primitives like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Int32</a:t>
            </a:r>
            <a:r>
              <a:rPr lang="en-CA" dirty="0"/>
              <a:t> and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Boolean</a:t>
            </a:r>
          </a:p>
          <a:p>
            <a:pPr lvl="2"/>
            <a:r>
              <a:rPr lang="en-CA" dirty="0"/>
              <a:t>If an incoming (string) field can't be converted to the expected </a:t>
            </a:r>
            <a:r>
              <a:rPr lang="en-CA" i="1" dirty="0"/>
              <a:t>primitive</a:t>
            </a:r>
            <a:r>
              <a:rPr lang="en-CA" dirty="0"/>
              <a:t> datatype…</a:t>
            </a:r>
          </a:p>
          <a:p>
            <a:pPr lvl="3"/>
            <a:r>
              <a:rPr lang="en-CA" dirty="0"/>
              <a:t>…you die a horrible death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CA" dirty="0"/>
              <a:t>Binder will </a:t>
            </a:r>
            <a:r>
              <a:rPr lang="en-CA"/>
              <a:t>map parameters </a:t>
            </a:r>
            <a:r>
              <a:rPr lang="en-CA" u="sng" dirty="0"/>
              <a:t>by name</a:t>
            </a:r>
            <a:r>
              <a:rPr lang="en-CA" dirty="0"/>
              <a:t> to fields in the flow from the browser</a:t>
            </a:r>
          </a:p>
          <a:p>
            <a:pPr lvl="2"/>
            <a:r>
              <a:rPr lang="en-CA" dirty="0"/>
              <a:t>Missing fields are null </a:t>
            </a:r>
            <a:r>
              <a:rPr lang="en-CA" dirty="0">
                <a:sym typeface="Wingdings" panose="05000000000000000000" pitchFamily="2" charset="2"/>
              </a:rPr>
              <a:t> that's why primitive parameters need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Int32?</a:t>
            </a:r>
            <a:r>
              <a:rPr lang="en-CA" dirty="0"/>
              <a:t> or default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parameters to the post-back action</a:t>
            </a:r>
          </a:p>
        </p:txBody>
      </p:sp>
    </p:spTree>
    <p:extLst>
      <p:ext uri="{BB962C8B-B14F-4D97-AF65-F5344CB8AC3E}">
        <p14:creationId xmlns:p14="http://schemas.microsoft.com/office/powerpoint/2010/main" val="247421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Model</a:t>
            </a:r>
          </a:p>
          <a:p>
            <a:pPr lvl="1"/>
            <a:r>
              <a:rPr lang="en-CA" dirty="0"/>
              <a:t>A set of classes to describe data</a:t>
            </a:r>
          </a:p>
          <a:p>
            <a:pPr lvl="2"/>
            <a:r>
              <a:rPr lang="en-CA" dirty="0"/>
              <a:t>Like the Domain Class Model with relations</a:t>
            </a:r>
          </a:p>
          <a:p>
            <a:pPr lvl="2"/>
            <a:r>
              <a:rPr lang="en-CA" dirty="0"/>
              <a:t>Also known as Data Access Layer (DAL) classes</a:t>
            </a:r>
          </a:p>
          <a:p>
            <a:pPr lvl="1"/>
            <a:r>
              <a:rPr lang="en-CA" dirty="0"/>
              <a:t>Describes </a:t>
            </a:r>
            <a:r>
              <a:rPr lang="en-CA" dirty="0" smtClean="0"/>
              <a:t>properties/relations, what </a:t>
            </a:r>
            <a:r>
              <a:rPr lang="en-CA" dirty="0"/>
              <a:t>data is valid &amp; how it's displayed</a:t>
            </a:r>
          </a:p>
          <a:p>
            <a:pPr lvl="2"/>
            <a:r>
              <a:rPr lang="en-CA" dirty="0"/>
              <a:t>Using validation code &amp; annotations in model</a:t>
            </a:r>
          </a:p>
          <a:p>
            <a:r>
              <a:rPr lang="en-CA" dirty="0"/>
              <a:t>View Model</a:t>
            </a:r>
          </a:p>
          <a:p>
            <a:pPr lvl="1"/>
            <a:r>
              <a:rPr lang="en-CA" dirty="0"/>
              <a:t>Used to convey objects that don't exactly match database tables</a:t>
            </a:r>
          </a:p>
          <a:p>
            <a:r>
              <a:rPr lang="en-CA" dirty="0"/>
              <a:t>We'll be using Entity Framework &amp; LINQ</a:t>
            </a:r>
          </a:p>
          <a:p>
            <a:pPr lvl="1"/>
            <a:r>
              <a:rPr lang="en-CA" dirty="0"/>
              <a:t>These generate SQL for us</a:t>
            </a:r>
          </a:p>
          <a:p>
            <a:pPr lvl="2"/>
            <a:r>
              <a:rPr lang="en-CA" dirty="0"/>
              <a:t>… and can apply SQL functionality to in-memory objects and collections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ASP.NET MVC</a:t>
            </a:r>
            <a:endParaRPr lang="en-CA" dirty="0"/>
          </a:p>
        </p:txBody>
      </p:sp>
      <p:sp>
        <p:nvSpPr>
          <p:cNvPr id="4" name="Isosceles Triangle 3"/>
          <p:cNvSpPr/>
          <p:nvPr/>
        </p:nvSpPr>
        <p:spPr>
          <a:xfrm>
            <a:off x="7924800" y="381000"/>
            <a:ext cx="1676400" cy="1371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7467600" y="17526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77400" y="17526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1281" y="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3881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View (web page)</a:t>
            </a:r>
          </a:p>
          <a:p>
            <a:pPr lvl="1"/>
            <a:r>
              <a:rPr lang="en-CA" dirty="0"/>
              <a:t>Describes how the page is displayed</a:t>
            </a:r>
          </a:p>
          <a:p>
            <a:pPr lvl="1"/>
            <a:r>
              <a:rPr lang="en-CA" dirty="0"/>
              <a:t>Each controller action (method) can have its own view</a:t>
            </a:r>
          </a:p>
          <a:p>
            <a:r>
              <a:rPr lang="en-CA" dirty="0"/>
              <a:t>Uses CSS3 and HTML5</a:t>
            </a:r>
          </a:p>
          <a:p>
            <a:r>
              <a:rPr lang="en-CA" dirty="0" smtClean="0"/>
              <a:t>~/Views/_</a:t>
            </a:r>
            <a:r>
              <a:rPr lang="en-CA" dirty="0" err="1" smtClean="0"/>
              <a:t>ViewStart.cshtml</a:t>
            </a:r>
            <a:endParaRPr lang="en-CA" dirty="0"/>
          </a:p>
          <a:p>
            <a:pPr lvl="1"/>
            <a:r>
              <a:rPr lang="en-CA" dirty="0"/>
              <a:t>Identifies </a:t>
            </a:r>
            <a:r>
              <a:rPr lang="en-CA" dirty="0" smtClean="0"/>
              <a:t>default </a:t>
            </a:r>
            <a:r>
              <a:rPr lang="en-CA" dirty="0"/>
              <a:t>layout (aka master page) to be used</a:t>
            </a:r>
          </a:p>
          <a:p>
            <a:pPr lvl="2"/>
            <a:r>
              <a:rPr lang="en-CA" dirty="0"/>
              <a:t>A framework into which Individual views are inserted</a:t>
            </a:r>
          </a:p>
          <a:p>
            <a:r>
              <a:rPr lang="en-CA" dirty="0" smtClean="0"/>
              <a:t>Razor engine merges data &amp; generates some HTML</a:t>
            </a:r>
            <a:endParaRPr lang="en-CA" dirty="0"/>
          </a:p>
          <a:p>
            <a:pPr lvl="1"/>
            <a:r>
              <a:rPr lang="en-CA" dirty="0"/>
              <a:t>Saves you having to write complex/repetitive HTML</a:t>
            </a:r>
          </a:p>
          <a:p>
            <a:pPr lvl="1"/>
            <a:r>
              <a:rPr lang="en-CA" dirty="0"/>
              <a:t>Example: @</a:t>
            </a:r>
            <a:r>
              <a:rPr lang="en-CA" dirty="0" err="1"/>
              <a:t>Html.ValidationSummary</a:t>
            </a:r>
            <a:r>
              <a:rPr lang="en-CA" dirty="0"/>
              <a:t>()</a:t>
            </a:r>
          </a:p>
          <a:p>
            <a:pPr lvl="2"/>
            <a:r>
              <a:rPr lang="en-CA" dirty="0"/>
              <a:t>Builds an unordered list of all the validation errors in the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ASP.NET MVC</a:t>
            </a:r>
            <a:endParaRPr lang="en-CA" dirty="0"/>
          </a:p>
        </p:txBody>
      </p:sp>
      <p:sp>
        <p:nvSpPr>
          <p:cNvPr id="4" name="Isosceles Triangle 3"/>
          <p:cNvSpPr/>
          <p:nvPr/>
        </p:nvSpPr>
        <p:spPr>
          <a:xfrm>
            <a:off x="7924800" y="381000"/>
            <a:ext cx="1676400" cy="1371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7467600" y="17526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77400" y="17526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1281" y="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6290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 </a:t>
            </a:r>
            <a:r>
              <a:rPr lang="en-CA" i="1" dirty="0" err="1"/>
              <a:t>templating</a:t>
            </a:r>
            <a:r>
              <a:rPr lang="en-CA" dirty="0"/>
              <a:t> engine to render HTML</a:t>
            </a:r>
          </a:p>
          <a:p>
            <a:pPr lvl="1"/>
            <a:r>
              <a:rPr lang="en-CA" dirty="0"/>
              <a:t>Introduced in MVC 3</a:t>
            </a:r>
          </a:p>
          <a:p>
            <a:r>
              <a:rPr lang="en-CA" dirty="0"/>
              <a:t>Allows you to reference data passed from the controller</a:t>
            </a:r>
          </a:p>
          <a:p>
            <a:pPr lvl="1"/>
            <a:r>
              <a:rPr lang="en-CA" dirty="0"/>
              <a:t>Just put "@" followed by C# code or a variable name</a:t>
            </a:r>
          </a:p>
          <a:p>
            <a:r>
              <a:rPr lang="en-CA" dirty="0"/>
              <a:t>Creates HTML from </a:t>
            </a:r>
            <a:r>
              <a:rPr lang="en-CA" b="1" i="1" dirty="0" smtClean="0"/>
              <a:t>Tag Helpers</a:t>
            </a:r>
            <a:r>
              <a:rPr lang="en-CA" dirty="0" smtClean="0"/>
              <a:t> </a:t>
            </a:r>
            <a:r>
              <a:rPr lang="en-CA" sz="1700" dirty="0" smtClean="0"/>
              <a:t>(prior releases used HTML Helpers)</a:t>
            </a:r>
            <a:endParaRPr lang="en-CA" dirty="0"/>
          </a:p>
          <a:p>
            <a:pPr marL="393192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="col-md-2 control-label"&gt;&lt;/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="col-md-10"&gt;</a:t>
            </a:r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span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CA" sz="2500" dirty="0"/>
              <a:t>Create a label and datatype-sensitive input field for </a:t>
            </a:r>
            <a:r>
              <a:rPr lang="en-CA" sz="2500" i="1" dirty="0"/>
              <a:t>Price</a:t>
            </a:r>
            <a:endParaRPr lang="en-CA" sz="2500" dirty="0"/>
          </a:p>
          <a:p>
            <a:pPr lvl="1"/>
            <a:r>
              <a:rPr lang="en-CA" dirty="0"/>
              <a:t>If a model was </a:t>
            </a:r>
            <a:r>
              <a:rPr lang="en-CA" dirty="0" smtClean="0"/>
              <a:t>provided, </a:t>
            </a:r>
            <a:r>
              <a:rPr lang="en-CA" dirty="0"/>
              <a:t>pre-load the value of the field </a:t>
            </a:r>
            <a:r>
              <a:rPr lang="en-CA" i="1" dirty="0"/>
              <a:t>Price</a:t>
            </a:r>
            <a:endParaRPr lang="en-CA" dirty="0"/>
          </a:p>
          <a:p>
            <a:pPr lvl="1"/>
            <a:r>
              <a:rPr lang="en-CA" dirty="0"/>
              <a:t>If there's an edit error for </a:t>
            </a:r>
            <a:r>
              <a:rPr lang="en-CA" i="1" dirty="0"/>
              <a:t>Price</a:t>
            </a:r>
            <a:r>
              <a:rPr lang="en-CA" dirty="0"/>
              <a:t>, display that too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Razor Engine</a:t>
            </a:r>
          </a:p>
        </p:txBody>
      </p:sp>
    </p:spTree>
    <p:extLst>
      <p:ext uri="{BB962C8B-B14F-4D97-AF65-F5344CB8AC3E}">
        <p14:creationId xmlns:p14="http://schemas.microsoft.com/office/powerpoint/2010/main" val="80333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MVC has a lot of assumptions (conventions)</a:t>
            </a:r>
          </a:p>
          <a:p>
            <a:pPr lvl="1"/>
            <a:r>
              <a:rPr lang="en-CA" dirty="0"/>
              <a:t>Views </a:t>
            </a:r>
            <a:r>
              <a:rPr lang="en-CA" dirty="0" smtClean="0"/>
              <a:t>are </a:t>
            </a:r>
            <a:r>
              <a:rPr lang="en-CA" dirty="0"/>
              <a:t>in ~/Views</a:t>
            </a:r>
          </a:p>
          <a:p>
            <a:pPr lvl="2"/>
            <a:r>
              <a:rPr lang="en-CA" dirty="0"/>
              <a:t>In a sub-folder named after the controller</a:t>
            </a:r>
          </a:p>
          <a:p>
            <a:pPr lvl="1"/>
            <a:r>
              <a:rPr lang="en-CA" dirty="0"/>
              <a:t>Default primary key for a Model:</a:t>
            </a:r>
          </a:p>
          <a:p>
            <a:pPr lvl="2"/>
            <a:r>
              <a:rPr lang="en-CA" dirty="0"/>
              <a:t>Field with the model's name followed by "ID" or "Id"</a:t>
            </a:r>
          </a:p>
          <a:p>
            <a:r>
              <a:rPr lang="en-CA" dirty="0"/>
              <a:t>If you follow the conventions:</a:t>
            </a:r>
          </a:p>
          <a:p>
            <a:pPr lvl="1"/>
            <a:r>
              <a:rPr lang="en-CA" dirty="0"/>
              <a:t>Everything links together without qualifying</a:t>
            </a:r>
          </a:p>
          <a:p>
            <a:pPr lvl="1"/>
            <a:r>
              <a:rPr lang="en-CA" dirty="0"/>
              <a:t>Your system is familiar to other programmers</a:t>
            </a:r>
          </a:p>
          <a:p>
            <a:r>
              <a:rPr lang="en-CA" dirty="0"/>
              <a:t>You don't have to follow the conventions</a:t>
            </a:r>
          </a:p>
          <a:p>
            <a:pPr lvl="1"/>
            <a:r>
              <a:rPr lang="en-CA" dirty="0"/>
              <a:t>You become responsible for linking it together</a:t>
            </a:r>
          </a:p>
          <a:p>
            <a:pPr lvl="5"/>
            <a:r>
              <a:rPr lang="en-CA" dirty="0"/>
              <a:t>Harder to maintain </a:t>
            </a:r>
            <a:r>
              <a:rPr lang="en-CA" dirty="0">
                <a:sym typeface="Wingdings" panose="05000000000000000000" pitchFamily="2" charset="2"/>
              </a:rPr>
              <a:t> constantly re-learning unique technique</a:t>
            </a:r>
          </a:p>
          <a:p>
            <a:pPr lvl="5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Convention Over Configuration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252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211" y="196500"/>
            <a:ext cx="10972800" cy="1417638"/>
          </a:xfrm>
        </p:spPr>
        <p:txBody>
          <a:bodyPr>
            <a:noAutofit/>
          </a:bodyPr>
          <a:lstStyle/>
          <a:p>
            <a:r>
              <a:rPr lang="en-CA" sz="3200" dirty="0"/>
              <a:t>URLs specify controller &amp; action, not page</a:t>
            </a:r>
            <a:br>
              <a:rPr lang="en-CA" sz="3200" dirty="0"/>
            </a:br>
            <a:r>
              <a:rPr lang="en-CA" sz="1400" dirty="0"/>
              <a:t>http://</a:t>
            </a:r>
            <a:r>
              <a:rPr lang="en-CA" sz="1400" dirty="0" smtClean="0"/>
              <a:t>site/controller/action/id</a:t>
            </a:r>
            <a:r>
              <a:rPr lang="en-CA" sz="1400" dirty="0"/>
              <a:t/>
            </a:r>
            <a:br>
              <a:rPr lang="en-CA" sz="1400" dirty="0"/>
            </a:br>
            <a:r>
              <a:rPr lang="en-CA" sz="1400" dirty="0"/>
              <a:t>- no action </a:t>
            </a:r>
            <a:r>
              <a:rPr lang="en-CA" sz="1400" dirty="0">
                <a:sym typeface="Wingdings" pitchFamily="2" charset="2"/>
              </a:rPr>
              <a:t>specified  Index assumed</a:t>
            </a:r>
            <a:br>
              <a:rPr lang="en-CA" sz="1400" dirty="0">
                <a:sym typeface="Wingdings" pitchFamily="2" charset="2"/>
              </a:rPr>
            </a:br>
            <a:r>
              <a:rPr lang="en-CA" sz="1400" dirty="0">
                <a:sym typeface="Wingdings" pitchFamily="2" charset="2"/>
              </a:rPr>
              <a:t>- no controller specified  Home assumed  meaning </a:t>
            </a:r>
            <a:r>
              <a:rPr lang="en-CA" sz="1400" dirty="0" err="1">
                <a:sym typeface="Wingdings" pitchFamily="2" charset="2"/>
              </a:rPr>
              <a:t>HomeController.cs</a:t>
            </a:r>
            <a:r>
              <a:rPr lang="en-CA" sz="3200" dirty="0"/>
              <a:t/>
            </a:r>
            <a:br>
              <a:rPr lang="en-CA" sz="3200" dirty="0"/>
            </a:br>
            <a:endParaRPr lang="en-CA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6" y="1345690"/>
            <a:ext cx="7896225" cy="461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476" y="2238375"/>
            <a:ext cx="7896225" cy="46196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375794" y="1669409"/>
            <a:ext cx="1862356" cy="494951"/>
          </a:xfrm>
          <a:prstGeom prst="ellipse">
            <a:avLst/>
          </a:prstGeom>
          <a:noFill/>
          <a:ln w="28575" cmpd="sng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35692" y="2608976"/>
            <a:ext cx="2525086" cy="478173"/>
          </a:xfrm>
          <a:prstGeom prst="ellipse">
            <a:avLst/>
          </a:prstGeom>
          <a:noFill/>
          <a:ln w="28575" cmpd="sng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26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headEnd type="none" w="med" len="med"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00B0F0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00B0F0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04_MVC_LINQ</Template>
  <TotalTime>2267</TotalTime>
  <Words>2909</Words>
  <Application>Microsoft Office PowerPoint</Application>
  <PresentationFormat>Widescreen</PresentationFormat>
  <Paragraphs>484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1_Concourse</vt:lpstr>
      <vt:lpstr>2_Concourse</vt:lpstr>
      <vt:lpstr>Creating an MVC Web Site …using ASP.NET Core 1.0</vt:lpstr>
      <vt:lpstr>Upgrade Visual Studio 2015 to Update 3 … and add tooling for .NET Core</vt:lpstr>
      <vt:lpstr>ASP.NET Web Forms</vt:lpstr>
      <vt:lpstr>ASP.NET MVC</vt:lpstr>
      <vt:lpstr>ASP.NET MVC</vt:lpstr>
      <vt:lpstr>ASP.NET MVC</vt:lpstr>
      <vt:lpstr>Razor Engine</vt:lpstr>
      <vt:lpstr>Convention Over Configuration</vt:lpstr>
      <vt:lpstr>URLs specify controller &amp; action, not page http://site/controller/action/id - no action specified  Index assumed - no controller specified  Home assumed  meaning HomeController.cs </vt:lpstr>
      <vt:lpstr>Create a new Project using ASP.NET Core</vt:lpstr>
      <vt:lpstr>Specify "Web Application" - this provides the basic MVC structure</vt:lpstr>
      <vt:lpstr>Structure of an MVC Project</vt:lpstr>
      <vt:lpstr>Code-First or Data-First Approach?</vt:lpstr>
      <vt:lpstr>Data-First Approach</vt:lpstr>
      <vt:lpstr>SQL Server Management Studio</vt:lpstr>
      <vt:lpstr>Create Database option 1  – attach an existing database .mdf file</vt:lpstr>
      <vt:lpstr>Create Database option 2  – create database from .sql script</vt:lpstr>
      <vt:lpstr>Create Database option 3  – manually type database &amp; tables</vt:lpstr>
      <vt:lpstr>Note … when changing database schema - default won’t let you change table properties if it has data</vt:lpstr>
      <vt:lpstr>Open Database in Visual Studio (Server Explorer window)</vt:lpstr>
      <vt:lpstr>Reverse-Engineer (Generate) the models</vt:lpstr>
      <vt:lpstr>Ummm … regenerating models .. You can’t just delete the old models &amp; context: it gets a build error</vt:lpstr>
      <vt:lpstr>Trick for Connection Strings</vt:lpstr>
      <vt:lpstr>Older Trick for Connection Strings</vt:lpstr>
      <vt:lpstr>Resulting context class - represents a session with the database  - to query &amp; retrieve instances of the entity classes</vt:lpstr>
      <vt:lpstr>Resulting class for Album table</vt:lpstr>
      <vt:lpstr>Register the Context with Dependency Injection</vt:lpstr>
      <vt:lpstr>Modify the Context: add a constructor</vt:lpstr>
      <vt:lpstr>Centralise the connection string … did you remember to copy it before deleting it from the context?</vt:lpstr>
      <vt:lpstr>Register &amp; Configure Context in Startup.cs …as a service</vt:lpstr>
      <vt:lpstr>Generating a Controller &amp; Views</vt:lpstr>
      <vt:lpstr>Create a Controller for the Albums Model - decide how much to generate</vt:lpstr>
      <vt:lpstr>Provide the target class (table) and context if requested</vt:lpstr>
      <vt:lpstr>PowerPoint Presentation</vt:lpstr>
      <vt:lpstr>Asynchronous Actions in Controllers</vt:lpstr>
      <vt:lpstr>Controller Actions (cont'd)</vt:lpstr>
      <vt:lpstr>Controller Actions (cont'd)</vt:lpstr>
      <vt:lpstr>The setup Create action - similar for Edit</vt:lpstr>
      <vt:lpstr>The post-back Create Action - similar for Edit</vt:lpstr>
      <vt:lpstr>About parameters to the post-back action</vt:lpstr>
    </vt:vector>
  </TitlesOfParts>
  <Company>Conestoga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Web Site …using ASP.NET Core 1.0</dc:title>
  <dc:creator>David Turton</dc:creator>
  <cp:lastModifiedBy>David Turton</cp:lastModifiedBy>
  <cp:revision>218</cp:revision>
  <dcterms:created xsi:type="dcterms:W3CDTF">2016-06-27T14:15:38Z</dcterms:created>
  <dcterms:modified xsi:type="dcterms:W3CDTF">2016-08-29T13:11:17Z</dcterms:modified>
</cp:coreProperties>
</file>