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312" r:id="rId6"/>
    <p:sldId id="313" r:id="rId7"/>
    <p:sldId id="316" r:id="rId8"/>
    <p:sldId id="318" r:id="rId9"/>
    <p:sldId id="314" r:id="rId10"/>
    <p:sldId id="315" r:id="rId11"/>
    <p:sldId id="31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19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9D176-5FA6-4C5D-BAD1-17445D974751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C9E12-5678-4CA0-AD22-3DCC9D2C2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24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F5F37-F573-4D76-964D-B0E673019068}" type="slidenum">
              <a: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122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F5F37-F573-4D76-964D-B0E673019068}" type="slidenum">
              <a: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929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F5F37-F573-4D76-964D-B0E673019068}" type="slidenum">
              <a: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534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F5F37-F573-4D76-964D-B0E673019068}" type="slidenum">
              <a: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568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F5F37-F573-4D76-964D-B0E673019068}" type="slidenum">
              <a: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1530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4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09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333888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658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21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185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4568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tutorials/first-mvc-app/adding-view.html" TargetMode="External"/><Relationship Id="rId2" Type="http://schemas.openxmlformats.org/officeDocument/2006/relationships/hyperlink" Target="mailto:dturton@conestogac.on.c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virtualacademy.com/training-courses/building-responsive-ui-with-bootstra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epaquette.com/archive/2015/06/01/mvc-6-anchor-tag-helper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epaquette.com/archive/2015/06/01/mvc-6-anchor-tag-helper.aspx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epaquette.com/archive/2015/06/01/mvc-6-anchor-tag-helper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MVC</a:t>
            </a:r>
            <a:br>
              <a:rPr lang="en-CA"/>
            </a:br>
            <a:r>
              <a:rPr lang="en-CA"/>
              <a:t>Views &amp; Layout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/>
              <a:t>David Turton</a:t>
            </a:r>
          </a:p>
          <a:p>
            <a:r>
              <a:rPr lang="en-CA"/>
              <a:t>Conestoga College</a:t>
            </a:r>
          </a:p>
          <a:p>
            <a:r>
              <a:rPr lang="en-CA"/>
              <a:t>Institute of Technology and Advanced Learning</a:t>
            </a:r>
          </a:p>
          <a:p>
            <a:r>
              <a:rPr lang="en-CA">
                <a:hlinkClick r:id="rId2"/>
              </a:rPr>
              <a:t>dturton@conestogac.on.ca</a:t>
            </a:r>
            <a:r>
              <a:rPr lang="en-CA"/>
              <a:t> </a:t>
            </a:r>
          </a:p>
          <a:p>
            <a:r>
              <a:rPr lang="en-CA"/>
              <a:t>Doon 2A605  x3610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905001" y="609601"/>
            <a:ext cx="779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>
                <a:hlinkClick r:id="rId3"/>
              </a:rPr>
              <a:t>from Microsoft: Adding a View</a:t>
            </a:r>
            <a:endParaRPr lang="en-CA" dirty="0"/>
          </a:p>
          <a:p>
            <a:pPr algn="ctr"/>
            <a:r>
              <a:rPr lang="en-CA" dirty="0">
                <a:hlinkClick r:id="rId4"/>
              </a:rPr>
              <a:t>Microsoft Virtual Academy (MVA): Bootstrap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005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72788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asp-area = "Products"</a:t>
            </a:r>
          </a:p>
          <a:p>
            <a:pPr lvl="1"/>
            <a:r>
              <a:rPr lang="en-CA" dirty="0"/>
              <a:t>Very large sites will have an "Areas" folder</a:t>
            </a:r>
          </a:p>
          <a:p>
            <a:pPr lvl="2"/>
            <a:r>
              <a:rPr lang="en-CA" dirty="0"/>
              <a:t>With a sub-folder for each division, containing their controllers &amp; views</a:t>
            </a:r>
          </a:p>
          <a:p>
            <a:pPr lvl="1"/>
            <a:r>
              <a:rPr lang="en-CA" dirty="0"/>
              <a:t>"Products" is the name of a sub-folder inside "Areas"</a:t>
            </a:r>
          </a:p>
          <a:p>
            <a:r>
              <a:rPr lang="en-CA" dirty="0"/>
              <a:t>asp-route = "xxx"</a:t>
            </a:r>
          </a:p>
          <a:p>
            <a:pPr lvl="1"/>
            <a:r>
              <a:rPr lang="en-CA" dirty="0"/>
              <a:t>This says to use the </a:t>
            </a:r>
            <a:r>
              <a:rPr lang="en-CA" dirty="0" err="1"/>
              <a:t>RouteMap</a:t>
            </a:r>
            <a:r>
              <a:rPr lang="en-CA" dirty="0"/>
              <a:t> named "xxx" in ~/</a:t>
            </a:r>
            <a:r>
              <a:rPr lang="en-CA" dirty="0" err="1"/>
              <a:t>Startup.cs</a:t>
            </a:r>
            <a:endParaRPr lang="en-CA" dirty="0"/>
          </a:p>
          <a:p>
            <a:r>
              <a:rPr lang="en-CA" dirty="0"/>
              <a:t>asp-protocol = "https"</a:t>
            </a:r>
          </a:p>
          <a:p>
            <a:pPr lvl="1"/>
            <a:r>
              <a:rPr lang="en-CA" dirty="0"/>
              <a:t>Default is to use the current HTTP or HTTPS protocol</a:t>
            </a:r>
          </a:p>
          <a:p>
            <a:r>
              <a:rPr lang="en-CA" dirty="0"/>
              <a:t>asp-host = "www.conestogac.on.ca"</a:t>
            </a:r>
          </a:p>
          <a:p>
            <a:pPr lvl="1"/>
            <a:r>
              <a:rPr lang="en-CA" dirty="0"/>
              <a:t>Used to override the current web server in the URL</a:t>
            </a:r>
          </a:p>
          <a:p>
            <a:r>
              <a:rPr lang="en-CA" dirty="0"/>
              <a:t>asp-fragment = "</a:t>
            </a:r>
            <a:r>
              <a:rPr lang="en-CA" dirty="0" err="1"/>
              <a:t>namedAnchor</a:t>
            </a:r>
            <a:r>
              <a:rPr lang="en-CA" dirty="0"/>
              <a:t>"</a:t>
            </a:r>
          </a:p>
          <a:p>
            <a:pPr lvl="1"/>
            <a:r>
              <a:rPr lang="en-CA" dirty="0"/>
              <a:t>This adds "#</a:t>
            </a:r>
            <a:r>
              <a:rPr lang="en-CA" dirty="0" err="1"/>
              <a:t>namedAnchor</a:t>
            </a:r>
            <a:r>
              <a:rPr lang="en-CA" dirty="0"/>
              <a:t>" to the end of the URL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Anchor Tag Helpers</a:t>
            </a:r>
            <a:r>
              <a:rPr lang="en-CA" dirty="0"/>
              <a:t> – less common ones</a:t>
            </a:r>
          </a:p>
        </p:txBody>
      </p:sp>
    </p:spTree>
    <p:extLst>
      <p:ext uri="{BB962C8B-B14F-4D97-AF65-F5344CB8AC3E}">
        <p14:creationId xmlns:p14="http://schemas.microsoft.com/office/powerpoint/2010/main" val="233841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End Aside on Anchor Tag Helpers</a:t>
            </a:r>
          </a:p>
        </p:txBody>
      </p:sp>
    </p:spTree>
    <p:extLst>
      <p:ext uri="{BB962C8B-B14F-4D97-AF65-F5344CB8AC3E}">
        <p14:creationId xmlns:p14="http://schemas.microsoft.com/office/powerpoint/2010/main" val="361792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Add an Action To StoreController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09600" y="1317736"/>
            <a:ext cx="8991600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Microsoft.AspNetCore.Mvc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MvcMusicStoreCore.Controllers</a:t>
            </a:r>
            <a:r>
              <a:rPr lang="en-CA" sz="11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display music available for users to add to their shopping cart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D. Turton July 2016</a:t>
            </a:r>
            <a:endParaRPr lang="en-CA" sz="11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StoreController</a:t>
            </a:r>
            <a:r>
              <a:rPr lang="en-CA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CA" sz="1200" kern="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endParaRPr lang="en-CA"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CA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sample action for View examples</a:t>
            </a:r>
            <a:endParaRPr lang="en-CA" sz="16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6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IActionResult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Sample()</a:t>
            </a:r>
          </a:p>
          <a:p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ViewBag.message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6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is the ViewBag property 'message'"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</a:t>
            </a:r>
            <a:r>
              <a:rPr lang="en-CA" sz="16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"Sample"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CA" sz="14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400" kern="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GET: Store</a:t>
            </a:r>
            <a:endParaRPr lang="en-CA" sz="14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IActionResult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Index()</a:t>
            </a: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  <a:endParaRPr lang="en-CA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0261" y="5003647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kern="0" dirty="0" err="1">
                <a:solidFill>
                  <a:sysClr val="windowText" lastClr="000000"/>
                </a:solidFill>
              </a:rPr>
              <a:t>IActionResult</a:t>
            </a:r>
            <a:r>
              <a:rPr lang="en-CA" sz="1600" kern="0" dirty="0">
                <a:solidFill>
                  <a:sysClr val="windowText" lastClr="000000"/>
                </a:solidFill>
              </a:rPr>
              <a:t> … means the result of this method will be an action for the framework to perform … like fire up a view or redirect to another action. </a:t>
            </a:r>
            <a:endParaRPr lang="en-CA" sz="160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0648" y="3200048"/>
            <a:ext cx="7391400" cy="1600200"/>
          </a:xfrm>
          <a:prstGeom prst="rect">
            <a:avLst/>
          </a:prstGeom>
          <a:noFill/>
          <a:ln w="19050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481"/>
            <a:ext cx="8070096" cy="43696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3" y="2204194"/>
            <a:ext cx="2486466" cy="1543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609" y="-51435"/>
            <a:ext cx="4486275" cy="4867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Generate a View for the Action</a:t>
            </a:r>
            <a:br>
              <a:rPr lang="en-CA" dirty="0"/>
            </a:br>
            <a:r>
              <a:rPr lang="en-CA" sz="2200" dirty="0"/>
              <a:t>Convention: place it in ~/Views/Store … because it's for </a:t>
            </a:r>
            <a:r>
              <a:rPr lang="en-CA" sz="2200" dirty="0" err="1"/>
              <a:t>StoreController</a:t>
            </a:r>
            <a:endParaRPr lang="en-CA" dirty="0"/>
          </a:p>
        </p:txBody>
      </p:sp>
      <p:sp>
        <p:nvSpPr>
          <p:cNvPr id="11" name="Freeform 10"/>
          <p:cNvSpPr/>
          <p:nvPr/>
        </p:nvSpPr>
        <p:spPr>
          <a:xfrm>
            <a:off x="8247017" y="2412274"/>
            <a:ext cx="2360023" cy="2192886"/>
          </a:xfrm>
          <a:custGeom>
            <a:avLst/>
            <a:gdLst>
              <a:gd name="connsiteX0" fmla="*/ 2360023 w 2360023"/>
              <a:gd name="connsiteY0" fmla="*/ 1994263 h 2192886"/>
              <a:gd name="connsiteX1" fmla="*/ 966652 w 2360023"/>
              <a:gd name="connsiteY1" fmla="*/ 2002972 h 2192886"/>
              <a:gd name="connsiteX2" fmla="*/ 0 w 2360023"/>
              <a:gd name="connsiteY2" fmla="*/ 0 h 219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023" h="2192886">
                <a:moveTo>
                  <a:pt x="2360023" y="1994263"/>
                </a:moveTo>
                <a:cubicBezTo>
                  <a:pt x="1860006" y="2164806"/>
                  <a:pt x="1359989" y="2335349"/>
                  <a:pt x="966652" y="2002972"/>
                </a:cubicBezTo>
                <a:cubicBezTo>
                  <a:pt x="573315" y="1670595"/>
                  <a:pt x="286657" y="835297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>
            <a:off x="5982789" y="2177758"/>
            <a:ext cx="1881051" cy="539316"/>
          </a:xfrm>
          <a:custGeom>
            <a:avLst/>
            <a:gdLst>
              <a:gd name="connsiteX0" fmla="*/ 1881051 w 1881051"/>
              <a:gd name="connsiteY0" fmla="*/ 86471 h 539316"/>
              <a:gd name="connsiteX1" fmla="*/ 653142 w 1881051"/>
              <a:gd name="connsiteY1" fmla="*/ 34219 h 539316"/>
              <a:gd name="connsiteX2" fmla="*/ 0 w 1881051"/>
              <a:gd name="connsiteY2" fmla="*/ 539316 h 5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1051" h="539316">
                <a:moveTo>
                  <a:pt x="1881051" y="86471"/>
                </a:moveTo>
                <a:cubicBezTo>
                  <a:pt x="1423850" y="22608"/>
                  <a:pt x="966650" y="-41255"/>
                  <a:pt x="653142" y="34219"/>
                </a:cubicBezTo>
                <a:cubicBezTo>
                  <a:pt x="339634" y="109693"/>
                  <a:pt x="169817" y="324504"/>
                  <a:pt x="0" y="539316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766354" y="5931467"/>
            <a:ext cx="2246812" cy="660922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8247017" y="4815840"/>
            <a:ext cx="3944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Add</a:t>
            </a:r>
            <a:r>
              <a:rPr lang="en-CA" dirty="0" err="1">
                <a:sym typeface="Wingdings" panose="05000000000000000000" pitchFamily="2" charset="2"/>
              </a:rPr>
              <a:t></a:t>
            </a:r>
            <a:r>
              <a:rPr lang="en-CA" dirty="0" err="1"/>
              <a:t>View</a:t>
            </a:r>
            <a:r>
              <a:rPr lang="en-CA" dirty="0"/>
              <a:t> wants to produce a </a:t>
            </a:r>
            <a:r>
              <a:rPr lang="en-CA" i="1" dirty="0"/>
              <a:t>templated</a:t>
            </a:r>
            <a:r>
              <a:rPr lang="en-CA" dirty="0"/>
              <a:t> view</a:t>
            </a:r>
          </a:p>
          <a:p>
            <a:endParaRPr lang="en-CA" dirty="0"/>
          </a:p>
          <a:p>
            <a:r>
              <a:rPr lang="en-CA" dirty="0"/>
              <a:t>We're using New </a:t>
            </a:r>
            <a:r>
              <a:rPr lang="en-CA" dirty="0" err="1"/>
              <a:t>Item</a:t>
            </a:r>
            <a:r>
              <a:rPr lang="en-CA" dirty="0" err="1">
                <a:sym typeface="Wingdings" panose="05000000000000000000" pitchFamily="2" charset="2"/>
              </a:rPr>
              <a:t>View</a:t>
            </a:r>
            <a:r>
              <a:rPr lang="en-CA" dirty="0">
                <a:sym typeface="Wingdings" panose="05000000000000000000" pitchFamily="2" charset="2"/>
              </a:rPr>
              <a:t> Page to get a blank one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3396343" y="5868609"/>
            <a:ext cx="387531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accent2"/>
                </a:solidFill>
              </a:rPr>
              <a:t>Convention:</a:t>
            </a:r>
            <a:r>
              <a:rPr lang="en-CA" sz="2000" dirty="0"/>
              <a:t> name the page the same as the action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3443416" y="2673267"/>
            <a:ext cx="1845276" cy="1132614"/>
          </a:xfrm>
          <a:custGeom>
            <a:avLst/>
            <a:gdLst>
              <a:gd name="connsiteX0" fmla="*/ 1845276 w 1845276"/>
              <a:gd name="connsiteY0" fmla="*/ 111122 h 1132614"/>
              <a:gd name="connsiteX1" fmla="*/ 1112108 w 1845276"/>
              <a:gd name="connsiteY1" fmla="*/ 94647 h 1132614"/>
              <a:gd name="connsiteX2" fmla="*/ 0 w 1845276"/>
              <a:gd name="connsiteY2" fmla="*/ 1132614 h 113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5276" h="1132614">
                <a:moveTo>
                  <a:pt x="1845276" y="111122"/>
                </a:moveTo>
                <a:cubicBezTo>
                  <a:pt x="1632465" y="17760"/>
                  <a:pt x="1419654" y="-75602"/>
                  <a:pt x="1112108" y="94647"/>
                </a:cubicBezTo>
                <a:cubicBezTo>
                  <a:pt x="804562" y="264896"/>
                  <a:pt x="0" y="1132614"/>
                  <a:pt x="0" y="1132614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03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CA" sz="2800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@{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Layout = 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</a:t>
            </a:r>
            <a:r>
              <a:rPr lang="en-CA" sz="2800" kern="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skip the default layout (master page)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}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800" kern="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CA" sz="2800" kern="0" dirty="0">
                <a:solidFill>
                  <a:srgbClr val="006400"/>
                </a:solidFill>
                <a:highlight>
                  <a:srgbClr val="FFFFFF"/>
                </a:highlight>
                <a:latin typeface="Consolas"/>
              </a:rPr>
              <a:t>&lt;!--tell browser this is using HTML5--&gt;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Sample View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40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40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CA" sz="40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CA" sz="4000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sz="4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ViewBag.Message</a:t>
            </a:r>
            <a:r>
              <a:rPr lang="en-CA" sz="40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40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CA" sz="40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CA" sz="40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4000" kern="0" dirty="0">
                <a:solidFill>
                  <a:srgbClr val="006400"/>
                </a:solidFill>
                <a:highlight>
                  <a:srgbClr val="FFFFFF"/>
                </a:highlight>
                <a:latin typeface="Consolas"/>
              </a:rPr>
              <a:t>&lt;!--pick a value from ViewBag--&gt;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This is a sample view that doesn't use the standard site</a:t>
            </a:r>
          </a:p>
          <a:p>
            <a:pPr marL="109728" indent="0">
              <a:buNone/>
            </a:pP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layout.  It's not much, but you can see a controller field</a:t>
            </a:r>
          </a:p>
          <a:p>
            <a:pPr marL="109728" indent="0">
              <a:buNone/>
            </a:pP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passed in the above heading</a:t>
            </a:r>
          </a:p>
          <a:p>
            <a:pPr marL="109728" indent="0">
              <a:buNone/>
            </a:pPr>
            <a:r>
              <a:rPr lang="en-CA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2800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CA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Manually Type View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4962" y="2796746"/>
            <a:ext cx="572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kern="0" dirty="0">
                <a:solidFill>
                  <a:srgbClr val="0070C0"/>
                </a:solidFill>
              </a:rPr>
              <a:t>"@" … is a call to the Razor engine to execute C# code, generate HTML or retrieve a value from ViewData &amp; ViewBag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44962" y="5286516"/>
            <a:ext cx="500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kern="0" dirty="0">
                <a:solidFill>
                  <a:srgbClr val="0070C0"/>
                </a:solidFill>
              </a:rPr>
              <a:t>Is it me, or did anyone else notice that property names in ViewBag are not case-sensitive?</a:t>
            </a:r>
          </a:p>
        </p:txBody>
      </p:sp>
    </p:spTree>
    <p:extLst>
      <p:ext uri="{BB962C8B-B14F-4D97-AF65-F5344CB8AC3E}">
        <p14:creationId xmlns:p14="http://schemas.microsoft.com/office/powerpoint/2010/main" val="237830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342769"/>
            <a:ext cx="6216332" cy="35959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Result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727416" y="1843217"/>
            <a:ext cx="3733800" cy="45720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6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Convention:</a:t>
            </a:r>
          </a:p>
          <a:p>
            <a:pPr lvl="1"/>
            <a:r>
              <a:rPr lang="en-CA" dirty="0"/>
              <a:t>return View();</a:t>
            </a:r>
          </a:p>
          <a:p>
            <a:pPr lvl="2"/>
            <a:r>
              <a:rPr lang="en-CA" dirty="0"/>
              <a:t>Defaults to a View named same as the action</a:t>
            </a:r>
          </a:p>
          <a:p>
            <a:pPr lvl="3"/>
            <a:r>
              <a:rPr lang="en-US" dirty="0"/>
              <a:t>From a sub-folder of ~/Views, named the same as the controller</a:t>
            </a:r>
            <a:endParaRPr lang="en-CA" dirty="0"/>
          </a:p>
          <a:p>
            <a:endParaRPr lang="en-CA" dirty="0"/>
          </a:p>
          <a:p>
            <a:pPr marL="109728" indent="0">
              <a:buNone/>
            </a:pPr>
            <a:endParaRPr lang="en-CA" dirty="0"/>
          </a:p>
          <a:p>
            <a:r>
              <a:rPr lang="en-CA" dirty="0"/>
              <a:t>Partial-Convention:</a:t>
            </a:r>
          </a:p>
          <a:p>
            <a:pPr lvl="1"/>
            <a:r>
              <a:rPr lang="en-CA" dirty="0"/>
              <a:t>return View("</a:t>
            </a:r>
            <a:r>
              <a:rPr lang="en-CA" dirty="0" err="1"/>
              <a:t>fred</a:t>
            </a:r>
            <a:r>
              <a:rPr lang="en-CA" dirty="0"/>
              <a:t>");</a:t>
            </a:r>
          </a:p>
          <a:p>
            <a:pPr lvl="2"/>
            <a:r>
              <a:rPr lang="en-CA" dirty="0"/>
              <a:t>Uses View "</a:t>
            </a:r>
            <a:r>
              <a:rPr lang="en-CA" dirty="0" err="1"/>
              <a:t>fred.cshtml</a:t>
            </a:r>
            <a:r>
              <a:rPr lang="en-CA" dirty="0"/>
              <a:t>" in controller's ~/Views sub-folder.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Action</a:t>
            </a:r>
            <a:r>
              <a:rPr lang="en-CA">
                <a:sym typeface="Wingdings" pitchFamily="2" charset="2"/>
              </a:rPr>
              <a:t></a:t>
            </a:r>
            <a:r>
              <a:rPr lang="en-CA"/>
              <a:t>View Convention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977471" y="3417205"/>
            <a:ext cx="6477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IActionResult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Sample()</a:t>
            </a: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ViewBag.message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is the ViewBag property 'message'"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</a:t>
            </a:r>
            <a:r>
              <a:rPr lang="en-CA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sz="1400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fred</a:t>
            </a:r>
            <a:r>
              <a:rPr lang="en-CA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CA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8942" y="1107990"/>
            <a:ext cx="64597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IActionResult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Sample()</a:t>
            </a: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ViewBag.message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is the ViewBag property 'message'"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</a:p>
          <a:p>
            <a:r>
              <a:rPr lang="en-CA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CA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633812" y="4350276"/>
            <a:ext cx="587239" cy="352203"/>
          </a:xfrm>
          <a:custGeom>
            <a:avLst/>
            <a:gdLst>
              <a:gd name="connsiteX0" fmla="*/ 0 w 587239"/>
              <a:gd name="connsiteY0" fmla="*/ 24399 h 352203"/>
              <a:gd name="connsiteX1" fmla="*/ 586596 w 587239"/>
              <a:gd name="connsiteY1" fmla="*/ 7146 h 352203"/>
              <a:gd name="connsiteX2" fmla="*/ 120769 w 587239"/>
              <a:gd name="connsiteY2" fmla="*/ 127916 h 352203"/>
              <a:gd name="connsiteX3" fmla="*/ 422694 w 587239"/>
              <a:gd name="connsiteY3" fmla="*/ 196927 h 352203"/>
              <a:gd name="connsiteX4" fmla="*/ 284671 w 587239"/>
              <a:gd name="connsiteY4" fmla="*/ 283191 h 352203"/>
              <a:gd name="connsiteX5" fmla="*/ 310550 w 587239"/>
              <a:gd name="connsiteY5" fmla="*/ 352203 h 352203"/>
              <a:gd name="connsiteX6" fmla="*/ 310550 w 587239"/>
              <a:gd name="connsiteY6" fmla="*/ 352203 h 35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239" h="352203">
                <a:moveTo>
                  <a:pt x="0" y="24399"/>
                </a:moveTo>
                <a:cubicBezTo>
                  <a:pt x="283234" y="7146"/>
                  <a:pt x="566468" y="-10107"/>
                  <a:pt x="586596" y="7146"/>
                </a:cubicBezTo>
                <a:cubicBezTo>
                  <a:pt x="606724" y="24399"/>
                  <a:pt x="148086" y="96286"/>
                  <a:pt x="120769" y="127916"/>
                </a:cubicBezTo>
                <a:cubicBezTo>
                  <a:pt x="93452" y="159546"/>
                  <a:pt x="395377" y="171048"/>
                  <a:pt x="422694" y="196927"/>
                </a:cubicBezTo>
                <a:cubicBezTo>
                  <a:pt x="450011" y="222806"/>
                  <a:pt x="303362" y="257312"/>
                  <a:pt x="284671" y="283191"/>
                </a:cubicBezTo>
                <a:cubicBezTo>
                  <a:pt x="265980" y="309070"/>
                  <a:pt x="310550" y="352203"/>
                  <a:pt x="310550" y="352203"/>
                </a:cubicBezTo>
                <a:lnTo>
                  <a:pt x="310550" y="352203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304006" y="2032591"/>
            <a:ext cx="587239" cy="352203"/>
          </a:xfrm>
          <a:custGeom>
            <a:avLst/>
            <a:gdLst>
              <a:gd name="connsiteX0" fmla="*/ 0 w 587239"/>
              <a:gd name="connsiteY0" fmla="*/ 24399 h 352203"/>
              <a:gd name="connsiteX1" fmla="*/ 586596 w 587239"/>
              <a:gd name="connsiteY1" fmla="*/ 7146 h 352203"/>
              <a:gd name="connsiteX2" fmla="*/ 120769 w 587239"/>
              <a:gd name="connsiteY2" fmla="*/ 127916 h 352203"/>
              <a:gd name="connsiteX3" fmla="*/ 422694 w 587239"/>
              <a:gd name="connsiteY3" fmla="*/ 196927 h 352203"/>
              <a:gd name="connsiteX4" fmla="*/ 284671 w 587239"/>
              <a:gd name="connsiteY4" fmla="*/ 283191 h 352203"/>
              <a:gd name="connsiteX5" fmla="*/ 310550 w 587239"/>
              <a:gd name="connsiteY5" fmla="*/ 352203 h 352203"/>
              <a:gd name="connsiteX6" fmla="*/ 310550 w 587239"/>
              <a:gd name="connsiteY6" fmla="*/ 352203 h 35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239" h="352203">
                <a:moveTo>
                  <a:pt x="0" y="24399"/>
                </a:moveTo>
                <a:cubicBezTo>
                  <a:pt x="283234" y="7146"/>
                  <a:pt x="566468" y="-10107"/>
                  <a:pt x="586596" y="7146"/>
                </a:cubicBezTo>
                <a:cubicBezTo>
                  <a:pt x="606724" y="24399"/>
                  <a:pt x="148086" y="96286"/>
                  <a:pt x="120769" y="127916"/>
                </a:cubicBezTo>
                <a:cubicBezTo>
                  <a:pt x="93452" y="159546"/>
                  <a:pt x="395377" y="171048"/>
                  <a:pt x="422694" y="196927"/>
                </a:cubicBezTo>
                <a:cubicBezTo>
                  <a:pt x="450011" y="222806"/>
                  <a:pt x="303362" y="257312"/>
                  <a:pt x="284671" y="283191"/>
                </a:cubicBezTo>
                <a:cubicBezTo>
                  <a:pt x="265980" y="309070"/>
                  <a:pt x="310550" y="352203"/>
                  <a:pt x="310550" y="352203"/>
                </a:cubicBezTo>
                <a:lnTo>
                  <a:pt x="310550" y="352203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9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…or skip conventions … just wing it</a:t>
            </a:r>
          </a:p>
          <a:p>
            <a:r>
              <a:rPr lang="en-CA"/>
              <a:t>return View ("~/views/examples/wayOff.cshtml");</a:t>
            </a:r>
          </a:p>
          <a:p>
            <a:pPr lvl="1"/>
            <a:r>
              <a:rPr lang="en-CA"/>
              <a:t>If not in controller's subfolder under ~/Views:</a:t>
            </a:r>
          </a:p>
          <a:p>
            <a:pPr lvl="2"/>
            <a:r>
              <a:rPr lang="en-CA"/>
              <a:t>Need to specify the path from the root of the site (~)</a:t>
            </a:r>
          </a:p>
          <a:p>
            <a:pPr lvl="2"/>
            <a:r>
              <a:rPr lang="en-CA"/>
              <a:t>… and to specify the file-type (cshtml)</a:t>
            </a:r>
          </a:p>
          <a:p>
            <a:pPr lvl="3"/>
            <a:r>
              <a:rPr lang="en-CA"/>
              <a:t>Why?</a:t>
            </a:r>
          </a:p>
          <a:p>
            <a:pPr lvl="4"/>
            <a:r>
              <a:rPr lang="en-CA"/>
              <a:t>You can use MVC to return XML or JSON or a web service …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Action</a:t>
            </a:r>
            <a:r>
              <a:rPr lang="en-CA">
                <a:sym typeface="Wingdings" pitchFamily="2" charset="2"/>
              </a:rPr>
              <a:t></a:t>
            </a:r>
            <a:r>
              <a:rPr lang="en-CA"/>
              <a:t>View Convention cont’d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515497" y="4680158"/>
            <a:ext cx="304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</a:rPr>
              <a:t>(other programmers maintaining your code will hate you)</a:t>
            </a:r>
            <a:endParaRPr lang="en-CA" sz="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/>
              <a:t>ViewData</a:t>
            </a:r>
            <a:r>
              <a:rPr lang="en-CA" dirty="0"/>
              <a:t> is a </a:t>
            </a:r>
            <a:r>
              <a:rPr lang="en-CA" dirty="0" err="1"/>
              <a:t>ViewDataDictionary</a:t>
            </a:r>
            <a:r>
              <a:rPr lang="en-CA" dirty="0"/>
              <a:t> object</a:t>
            </a:r>
          </a:p>
          <a:p>
            <a:pPr lvl="1"/>
            <a:r>
              <a:rPr lang="en-CA" dirty="0"/>
              <a:t>Contains a collection of </a:t>
            </a:r>
            <a:r>
              <a:rPr lang="en-CA" dirty="0" err="1"/>
              <a:t>term</a:t>
            </a:r>
            <a:r>
              <a:rPr lang="en-CA" dirty="0" err="1">
                <a:sym typeface="Wingdings" pitchFamily="2" charset="2"/>
              </a:rPr>
              <a:t></a:t>
            </a:r>
            <a:r>
              <a:rPr lang="en-CA" dirty="0" err="1"/>
              <a:t>definition</a:t>
            </a:r>
            <a:r>
              <a:rPr lang="en-CA" dirty="0"/>
              <a:t> pairs</a:t>
            </a:r>
          </a:p>
          <a:p>
            <a:pPr lvl="2"/>
            <a:r>
              <a:rPr lang="en-CA" dirty="0"/>
              <a:t>The collection can be dynamically extended</a:t>
            </a:r>
          </a:p>
          <a:p>
            <a:pPr lvl="1"/>
            <a:r>
              <a:rPr lang="en-CA" dirty="0"/>
              <a:t>To create or modify an entry &amp; its value:</a:t>
            </a:r>
          </a:p>
          <a:p>
            <a:pPr lvl="7"/>
            <a:endParaRPr lang="en-CA" dirty="0"/>
          </a:p>
          <a:p>
            <a:pPr lvl="1"/>
            <a:r>
              <a:rPr lang="en-CA" dirty="0"/>
              <a:t>	</a:t>
            </a:r>
            <a:r>
              <a:rPr lang="en-CA" dirty="0" err="1"/>
              <a:t>ViewData</a:t>
            </a:r>
            <a:r>
              <a:rPr lang="en-CA" dirty="0"/>
              <a:t>["</a:t>
            </a:r>
            <a:r>
              <a:rPr lang="en-CA" dirty="0" err="1"/>
              <a:t>expiryDate</a:t>
            </a:r>
            <a:r>
              <a:rPr lang="en-CA" dirty="0"/>
              <a:t>"] = </a:t>
            </a:r>
            <a:r>
              <a:rPr lang="en-CA" dirty="0" err="1"/>
              <a:t>DateTime.Now</a:t>
            </a:r>
            <a:r>
              <a:rPr lang="en-CA" dirty="0"/>
              <a:t>;</a:t>
            </a:r>
          </a:p>
          <a:p>
            <a:pPr marL="393192" lvl="1" indent="0">
              <a:buNone/>
            </a:pPr>
            <a:r>
              <a:rPr lang="en-CA" dirty="0"/>
              <a:t>	</a:t>
            </a:r>
          </a:p>
          <a:p>
            <a:r>
              <a:rPr lang="en-CA" dirty="0"/>
              <a:t>ViewBag is a dynamic "wrapper" on </a:t>
            </a:r>
            <a:r>
              <a:rPr lang="en-CA" dirty="0" err="1"/>
              <a:t>ViewData</a:t>
            </a:r>
            <a:endParaRPr lang="en-CA" dirty="0"/>
          </a:p>
          <a:p>
            <a:pPr lvl="1"/>
            <a:r>
              <a:rPr lang="en-CA" dirty="0"/>
              <a:t>Allowing you to use object-oriented dot notation:</a:t>
            </a:r>
          </a:p>
          <a:p>
            <a:pPr lvl="1"/>
            <a:endParaRPr lang="en-CA" dirty="0"/>
          </a:p>
          <a:p>
            <a:pPr lvl="1"/>
            <a:r>
              <a:rPr lang="en-CA" dirty="0" err="1"/>
              <a:t>ViewBag.expiryDate</a:t>
            </a:r>
            <a:r>
              <a:rPr lang="en-CA" dirty="0"/>
              <a:t> = </a:t>
            </a:r>
            <a:r>
              <a:rPr lang="en-CA" dirty="0" err="1"/>
              <a:t>DateTime.Now</a:t>
            </a:r>
            <a:r>
              <a:rPr lang="en-CA" dirty="0"/>
              <a:t>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Same effect to same variable as the </a:t>
            </a:r>
            <a:r>
              <a:rPr lang="en-CA" dirty="0" err="1"/>
              <a:t>ViewData</a:t>
            </a:r>
            <a:r>
              <a:rPr lang="en-CA" dirty="0"/>
              <a:t>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ViewBag &amp; </a:t>
            </a:r>
            <a:r>
              <a:rPr lang="en-CA" dirty="0" err="1"/>
              <a:t>ViewData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58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ViewData</a:t>
            </a:r>
            <a:r>
              <a:rPr lang="en-CA" dirty="0"/>
              <a:t> allows spaces in the term (or key)</a:t>
            </a:r>
          </a:p>
          <a:p>
            <a:pPr lvl="1"/>
            <a:r>
              <a:rPr lang="en-CA" dirty="0" err="1"/>
              <a:t>ViewData</a:t>
            </a:r>
            <a:r>
              <a:rPr lang="en-CA" dirty="0"/>
              <a:t>["first name"] = "David";</a:t>
            </a:r>
          </a:p>
          <a:p>
            <a:pPr lvl="1"/>
            <a:r>
              <a:rPr lang="en-CA" dirty="0" err="1"/>
              <a:t>ViewBag.first</a:t>
            </a:r>
            <a:r>
              <a:rPr lang="en-CA" dirty="0"/>
              <a:t>  name 	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isn't going to work out so well</a:t>
            </a:r>
          </a:p>
          <a:p>
            <a:pPr lvl="8"/>
            <a:endParaRPr lang="en-CA" dirty="0"/>
          </a:p>
          <a:p>
            <a:r>
              <a:rPr lang="en-CA" dirty="0"/>
              <a:t>ViewBag is dynamic</a:t>
            </a:r>
          </a:p>
          <a:p>
            <a:pPr lvl="1"/>
            <a:r>
              <a:rPr lang="en-CA" dirty="0"/>
              <a:t>HTML helpers may not like it unqualified</a:t>
            </a:r>
          </a:p>
          <a:p>
            <a:pPr lvl="2"/>
            <a:r>
              <a:rPr lang="en-CA" dirty="0"/>
              <a:t>@</a:t>
            </a:r>
            <a:r>
              <a:rPr lang="en-CA" dirty="0" err="1"/>
              <a:t>Html.TextBox</a:t>
            </a:r>
            <a:r>
              <a:rPr lang="en-CA" dirty="0"/>
              <a:t>("name", </a:t>
            </a:r>
            <a:r>
              <a:rPr lang="en-CA" dirty="0" err="1"/>
              <a:t>ViewBag.Name</a:t>
            </a:r>
            <a:r>
              <a:rPr lang="en-CA" dirty="0"/>
              <a:t>) 		will fail</a:t>
            </a:r>
          </a:p>
          <a:p>
            <a:pPr lvl="8"/>
            <a:endParaRPr lang="en-CA" dirty="0"/>
          </a:p>
          <a:p>
            <a:pPr lvl="2"/>
            <a:r>
              <a:rPr lang="en-CA" dirty="0"/>
              <a:t>@</a:t>
            </a:r>
            <a:r>
              <a:rPr lang="en-CA" dirty="0" err="1"/>
              <a:t>Html.TextBox</a:t>
            </a:r>
            <a:r>
              <a:rPr lang="en-CA" dirty="0"/>
              <a:t>("name", </a:t>
            </a:r>
            <a:r>
              <a:rPr lang="en-CA" dirty="0" err="1"/>
              <a:t>ViewData</a:t>
            </a:r>
            <a:r>
              <a:rPr lang="en-CA" dirty="0"/>
              <a:t>["Name"]) 	is OK</a:t>
            </a:r>
          </a:p>
          <a:p>
            <a:pPr lvl="2"/>
            <a:r>
              <a:rPr lang="en-CA" dirty="0"/>
              <a:t>@</a:t>
            </a:r>
            <a:r>
              <a:rPr lang="en-CA" dirty="0" err="1"/>
              <a:t>Html.TextBox</a:t>
            </a:r>
            <a:r>
              <a:rPr lang="en-CA" dirty="0"/>
              <a:t>("name", (String) </a:t>
            </a:r>
            <a:r>
              <a:rPr lang="en-CA" dirty="0" err="1"/>
              <a:t>ViewBag.Name</a:t>
            </a:r>
            <a:r>
              <a:rPr lang="en-CA" dirty="0"/>
              <a:t>) 	is OK</a:t>
            </a:r>
          </a:p>
          <a:p>
            <a:pPr lvl="8"/>
            <a:endParaRPr lang="en-CA" dirty="0"/>
          </a:p>
          <a:p>
            <a:r>
              <a:rPr lang="en-CA" dirty="0"/>
              <a:t>ViewBag cannot use </a:t>
            </a:r>
            <a:r>
              <a:rPr lang="en-CA" dirty="0" err="1"/>
              <a:t>ViewData's</a:t>
            </a:r>
            <a:r>
              <a:rPr lang="en-CA" dirty="0"/>
              <a:t> Model property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ViewBag shortcomings</a:t>
            </a:r>
          </a:p>
        </p:txBody>
      </p:sp>
      <p:sp>
        <p:nvSpPr>
          <p:cNvPr id="4" name="Right Bracket 3"/>
          <p:cNvSpPr/>
          <p:nvPr/>
        </p:nvSpPr>
        <p:spPr>
          <a:xfrm rot="5400000">
            <a:off x="2174139" y="1790801"/>
            <a:ext cx="114500" cy="1866900"/>
          </a:xfrm>
          <a:prstGeom prst="rightBracket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  <p:sp>
        <p:nvSpPr>
          <p:cNvPr id="5" name="Right Bracket 4"/>
          <p:cNvSpPr/>
          <p:nvPr/>
        </p:nvSpPr>
        <p:spPr>
          <a:xfrm rot="5400000">
            <a:off x="3647715" y="2343251"/>
            <a:ext cx="114501" cy="762000"/>
          </a:xfrm>
          <a:prstGeom prst="rightBracket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8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Identify the View used by a Controller action</a:t>
            </a:r>
          </a:p>
          <a:p>
            <a:pPr lvl="1"/>
            <a:r>
              <a:rPr lang="en-CA" dirty="0"/>
              <a:t>By convention</a:t>
            </a:r>
          </a:p>
          <a:p>
            <a:pPr lvl="1"/>
            <a:r>
              <a:rPr lang="en-CA" dirty="0"/>
              <a:t>Forcing a non-conventional selection</a:t>
            </a:r>
          </a:p>
          <a:p>
            <a:r>
              <a:rPr lang="en-CA" dirty="0"/>
              <a:t>Pass data to a View in ViewBag or ViewData</a:t>
            </a:r>
          </a:p>
          <a:p>
            <a:pPr lvl="1"/>
            <a:r>
              <a:rPr lang="en-CA" dirty="0"/>
              <a:t>Dynamic properties, any datatype</a:t>
            </a:r>
          </a:p>
          <a:p>
            <a:r>
              <a:rPr lang="en-CA" dirty="0"/>
              <a:t>Pass a strongly-typed Model in ViewData</a:t>
            </a:r>
          </a:p>
          <a:p>
            <a:pPr lvl="2"/>
            <a:r>
              <a:rPr lang="en-CA" dirty="0"/>
              <a:t>A case for View models</a:t>
            </a:r>
          </a:p>
          <a:p>
            <a:r>
              <a:rPr lang="en-CA" dirty="0"/>
              <a:t>Generate Views for a Controller's actions</a:t>
            </a:r>
          </a:p>
          <a:p>
            <a:pPr lvl="1"/>
            <a:r>
              <a:rPr lang="en-CA" dirty="0"/>
              <a:t>Predefined scaffold templates</a:t>
            </a:r>
          </a:p>
          <a:p>
            <a:r>
              <a:rPr lang="en-CA" dirty="0"/>
              <a:t>Use the Razor Engine</a:t>
            </a:r>
          </a:p>
          <a:p>
            <a:pPr lvl="1"/>
            <a:r>
              <a:rPr lang="en-CA" dirty="0"/>
              <a:t>Conventions: @ symbol, HTML encoding, etc.</a:t>
            </a:r>
          </a:p>
          <a:p>
            <a:pPr lvl="1"/>
            <a:r>
              <a:rPr lang="en-CA" dirty="0"/>
              <a:t>Specifying &amp; using layouts (aka master pages)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8337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MvcMusicStoreCore.Models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partial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Album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AlbumId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GenreId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ArtistId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Title {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Price {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AlbumArtUrl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CA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Class for music albums</a:t>
            </a:r>
            <a:br>
              <a:rPr lang="en-CA" dirty="0"/>
            </a:br>
            <a:r>
              <a:rPr lang="en-CA" sz="2700" i="1" dirty="0"/>
              <a:t>Namespace</a:t>
            </a:r>
            <a:r>
              <a:rPr lang="en-CA" sz="2700" dirty="0"/>
              <a:t> – location of class: </a:t>
            </a:r>
            <a:r>
              <a:rPr lang="en-CA" sz="2700" dirty="0" err="1"/>
              <a:t>project.folder</a:t>
            </a:r>
            <a:r>
              <a:rPr lang="en-CA" sz="2700" dirty="0"/>
              <a:t> … </a:t>
            </a:r>
            <a:r>
              <a:rPr lang="en-CA" sz="2700" dirty="0" err="1"/>
              <a:t>sorta</a:t>
            </a:r>
            <a:r>
              <a:rPr lang="en-CA" sz="2700" dirty="0"/>
              <a:t> …</a:t>
            </a:r>
            <a:endParaRPr lang="en-CA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656439" y="5298989"/>
            <a:ext cx="4498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kern="0" dirty="0">
                <a:solidFill>
                  <a:sysClr val="windowText" lastClr="000000"/>
                </a:solidFill>
              </a:rPr>
              <a:t>… also known as a "model" </a:t>
            </a:r>
          </a:p>
          <a:p>
            <a:endParaRPr lang="en-CA" kern="0" dirty="0">
              <a:solidFill>
                <a:sysClr val="windowText" lastClr="000000"/>
              </a:solidFill>
            </a:endParaRPr>
          </a:p>
          <a:p>
            <a:r>
              <a:rPr lang="en-CA" kern="0" dirty="0">
                <a:solidFill>
                  <a:sysClr val="windowText" lastClr="000000"/>
                </a:solidFill>
              </a:rPr>
              <a:t>… can instantiate objects of this class.</a:t>
            </a:r>
          </a:p>
        </p:txBody>
      </p:sp>
    </p:spTree>
    <p:extLst>
      <p:ext uri="{BB962C8B-B14F-4D97-AF65-F5344CB8AC3E}">
        <p14:creationId xmlns:p14="http://schemas.microsoft.com/office/powerpoint/2010/main" val="325348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This code creates a ViewBag/</a:t>
            </a:r>
            <a:r>
              <a:rPr lang="en-CA" dirty="0" err="1"/>
              <a:t>ViewData</a:t>
            </a:r>
            <a:r>
              <a:rPr lang="en-CA" dirty="0"/>
              <a:t> entry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a collection of objects of the Album class:</a:t>
            </a:r>
          </a:p>
          <a:p>
            <a:endParaRPr lang="en-CA" dirty="0"/>
          </a:p>
          <a:p>
            <a:pPr marL="109728" indent="0">
              <a:buNone/>
            </a:pP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return a collection of generic album titles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albums =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109728" indent="0">
              <a:buNone/>
            </a:pP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albums.Add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{ Title = 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"Generic Album 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ViewBag.Albums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albums;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create new entry in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ViewData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View();           </a:t>
            </a:r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render ~/Views/Store/</a:t>
            </a:r>
            <a:r>
              <a:rPr lang="en-CA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List.cshtml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an action to pass a complex object</a:t>
            </a:r>
          </a:p>
        </p:txBody>
      </p:sp>
      <p:sp>
        <p:nvSpPr>
          <p:cNvPr id="4" name="Rectangle 3"/>
          <p:cNvSpPr/>
          <p:nvPr/>
        </p:nvSpPr>
        <p:spPr>
          <a:xfrm rot="19482515">
            <a:off x="7301991" y="2219325"/>
            <a:ext cx="44999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"List" is probably a </a:t>
            </a:r>
          </a:p>
          <a:p>
            <a:pPr algn="ctr"/>
            <a:r>
              <a:rPr lang="en-US" sz="36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bad action name</a:t>
            </a:r>
          </a:p>
        </p:txBody>
      </p:sp>
    </p:spTree>
    <p:extLst>
      <p:ext uri="{BB962C8B-B14F-4D97-AF65-F5344CB8AC3E}">
        <p14:creationId xmlns:p14="http://schemas.microsoft.com/office/powerpoint/2010/main" val="38925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Little problem …</a:t>
            </a:r>
            <a:br>
              <a:rPr lang="en-CA" dirty="0"/>
            </a:br>
            <a:r>
              <a:rPr lang="en-CA" dirty="0"/>
              <a:t>it can't find the Album model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02" y="1514475"/>
            <a:ext cx="8448675" cy="2609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318" y="4134622"/>
            <a:ext cx="6219825" cy="15906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473152" y="3006811"/>
            <a:ext cx="601361" cy="121435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386" y="4124325"/>
            <a:ext cx="4439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Open the light-bulb for suggestions … pick one</a:t>
            </a:r>
          </a:p>
          <a:p>
            <a:endParaRPr lang="en-CA" sz="1400" dirty="0"/>
          </a:p>
          <a:p>
            <a:r>
              <a:rPr lang="en-CA" sz="1400" dirty="0"/>
              <a:t>It cannot find the Album class because its namespace is not in the search sequence … </a:t>
            </a:r>
          </a:p>
          <a:p>
            <a:endParaRPr lang="en-CA" sz="1400" dirty="0"/>
          </a:p>
          <a:p>
            <a:r>
              <a:rPr lang="en-CA" sz="1400" dirty="0">
                <a:sym typeface="Wingdings" panose="05000000000000000000" pitchFamily="2" charset="2"/>
              </a:rPr>
              <a:t> </a:t>
            </a:r>
            <a:r>
              <a:rPr lang="en-CA" sz="1400" dirty="0"/>
              <a:t>there's no "using" statement for Models … and Album's not explicitly qualified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80928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00022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Create a View called "List" to display a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2208" y="1533187"/>
            <a:ext cx="777315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600" dirty="0"/>
              <a:t>using </a:t>
            </a:r>
            <a:r>
              <a:rPr lang="en-CA" sz="1600" dirty="0" err="1"/>
              <a:t>MvcMusicStoreCore.Models</a:t>
            </a:r>
            <a:r>
              <a:rPr lang="en-CA" sz="1600" dirty="0"/>
              <a:t>;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CA" sz="1600" dirty="0"/>
          </a:p>
          <a:p>
            <a:r>
              <a:rPr lang="en-CA" sz="1600" dirty="0"/>
              <a:t>    </a:t>
            </a:r>
            <a:r>
              <a:rPr lang="en-CA" sz="1600" dirty="0" err="1"/>
              <a:t>ViewBag.Title</a:t>
            </a:r>
            <a:r>
              <a:rPr lang="en-CA" sz="1600" dirty="0"/>
              <a:t> = </a:t>
            </a:r>
            <a:r>
              <a:rPr lang="en-CA" sz="1600" dirty="0">
                <a:solidFill>
                  <a:schemeClr val="accent2"/>
                </a:solidFill>
              </a:rPr>
              <a:t>"List"</a:t>
            </a:r>
            <a:r>
              <a:rPr lang="en-CA" sz="1600" dirty="0"/>
              <a:t>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&lt;h2&gt;Albums List:&lt;/h2&gt;</a:t>
            </a:r>
          </a:p>
          <a:p>
            <a:r>
              <a:rPr lang="en-CA" sz="1600" dirty="0"/>
              <a:t>&lt;ul&gt;</a:t>
            </a:r>
          </a:p>
          <a:p>
            <a:r>
              <a:rPr lang="en-US" sz="1600" dirty="0"/>
              <a:t>   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600" dirty="0"/>
              <a:t>foreach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sz="1600" dirty="0"/>
              <a:t> item in (</a:t>
            </a:r>
            <a:r>
              <a:rPr lang="en-US" sz="1600" dirty="0" err="1"/>
              <a:t>ViewBag.Albums</a:t>
            </a:r>
            <a:r>
              <a:rPr lang="en-US" sz="1600" dirty="0"/>
              <a:t> as </a:t>
            </a:r>
            <a:r>
              <a:rPr lang="en-US" sz="1600" dirty="0" err="1"/>
              <a:t>IEnumerable</a:t>
            </a:r>
            <a:r>
              <a:rPr lang="en-US" sz="1600" dirty="0"/>
              <a:t>&lt;Album&gt;))</a:t>
            </a:r>
          </a:p>
          <a:p>
            <a:r>
              <a:rPr lang="en-CA" sz="1600" dirty="0"/>
              <a:t>    {</a:t>
            </a:r>
          </a:p>
          <a:p>
            <a:r>
              <a:rPr lang="en-CA" sz="1600" dirty="0"/>
              <a:t>        &lt;li&gt;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600" dirty="0" err="1"/>
              <a:t>item.Title</a:t>
            </a:r>
            <a:r>
              <a:rPr lang="en-CA" sz="1600" dirty="0"/>
              <a:t>&lt;/li&gt;</a:t>
            </a:r>
          </a:p>
          <a:p>
            <a:r>
              <a:rPr lang="en-CA" sz="1600" dirty="0"/>
              <a:t>    }</a:t>
            </a:r>
          </a:p>
          <a:p>
            <a:r>
              <a:rPr lang="en-CA" sz="1600" dirty="0"/>
              <a:t>&lt;/ul&gt;</a:t>
            </a:r>
            <a:endParaRPr lang="en-CA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4572001"/>
            <a:ext cx="962591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kern="0" dirty="0">
                <a:solidFill>
                  <a:sysClr val="windowText" lastClr="000000"/>
                </a:solidFill>
              </a:rPr>
              <a:t>Without the "using" clause, must qualify each reference to the "Album" class:</a:t>
            </a:r>
          </a:p>
          <a:p>
            <a:r>
              <a:rPr lang="en-CA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CA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</a:t>
            </a:r>
            <a:r>
              <a:rPr lang="en-CA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CA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ViewBag.Albums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6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MusicStore.Models.</a:t>
            </a:r>
            <a:r>
              <a:rPr lang="en-CA" sz="16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Album</a:t>
            </a:r>
            <a:r>
              <a:rPr lang="en-CA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&gt;))</a:t>
            </a:r>
            <a:endParaRPr lang="en-CA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850659" y="3295134"/>
            <a:ext cx="1547973" cy="1186083"/>
          </a:xfrm>
          <a:custGeom>
            <a:avLst/>
            <a:gdLst>
              <a:gd name="connsiteX0" fmla="*/ 439270 w 1245231"/>
              <a:gd name="connsiteY0" fmla="*/ 0 h 1577788"/>
              <a:gd name="connsiteX1" fmla="*/ 1237129 w 1245231"/>
              <a:gd name="connsiteY1" fmla="*/ 905435 h 1577788"/>
              <a:gd name="connsiteX2" fmla="*/ 0 w 1245231"/>
              <a:gd name="connsiteY2" fmla="*/ 1577788 h 157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231" h="1577788">
                <a:moveTo>
                  <a:pt x="439270" y="0"/>
                </a:moveTo>
                <a:cubicBezTo>
                  <a:pt x="874805" y="321235"/>
                  <a:pt x="1310341" y="642470"/>
                  <a:pt x="1237129" y="905435"/>
                </a:cubicBezTo>
                <a:cubicBezTo>
                  <a:pt x="1163917" y="1168400"/>
                  <a:pt x="581958" y="1373094"/>
                  <a:pt x="0" y="157778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0400" y="5148682"/>
            <a:ext cx="1143000" cy="41391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5413631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kern="0" dirty="0">
                <a:solidFill>
                  <a:sysClr val="windowText" lastClr="000000"/>
                </a:solidFill>
              </a:rPr>
              <a:t>A variant will become whatever you put in it:</a:t>
            </a:r>
          </a:p>
          <a:p>
            <a:r>
              <a:rPr lang="en-CA" sz="1600" kern="0" dirty="0">
                <a:solidFill>
                  <a:sysClr val="windowText" lastClr="000000"/>
                </a:solidFill>
              </a:rPr>
              <a:t>an object of the Album class, in this instance</a:t>
            </a:r>
          </a:p>
        </p:txBody>
      </p:sp>
    </p:spTree>
    <p:extLst>
      <p:ext uri="{BB962C8B-B14F-4D97-AF65-F5344CB8AC3E}">
        <p14:creationId xmlns:p14="http://schemas.microsoft.com/office/powerpoint/2010/main" val="122264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You need to declare </a:t>
            </a:r>
            <a:r>
              <a:rPr lang="en-CA" dirty="0" err="1"/>
              <a:t>ViewBag.Albums</a:t>
            </a:r>
            <a:r>
              <a:rPr lang="en-CA" dirty="0"/>
              <a:t>' datatype</a:t>
            </a:r>
          </a:p>
          <a:p>
            <a:pPr lvl="1"/>
            <a:r>
              <a:rPr lang="en-CA" dirty="0"/>
              <a:t>It was created as </a:t>
            </a:r>
            <a:r>
              <a:rPr lang="en-CA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  <a:p>
            <a:r>
              <a:rPr lang="en-CA" dirty="0" err="1"/>
              <a:t>IEnumerable</a:t>
            </a:r>
            <a:r>
              <a:rPr lang="en-CA" dirty="0"/>
              <a:t> is an Interface</a:t>
            </a:r>
          </a:p>
          <a:p>
            <a:pPr lvl="1"/>
            <a:r>
              <a:rPr lang="en-CA" dirty="0"/>
              <a:t>It declares the object has certain characteristics:</a:t>
            </a:r>
          </a:p>
          <a:p>
            <a:pPr lvl="2"/>
            <a:r>
              <a:rPr lang="en-CA" dirty="0"/>
              <a:t>"This is a collection you can sequentially step through"</a:t>
            </a:r>
          </a:p>
          <a:p>
            <a:pPr lvl="1"/>
            <a:r>
              <a:rPr lang="en-CA" dirty="0"/>
              <a:t>Most collections implement this interface</a:t>
            </a:r>
          </a:p>
          <a:p>
            <a:r>
              <a:rPr lang="en-CA" dirty="0"/>
              <a:t>Why </a:t>
            </a:r>
            <a:r>
              <a:rPr lang="en-CA" dirty="0" err="1"/>
              <a:t>IEnumerable</a:t>
            </a:r>
            <a:r>
              <a:rPr lang="en-CA" dirty="0"/>
              <a:t>&lt;Album&gt;, not List&lt;Album&gt;?</a:t>
            </a:r>
          </a:p>
          <a:p>
            <a:pPr lvl="1"/>
            <a:r>
              <a:rPr lang="en-CA" dirty="0"/>
              <a:t>We will come across unusual collections: LINQ queries</a:t>
            </a:r>
          </a:p>
          <a:p>
            <a:pPr lvl="1"/>
            <a:r>
              <a:rPr lang="en-CA" dirty="0"/>
              <a:t>Or we may change the collection type: </a:t>
            </a:r>
            <a:r>
              <a:rPr lang="en-CA" sz="2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endParaRPr lang="en-CA" dirty="0"/>
          </a:p>
          <a:p>
            <a:pPr lvl="1"/>
            <a:r>
              <a:rPr lang="en-CA" dirty="0" err="1"/>
              <a:t>IEnumerable</a:t>
            </a:r>
            <a:r>
              <a:rPr lang="en-CA" dirty="0"/>
              <a:t>&lt;&gt; is common to most of them</a:t>
            </a:r>
          </a:p>
          <a:p>
            <a:pPr lvl="2"/>
            <a:r>
              <a:rPr lang="en-CA" dirty="0"/>
              <a:t>List&lt;&gt; will only work with one</a:t>
            </a:r>
          </a:p>
          <a:p>
            <a:pPr marL="393192" lvl="1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IEnumerable&lt;Album&gt;?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065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70" y="1245716"/>
            <a:ext cx="9677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6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sometimes need to qualify the classes:</a:t>
            </a:r>
          </a:p>
          <a:p>
            <a:pPr lvl="1"/>
            <a:r>
              <a:rPr lang="en-CA" dirty="0"/>
              <a:t>List&lt;</a:t>
            </a:r>
            <a:r>
              <a:rPr lang="en-CA" dirty="0" err="1"/>
              <a:t>Models.Album</a:t>
            </a:r>
            <a:r>
              <a:rPr lang="en-CA" dirty="0"/>
              <a:t>&gt; albums = new List&lt;</a:t>
            </a:r>
            <a:r>
              <a:rPr lang="en-CA" dirty="0" err="1"/>
              <a:t>Models.Album</a:t>
            </a:r>
            <a:r>
              <a:rPr lang="en-CA" dirty="0"/>
              <a:t>&gt;();</a:t>
            </a:r>
          </a:p>
          <a:p>
            <a:pPr lvl="1"/>
            <a:r>
              <a:rPr lang="en-CA" dirty="0"/>
              <a:t>@model </a:t>
            </a:r>
            <a:r>
              <a:rPr lang="en-CA" dirty="0" err="1"/>
              <a:t>IEnumerable</a:t>
            </a:r>
            <a:r>
              <a:rPr lang="en-CA" dirty="0"/>
              <a:t>&lt;</a:t>
            </a:r>
            <a:r>
              <a:rPr lang="en-CA" dirty="0" err="1"/>
              <a:t>MvcMusicStoreCore.Models.Album</a:t>
            </a:r>
            <a:r>
              <a:rPr lang="en-CA" dirty="0"/>
              <a:t>&gt;</a:t>
            </a:r>
          </a:p>
          <a:p>
            <a:r>
              <a:rPr lang="en-CA" dirty="0"/>
              <a:t>Add "using" statements to add them to the search sequence:</a:t>
            </a:r>
          </a:p>
          <a:p>
            <a:pPr lvl="1"/>
            <a:r>
              <a:rPr lang="en-CA" dirty="0"/>
              <a:t>In code:		using </a:t>
            </a:r>
            <a:r>
              <a:rPr lang="en-CA" dirty="0" err="1"/>
              <a:t>MvcMusicStoreCore.Models</a:t>
            </a:r>
            <a:r>
              <a:rPr lang="en-CA" dirty="0"/>
              <a:t>;</a:t>
            </a:r>
          </a:p>
          <a:p>
            <a:pPr lvl="1"/>
            <a:r>
              <a:rPr lang="en-CA" dirty="0"/>
              <a:t>In HTML: 	@using </a:t>
            </a:r>
            <a:r>
              <a:rPr lang="en-CA" dirty="0" err="1"/>
              <a:t>MvcMusicStoreCore.Models</a:t>
            </a:r>
            <a:r>
              <a:rPr lang="en-CA" dirty="0"/>
              <a:t>;</a:t>
            </a:r>
          </a:p>
          <a:p>
            <a:r>
              <a:rPr lang="en-CA" dirty="0"/>
              <a:t>Can now refer to classes without qualifying each reference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 on Namespaces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7175156" y="1894838"/>
            <a:ext cx="1143000" cy="381000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42254" y="2275838"/>
            <a:ext cx="4042719" cy="550769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54427" y="1979722"/>
            <a:ext cx="1143000" cy="381000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8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ViewData has one "Model" Property</a:t>
            </a:r>
          </a:p>
          <a:p>
            <a:pPr lvl="1"/>
            <a:r>
              <a:rPr lang="en-US"/>
              <a:t>In addition to its dictionary collection</a:t>
            </a:r>
            <a:endParaRPr lang="en-CA"/>
          </a:p>
          <a:p>
            <a:r>
              <a:rPr lang="en-CA"/>
              <a:t>You declare it by passing it from the controller: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Using Model  property of </a:t>
            </a:r>
            <a:r>
              <a:rPr lang="en-CA" dirty="0" err="1"/>
              <a:t>ViewData</a:t>
            </a:r>
            <a:br>
              <a:rPr lang="en-CA" dirty="0"/>
            </a:br>
            <a:r>
              <a:rPr lang="en-CA" sz="2700" dirty="0">
                <a:sym typeface="Wingdings" pitchFamily="2" charset="2"/>
              </a:rPr>
              <a:t> to use Strongly-Typed Views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638300" y="2988277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 a collection of generic album titles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albums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albums.Add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Title 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"Generic Album 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View(albums);  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default to ~/Views/Store/</a:t>
            </a:r>
            <a:r>
              <a:rPr lang="en-CA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List.cshtml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600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21476" y="4874802"/>
            <a:ext cx="2819400" cy="53340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0876" y="5677308"/>
            <a:ext cx="610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kern="0" dirty="0">
                <a:solidFill>
                  <a:sysClr val="windowText" lastClr="000000"/>
                </a:solidFill>
              </a:rPr>
              <a:t>Because "albums" is not a string, it's assumed to be the </a:t>
            </a:r>
            <a:r>
              <a:rPr lang="en-CA" kern="0" dirty="0" err="1">
                <a:solidFill>
                  <a:sysClr val="windowText" lastClr="000000"/>
                </a:solidFill>
              </a:rPr>
              <a:t>ViewData.Model</a:t>
            </a:r>
            <a:r>
              <a:rPr lang="en-CA" kern="0" dirty="0">
                <a:solidFill>
                  <a:sysClr val="windowText" lastClr="000000"/>
                </a:solidFill>
              </a:rPr>
              <a:t>, and not the name of the view</a:t>
            </a:r>
          </a:p>
        </p:txBody>
      </p:sp>
    </p:spTree>
    <p:extLst>
      <p:ext uri="{BB962C8B-B14F-4D97-AF65-F5344CB8AC3E}">
        <p14:creationId xmlns:p14="http://schemas.microsoft.com/office/powerpoint/2010/main" val="3587939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33167" y="1417638"/>
            <a:ext cx="10972800" cy="4525963"/>
          </a:xfrm>
          <a:noFill/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</a:t>
            </a:r>
            <a:r>
              <a:rPr lang="en-CA" sz="2800" dirty="0"/>
              <a:t> </a:t>
            </a:r>
            <a:r>
              <a:rPr lang="en-CA" sz="2800" dirty="0" err="1">
                <a:solidFill>
                  <a:schemeClr val="bg2">
                    <a:lumMod val="50000"/>
                  </a:schemeClr>
                </a:solidFill>
              </a:rPr>
              <a:t>IEnumerable</a:t>
            </a:r>
            <a:r>
              <a:rPr lang="en-CA" sz="2800" dirty="0"/>
              <a:t>&lt;</a:t>
            </a:r>
            <a:r>
              <a:rPr lang="en-CA" sz="2800" dirty="0" err="1"/>
              <a:t>MvcMusicStoreCore.Models.</a:t>
            </a:r>
            <a:r>
              <a:rPr lang="en-CA" sz="2800" dirty="0" err="1">
                <a:solidFill>
                  <a:schemeClr val="bg2">
                    <a:lumMod val="50000"/>
                  </a:schemeClr>
                </a:solidFill>
              </a:rPr>
              <a:t>Album</a:t>
            </a:r>
            <a:r>
              <a:rPr lang="en-CA" sz="2800" dirty="0"/>
              <a:t>&gt;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CA" sz="2800" dirty="0"/>
          </a:p>
          <a:p>
            <a:pPr marL="109728" indent="0">
              <a:buNone/>
            </a:pPr>
            <a:r>
              <a:rPr lang="en-CA" sz="2800" dirty="0"/>
              <a:t>    </a:t>
            </a:r>
            <a:r>
              <a:rPr lang="en-CA" sz="2800" dirty="0" err="1"/>
              <a:t>ViewBag.Title</a:t>
            </a:r>
            <a:r>
              <a:rPr lang="en-CA" sz="2800" dirty="0"/>
              <a:t> = "List";</a:t>
            </a:r>
          </a:p>
          <a:p>
            <a:pPr marL="109728" indent="0">
              <a:buNone/>
            </a:pPr>
            <a:r>
              <a:rPr lang="en-CA" sz="2800" dirty="0"/>
              <a:t>}</a:t>
            </a:r>
          </a:p>
          <a:p>
            <a:pPr marL="109728" indent="0">
              <a:buNone/>
            </a:pPr>
            <a:r>
              <a:rPr lang="en-CA" sz="2800" dirty="0"/>
              <a:t>&lt;h2&gt;Albums List:&lt;/h2&gt;</a:t>
            </a:r>
          </a:p>
          <a:p>
            <a:pPr marL="109728" indent="0">
              <a:buNone/>
            </a:pPr>
            <a:r>
              <a:rPr lang="en-CA" sz="2800" dirty="0"/>
              <a:t>&lt;ul&gt;</a:t>
            </a:r>
          </a:p>
          <a:p>
            <a:pPr marL="109728" indent="0">
              <a:buNone/>
            </a:pPr>
            <a:r>
              <a:rPr lang="sv-SE" sz="2800" dirty="0"/>
              <a:t>    </a:t>
            </a: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sv-SE" sz="2800" dirty="0">
                <a:solidFill>
                  <a:schemeClr val="accent1"/>
                </a:solidFill>
              </a:rPr>
              <a:t>foreach</a:t>
            </a:r>
            <a:r>
              <a:rPr lang="sv-SE" sz="2800" dirty="0"/>
              <a:t> (</a:t>
            </a:r>
            <a:r>
              <a:rPr lang="sv-SE" sz="2800" dirty="0">
                <a:solidFill>
                  <a:schemeClr val="accent1"/>
                </a:solidFill>
              </a:rPr>
              <a:t>var</a:t>
            </a:r>
            <a:r>
              <a:rPr lang="sv-SE" sz="2800" dirty="0"/>
              <a:t> item </a:t>
            </a:r>
            <a:r>
              <a:rPr lang="sv-SE" sz="2800" dirty="0">
                <a:solidFill>
                  <a:schemeClr val="accent1"/>
                </a:solidFill>
              </a:rPr>
              <a:t>in</a:t>
            </a:r>
            <a:r>
              <a:rPr lang="sv-SE" sz="2800" dirty="0"/>
              <a:t> Model)</a:t>
            </a:r>
          </a:p>
          <a:p>
            <a:pPr marL="109728" indent="0">
              <a:buNone/>
            </a:pPr>
            <a:r>
              <a:rPr lang="en-CA" sz="2800" dirty="0"/>
              <a:t>    {</a:t>
            </a:r>
          </a:p>
          <a:p>
            <a:pPr marL="109728" indent="0">
              <a:buNone/>
            </a:pPr>
            <a:r>
              <a:rPr lang="en-CA" sz="2800" dirty="0"/>
              <a:t>        &lt;li&gt;</a:t>
            </a: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2800" dirty="0" err="1"/>
              <a:t>item.Title</a:t>
            </a:r>
            <a:r>
              <a:rPr lang="en-CA" sz="2800" dirty="0"/>
              <a:t>&lt;/li&gt;</a:t>
            </a:r>
          </a:p>
          <a:p>
            <a:pPr marL="109728" indent="0">
              <a:buNone/>
            </a:pPr>
            <a:r>
              <a:rPr lang="en-CA" sz="2800" dirty="0"/>
              <a:t>    }</a:t>
            </a:r>
          </a:p>
          <a:p>
            <a:pPr marL="109728" indent="0">
              <a:buNone/>
            </a:pPr>
            <a:r>
              <a:rPr lang="en-CA" sz="2800" dirty="0"/>
              <a:t>&lt;/ul&gt;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Declaring &amp; accessing a model in the view</a:t>
            </a:r>
          </a:p>
        </p:txBody>
      </p:sp>
      <p:sp>
        <p:nvSpPr>
          <p:cNvPr id="6" name="Oval 5"/>
          <p:cNvSpPr/>
          <p:nvPr/>
        </p:nvSpPr>
        <p:spPr>
          <a:xfrm>
            <a:off x="468890" y="1318054"/>
            <a:ext cx="9886072" cy="609600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1932" y="2043450"/>
            <a:ext cx="4944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kern="0" dirty="0">
                <a:solidFill>
                  <a:sysClr val="windowText" lastClr="000000"/>
                </a:solidFill>
              </a:rPr>
              <a:t>Declare the model once and it now knows everything about its properties</a:t>
            </a:r>
          </a:p>
          <a:p>
            <a:endParaRPr lang="en-CA" kern="0" dirty="0">
              <a:solidFill>
                <a:sysClr val="windowText" lastClr="000000"/>
              </a:solidFill>
            </a:endParaRPr>
          </a:p>
          <a:p>
            <a:r>
              <a:rPr lang="en-CA" kern="0" dirty="0">
                <a:solidFill>
                  <a:sysClr val="windowText" lastClr="000000"/>
                </a:solidFill>
              </a:rPr>
              <a:t>Intellisense will help you with it from now on</a:t>
            </a:r>
          </a:p>
          <a:p>
            <a:endParaRPr lang="en-CA" kern="0" dirty="0">
              <a:solidFill>
                <a:sysClr val="windowText" lastClr="000000"/>
              </a:solidFill>
            </a:endParaRPr>
          </a:p>
          <a:p>
            <a:r>
              <a:rPr lang="en-CA" kern="0" dirty="0">
                <a:solidFill>
                  <a:sysClr val="windowText" lastClr="000000"/>
                </a:solidFill>
              </a:rPr>
              <a:t>Declare it as a "model" with a small "m"</a:t>
            </a:r>
          </a:p>
          <a:p>
            <a:r>
              <a:rPr lang="en-CA" kern="0" dirty="0">
                <a:solidFill>
                  <a:sysClr val="windowText" lastClr="000000"/>
                </a:solidFill>
              </a:rPr>
              <a:t>Use it as object "Model", with a capital "M"</a:t>
            </a:r>
          </a:p>
        </p:txBody>
      </p:sp>
      <p:sp>
        <p:nvSpPr>
          <p:cNvPr id="9" name="Oval 8"/>
          <p:cNvSpPr/>
          <p:nvPr/>
        </p:nvSpPr>
        <p:spPr>
          <a:xfrm>
            <a:off x="4679092" y="3764692"/>
            <a:ext cx="1326292" cy="587082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668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you generate views for a controller using a template</a:t>
            </a:r>
          </a:p>
          <a:p>
            <a:pPr lvl="1"/>
            <a:r>
              <a:rPr lang="en-CA" dirty="0"/>
              <a:t>You must specify a model class</a:t>
            </a:r>
          </a:p>
          <a:p>
            <a:r>
              <a:rPr lang="en-CA" dirty="0"/>
              <a:t>Why?</a:t>
            </a:r>
          </a:p>
          <a:p>
            <a:pPr lvl="1"/>
            <a:r>
              <a:rPr lang="en-CA" dirty="0"/>
              <a:t>Razor will create all of the input fields for you</a:t>
            </a:r>
          </a:p>
          <a:p>
            <a:pPr lvl="2"/>
            <a:r>
              <a:rPr lang="en-CA" dirty="0"/>
              <a:t>It knows what's a date, number, drop-down, checkbox</a:t>
            </a:r>
          </a:p>
          <a:p>
            <a:pPr lvl="3"/>
            <a:r>
              <a:rPr lang="en-CA" dirty="0"/>
              <a:t>It’s "strongly typed", remember?</a:t>
            </a:r>
          </a:p>
          <a:p>
            <a:pPr lvl="1"/>
            <a:r>
              <a:rPr lang="en-CA" dirty="0"/>
              <a:t>It will map model data to input fields</a:t>
            </a:r>
          </a:p>
          <a:p>
            <a:pPr lvl="2"/>
            <a:r>
              <a:rPr lang="en-CA" dirty="0"/>
              <a:t>It will perform field validation &amp; edits </a:t>
            </a:r>
          </a:p>
          <a:p>
            <a:pPr lvl="1"/>
            <a:r>
              <a:rPr lang="en-CA" dirty="0"/>
              <a:t>If the data passes the model's edits:</a:t>
            </a:r>
          </a:p>
          <a:p>
            <a:pPr lvl="2"/>
            <a:r>
              <a:rPr lang="en-CA" dirty="0"/>
              <a:t>The model is used to modify the database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ViewBag properties </a:t>
            </a:r>
            <a:br>
              <a:rPr lang="en-CA" dirty="0"/>
            </a:br>
            <a:r>
              <a:rPr lang="en-CA" dirty="0"/>
              <a:t>or Strongly-Typed View?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4585" y="3957589"/>
            <a:ext cx="4967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kern="0" dirty="0">
                <a:solidFill>
                  <a:srgbClr val="0070C0"/>
                </a:solidFill>
              </a:rPr>
              <a:t>Notice anything?  </a:t>
            </a:r>
            <a:r>
              <a:rPr lang="en-CA" u="sng" kern="0" dirty="0">
                <a:solidFill>
                  <a:srgbClr val="0070C0"/>
                </a:solidFill>
              </a:rPr>
              <a:t>You</a:t>
            </a:r>
            <a:r>
              <a:rPr lang="en-CA" kern="0" dirty="0">
                <a:solidFill>
                  <a:srgbClr val="0070C0"/>
                </a:solidFill>
              </a:rPr>
              <a:t> don't write code to move data field-by-field, </a:t>
            </a:r>
            <a:r>
              <a:rPr lang="en-CA" u="sng" kern="0" dirty="0">
                <a:solidFill>
                  <a:srgbClr val="0070C0"/>
                </a:solidFill>
              </a:rPr>
              <a:t>you</a:t>
            </a:r>
            <a:r>
              <a:rPr lang="en-CA" kern="0" dirty="0">
                <a:solidFill>
                  <a:srgbClr val="0070C0"/>
                </a:solidFill>
              </a:rPr>
              <a:t> didn't do </a:t>
            </a:r>
            <a:r>
              <a:rPr lang="en-CA" kern="0" dirty="0" err="1">
                <a:solidFill>
                  <a:srgbClr val="0070C0"/>
                </a:solidFill>
              </a:rPr>
              <a:t>DataType</a:t>
            </a:r>
            <a:r>
              <a:rPr lang="en-CA" kern="0" dirty="0">
                <a:solidFill>
                  <a:srgbClr val="0070C0"/>
                </a:solidFill>
              </a:rPr>
              <a:t> checks or construct the SQL …</a:t>
            </a:r>
          </a:p>
        </p:txBody>
      </p:sp>
    </p:spTree>
    <p:extLst>
      <p:ext uri="{BB962C8B-B14F-4D97-AF65-F5344CB8AC3E}">
        <p14:creationId xmlns:p14="http://schemas.microsoft.com/office/powerpoint/2010/main" val="196065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Defines the UI (web page) for the user</a:t>
            </a:r>
          </a:p>
          <a:p>
            <a:pPr lvl="1"/>
            <a:r>
              <a:rPr lang="en-CA" dirty="0"/>
              <a:t>Controller provides data to the view</a:t>
            </a:r>
          </a:p>
          <a:p>
            <a:pPr lvl="1"/>
            <a:r>
              <a:rPr lang="en-CA" dirty="0"/>
              <a:t>View is rendered into HTML5 for the browser</a:t>
            </a:r>
          </a:p>
          <a:p>
            <a:pPr lvl="1"/>
            <a:endParaRPr lang="en-CA" dirty="0"/>
          </a:p>
          <a:p>
            <a:r>
              <a:rPr lang="en-CA" dirty="0"/>
              <a:t>Receives data from the user</a:t>
            </a:r>
          </a:p>
          <a:p>
            <a:pPr lvl="1"/>
            <a:r>
              <a:rPr lang="en-CA" dirty="0"/>
              <a:t>And passes it to a Controller action</a:t>
            </a:r>
          </a:p>
          <a:p>
            <a:pPr lvl="1"/>
            <a:endParaRPr lang="en-CA" dirty="0"/>
          </a:p>
          <a:p>
            <a:r>
              <a:rPr lang="en-CA" dirty="0"/>
              <a:t>You can't just display a View</a:t>
            </a:r>
          </a:p>
          <a:p>
            <a:pPr lvl="1"/>
            <a:r>
              <a:rPr lang="en-CA" dirty="0"/>
              <a:t>It's always rendered by a Controller</a:t>
            </a:r>
          </a:p>
          <a:p>
            <a:pPr lvl="1"/>
            <a:endParaRPr lang="en-CA" dirty="0"/>
          </a:p>
          <a:p>
            <a:r>
              <a:rPr lang="en-CA" dirty="0"/>
              <a:t>Just to muddy the waters:</a:t>
            </a:r>
          </a:p>
          <a:p>
            <a:pPr lvl="1"/>
            <a:r>
              <a:rPr lang="en-CA" dirty="0"/>
              <a:t>Views can render content other than HTML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Purpose of a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783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will have one model for each data table</a:t>
            </a:r>
          </a:p>
          <a:p>
            <a:pPr lvl="1"/>
            <a:r>
              <a:rPr lang="en-CA" dirty="0"/>
              <a:t>So can have a collection of Album objects in the shopping cart</a:t>
            </a:r>
          </a:p>
          <a:p>
            <a:r>
              <a:rPr lang="en-CA" dirty="0"/>
              <a:t>Sometimes the view needs ancillary data:</a:t>
            </a:r>
          </a:p>
          <a:p>
            <a:pPr lvl="1"/>
            <a:r>
              <a:rPr lang="en-CA" dirty="0"/>
              <a:t>User name &amp; authentication level, cart total, etc.</a:t>
            </a:r>
          </a:p>
          <a:p>
            <a:pPr lvl="1"/>
            <a:r>
              <a:rPr lang="en-CA" dirty="0"/>
              <a:t>Could put these in </a:t>
            </a:r>
            <a:r>
              <a:rPr lang="en-CA" dirty="0" err="1"/>
              <a:t>ViewData</a:t>
            </a:r>
            <a:r>
              <a:rPr lang="en-CA" dirty="0"/>
              <a:t> or ViewBag</a:t>
            </a:r>
          </a:p>
          <a:p>
            <a:pPr lvl="2"/>
            <a:r>
              <a:rPr lang="en-CA" dirty="0"/>
              <a:t>But … </a:t>
            </a:r>
            <a:r>
              <a:rPr lang="en-CA" dirty="0" err="1"/>
              <a:t>intellisense</a:t>
            </a:r>
            <a:r>
              <a:rPr lang="en-CA" dirty="0"/>
              <a:t> won't help you with these</a:t>
            </a:r>
          </a:p>
          <a:p>
            <a:r>
              <a:rPr lang="en-CA" dirty="0"/>
              <a:t>Could write a custom model, just for the view</a:t>
            </a:r>
          </a:p>
          <a:p>
            <a:pPr lvl="1"/>
            <a:r>
              <a:rPr lang="en-CA" dirty="0"/>
              <a:t>Then the data is strongly typed in the view</a:t>
            </a:r>
          </a:p>
          <a:p>
            <a:pPr lvl="2"/>
            <a:r>
              <a:rPr lang="en-CA" dirty="0" err="1"/>
              <a:t>Intellisense</a:t>
            </a:r>
            <a:r>
              <a:rPr lang="en-CA" dirty="0"/>
              <a:t> will be able to help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View 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8540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94628"/>
            <a:ext cx="9258300" cy="41433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View Model </a:t>
            </a:r>
            <a:r>
              <a:rPr lang="en-CA">
                <a:sym typeface="Wingdings" pitchFamily="2" charset="2"/>
              </a:rPr>
              <a:t> create a new class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877303" y="1555742"/>
            <a:ext cx="2819400" cy="267765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400" kern="0" dirty="0">
                <a:solidFill>
                  <a:sysClr val="windowText" lastClr="000000"/>
                </a:solidFill>
              </a:rPr>
              <a:t>I'm using a sub-folder in ~/Models to organise the model classes</a:t>
            </a:r>
          </a:p>
          <a:p>
            <a:endParaRPr lang="en-CA" sz="1400" kern="0" dirty="0">
              <a:solidFill>
                <a:sysClr val="windowText" lastClr="000000"/>
              </a:solidFill>
            </a:endParaRPr>
          </a:p>
          <a:p>
            <a:r>
              <a:rPr lang="en-CA" sz="1400" kern="0" dirty="0">
                <a:solidFill>
                  <a:sysClr val="windowText" lastClr="000000"/>
                </a:solidFill>
              </a:rPr>
              <a:t>The actual class code says it's in the ~/Models namespace:  I manually removed reference to the sub-folder</a:t>
            </a:r>
          </a:p>
          <a:p>
            <a:endParaRPr lang="en-CA" sz="1400" kern="0" dirty="0">
              <a:solidFill>
                <a:sysClr val="windowText" lastClr="000000"/>
              </a:solidFill>
            </a:endParaRPr>
          </a:p>
          <a:p>
            <a:r>
              <a:rPr lang="en-CA" sz="1400" kern="0" dirty="0">
                <a:solidFill>
                  <a:sysClr val="windowText" lastClr="000000"/>
                </a:solidFill>
              </a:rPr>
              <a:t>- Conventions can find it and I only need one "using" qualifier to find all models</a:t>
            </a:r>
          </a:p>
        </p:txBody>
      </p:sp>
      <p:sp>
        <p:nvSpPr>
          <p:cNvPr id="5" name="Oval 4"/>
          <p:cNvSpPr/>
          <p:nvPr/>
        </p:nvSpPr>
        <p:spPr>
          <a:xfrm>
            <a:off x="2387944" y="2704070"/>
            <a:ext cx="3200400" cy="38100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0513" y="2919284"/>
            <a:ext cx="838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2" y="1905001"/>
            <a:ext cx="1142999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100" kern="0" dirty="0">
                <a:solidFill>
                  <a:sysClr val="windowText" lastClr="000000"/>
                </a:solidFill>
              </a:rPr>
              <a:t>No sub-folder in namespace</a:t>
            </a:r>
          </a:p>
        </p:txBody>
      </p:sp>
      <p:cxnSp>
        <p:nvCxnSpPr>
          <p:cNvPr id="12" name="Straight Arrow Connector 11"/>
          <p:cNvCxnSpPr>
            <a:endCxn id="5" idx="7"/>
          </p:cNvCxnSpPr>
          <p:nvPr/>
        </p:nvCxnSpPr>
        <p:spPr>
          <a:xfrm flipH="1">
            <a:off x="5119657" y="2220558"/>
            <a:ext cx="455241" cy="5393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55584" y="5948071"/>
            <a:ext cx="264687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CA" sz="1200" kern="0" dirty="0">
                <a:solidFill>
                  <a:sysClr val="windowText" lastClr="000000"/>
                </a:solidFill>
              </a:rPr>
              <a:t>In View, use:</a:t>
            </a:r>
          </a:p>
          <a:p>
            <a:r>
              <a:rPr lang="en-CA" sz="1200" kern="0" dirty="0">
                <a:solidFill>
                  <a:sysClr val="windowText" lastClr="000000"/>
                </a:solidFill>
              </a:rPr>
              <a:t>@model </a:t>
            </a:r>
            <a:r>
              <a:rPr lang="en-CA" sz="1200" kern="0" dirty="0" err="1">
                <a:solidFill>
                  <a:srgbClr val="0070C0"/>
                </a:solidFill>
              </a:rPr>
              <a:t>ShoppingCartViewModel</a:t>
            </a:r>
            <a:endParaRPr lang="en-CA" sz="1200" kern="0" dirty="0">
              <a:solidFill>
                <a:srgbClr val="0070C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50156" y="4503171"/>
            <a:ext cx="2821066" cy="44777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4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68941"/>
            <a:ext cx="4324865" cy="2242174"/>
          </a:xfrm>
        </p:spPr>
        <p:txBody>
          <a:bodyPr>
            <a:normAutofit/>
          </a:bodyPr>
          <a:lstStyle/>
          <a:p>
            <a:r>
              <a:rPr lang="en-CA" sz="2000" dirty="0"/>
              <a:t>You can code these manually</a:t>
            </a:r>
          </a:p>
          <a:p>
            <a:pPr lvl="1"/>
            <a:r>
              <a:rPr lang="en-CA" sz="1800" dirty="0"/>
              <a:t>File extension .</a:t>
            </a:r>
            <a:r>
              <a:rPr lang="en-CA" sz="1800" dirty="0" err="1"/>
              <a:t>cshtml</a:t>
            </a:r>
            <a:r>
              <a:rPr lang="en-CA" sz="1800" dirty="0"/>
              <a:t> to designate it uses C#</a:t>
            </a:r>
          </a:p>
          <a:p>
            <a:r>
              <a:rPr lang="en-CA" sz="2000" dirty="0"/>
              <a:t>Or right-click the controller's view folder</a:t>
            </a:r>
          </a:p>
          <a:p>
            <a:pPr lvl="1"/>
            <a:r>
              <a:rPr lang="en-CA" sz="1800" dirty="0"/>
              <a:t>To get the Add View dialogue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Adding a View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642" y="928517"/>
            <a:ext cx="6870357" cy="38534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9568" y="3056238"/>
            <a:ext cx="1145059" cy="222421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43275"/>
            <a:ext cx="5715000" cy="351472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323438" y="2866721"/>
            <a:ext cx="1219200" cy="247182"/>
          </a:xfrm>
          <a:custGeom>
            <a:avLst/>
            <a:gdLst>
              <a:gd name="connsiteX0" fmla="*/ 1219200 w 1219200"/>
              <a:gd name="connsiteY0" fmla="*/ 247182 h 247182"/>
              <a:gd name="connsiteX1" fmla="*/ 593124 w 1219200"/>
              <a:gd name="connsiteY1" fmla="*/ 47 h 247182"/>
              <a:gd name="connsiteX2" fmla="*/ 0 w 1219200"/>
              <a:gd name="connsiteY2" fmla="*/ 230706 h 24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47182">
                <a:moveTo>
                  <a:pt x="1219200" y="247182"/>
                </a:moveTo>
                <a:cubicBezTo>
                  <a:pt x="1007762" y="124987"/>
                  <a:pt x="796324" y="2793"/>
                  <a:pt x="593124" y="47"/>
                </a:cubicBezTo>
                <a:cubicBezTo>
                  <a:pt x="389924" y="-2699"/>
                  <a:pt x="194962" y="114003"/>
                  <a:pt x="0" y="230706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3723503" y="2725143"/>
            <a:ext cx="2875005" cy="1056025"/>
          </a:xfrm>
          <a:custGeom>
            <a:avLst/>
            <a:gdLst>
              <a:gd name="connsiteX0" fmla="*/ 2875005 w 2875005"/>
              <a:gd name="connsiteY0" fmla="*/ 339333 h 1056025"/>
              <a:gd name="connsiteX1" fmla="*/ 1787611 w 2875005"/>
              <a:gd name="connsiteY1" fmla="*/ 34533 h 1056025"/>
              <a:gd name="connsiteX2" fmla="*/ 0 w 2875005"/>
              <a:gd name="connsiteY2" fmla="*/ 1056025 h 10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5005" h="1056025">
                <a:moveTo>
                  <a:pt x="2875005" y="339333"/>
                </a:moveTo>
                <a:cubicBezTo>
                  <a:pt x="2570892" y="127208"/>
                  <a:pt x="2266779" y="-84916"/>
                  <a:pt x="1787611" y="34533"/>
                </a:cubicBezTo>
                <a:cubicBezTo>
                  <a:pt x="1308443" y="153982"/>
                  <a:pt x="654221" y="605003"/>
                  <a:pt x="0" y="1056025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96000" y="4917259"/>
            <a:ext cx="6096000" cy="194074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000" dirty="0"/>
              <a:t>Name the view the same as the action</a:t>
            </a:r>
          </a:p>
          <a:p>
            <a:r>
              <a:rPr lang="en-CA" sz="2000" dirty="0"/>
              <a:t>Choose a </a:t>
            </a:r>
            <a:r>
              <a:rPr lang="en-CA" sz="2000" i="1" dirty="0"/>
              <a:t>template</a:t>
            </a:r>
            <a:r>
              <a:rPr lang="en-CA" sz="2000" dirty="0"/>
              <a:t>: </a:t>
            </a:r>
          </a:p>
          <a:p>
            <a:pPr lvl="1"/>
            <a:r>
              <a:rPr lang="en-CA" sz="1600" dirty="0"/>
              <a:t>Create, Delete, Details, Edit, List</a:t>
            </a:r>
          </a:p>
          <a:p>
            <a:pPr lvl="1"/>
            <a:r>
              <a:rPr lang="en-CA" sz="1600" dirty="0"/>
              <a:t>Generates HTML for the required functionality</a:t>
            </a:r>
          </a:p>
          <a:p>
            <a:r>
              <a:rPr lang="en-CA" sz="2000" dirty="0"/>
              <a:t>Identify the model and context</a:t>
            </a:r>
          </a:p>
          <a:p>
            <a:pPr lvl="1"/>
            <a:r>
              <a:rPr lang="en-CA" sz="1600" dirty="0"/>
              <a:t>Will generate the @model statement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31183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View name</a:t>
            </a:r>
          </a:p>
          <a:p>
            <a:pPr lvl="1"/>
            <a:r>
              <a:rPr lang="en-CA" dirty="0"/>
              <a:t>Convention: same as controller action</a:t>
            </a:r>
          </a:p>
          <a:p>
            <a:r>
              <a:rPr lang="en-CA" dirty="0"/>
              <a:t>Template (for scaffolding)</a:t>
            </a:r>
          </a:p>
          <a:p>
            <a:pPr lvl="1"/>
            <a:r>
              <a:rPr lang="en-CA" dirty="0"/>
              <a:t>Will pre-build web page for create, edit, list, etc.</a:t>
            </a:r>
          </a:p>
          <a:p>
            <a:pPr lvl="2"/>
            <a:r>
              <a:rPr lang="en-CA" dirty="0"/>
              <a:t>Based on the given model</a:t>
            </a:r>
          </a:p>
          <a:p>
            <a:pPr lvl="1"/>
            <a:r>
              <a:rPr lang="en-CA" dirty="0"/>
              <a:t>You can define your own templates</a:t>
            </a:r>
          </a:p>
          <a:p>
            <a:pPr lvl="1"/>
            <a:r>
              <a:rPr lang="en-CA" dirty="0"/>
              <a:t>You can modify the resulting view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"Add View" dialogue options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4244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Create</a:t>
            </a:r>
          </a:p>
          <a:p>
            <a:pPr lvl="1"/>
            <a:r>
              <a:rPr lang="en-CA" dirty="0"/>
              <a:t>Form to create a new instance of the model</a:t>
            </a:r>
          </a:p>
          <a:p>
            <a:pPr lvl="2"/>
            <a:r>
              <a:rPr lang="en-CA" dirty="0"/>
              <a:t>Label, input and error fields for each property in the model</a:t>
            </a:r>
          </a:p>
          <a:p>
            <a:r>
              <a:rPr lang="en-CA" dirty="0"/>
              <a:t>Delete</a:t>
            </a:r>
          </a:p>
          <a:p>
            <a:pPr lvl="1"/>
            <a:r>
              <a:rPr lang="en-CA" dirty="0"/>
              <a:t>Form to delete an instance of the model</a:t>
            </a:r>
          </a:p>
          <a:p>
            <a:pPr lvl="2"/>
            <a:r>
              <a:rPr lang="en-CA" dirty="0"/>
              <a:t>Label and display field for each property in the model, except key</a:t>
            </a:r>
          </a:p>
          <a:p>
            <a:r>
              <a:rPr lang="en-CA" dirty="0"/>
              <a:t>Details</a:t>
            </a:r>
          </a:p>
          <a:p>
            <a:pPr lvl="1"/>
            <a:r>
              <a:rPr lang="en-CA" dirty="0"/>
              <a:t>Displays an instance of the model</a:t>
            </a:r>
          </a:p>
          <a:p>
            <a:pPr lvl="2"/>
            <a:r>
              <a:rPr lang="en-CA" dirty="0"/>
              <a:t>Label and display field for each property in the model, except key</a:t>
            </a:r>
          </a:p>
          <a:p>
            <a:r>
              <a:rPr lang="en-CA" dirty="0"/>
              <a:t>Edit</a:t>
            </a:r>
          </a:p>
          <a:p>
            <a:pPr lvl="1"/>
            <a:r>
              <a:rPr lang="en-CA" dirty="0"/>
              <a:t>Edit an existing instance of the model</a:t>
            </a:r>
          </a:p>
          <a:p>
            <a:pPr lvl="2"/>
            <a:r>
              <a:rPr lang="en-CA" dirty="0"/>
              <a:t>Label, input and error fields for each property in the model, except key</a:t>
            </a:r>
          </a:p>
          <a:p>
            <a:r>
              <a:rPr lang="en-CA" dirty="0"/>
              <a:t>List</a:t>
            </a:r>
          </a:p>
          <a:p>
            <a:pPr lvl="1"/>
            <a:r>
              <a:rPr lang="en-CA" dirty="0"/>
              <a:t>Table displaying records (instances) from the Model</a:t>
            </a:r>
          </a:p>
          <a:p>
            <a:pPr lvl="2"/>
            <a:r>
              <a:rPr lang="en-CA" dirty="0"/>
              <a:t>One column for each property in the model, except key</a:t>
            </a:r>
          </a:p>
          <a:p>
            <a:pPr lvl="3"/>
            <a:r>
              <a:rPr lang="en-CA" dirty="0"/>
              <a:t>… and a column with detail/create/edit/delete links</a:t>
            </a:r>
          </a:p>
          <a:p>
            <a:pPr lvl="4"/>
            <a:r>
              <a:rPr lang="en-CA" dirty="0"/>
              <a:t>Note: View is expecting an </a:t>
            </a:r>
            <a:r>
              <a:rPr lang="en-CA" dirty="0" err="1"/>
              <a:t>IEnumerable</a:t>
            </a:r>
            <a:r>
              <a:rPr lang="en-CA" dirty="0"/>
              <a:t>&lt;</a:t>
            </a:r>
            <a:r>
              <a:rPr lang="en-CA" dirty="0" err="1"/>
              <a:t>ModelType</a:t>
            </a:r>
            <a:r>
              <a:rPr lang="en-CA" dirty="0"/>
              <a:t>&gt; object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View: Scaffold Templates</a:t>
            </a:r>
            <a:br>
              <a:rPr lang="en-CA" dirty="0"/>
            </a:br>
            <a:r>
              <a:rPr lang="en-CA" sz="2700" dirty="0"/>
              <a:t>all templates </a:t>
            </a:r>
            <a:r>
              <a:rPr lang="en-CA" sz="2700" u="sng" dirty="0"/>
              <a:t>except List</a:t>
            </a:r>
            <a:r>
              <a:rPr lang="en-CA" sz="2700" dirty="0"/>
              <a:t> expect a single instance of the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3309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Razor engine determines:</a:t>
            </a:r>
          </a:p>
          <a:p>
            <a:pPr lvl="1"/>
            <a:r>
              <a:rPr lang="en-CA" dirty="0"/>
              <a:t>The syntax used inside the view</a:t>
            </a:r>
          </a:p>
          <a:p>
            <a:pPr lvl="1"/>
            <a:r>
              <a:rPr lang="en-CA" dirty="0"/>
              <a:t>How layouts are used</a:t>
            </a:r>
          </a:p>
          <a:p>
            <a:pPr lvl="1"/>
            <a:r>
              <a:rPr lang="en-CA" dirty="0"/>
              <a:t>How partial views are used</a:t>
            </a:r>
          </a:p>
          <a:p>
            <a:r>
              <a:rPr lang="en-US" dirty="0"/>
              <a:t>Razor</a:t>
            </a:r>
            <a:endParaRPr lang="en-CA" dirty="0"/>
          </a:p>
          <a:p>
            <a:pPr lvl="1"/>
            <a:r>
              <a:rPr lang="en-CA" dirty="0"/>
              <a:t>Clean/familiar/simple syntax, generates HTML for you</a:t>
            </a:r>
          </a:p>
          <a:p>
            <a:pPr lvl="1"/>
            <a:r>
              <a:rPr lang="en-CA" dirty="0"/>
              <a:t>View file extension: .</a:t>
            </a:r>
            <a:r>
              <a:rPr lang="en-CA" dirty="0" err="1"/>
              <a:t>cshtml</a:t>
            </a:r>
            <a:endParaRPr lang="en-CA" dirty="0"/>
          </a:p>
          <a:p>
            <a:pPr lvl="2"/>
            <a:r>
              <a:rPr lang="en-CA" dirty="0"/>
              <a:t>…means Razor uses C# syntax … (.</a:t>
            </a:r>
            <a:r>
              <a:rPr lang="en-CA" dirty="0" err="1"/>
              <a:t>vbhtml</a:t>
            </a:r>
            <a:r>
              <a:rPr lang="en-CA" dirty="0"/>
              <a:t> for VB.NET)</a:t>
            </a:r>
          </a:p>
          <a:p>
            <a:pPr lvl="2"/>
            <a:r>
              <a:rPr lang="en-CA" dirty="0"/>
              <a:t>Basic rules: </a:t>
            </a:r>
          </a:p>
          <a:p>
            <a:pPr lvl="3"/>
            <a:r>
              <a:rPr lang="en-CA" dirty="0"/>
              <a:t>Write HTML</a:t>
            </a:r>
          </a:p>
          <a:p>
            <a:pPr lvl="3"/>
            <a:r>
              <a:rPr lang="en-CA" dirty="0"/>
              <a:t>Type "@" when you want to write code or reference </a:t>
            </a:r>
            <a:r>
              <a:rPr lang="en-CA" dirty="0" err="1"/>
              <a:t>ViewData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Razor View Engine</a:t>
            </a:r>
          </a:p>
        </p:txBody>
      </p:sp>
    </p:spTree>
    <p:extLst>
      <p:ext uri="{BB962C8B-B14F-4D97-AF65-F5344CB8AC3E}">
        <p14:creationId xmlns:p14="http://schemas.microsoft.com/office/powerpoint/2010/main" val="2279567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Reference Script Libraries</a:t>
            </a:r>
          </a:p>
          <a:p>
            <a:pPr lvl="1"/>
            <a:r>
              <a:rPr lang="en-CA" dirty="0"/>
              <a:t>Include the JQuery Validation libraries?</a:t>
            </a:r>
          </a:p>
          <a:p>
            <a:pPr lvl="2"/>
            <a:r>
              <a:rPr lang="en-CA" dirty="0"/>
              <a:t>Edit/Create need these for field validation</a:t>
            </a:r>
          </a:p>
          <a:p>
            <a:pPr lvl="2"/>
            <a:r>
              <a:rPr lang="en-CA" dirty="0"/>
              <a:t>Other views will ignore it.</a:t>
            </a:r>
          </a:p>
          <a:p>
            <a:r>
              <a:rPr lang="en-CA" dirty="0"/>
              <a:t>Create as Partial View</a:t>
            </a:r>
          </a:p>
          <a:p>
            <a:pPr lvl="1"/>
            <a:r>
              <a:rPr lang="en-CA" dirty="0"/>
              <a:t>Doesn't use a layout (master page)</a:t>
            </a:r>
          </a:p>
          <a:p>
            <a:pPr lvl="1"/>
            <a:r>
              <a:rPr lang="en-CA" dirty="0"/>
              <a:t>Doesn't have &lt;html&gt; or &lt;head&gt;</a:t>
            </a:r>
          </a:p>
          <a:p>
            <a:pPr lvl="2"/>
            <a:r>
              <a:rPr lang="en-CA" dirty="0"/>
              <a:t>A partial view is meant to be inserted into another view</a:t>
            </a:r>
          </a:p>
          <a:p>
            <a:r>
              <a:rPr lang="en-CA" dirty="0"/>
              <a:t>Use Layout </a:t>
            </a:r>
          </a:p>
          <a:p>
            <a:pPr lvl="1"/>
            <a:r>
              <a:rPr lang="en-CA" dirty="0"/>
              <a:t>Clear checkbox:</a:t>
            </a:r>
          </a:p>
          <a:p>
            <a:pPr lvl="2"/>
            <a:r>
              <a:rPr lang="en-CA" dirty="0"/>
              <a:t>Self-contained page with &lt;html&gt;, &lt;head&gt;, &lt;body&gt;</a:t>
            </a:r>
          </a:p>
          <a:p>
            <a:pPr lvl="1"/>
            <a:r>
              <a:rPr lang="en-CA" dirty="0"/>
              <a:t>Checked:</a:t>
            </a:r>
          </a:p>
          <a:p>
            <a:pPr lvl="2"/>
            <a:r>
              <a:rPr lang="en-CA" dirty="0"/>
              <a:t>Razor engine will use default layout … but can specify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"New View" dialogue options cont'd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653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Understands the structure of C# &amp; HTML</a:t>
            </a:r>
          </a:p>
          <a:p>
            <a:pPr lvl="1"/>
            <a:r>
              <a:rPr lang="en-US"/>
              <a:t>So transitions smoothly from code to markup</a:t>
            </a:r>
          </a:p>
          <a:p>
            <a:r>
              <a:rPr lang="en-US"/>
              <a:t>Key transition character is “@”</a:t>
            </a:r>
          </a:p>
          <a:p>
            <a:pPr lvl="1"/>
            <a:r>
              <a:rPr lang="en-US"/>
              <a:t>Tells Razor we’re transitioning to C# code</a:t>
            </a:r>
          </a:p>
          <a:p>
            <a:pPr lvl="1"/>
            <a:r>
              <a:rPr lang="en-US"/>
              <a:t>It’s pretty good at knowing when to transition back</a:t>
            </a:r>
          </a:p>
          <a:p>
            <a:r>
              <a:rPr lang="en-US"/>
              <a:t>Basic transition types:</a:t>
            </a:r>
          </a:p>
          <a:p>
            <a:pPr lvl="1"/>
            <a:r>
              <a:rPr lang="en-US"/>
              <a:t>Code blocks</a:t>
            </a:r>
          </a:p>
          <a:p>
            <a:pPr lvl="1"/>
            <a:r>
              <a:rPr lang="en-US"/>
              <a:t>Code expressions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1007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0962"/>
            <a:ext cx="11055178" cy="506626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</a:rPr>
              <a:t>@{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008000"/>
                </a:solidFill>
              </a:rPr>
              <a:t>// this is a block of code, using an inline model: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var</a:t>
            </a:r>
            <a:r>
              <a:rPr lang="en-US" sz="1600" dirty="0">
                <a:solidFill>
                  <a:srgbClr val="000000"/>
                </a:solidFill>
              </a:rPr>
              <a:t> items = </a:t>
            </a:r>
            <a:r>
              <a:rPr lang="en-US" sz="1600" dirty="0">
                <a:solidFill>
                  <a:srgbClr val="0000FF"/>
                </a:solidFill>
              </a:rPr>
              <a:t>new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2B91AF"/>
                </a:solidFill>
              </a:rPr>
              <a:t>String</a:t>
            </a:r>
            <a:r>
              <a:rPr lang="en-US" sz="1600" dirty="0">
                <a:solidFill>
                  <a:srgbClr val="000000"/>
                </a:solidFill>
              </a:rPr>
              <a:t>[] { </a:t>
            </a:r>
            <a:r>
              <a:rPr lang="en-US" sz="1600" dirty="0">
                <a:solidFill>
                  <a:srgbClr val="A31515"/>
                </a:solidFill>
              </a:rPr>
              <a:t>"one"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A31515"/>
                </a:solidFill>
              </a:rPr>
              <a:t>"two"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A31515"/>
                </a:solidFill>
              </a:rPr>
              <a:t>"three"</a:t>
            </a:r>
            <a:r>
              <a:rPr lang="en-US" sz="1600" dirty="0">
                <a:solidFill>
                  <a:srgbClr val="000000"/>
                </a:solidFill>
              </a:rPr>
              <a:t>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    Layout = </a:t>
            </a:r>
            <a:r>
              <a:rPr lang="en-US" sz="1600" dirty="0">
                <a:solidFill>
                  <a:srgbClr val="0000FF"/>
                </a:solidFill>
              </a:rPr>
              <a:t>null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>
                <a:solidFill>
                  <a:srgbClr val="008000"/>
                </a:solidFill>
              </a:rPr>
              <a:t>// don't use a layout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</a:rPr>
              <a:t>}</a:t>
            </a:r>
            <a:endParaRPr lang="en-CA" sz="1600" dirty="0"/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FF"/>
                </a:solidFill>
              </a:rPr>
              <a:t>&lt;</a:t>
            </a:r>
            <a:r>
              <a:rPr lang="en-CA" sz="1600" dirty="0">
                <a:solidFill>
                  <a:srgbClr val="800000"/>
                </a:solidFill>
              </a:rPr>
              <a:t>html</a:t>
            </a:r>
            <a:r>
              <a:rPr lang="en-CA" sz="1600" dirty="0">
                <a:solidFill>
                  <a:srgbClr val="0000FF"/>
                </a:solidFill>
              </a:rPr>
              <a:t>&gt;</a:t>
            </a:r>
            <a:endParaRPr lang="en-CA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FF"/>
                </a:solidFill>
              </a:rPr>
              <a:t>&lt;</a:t>
            </a:r>
            <a:r>
              <a:rPr lang="en-CA" sz="1600" dirty="0">
                <a:solidFill>
                  <a:srgbClr val="800000"/>
                </a:solidFill>
              </a:rPr>
              <a:t>head</a:t>
            </a:r>
            <a:r>
              <a:rPr lang="en-CA" sz="1600" dirty="0">
                <a:solidFill>
                  <a:srgbClr val="0000FF"/>
                </a:solidFill>
              </a:rPr>
              <a:t>&gt;</a:t>
            </a:r>
            <a:endParaRPr lang="en-CA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</a:rPr>
              <a:t>    </a:t>
            </a:r>
            <a:r>
              <a:rPr lang="en-CA" sz="1600" dirty="0">
                <a:solidFill>
                  <a:srgbClr val="0000FF"/>
                </a:solidFill>
              </a:rPr>
              <a:t>&lt;</a:t>
            </a:r>
            <a:r>
              <a:rPr lang="en-CA" sz="1600" dirty="0">
                <a:solidFill>
                  <a:srgbClr val="800000"/>
                </a:solidFill>
              </a:rPr>
              <a:t>title</a:t>
            </a:r>
            <a:r>
              <a:rPr lang="en-CA" sz="1600" dirty="0">
                <a:solidFill>
                  <a:srgbClr val="0000FF"/>
                </a:solidFill>
              </a:rPr>
              <a:t>&gt;</a:t>
            </a:r>
            <a:r>
              <a:rPr lang="en-CA" sz="1600" dirty="0">
                <a:solidFill>
                  <a:srgbClr val="000000"/>
                </a:solidFill>
              </a:rPr>
              <a:t>Sample View</a:t>
            </a:r>
            <a:r>
              <a:rPr lang="en-CA" sz="1600" dirty="0">
                <a:solidFill>
                  <a:srgbClr val="0000FF"/>
                </a:solidFill>
              </a:rPr>
              <a:t>&lt;/</a:t>
            </a:r>
            <a:r>
              <a:rPr lang="en-CA" sz="1600" dirty="0">
                <a:solidFill>
                  <a:srgbClr val="800000"/>
                </a:solidFill>
              </a:rPr>
              <a:t>title</a:t>
            </a:r>
            <a:r>
              <a:rPr lang="en-CA" sz="1600" dirty="0">
                <a:solidFill>
                  <a:srgbClr val="0000FF"/>
                </a:solidFill>
              </a:rPr>
              <a:t>&gt;</a:t>
            </a:r>
            <a:endParaRPr lang="en-CA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FF"/>
                </a:solidFill>
              </a:rPr>
              <a:t>&lt;/</a:t>
            </a:r>
            <a:r>
              <a:rPr lang="en-CA" sz="1600" dirty="0">
                <a:solidFill>
                  <a:srgbClr val="800000"/>
                </a:solidFill>
              </a:rPr>
              <a:t>head</a:t>
            </a:r>
            <a:r>
              <a:rPr lang="en-CA" sz="1600" dirty="0">
                <a:solidFill>
                  <a:srgbClr val="0000FF"/>
                </a:solidFill>
              </a:rPr>
              <a:t>&gt;</a:t>
            </a:r>
            <a:endParaRPr lang="en-CA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FF"/>
                </a:solidFill>
              </a:rPr>
              <a:t>&lt;</a:t>
            </a:r>
            <a:r>
              <a:rPr lang="en-CA" sz="1600" dirty="0">
                <a:solidFill>
                  <a:srgbClr val="800000"/>
                </a:solidFill>
              </a:rPr>
              <a:t>body</a:t>
            </a:r>
            <a:r>
              <a:rPr lang="en-CA" sz="1600" dirty="0">
                <a:solidFill>
                  <a:srgbClr val="0000FF"/>
                </a:solidFill>
              </a:rPr>
              <a:t>&gt;</a:t>
            </a:r>
            <a:endParaRPr lang="en-CA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</a:rPr>
              <a:t>    </a:t>
            </a:r>
            <a:r>
              <a:rPr lang="en-CA" sz="1600" dirty="0">
                <a:solidFill>
                  <a:srgbClr val="0000FF"/>
                </a:solidFill>
              </a:rPr>
              <a:t>&lt;</a:t>
            </a:r>
            <a:r>
              <a:rPr lang="en-CA" sz="1600" dirty="0">
                <a:solidFill>
                  <a:srgbClr val="800000"/>
                </a:solidFill>
              </a:rPr>
              <a:t>h1</a:t>
            </a:r>
            <a:r>
              <a:rPr lang="en-CA" sz="1600" dirty="0">
                <a:solidFill>
                  <a:srgbClr val="0000FF"/>
                </a:solidFill>
              </a:rPr>
              <a:t>&gt;</a:t>
            </a:r>
            <a:r>
              <a:rPr lang="en-CA" sz="1600" dirty="0">
                <a:solidFill>
                  <a:srgbClr val="000000"/>
                </a:solidFill>
              </a:rPr>
              <a:t>Listing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CA" sz="1600" dirty="0" err="1">
                <a:solidFill>
                  <a:srgbClr val="000000"/>
                </a:solidFill>
              </a:rPr>
              <a:t>items.Length</a:t>
            </a:r>
            <a:r>
              <a:rPr lang="en-CA" sz="1600" dirty="0">
                <a:solidFill>
                  <a:srgbClr val="000000"/>
                </a:solidFill>
              </a:rPr>
              <a:t> items.</a:t>
            </a:r>
            <a:r>
              <a:rPr lang="en-CA" sz="1600" dirty="0">
                <a:solidFill>
                  <a:srgbClr val="0000FF"/>
                </a:solidFill>
              </a:rPr>
              <a:t>&lt;/</a:t>
            </a:r>
            <a:r>
              <a:rPr lang="en-CA" sz="1600" dirty="0">
                <a:solidFill>
                  <a:srgbClr val="800000"/>
                </a:solidFill>
              </a:rPr>
              <a:t>h1</a:t>
            </a:r>
            <a:r>
              <a:rPr lang="en-CA" sz="1600" dirty="0">
                <a:solidFill>
                  <a:srgbClr val="0000FF"/>
                </a:solidFill>
              </a:rPr>
              <a:t>&gt;</a:t>
            </a:r>
            <a:endParaRPr lang="en-CA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</a:rPr>
              <a:t>    </a:t>
            </a:r>
            <a:r>
              <a:rPr lang="en-CA" sz="1600" dirty="0">
                <a:solidFill>
                  <a:srgbClr val="0000FF"/>
                </a:solidFill>
              </a:rPr>
              <a:t>&lt;</a:t>
            </a:r>
            <a:r>
              <a:rPr lang="en-CA" sz="1600" dirty="0">
                <a:solidFill>
                  <a:srgbClr val="800000"/>
                </a:solidFill>
              </a:rPr>
              <a:t>ul</a:t>
            </a:r>
            <a:r>
              <a:rPr lang="en-CA" sz="1600" dirty="0">
                <a:solidFill>
                  <a:srgbClr val="0000FF"/>
                </a:solidFill>
              </a:rPr>
              <a:t>&gt;</a:t>
            </a:r>
            <a:endParaRPr lang="en-CA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>
                <a:solidFill>
                  <a:srgbClr val="000000"/>
                </a:solidFill>
              </a:rPr>
              <a:t>       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US" sz="1600" dirty="0"/>
              <a:t>foreach (var item in items)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&lt;li&gt;The item name is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US" sz="1600" dirty="0"/>
              <a:t>item.&lt;/li&gt;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    &lt;/ul&gt;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&lt;/html&gt;</a:t>
            </a:r>
          </a:p>
          <a:p>
            <a:endParaRPr lang="en-CA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View w/ Razor syntax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132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… @</a:t>
            </a:r>
            <a:r>
              <a:rPr lang="en-CA" dirty="0" err="1"/>
              <a:t>items.Length</a:t>
            </a:r>
            <a:r>
              <a:rPr lang="en-CA" dirty="0"/>
              <a:t> items.&lt;/h1&gt; </a:t>
            </a:r>
          </a:p>
          <a:p>
            <a:r>
              <a:rPr lang="en-CA" dirty="0"/>
              <a:t>@</a:t>
            </a:r>
            <a:r>
              <a:rPr lang="en-US" dirty="0"/>
              <a:t> identifies the start of a C# code expression</a:t>
            </a:r>
          </a:p>
          <a:p>
            <a:pPr lvl="1"/>
            <a:r>
              <a:rPr lang="en-US" dirty="0"/>
              <a:t>Razor knows "items" is not a C# keyword</a:t>
            </a:r>
          </a:p>
          <a:p>
            <a:pPr lvl="1"/>
            <a:r>
              <a:rPr lang="en-US" dirty="0"/>
              <a:t>So it assumes it's looking at a variable's name</a:t>
            </a:r>
          </a:p>
          <a:p>
            <a:r>
              <a:rPr lang="en-US" dirty="0"/>
              <a:t>Don’t need to tell Razor when the code ends</a:t>
            </a:r>
          </a:p>
          <a:p>
            <a:pPr lvl="1"/>
            <a:r>
              <a:rPr lang="en-US" dirty="0"/>
              <a:t>A space character is not part of a C# identifier</a:t>
            </a:r>
          </a:p>
          <a:p>
            <a:pPr lvl="2"/>
            <a:r>
              <a:rPr lang="en-US" dirty="0"/>
              <a:t>So Razor will transition from code back to markup</a:t>
            </a:r>
          </a:p>
          <a:p>
            <a:pPr lvl="3"/>
            <a:r>
              <a:rPr lang="en-US" dirty="0"/>
              <a:t>" items.&lt;/h1&gt;" is just HTML markup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 for “@”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36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Aside: Anchor Tag Helpers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http://www.davepaquette.com/archive/2015/06/01/mvc-6-anchor-tag-helper.aspx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9096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"." is a valid part of an identifier</a:t>
            </a:r>
          </a:p>
          <a:p>
            <a:pPr lvl="1"/>
            <a:r>
              <a:rPr lang="en-US"/>
              <a:t>But we intended it as an end-of-sentence period</a:t>
            </a:r>
          </a:p>
          <a:p>
            <a:r>
              <a:rPr lang="en-US"/>
              <a:t>Razor peeks at the next character</a:t>
            </a:r>
          </a:p>
          <a:p>
            <a:pPr lvl="1"/>
            <a:r>
              <a:rPr lang="en-US"/>
              <a:t>"&lt;" is not a valid part of an identifier</a:t>
            </a:r>
          </a:p>
          <a:p>
            <a:pPr lvl="2"/>
            <a:r>
              <a:rPr lang="en-US"/>
              <a:t>So the "." can't be part of the code: it must be markup</a:t>
            </a:r>
          </a:p>
          <a:p>
            <a:pPr lvl="1"/>
            <a:r>
              <a:rPr lang="en-US"/>
              <a:t>Razor transitions back to markup on the "."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"@item.&lt;/li&gt;"?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2192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Razor has a problem with this:</a:t>
            </a:r>
          </a:p>
          <a:p>
            <a:pPr lvl="1"/>
            <a:r>
              <a:rPr lang="da-DK" dirty="0"/>
              <a:t>&lt;span class="text-danger"&gt;@TempData ["message"]&lt;/span&gt;</a:t>
            </a:r>
            <a:endParaRPr lang="en-CA" dirty="0"/>
          </a:p>
          <a:p>
            <a:r>
              <a:rPr lang="en-CA" dirty="0"/>
              <a:t>It realises </a:t>
            </a:r>
            <a:r>
              <a:rPr lang="en-CA" dirty="0" err="1"/>
              <a:t>TempData</a:t>
            </a:r>
            <a:r>
              <a:rPr lang="en-CA" dirty="0"/>
              <a:t> is a variable</a:t>
            </a:r>
          </a:p>
          <a:p>
            <a:pPr lvl="1"/>
            <a:r>
              <a:rPr lang="en-CA" dirty="0"/>
              <a:t>But the space after it is not part of a variable name</a:t>
            </a:r>
          </a:p>
          <a:p>
            <a:pPr lvl="2"/>
            <a:r>
              <a:rPr lang="en-CA" dirty="0"/>
              <a:t>So it leaves C# mode and goes to HTML mode</a:t>
            </a:r>
          </a:p>
          <a:p>
            <a:r>
              <a:rPr lang="en-CA" dirty="0"/>
              <a:t>Net result:</a:t>
            </a:r>
          </a:p>
          <a:p>
            <a:pPr lvl="1"/>
            <a:r>
              <a:rPr lang="en-CA" dirty="0" err="1"/>
              <a:t>System.Web.Mvc.TempDataDictionary</a:t>
            </a:r>
            <a:r>
              <a:rPr lang="en-CA" dirty="0"/>
              <a:t> ["message"] </a:t>
            </a:r>
          </a:p>
          <a:p>
            <a:pPr lvl="2"/>
            <a:r>
              <a:rPr lang="en-CA" dirty="0"/>
              <a:t>It's not recognising ["message"] as an index into </a:t>
            </a:r>
            <a:r>
              <a:rPr lang="en-CA" dirty="0" err="1"/>
              <a:t>TempData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Problem: watch spaces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572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hoping to get the string:</a:t>
            </a:r>
          </a:p>
          <a:p>
            <a:pPr lvl="1"/>
            <a:r>
              <a:rPr lang="en-US" dirty="0"/>
              <a:t>&lt;span&gt;</a:t>
            </a:r>
            <a:r>
              <a:rPr lang="en-US" dirty="0" err="1"/>
              <a:t>MvcMusicStore.Models</a:t>
            </a:r>
            <a:r>
              <a:rPr lang="en-US" dirty="0"/>
              <a:t>&lt;/span&gt;</a:t>
            </a:r>
          </a:p>
          <a:p>
            <a:r>
              <a:rPr lang="en-US" dirty="0"/>
              <a:t>But we get a "no property called Models" error</a:t>
            </a:r>
          </a:p>
          <a:p>
            <a:pPr lvl="2"/>
            <a:r>
              <a:rPr lang="en-US" dirty="0"/>
              <a:t>Razor assumed we wanted the "Models" property of the variable "</a:t>
            </a:r>
            <a:r>
              <a:rPr lang="en-US" dirty="0" err="1"/>
              <a:t>baseNamespace</a:t>
            </a:r>
            <a:r>
              <a:rPr lang="en-US" dirty="0"/>
              <a:t>" (standard C# syntax)</a:t>
            </a:r>
          </a:p>
          <a:p>
            <a:r>
              <a:rPr lang="en-US" dirty="0"/>
              <a:t>Now we need code delimiters … (  ):</a:t>
            </a:r>
          </a:p>
          <a:p>
            <a:pPr lvl="1"/>
            <a:r>
              <a:rPr lang="en-CA" dirty="0"/>
              <a:t>&lt;span&gt; @( </a:t>
            </a:r>
            <a:r>
              <a:rPr lang="en-CA" dirty="0" err="1"/>
              <a:t>baseNamespace</a:t>
            </a:r>
            <a:r>
              <a:rPr lang="en-CA" dirty="0"/>
              <a:t> ).Models&lt;/span&gt;</a:t>
            </a:r>
            <a:endParaRPr lang="en-US" dirty="0"/>
          </a:p>
          <a:p>
            <a:pPr lvl="1"/>
            <a:r>
              <a:rPr lang="en-US" dirty="0"/>
              <a:t>Round brackets after "@" tells Razor where the code starts and ends</a:t>
            </a:r>
          </a:p>
          <a:p>
            <a:pPr lvl="2"/>
            <a:r>
              <a:rPr lang="en-US" dirty="0"/>
              <a:t>Everything after ")" is tacked onto the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181601" y="152401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@{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baseNamespace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MvcMusicStore</a:t>
            </a:r>
            <a:r>
              <a:rPr lang="en-CA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CA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}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span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CA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baseNamespace.Models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span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28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E-mail addresses have "@" &amp; aren't C# code</a:t>
            </a:r>
          </a:p>
          <a:p>
            <a:pPr lvl="1"/>
            <a:r>
              <a:rPr lang="en-US" dirty="0"/>
              <a:t>Razor recognizes e-mail address patterns</a:t>
            </a:r>
          </a:p>
          <a:p>
            <a:pPr lvl="2"/>
            <a:r>
              <a:rPr lang="en-US" dirty="0"/>
              <a:t>And leaves them alone</a:t>
            </a:r>
          </a:p>
          <a:p>
            <a:r>
              <a:rPr lang="en-US" dirty="0"/>
              <a:t>"escaping" @</a:t>
            </a:r>
          </a:p>
          <a:p>
            <a:pPr lvl="1"/>
            <a:r>
              <a:rPr lang="en-US" dirty="0"/>
              <a:t>Some e-mails aren't recognized as such</a:t>
            </a:r>
          </a:p>
          <a:p>
            <a:pPr lvl="1"/>
            <a:r>
              <a:rPr lang="en-US" dirty="0"/>
              <a:t>Using "@@" </a:t>
            </a:r>
            <a:r>
              <a:rPr lang="en-US" i="1" dirty="0"/>
              <a:t>escapes</a:t>
            </a:r>
            <a:r>
              <a:rPr lang="en-US" dirty="0"/>
              <a:t> the @ </a:t>
            </a:r>
            <a:r>
              <a:rPr lang="en-US" sz="1600" i="1" dirty="0"/>
              <a:t>"This @ is no longer special"</a:t>
            </a:r>
            <a:endParaRPr lang="en-US" sz="1600" dirty="0"/>
          </a:p>
          <a:p>
            <a:pPr lvl="2"/>
            <a:r>
              <a:rPr lang="en-US" dirty="0"/>
              <a:t>Razor processes @@ to mean a generic "@" character</a:t>
            </a:r>
          </a:p>
          <a:p>
            <a:r>
              <a:rPr lang="en-US" dirty="0"/>
              <a:t>But what about code inside a string:</a:t>
            </a:r>
          </a:p>
          <a:p>
            <a:pPr lvl="1"/>
            <a:r>
              <a:rPr lang="en-CA" dirty="0"/>
              <a:t>Number_@</a:t>
            </a:r>
            <a:r>
              <a:rPr lang="en-CA" dirty="0" err="1"/>
              <a:t>items.Count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looks like an e-mail</a:t>
            </a:r>
          </a:p>
          <a:p>
            <a:pPr lvl="2"/>
            <a:r>
              <a:rPr lang="en-US" dirty="0">
                <a:sym typeface="Wingdings" pitchFamily="2" charset="2"/>
              </a:rPr>
              <a:t>But we wanted "Number_6"</a:t>
            </a:r>
          </a:p>
          <a:p>
            <a:pPr lvl="2"/>
            <a:r>
              <a:rPr lang="en-US" dirty="0">
                <a:sym typeface="Wingdings" pitchFamily="2" charset="2"/>
              </a:rPr>
              <a:t>Delimit &amp; force code with brackets: </a:t>
            </a:r>
            <a:r>
              <a:rPr lang="en-CA" dirty="0"/>
              <a:t>Number_@(</a:t>
            </a:r>
            <a:r>
              <a:rPr lang="en-CA" dirty="0" err="1"/>
              <a:t>items.Count</a:t>
            </a:r>
            <a:r>
              <a:rPr lang="en-CA" dirty="0"/>
              <a:t>)</a:t>
            </a:r>
            <a:endParaRPr lang="en-US" dirty="0">
              <a:sym typeface="Wingdings" pitchFamily="2" charset="2"/>
            </a:endParaRPr>
          </a:p>
          <a:p>
            <a:pPr lvl="3"/>
            <a:r>
              <a:rPr lang="en-US" dirty="0"/>
              <a:t>"</a:t>
            </a:r>
            <a:r>
              <a:rPr lang="en-CA" dirty="0"/>
              <a:t>@(</a:t>
            </a:r>
            <a:r>
              <a:rPr lang="en-US" dirty="0"/>
              <a:t>"  tells Razor to interpret as C# until "</a:t>
            </a:r>
            <a:r>
              <a:rPr lang="en-CA" dirty="0"/>
              <a:t>)</a:t>
            </a:r>
            <a:r>
              <a:rPr lang="en-US" dirty="0"/>
              <a:t>"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@</a:t>
            </a:r>
            <a:r>
              <a:rPr lang="en-US" dirty="0"/>
              <a:t> Ambiguity …</a:t>
            </a:r>
            <a:br>
              <a:rPr lang="en-US" dirty="0"/>
            </a:br>
            <a:r>
              <a:rPr lang="en-US" sz="2700" dirty="0"/>
              <a:t>yes, the </a:t>
            </a:r>
            <a:r>
              <a:rPr lang="en-CA" sz="2700" dirty="0"/>
              <a:t>@</a:t>
            </a:r>
            <a:r>
              <a:rPr lang="en-US" sz="2700" dirty="0"/>
              <a:t> … no, not that </a:t>
            </a:r>
            <a:r>
              <a:rPr lang="en-CA" sz="2700" dirty="0"/>
              <a:t>@</a:t>
            </a:r>
            <a:r>
              <a:rPr lang="en-US" sz="2700" dirty="0"/>
              <a:t> … the other </a:t>
            </a:r>
            <a:r>
              <a:rPr lang="en-CA" sz="2700" dirty="0"/>
              <a:t>@</a:t>
            </a: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11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Twitter handles start with "@"</a:t>
            </a:r>
          </a:p>
          <a:p>
            <a:r>
              <a:rPr lang="en-US" dirty="0"/>
              <a:t>Need to escape these, by doubling the @:</a:t>
            </a:r>
          </a:p>
          <a:p>
            <a:pPr lvl="1"/>
            <a:r>
              <a:rPr lang="en-US" dirty="0"/>
              <a:t>&lt;p&gt;</a:t>
            </a:r>
          </a:p>
          <a:p>
            <a:pPr lvl="1"/>
            <a:r>
              <a:rPr lang="en-US" dirty="0"/>
              <a:t>  You should follow </a:t>
            </a:r>
            <a:r>
              <a:rPr lang="en-CA" dirty="0"/>
              <a:t>@</a:t>
            </a:r>
            <a:r>
              <a:rPr lang="en-US" dirty="0" err="1"/>
              <a:t>haacked</a:t>
            </a:r>
            <a:r>
              <a:rPr lang="en-US" dirty="0"/>
              <a:t> and </a:t>
            </a:r>
            <a:r>
              <a:rPr lang="en-CA" dirty="0"/>
              <a:t>@</a:t>
            </a:r>
            <a:r>
              <a:rPr lang="en-US" dirty="0" err="1"/>
              <a:t>jongalloway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&lt;/p&gt;</a:t>
            </a:r>
          </a:p>
          <a:p>
            <a:r>
              <a:rPr lang="en-US" dirty="0"/>
              <a:t>Should be coded as:</a:t>
            </a:r>
          </a:p>
          <a:p>
            <a:pPr lvl="1"/>
            <a:r>
              <a:rPr lang="en-US" dirty="0"/>
              <a:t>&lt;p&gt;</a:t>
            </a:r>
          </a:p>
          <a:p>
            <a:pPr lvl="1"/>
            <a:r>
              <a:rPr lang="en-US" dirty="0"/>
              <a:t>  You should follow @@</a:t>
            </a:r>
            <a:r>
              <a:rPr lang="en-US" dirty="0" err="1"/>
              <a:t>haacked</a:t>
            </a:r>
            <a:r>
              <a:rPr lang="en-US" dirty="0"/>
              <a:t> and @@</a:t>
            </a:r>
            <a:r>
              <a:rPr lang="en-US" dirty="0" err="1"/>
              <a:t>jongalloway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&lt;/p&gt;</a:t>
            </a:r>
          </a:p>
          <a:p>
            <a:pPr lvl="0"/>
            <a:r>
              <a:rPr lang="en-US" dirty="0"/>
              <a:t>Or: manually hex-encode "@":</a:t>
            </a:r>
          </a:p>
          <a:p>
            <a:pPr lvl="1"/>
            <a:r>
              <a:rPr lang="en-US" dirty="0"/>
              <a:t>You should follow </a:t>
            </a:r>
            <a:r>
              <a:rPr lang="en-CA" dirty="0"/>
              <a:t>&amp;#64;</a:t>
            </a:r>
            <a:r>
              <a:rPr lang="en-US" dirty="0" err="1"/>
              <a:t>haacked</a:t>
            </a:r>
            <a:r>
              <a:rPr lang="en-US" dirty="0"/>
              <a:t> and </a:t>
            </a:r>
            <a:r>
              <a:rPr lang="en-CA" dirty="0"/>
              <a:t>&amp;#64;</a:t>
            </a:r>
            <a:r>
              <a:rPr lang="en-US" dirty="0" err="1"/>
              <a:t>jongalloway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… like that's easy to remember …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 Ambiguity … Twitter handles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0849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434120" cy="40399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Razor HTML-encodes expressions by default</a:t>
            </a:r>
          </a:p>
          <a:p>
            <a:pPr lvl="1"/>
            <a:r>
              <a:rPr lang="en-US" dirty="0"/>
              <a:t>@{  string message = "&lt;script&gt;alert('</a:t>
            </a:r>
            <a:r>
              <a:rPr lang="en-US" dirty="0" err="1"/>
              <a:t>haacked</a:t>
            </a:r>
            <a:r>
              <a:rPr lang="en-US" dirty="0"/>
              <a:t>!'); &lt;/script&gt;";  }</a:t>
            </a:r>
          </a:p>
          <a:p>
            <a:pPr lvl="1"/>
            <a:r>
              <a:rPr lang="en-CA" dirty="0"/>
              <a:t>&lt;span&gt;@message&lt;/span&gt;</a:t>
            </a:r>
          </a:p>
          <a:p>
            <a:r>
              <a:rPr lang="en-US" dirty="0"/>
              <a:t>Result: </a:t>
            </a:r>
          </a:p>
          <a:p>
            <a:pPr lvl="1"/>
            <a:r>
              <a:rPr lang="en-US" dirty="0"/>
              <a:t>&lt;span&gt;&amp;</a:t>
            </a:r>
            <a:r>
              <a:rPr lang="en-US" dirty="0" err="1"/>
              <a:t>lt;script&amp;gt;alert</a:t>
            </a:r>
            <a:r>
              <a:rPr lang="en-US" dirty="0"/>
              <a:t>(&amp;#39;haacked!&amp;#39;);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script&amp;gt</a:t>
            </a:r>
            <a:r>
              <a:rPr lang="en-US" dirty="0"/>
              <a:t>;&lt;/span&gt;</a:t>
            </a:r>
          </a:p>
          <a:p>
            <a:pPr lvl="2"/>
            <a:r>
              <a:rPr lang="en-US" dirty="0"/>
              <a:t>This protects against XSS (cross-site scripting)</a:t>
            </a:r>
          </a:p>
          <a:p>
            <a:pPr lvl="3"/>
            <a:r>
              <a:rPr lang="en-US" dirty="0"/>
              <a:t>Malicious code obtained from nasties</a:t>
            </a:r>
          </a:p>
          <a:p>
            <a:pPr lvl="2"/>
            <a:endParaRPr lang="en-US" dirty="0"/>
          </a:p>
          <a:p>
            <a:r>
              <a:rPr lang="en-US" dirty="0"/>
              <a:t>To override HTML encoding, use @</a:t>
            </a:r>
            <a:r>
              <a:rPr lang="en-US" dirty="0" err="1"/>
              <a:t>Html.Raw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@{  string message = "&lt;script&gt;alert('</a:t>
            </a:r>
            <a:r>
              <a:rPr lang="en-US" dirty="0" err="1"/>
              <a:t>haacked</a:t>
            </a:r>
            <a:r>
              <a:rPr lang="en-US" dirty="0"/>
              <a:t>!'); &lt;/script&gt;";  }</a:t>
            </a:r>
          </a:p>
          <a:p>
            <a:pPr lvl="1"/>
            <a:r>
              <a:rPr lang="en-CA" dirty="0"/>
              <a:t>&lt;span&gt;@</a:t>
            </a:r>
            <a:r>
              <a:rPr lang="en-CA" dirty="0" err="1"/>
              <a:t>Html.Raw</a:t>
            </a:r>
            <a:r>
              <a:rPr lang="en-CA" dirty="0"/>
              <a:t>(message)&lt;/span&gt;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HTML Encoding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830595" y="5427123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ysClr val="windowText" lastClr="000000"/>
                </a:solidFill>
              </a:rPr>
              <a:t>Notice </a:t>
            </a:r>
            <a:r>
              <a:rPr lang="en-US" sz="1100" i="1" kern="0" dirty="0">
                <a:solidFill>
                  <a:sysClr val="windowText" lastClr="000000"/>
                </a:solidFill>
              </a:rPr>
              <a:t>message</a:t>
            </a:r>
            <a:r>
              <a:rPr lang="en-US" sz="1100" kern="0" dirty="0">
                <a:solidFill>
                  <a:sysClr val="windowText" lastClr="000000"/>
                </a:solidFill>
              </a:rPr>
              <a:t> doesn't have an @ symbol because we're already in code mode, and won't shift to markup until &lt;/span&gt;</a:t>
            </a:r>
          </a:p>
        </p:txBody>
      </p:sp>
      <p:sp>
        <p:nvSpPr>
          <p:cNvPr id="5" name="Freeform 4"/>
          <p:cNvSpPr/>
          <p:nvPr/>
        </p:nvSpPr>
        <p:spPr>
          <a:xfrm>
            <a:off x="3032817" y="5241148"/>
            <a:ext cx="823905" cy="478972"/>
          </a:xfrm>
          <a:custGeom>
            <a:avLst/>
            <a:gdLst>
              <a:gd name="connsiteX0" fmla="*/ 823905 w 823905"/>
              <a:gd name="connsiteY0" fmla="*/ 478972 h 478972"/>
              <a:gd name="connsiteX1" fmla="*/ 74968 w 823905"/>
              <a:gd name="connsiteY1" fmla="*/ 435429 h 478972"/>
              <a:gd name="connsiteX2" fmla="*/ 66259 w 823905"/>
              <a:gd name="connsiteY2" fmla="*/ 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905" h="478972">
                <a:moveTo>
                  <a:pt x="823905" y="478972"/>
                </a:moveTo>
                <a:lnTo>
                  <a:pt x="74968" y="435429"/>
                </a:lnTo>
                <a:cubicBezTo>
                  <a:pt x="-51306" y="355600"/>
                  <a:pt x="7476" y="177800"/>
                  <a:pt x="66259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40195" y="5130114"/>
            <a:ext cx="76200" cy="35052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03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insert blocks of C# code into views</a:t>
            </a:r>
            <a:r>
              <a:rPr lang="en-CA" dirty="0"/>
              <a:t>: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US" sz="2200" dirty="0">
                <a:solidFill>
                  <a:srgbClr val="0000FF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 (</a:t>
            </a:r>
            <a:r>
              <a:rPr lang="en-US" sz="2200" dirty="0">
                <a:solidFill>
                  <a:srgbClr val="0000FF"/>
                </a:solidFill>
              </a:rPr>
              <a:t>var</a:t>
            </a:r>
            <a:r>
              <a:rPr lang="en-US" sz="2200" dirty="0">
                <a:solidFill>
                  <a:srgbClr val="000000"/>
                </a:solidFill>
              </a:rPr>
              <a:t> item </a:t>
            </a:r>
            <a:r>
              <a:rPr lang="en-US" sz="2200" dirty="0">
                <a:solidFill>
                  <a:srgbClr val="0000FF"/>
                </a:solidFill>
              </a:rPr>
              <a:t>in</a:t>
            </a:r>
            <a:r>
              <a:rPr lang="en-US" sz="2200" dirty="0">
                <a:solidFill>
                  <a:srgbClr val="000000"/>
                </a:solidFill>
              </a:rPr>
              <a:t> items)</a:t>
            </a:r>
          </a:p>
          <a:p>
            <a:pPr marL="365760" lvl="1" indent="0">
              <a:buNone/>
            </a:pPr>
            <a:r>
              <a:rPr lang="en-CA" sz="2200" dirty="0">
                <a:solidFill>
                  <a:srgbClr val="000000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&lt;</a:t>
            </a:r>
            <a:r>
              <a:rPr lang="en-US" sz="2200" dirty="0">
                <a:solidFill>
                  <a:srgbClr val="800000"/>
                </a:solidFill>
              </a:rPr>
              <a:t>li</a:t>
            </a:r>
            <a:r>
              <a:rPr lang="en-US" sz="2200" dirty="0">
                <a:solidFill>
                  <a:srgbClr val="0000FF"/>
                </a:solidFill>
              </a:rPr>
              <a:t>&gt;</a:t>
            </a:r>
            <a:r>
              <a:rPr lang="en-US" sz="2200" dirty="0">
                <a:solidFill>
                  <a:srgbClr val="000000"/>
                </a:solidFill>
              </a:rPr>
              <a:t>The item name is 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CA" sz="2200" dirty="0"/>
              <a:t>item.&lt;/li&gt;</a:t>
            </a:r>
          </a:p>
          <a:p>
            <a:pPr marL="365760" lvl="1" indent="0">
              <a:buNone/>
            </a:pPr>
            <a:r>
              <a:rPr lang="en-CA" sz="2200" dirty="0"/>
              <a:t>}</a:t>
            </a:r>
          </a:p>
          <a:p>
            <a:r>
              <a:rPr lang="en-US" dirty="0"/>
              <a:t>Razor defaults to code mode inside the block statement</a:t>
            </a:r>
          </a:p>
          <a:p>
            <a:pPr lvl="1"/>
            <a:r>
              <a:rPr lang="en-US" dirty="0"/>
              <a:t>It transitions to markup on "&lt;li&gt;"</a:t>
            </a:r>
          </a:p>
          <a:p>
            <a:pPr lvl="2"/>
            <a:r>
              <a:rPr lang="en-US" dirty="0"/>
              <a:t>But it remembers it's in a { code block }</a:t>
            </a:r>
          </a:p>
          <a:p>
            <a:pPr lvl="2"/>
            <a:r>
              <a:rPr lang="en-US" dirty="0"/>
              <a:t>…and transition back to code on the &lt;\li&gt; closer</a:t>
            </a:r>
          </a:p>
          <a:p>
            <a:pPr lvl="3"/>
            <a:r>
              <a:rPr lang="en-US" dirty="0"/>
              <a:t>It'll interpret "}" as code, without an "@"</a:t>
            </a:r>
          </a:p>
          <a:p>
            <a:pPr lvl="1"/>
            <a:r>
              <a:rPr lang="en-US" dirty="0"/>
              <a:t>While inside HTML markup: </a:t>
            </a:r>
          </a:p>
          <a:p>
            <a:pPr lvl="2"/>
            <a:r>
              <a:rPr lang="en-US" dirty="0"/>
              <a:t>Use "@" to resolve identifiers, just like before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Razor: Code Blocks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6732656" y="274638"/>
            <a:ext cx="54593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items)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// alternate code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$"The item name is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{item}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outputLine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9218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Razor knows about C# block statements like:</a:t>
            </a:r>
          </a:p>
          <a:p>
            <a:pPr lvl="1"/>
            <a:r>
              <a:rPr lang="en-US" dirty="0"/>
              <a:t>"foreach",  "if" and "using" … so these don't need @{  }</a:t>
            </a:r>
          </a:p>
          <a:p>
            <a:pPr lvl="2"/>
            <a:r>
              <a:rPr lang="en-US" dirty="0"/>
              <a:t>If a line inside the block produces output for the browser</a:t>
            </a:r>
          </a:p>
          <a:p>
            <a:pPr lvl="3"/>
            <a:r>
              <a:rPr lang="en-US" dirty="0"/>
              <a:t>Put it between HTML markup … or use &lt;text&gt;&lt;/text&gt; </a:t>
            </a:r>
          </a:p>
          <a:p>
            <a:pPr lvl="1"/>
            <a:endParaRPr lang="en-US" dirty="0"/>
          </a:p>
          <a:p>
            <a:r>
              <a:rPr lang="en-US" dirty="0"/>
              <a:t>Declaring &amp; setting variables need @{  }</a:t>
            </a:r>
          </a:p>
          <a:p>
            <a:endParaRPr lang="en-US" dirty="0"/>
          </a:p>
          <a:p>
            <a:r>
              <a:rPr lang="en-US" dirty="0"/>
              <a:t>Methods with a void return-type need @{  }</a:t>
            </a:r>
          </a:p>
          <a:p>
            <a:pPr lvl="1"/>
            <a:r>
              <a:rPr lang="en-US" dirty="0"/>
              <a:t>@{  </a:t>
            </a:r>
            <a:r>
              <a:rPr lang="en-US" dirty="0" err="1"/>
              <a:t>CloseCase</a:t>
            </a:r>
            <a:r>
              <a:rPr lang="en-US" dirty="0"/>
              <a:t>(Id); }</a:t>
            </a:r>
          </a:p>
          <a:p>
            <a:pPr lvl="1"/>
            <a:endParaRPr lang="en-US" dirty="0"/>
          </a:p>
          <a:p>
            <a:r>
              <a:rPr lang="en-US" dirty="0"/>
              <a:t>Calling generic&lt;type&gt; methods need round brackets</a:t>
            </a:r>
          </a:p>
          <a:p>
            <a:pPr lvl="1"/>
            <a:r>
              <a:rPr lang="en-US" dirty="0"/>
              <a:t>"&lt;" will cause a transition to markup</a:t>
            </a:r>
          </a:p>
          <a:p>
            <a:pPr lvl="1"/>
            <a:r>
              <a:rPr lang="en-US" dirty="0"/>
              <a:t>Use round brackets to identify it all as code</a:t>
            </a:r>
          </a:p>
          <a:p>
            <a:pPr lvl="2"/>
            <a:r>
              <a:rPr lang="en-CA" dirty="0"/>
              <a:t>@( </a:t>
            </a:r>
            <a:r>
              <a:rPr lang="en-CA" dirty="0" err="1"/>
              <a:t>SomeMethod</a:t>
            </a:r>
            <a:r>
              <a:rPr lang="en-CA" dirty="0"/>
              <a:t>&lt;String&gt;( )  )</a:t>
            </a:r>
            <a:endParaRPr lang="en-US" dirty="0"/>
          </a:p>
          <a:p>
            <a:pPr lvl="2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block statements</a:t>
            </a:r>
            <a:br>
              <a:rPr lang="en-US" dirty="0"/>
            </a:br>
            <a:r>
              <a:rPr lang="en-US" sz="2700" dirty="0"/>
              <a:t>when to use {  and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7816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@if (</a:t>
            </a:r>
            <a:r>
              <a:rPr lang="en-CA" dirty="0" err="1"/>
              <a:t>showMessage</a:t>
            </a:r>
            <a:r>
              <a:rPr lang="en-CA" dirty="0"/>
              <a:t>)</a:t>
            </a:r>
          </a:p>
          <a:p>
            <a:r>
              <a:rPr lang="en-CA" dirty="0"/>
              <a:t>{</a:t>
            </a:r>
          </a:p>
          <a:p>
            <a:r>
              <a:rPr lang="en-US" dirty="0"/>
              <a:t>	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&lt;text&gt;</a:t>
            </a:r>
            <a:r>
              <a:rPr lang="en-US" dirty="0"/>
              <a:t>This is plain text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&lt;/text&gt;</a:t>
            </a:r>
            <a:endParaRPr lang="en-US" dirty="0"/>
          </a:p>
          <a:p>
            <a:r>
              <a:rPr lang="en-CA" dirty="0"/>
              <a:t>}</a:t>
            </a:r>
          </a:p>
          <a:p>
            <a:endParaRPr lang="en-US" dirty="0"/>
          </a:p>
          <a:p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CA" dirty="0"/>
              <a:t>@if (</a:t>
            </a:r>
            <a:r>
              <a:rPr lang="en-CA" dirty="0" err="1"/>
              <a:t>showMessage</a:t>
            </a:r>
            <a:r>
              <a:rPr lang="en-CA" dirty="0"/>
              <a:t>)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	@:This is plain text</a:t>
            </a:r>
          </a:p>
          <a:p>
            <a:r>
              <a:rPr lang="en-CA" dirty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inside code blocks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048000"/>
            <a:ext cx="426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&lt;text&gt;</a:t>
            </a:r>
            <a:r>
              <a:rPr lang="en-US" sz="1600" kern="0" dirty="0">
                <a:solidFill>
                  <a:sysClr val="windowText" lastClr="000000"/>
                </a:solidFill>
              </a:rPr>
              <a:t> is cleaner, looks &amp; acts like automatic transition from/to code </a:t>
            </a:r>
          </a:p>
          <a:p>
            <a:r>
              <a:rPr lang="en-US" sz="1600" kern="0" dirty="0">
                <a:solidFill>
                  <a:sysClr val="windowText" lastClr="000000"/>
                </a:solidFill>
              </a:rPr>
              <a:t>… stays in markup mode until closed</a:t>
            </a:r>
          </a:p>
          <a:p>
            <a:endParaRPr lang="en-US" sz="1600" kern="0" dirty="0">
              <a:solidFill>
                <a:sysClr val="windowText" lastClr="000000"/>
              </a:solidFill>
            </a:endParaRPr>
          </a:p>
          <a:p>
            <a:r>
              <a:rPr lang="en-CA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@:</a:t>
            </a:r>
            <a:r>
              <a:rPr lang="en-US" sz="1600" kern="0" dirty="0">
                <a:solidFill>
                  <a:sysClr val="windowText" lastClr="000000"/>
                </a:solidFill>
              </a:rPr>
              <a:t> transitions to markup, but only for the remainder of that line.  The next line defaults back to code.</a:t>
            </a:r>
          </a:p>
          <a:p>
            <a:r>
              <a:rPr lang="en-US" sz="1600" kern="0" dirty="0">
                <a:solidFill>
                  <a:sysClr val="windowText" lastClr="000000"/>
                </a:solidFill>
              </a:rPr>
              <a:t>…I can never remember this one…</a:t>
            </a:r>
            <a:endParaRPr lang="en-CA" sz="1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84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CA"/>
              <a:t>@*  to  *@</a:t>
            </a:r>
            <a:endParaRPr lang="en-US"/>
          </a:p>
          <a:p>
            <a:pPr lvl="1"/>
            <a:r>
              <a:rPr lang="en-US"/>
              <a:t>To comment out multiple lines of markup and code</a:t>
            </a:r>
          </a:p>
          <a:p>
            <a:pPr lvl="1"/>
            <a:r>
              <a:rPr lang="en-US"/>
              <a:t>Razor will ensure it's not sent to the browser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Commenting-out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51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632088"/>
          </a:xfrm>
        </p:spPr>
        <p:txBody>
          <a:bodyPr>
            <a:normAutofit/>
          </a:bodyPr>
          <a:lstStyle/>
          <a:p>
            <a:r>
              <a:rPr lang="en-CA" dirty="0"/>
              <a:t>First, locate the default layout</a:t>
            </a:r>
          </a:p>
          <a:p>
            <a:pPr lvl="1"/>
            <a:r>
              <a:rPr lang="en-CA" dirty="0"/>
              <a:t>Identified by ~/Views/_</a:t>
            </a:r>
            <a:r>
              <a:rPr lang="en-CA" dirty="0" err="1"/>
              <a:t>ViewStart.cshtml</a:t>
            </a:r>
            <a:endParaRPr lang="en-CA" dirty="0"/>
          </a:p>
          <a:p>
            <a:pPr lvl="2"/>
            <a:r>
              <a:rPr lang="en-CA" dirty="0"/>
              <a:t>…so the default layout is </a:t>
            </a:r>
            <a:r>
              <a:rPr lang="en-CA" b="1" dirty="0">
                <a:solidFill>
                  <a:schemeClr val="accent4"/>
                </a:solidFill>
              </a:rPr>
              <a:t>~/Views/Shared/</a:t>
            </a:r>
            <a:r>
              <a:rPr lang="en-CA" b="1" dirty="0">
                <a:solidFill>
                  <a:schemeClr val="accent2"/>
                </a:solidFill>
              </a:rPr>
              <a:t>_</a:t>
            </a:r>
            <a:r>
              <a:rPr lang="en-CA" b="1" dirty="0" err="1">
                <a:solidFill>
                  <a:schemeClr val="accent2"/>
                </a:solidFill>
              </a:rPr>
              <a:t>Layout</a:t>
            </a:r>
            <a:r>
              <a:rPr lang="en-CA" b="1" dirty="0" err="1">
                <a:solidFill>
                  <a:schemeClr val="accent4"/>
                </a:solidFill>
              </a:rPr>
              <a:t>.cshtml</a:t>
            </a:r>
            <a:endParaRPr lang="en-CA" dirty="0"/>
          </a:p>
          <a:p>
            <a:r>
              <a:rPr lang="en-CA" dirty="0"/>
              <a:t>Locate the menu code:</a:t>
            </a:r>
          </a:p>
          <a:p>
            <a:pPr marL="109728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7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-collapse collapse"&gt;</a:t>
            </a: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7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navbar-nav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7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="Home"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CA" sz="17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CA" sz="17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="Home"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="About"&gt;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CA" sz="17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7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="Home"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="Contact"&gt;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7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CA" sz="17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7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Html.PartialAsync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"_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LoginPartial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7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The CSS classes display the list horizontally, if the screen is wide enough</a:t>
            </a:r>
            <a:endParaRPr lang="en-CA" sz="1100" b="1" dirty="0">
              <a:solidFill>
                <a:schemeClr val="accent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Modify the Default Layout's Menu</a:t>
            </a:r>
            <a:br>
              <a:rPr lang="en-CA" dirty="0"/>
            </a:br>
            <a:r>
              <a:rPr lang="en-CA" sz="2400" dirty="0"/>
              <a:t>- so we can easily get to </a:t>
            </a:r>
            <a:r>
              <a:rPr lang="en-CA" sz="2400" dirty="0" err="1"/>
              <a:t>StoreController's</a:t>
            </a:r>
            <a:r>
              <a:rPr lang="en-CA" sz="2400" dirty="0"/>
              <a:t> Sample action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8003177" y="1328893"/>
            <a:ext cx="292608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CA" dirty="0"/>
          </a:p>
          <a:p>
            <a:r>
              <a:rPr lang="en-CA" dirty="0"/>
              <a:t>    Layout = </a:t>
            </a:r>
            <a:r>
              <a:rPr lang="en-CA" dirty="0">
                <a:solidFill>
                  <a:srgbClr val="FF0000"/>
                </a:solidFill>
              </a:rPr>
              <a:t>"_Layout"</a:t>
            </a:r>
            <a:r>
              <a:rPr lang="en-CA" dirty="0"/>
              <a:t>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10400" y="1790558"/>
            <a:ext cx="992777" cy="290791"/>
          </a:xfrm>
          <a:prstGeom prst="straightConnector1">
            <a:avLst/>
          </a:prstGeom>
          <a:ln w="2857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974259">
            <a:off x="8792743" y="3520929"/>
            <a:ext cx="1293608" cy="1619795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287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2415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They're like a master page or site template</a:t>
            </a:r>
          </a:p>
          <a:p>
            <a:r>
              <a:rPr lang="en-US"/>
              <a:t>Contain &lt;html&gt;, &lt;head&gt; &amp; &lt;body&gt;</a:t>
            </a:r>
          </a:p>
          <a:p>
            <a:pPr lvl="1"/>
            <a:r>
              <a:rPr lang="en-US"/>
              <a:t>And the structure common to every page on the site:</a:t>
            </a:r>
          </a:p>
          <a:p>
            <a:pPr lvl="2"/>
            <a:r>
              <a:rPr lang="en-US"/>
              <a:t>Banner, navigation, contacts, footer</a:t>
            </a:r>
          </a:p>
          <a:p>
            <a:r>
              <a:rPr lang="en-US"/>
              <a:t>Contain placeholders</a:t>
            </a:r>
          </a:p>
          <a:p>
            <a:pPr lvl="1"/>
            <a:r>
              <a:rPr lang="en-US"/>
              <a:t>Your "guest" views provide content for these</a:t>
            </a:r>
          </a:p>
          <a:p>
            <a:r>
              <a:rPr lang="en-US"/>
              <a:t>May contain named sections</a:t>
            </a:r>
          </a:p>
          <a:p>
            <a:pPr lvl="1"/>
            <a:r>
              <a:rPr lang="en-US"/>
              <a:t>Guest content for special placement or treatment</a:t>
            </a:r>
          </a:p>
          <a:p>
            <a:pPr lvl="1"/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Layouts in Razor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198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550508"/>
            <a:ext cx="10972800" cy="2456784"/>
          </a:xfrm>
        </p:spPr>
        <p:txBody>
          <a:bodyPr/>
          <a:lstStyle/>
          <a:p>
            <a:r>
              <a:rPr lang="en-CA" dirty="0"/>
              <a:t>@</a:t>
            </a:r>
            <a:r>
              <a:rPr lang="en-CA" dirty="0" err="1"/>
              <a:t>RenderBody</a:t>
            </a:r>
            <a:r>
              <a:rPr lang="en-CA" dirty="0"/>
              <a:t>()</a:t>
            </a:r>
          </a:p>
          <a:p>
            <a:pPr lvl="1"/>
            <a:r>
              <a:rPr lang="en-US" dirty="0"/>
              <a:t>Placeholder for the content of views using this layout</a:t>
            </a:r>
          </a:p>
          <a:p>
            <a:r>
              <a:rPr lang="en-US" dirty="0"/>
              <a:t>Since the one layout is used by several views</a:t>
            </a:r>
          </a:p>
          <a:p>
            <a:pPr lvl="1"/>
            <a:r>
              <a:rPr lang="en-US" dirty="0"/>
              <a:t>Each "guest" view can set </a:t>
            </a:r>
            <a:r>
              <a:rPr lang="en-US" dirty="0" err="1"/>
              <a:t>ViewBag.Title</a:t>
            </a:r>
            <a:endParaRPr lang="en-US" dirty="0"/>
          </a:p>
          <a:p>
            <a:pPr lvl="2"/>
            <a:r>
              <a:rPr lang="en-US" dirty="0"/>
              <a:t>Used to distinguish one page from another</a:t>
            </a:r>
          </a:p>
          <a:p>
            <a:pPr lvl="3"/>
            <a:r>
              <a:rPr lang="en-US" dirty="0"/>
              <a:t>Browser window title &amp; page heading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Layout called BaseSite.cshtml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144089"/>
            <a:ext cx="61366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&lt;!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DOCTYPE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CA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ViewBag.Title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&lt;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CA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ViewBag.Title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&lt;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kern="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="main-content"&gt;</a:t>
            </a:r>
            <a:r>
              <a:rPr lang="en-CA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RenderBody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634299" y="2875005"/>
            <a:ext cx="2231042" cy="851728"/>
          </a:xfrm>
          <a:custGeom>
            <a:avLst/>
            <a:gdLst>
              <a:gd name="connsiteX0" fmla="*/ 0 w 1558834"/>
              <a:gd name="connsiteY0" fmla="*/ 548640 h 548640"/>
              <a:gd name="connsiteX1" fmla="*/ 635725 w 1558834"/>
              <a:gd name="connsiteY1" fmla="*/ 243840 h 548640"/>
              <a:gd name="connsiteX2" fmla="*/ 444137 w 1558834"/>
              <a:gd name="connsiteY2" fmla="*/ 496389 h 548640"/>
              <a:gd name="connsiteX3" fmla="*/ 1558834 w 1558834"/>
              <a:gd name="connsiteY3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8834" h="548640">
                <a:moveTo>
                  <a:pt x="0" y="548640"/>
                </a:moveTo>
                <a:cubicBezTo>
                  <a:pt x="280851" y="400594"/>
                  <a:pt x="561702" y="252548"/>
                  <a:pt x="635725" y="243840"/>
                </a:cubicBezTo>
                <a:cubicBezTo>
                  <a:pt x="709748" y="235132"/>
                  <a:pt x="290286" y="537029"/>
                  <a:pt x="444137" y="496389"/>
                </a:cubicBezTo>
                <a:cubicBezTo>
                  <a:pt x="597988" y="455749"/>
                  <a:pt x="1078411" y="227874"/>
                  <a:pt x="1558834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07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385752"/>
            <a:ext cx="10972800" cy="2366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Layout variable defaults to path</a:t>
            </a:r>
            <a:r>
              <a:rPr lang="en-CA" dirty="0"/>
              <a:t> specified in 	"~/Views/_</a:t>
            </a:r>
            <a:r>
              <a:rPr lang="en-CA" dirty="0" err="1"/>
              <a:t>ViewStart.cshtml</a:t>
            </a:r>
            <a:r>
              <a:rPr lang="en-CA" dirty="0"/>
              <a:t>"</a:t>
            </a:r>
          </a:p>
          <a:p>
            <a:r>
              <a:rPr lang="en-US" dirty="0"/>
              <a:t>Setting it in a View overrides the default</a:t>
            </a:r>
          </a:p>
          <a:p>
            <a:r>
              <a:rPr lang="en-US" dirty="0"/>
              <a:t>The HTML contents of this view</a:t>
            </a:r>
          </a:p>
          <a:p>
            <a:pPr lvl="1"/>
            <a:r>
              <a:rPr lang="en-US" dirty="0"/>
              <a:t>Would replace the @</a:t>
            </a:r>
            <a:r>
              <a:rPr lang="en-US" dirty="0" err="1"/>
              <a:t>RenderBody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… in the main-content&lt;div&gt; of the layout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Simple View</a:t>
            </a:r>
            <a:br>
              <a:rPr lang="en-US"/>
            </a:br>
            <a:r>
              <a:rPr lang="en-US"/>
              <a:t>… that will be hosted inside your layout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981201" y="1332320"/>
            <a:ext cx="6009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US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"Guest Site"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Layout = </a:t>
            </a:r>
            <a:r>
              <a:rPr lang="en-US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"~/Views/Shared/</a:t>
            </a:r>
            <a:r>
              <a:rPr lang="en-US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BaseSite.cshtml</a:t>
            </a:r>
            <a:r>
              <a:rPr lang="en-US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US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is the guest page's main content.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CA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63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9319" y="274638"/>
            <a:ext cx="2899720" cy="1143000"/>
          </a:xfrm>
        </p:spPr>
        <p:txBody>
          <a:bodyPr/>
          <a:lstStyle/>
          <a:p>
            <a:r>
              <a:rPr lang="en-US" dirty="0"/>
              <a:t>Result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75" y="26988"/>
            <a:ext cx="5267325" cy="27813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4757" y="584006"/>
            <a:ext cx="98762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Guest Site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Guest Site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="main-content"&gt;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This is the guest page's main content.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6400"/>
                </a:solidFill>
                <a:latin typeface="Consolas" panose="020B0609020204030204" pitchFamily="49" charset="0"/>
              </a:rPr>
              <a:t>&lt;!-- Visual Studio Browser Link --&gt;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="application/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="__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browserLink_initializationData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{"requestId":"e61bb4db9c6849e2ac431945ef075e04","requestMappingFromServer":false}</a:t>
            </a: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="http://localhost:63346/477652b629ed4a59aaa39a7ea24e95d5/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browserLink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async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6400"/>
                </a:solidFill>
                <a:latin typeface="Consolas" panose="020B0609020204030204" pitchFamily="49" charset="0"/>
              </a:rPr>
              <a:t>&lt;!-- End Browser Link --&gt;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/>
          </a:p>
        </p:txBody>
      </p:sp>
      <p:sp>
        <p:nvSpPr>
          <p:cNvPr id="20" name="Oval 19"/>
          <p:cNvSpPr/>
          <p:nvPr/>
        </p:nvSpPr>
        <p:spPr>
          <a:xfrm>
            <a:off x="1362140" y="1348131"/>
            <a:ext cx="1293341" cy="291714"/>
          </a:xfrm>
          <a:prstGeom prst="ellipse">
            <a:avLst/>
          </a:prstGeom>
          <a:noFill/>
          <a:ln w="12700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1050325" y="2064211"/>
            <a:ext cx="1293341" cy="301112"/>
          </a:xfrm>
          <a:prstGeom prst="ellipse">
            <a:avLst/>
          </a:prstGeom>
          <a:noFill/>
          <a:ln w="12700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1342768" y="2493276"/>
            <a:ext cx="4460789" cy="403654"/>
          </a:xfrm>
          <a:prstGeom prst="ellipse">
            <a:avLst/>
          </a:prstGeom>
          <a:noFill/>
          <a:ln w="12700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657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518221"/>
            <a:ext cx="10972800" cy="2489071"/>
          </a:xfrm>
        </p:spPr>
        <p:txBody>
          <a:bodyPr/>
          <a:lstStyle/>
          <a:p>
            <a:r>
              <a:rPr lang="en-US" dirty="0"/>
              <a:t>This layout will error-out the prior view</a:t>
            </a:r>
          </a:p>
          <a:p>
            <a:pPr lvl="1"/>
            <a:r>
              <a:rPr lang="en-US" dirty="0"/>
              <a:t>Views must supply content for every defined section</a:t>
            </a:r>
          </a:p>
          <a:p>
            <a:r>
              <a:rPr lang="en-US" dirty="0"/>
              <a:t>Not a nice effect for an existing site</a:t>
            </a:r>
          </a:p>
          <a:p>
            <a:pPr lvl="1"/>
            <a:r>
              <a:rPr lang="en-US" dirty="0"/>
              <a:t>Can make a section optional, using an overload:</a:t>
            </a:r>
          </a:p>
          <a:p>
            <a:pPr lvl="2"/>
            <a:r>
              <a:rPr lang="en-CA" dirty="0"/>
              <a:t>&lt;footer&gt;@</a:t>
            </a:r>
            <a:r>
              <a:rPr lang="en-CA" dirty="0" err="1"/>
              <a:t>RenderSection</a:t>
            </a:r>
            <a:r>
              <a:rPr lang="en-CA" dirty="0"/>
              <a:t>("Footer", required: false)&lt;/footer&gt;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Sections mandatory/optional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094876"/>
            <a:ext cx="8534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="main-content"&gt;</a:t>
            </a:r>
            <a:r>
              <a:rPr lang="en-US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RenderBody</a:t>
            </a:r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RenderSection</a:t>
            </a:r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"Footer"</a:t>
            </a:r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CA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8182" y="5756527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sysClr val="windowText" lastClr="000000"/>
                </a:solidFill>
              </a:rPr>
              <a:t>This is a </a:t>
            </a:r>
            <a:r>
              <a:rPr lang="en-US" sz="1200" i="1" kern="0" dirty="0">
                <a:solidFill>
                  <a:sysClr val="windowText" lastClr="000000"/>
                </a:solidFill>
              </a:rPr>
              <a:t>named parameter</a:t>
            </a:r>
            <a:endParaRPr lang="en-US" sz="1200" kern="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kern="0" dirty="0">
                <a:solidFill>
                  <a:sysClr val="windowText" lastClr="000000"/>
                </a:solidFill>
              </a:rPr>
              <a:t>You could have just entered "false" as a </a:t>
            </a:r>
            <a:r>
              <a:rPr lang="en-US" sz="1200" i="1" kern="0" dirty="0">
                <a:solidFill>
                  <a:sysClr val="windowText" lastClr="000000"/>
                </a:solidFill>
              </a:rPr>
              <a:t>positional parameter</a:t>
            </a:r>
            <a:endParaRPr lang="en-US" sz="1200" kern="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kern="0" dirty="0">
                <a:solidFill>
                  <a:sysClr val="windowText" lastClr="000000"/>
                </a:solidFill>
              </a:rPr>
              <a:t>… but this is better-documented</a:t>
            </a:r>
            <a:endParaRPr lang="en-CA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6934200" y="2836819"/>
            <a:ext cx="838200" cy="228600"/>
          </a:xfrm>
          <a:prstGeom prst="rightArrow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601" y="2844576"/>
            <a:ext cx="2315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ysClr val="windowText" lastClr="000000"/>
                </a:solidFill>
              </a:rPr>
              <a:t>Insert section called "Footer"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6915662" y="4707924"/>
            <a:ext cx="222423" cy="1861751"/>
          </a:xfrm>
          <a:prstGeom prst="rightBrace">
            <a:avLst>
              <a:gd name="adj1" fmla="val 59456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2887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4193059"/>
            <a:ext cx="10972800" cy="1814233"/>
          </a:xfrm>
        </p:spPr>
        <p:txBody>
          <a:bodyPr/>
          <a:lstStyle/>
          <a:p>
            <a:r>
              <a:rPr lang="en-CA" dirty="0"/>
              <a:t>@section</a:t>
            </a:r>
            <a:r>
              <a:rPr lang="en-US" dirty="0"/>
              <a:t> defines the contents for a like-named section in the layout</a:t>
            </a:r>
          </a:p>
          <a:p>
            <a:pPr lvl="2"/>
            <a:r>
              <a:rPr lang="en-US" dirty="0"/>
              <a:t>Have to wonder … why don't I need </a:t>
            </a:r>
            <a:r>
              <a:rPr lang="en-CA" dirty="0"/>
              <a:t>&lt;text&gt;</a:t>
            </a:r>
            <a:r>
              <a:rPr lang="en-US" dirty="0"/>
              <a:t> or </a:t>
            </a:r>
            <a:r>
              <a:rPr lang="en-CA" dirty="0"/>
              <a:t>@:</a:t>
            </a:r>
            <a:r>
              <a:rPr lang="en-US" dirty="0"/>
              <a:t> on that text content?</a:t>
            </a:r>
          </a:p>
          <a:p>
            <a:pPr lvl="2"/>
            <a:r>
              <a:rPr lang="en-US" dirty="0"/>
              <a:t>… a section designates an HTML block, not a code block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using a section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5240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US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"Guest Site"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Layout = </a:t>
            </a:r>
            <a:r>
              <a:rPr lang="en-US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"~/Views/Shared/</a:t>
            </a:r>
            <a:r>
              <a:rPr lang="en-US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BaseSite.cshtml</a:t>
            </a:r>
            <a:r>
              <a:rPr lang="en-US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US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is the guest page's main content.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@section Footer {</a:t>
            </a:r>
            <a:endParaRPr lang="en-US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 is the 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CA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0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you have an optional section</a:t>
            </a:r>
          </a:p>
          <a:p>
            <a:pPr lvl="1"/>
            <a:r>
              <a:rPr lang="en-US"/>
              <a:t>If a view does not provide content for it</a:t>
            </a:r>
          </a:p>
          <a:p>
            <a:pPr lvl="2"/>
            <a:r>
              <a:rPr lang="en-US"/>
              <a:t>It doesn't exist</a:t>
            </a:r>
          </a:p>
          <a:p>
            <a:pPr lvl="1"/>
            <a:r>
              <a:rPr lang="en-US"/>
              <a:t>What if you want a default content?</a:t>
            </a:r>
          </a:p>
          <a:p>
            <a:pPr lvl="2"/>
            <a:r>
              <a:rPr lang="en-US"/>
              <a:t>There's a "peek" feature available …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content for a section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052668" y="3632887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footer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CA" kern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IsSectionDefined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"Footer"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</a:p>
          <a:p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CA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RenderSection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"Footer"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span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 is the default footer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span</a:t>
            </a:r>
            <a:r>
              <a:rPr lang="en-US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kern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kern="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footer</a:t>
            </a:r>
            <a:r>
              <a:rPr lang="en-CA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0" y="4114801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accent2"/>
                </a:solidFill>
              </a:rPr>
              <a:t>Also a nice example exploring how Razor transitions between code and markup</a:t>
            </a:r>
            <a:endParaRPr lang="en-CA" sz="1400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1760" y="4020312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accent2"/>
                </a:solidFill>
              </a:rPr>
              <a:t>Code</a:t>
            </a:r>
            <a:endParaRPr lang="en-CA" sz="1050" kern="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1" y="5671396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accent2"/>
                </a:solidFill>
              </a:rPr>
              <a:t>markup</a:t>
            </a:r>
            <a:endParaRPr lang="en-CA" sz="1050" kern="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2401" y="5689684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accent2"/>
                </a:solidFill>
              </a:rPr>
              <a:t>Code</a:t>
            </a:r>
            <a:endParaRPr lang="en-CA" sz="1050" kern="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597" y="594360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accent2"/>
                </a:solidFill>
              </a:rPr>
              <a:t>markup</a:t>
            </a:r>
            <a:endParaRPr lang="en-CA" sz="1050" kern="0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19656" y="3944112"/>
            <a:ext cx="762000" cy="381000"/>
          </a:xfrm>
          <a:prstGeom prst="ellipse">
            <a:avLst/>
          </a:prstGeom>
          <a:noFill/>
          <a:ln w="9525" cmpd="sng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2604" y="5607854"/>
            <a:ext cx="915397" cy="317458"/>
          </a:xfrm>
          <a:prstGeom prst="ellipse">
            <a:avLst/>
          </a:prstGeom>
          <a:noFill/>
          <a:ln w="9525" cmpd="sng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77665" y="5580888"/>
            <a:ext cx="780536" cy="381000"/>
          </a:xfrm>
          <a:prstGeom prst="ellipse">
            <a:avLst/>
          </a:prstGeom>
          <a:noFill/>
          <a:ln w="9525" cmpd="sng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09560" y="5894832"/>
            <a:ext cx="890840" cy="317458"/>
          </a:xfrm>
          <a:prstGeom prst="ellipse">
            <a:avLst/>
          </a:prstGeom>
          <a:noFill/>
          <a:ln w="9525" cmpd="sng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8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take advantage of web standards</a:t>
            </a:r>
          </a:p>
          <a:p>
            <a:pPr lvl="1"/>
            <a:r>
              <a:rPr lang="en-US" dirty="0"/>
              <a:t>Like CSS Media Queries</a:t>
            </a:r>
          </a:p>
          <a:p>
            <a:pPr lvl="2"/>
            <a:r>
              <a:rPr lang="en-US" dirty="0">
                <a:sym typeface="Wingdings" pitchFamily="2" charset="2"/>
              </a:rPr>
              <a:t> what media is the page being displayed on?</a:t>
            </a:r>
            <a:endParaRPr lang="en-US" dirty="0"/>
          </a:p>
          <a:p>
            <a:r>
              <a:rPr lang="en-US" dirty="0"/>
              <a:t>HTML &amp; CSS adapt to differing screen widths</a:t>
            </a:r>
          </a:p>
          <a:p>
            <a:pPr lvl="1"/>
            <a:r>
              <a:rPr lang="en-US" dirty="0"/>
              <a:t>For different devices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Website Templates in MVC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3406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to code, on every page:</a:t>
            </a:r>
          </a:p>
          <a:p>
            <a:pPr lvl="2"/>
            <a:r>
              <a:rPr lang="en-CA" dirty="0"/>
              <a:t>@{</a:t>
            </a:r>
          </a:p>
          <a:p>
            <a:pPr lvl="2"/>
            <a:r>
              <a:rPr lang="en-CA" dirty="0"/>
              <a:t>    Layout ="~/Views/Shared/</a:t>
            </a:r>
            <a:r>
              <a:rPr lang="en-CA" dirty="0" err="1"/>
              <a:t>BaseSite.cshtml</a:t>
            </a:r>
            <a:r>
              <a:rPr lang="en-CA" dirty="0"/>
              <a:t>";</a:t>
            </a:r>
          </a:p>
          <a:p>
            <a:pPr lvl="2"/>
            <a:r>
              <a:rPr lang="en-CA" dirty="0"/>
              <a:t>}</a:t>
            </a:r>
          </a:p>
          <a:p>
            <a:r>
              <a:rPr lang="en-US" dirty="0"/>
              <a:t>~/Views/_</a:t>
            </a:r>
            <a:r>
              <a:rPr lang="en-US" dirty="0" err="1"/>
              <a:t>ViewStart.cshtml</a:t>
            </a:r>
            <a:endParaRPr lang="en-US" dirty="0"/>
          </a:p>
          <a:p>
            <a:pPr lvl="1"/>
            <a:r>
              <a:rPr lang="en-US" dirty="0"/>
              <a:t>Is executed before any view in this folder &amp; sub-folders</a:t>
            </a:r>
          </a:p>
          <a:p>
            <a:pPr lvl="1"/>
            <a:r>
              <a:rPr lang="en-US" dirty="0"/>
              <a:t>It presets the "Layout" </a:t>
            </a:r>
            <a:r>
              <a:rPr lang="en-US" dirty="0" err="1"/>
              <a:t>vaiable</a:t>
            </a:r>
            <a:r>
              <a:rPr lang="en-US" dirty="0"/>
              <a:t> to the default file name</a:t>
            </a:r>
          </a:p>
          <a:p>
            <a:pPr lvl="2"/>
            <a:r>
              <a:rPr lang="en-CA" dirty="0"/>
              <a:t>Layout = "_Layout";</a:t>
            </a:r>
          </a:p>
          <a:p>
            <a:pPr lvl="3"/>
            <a:r>
              <a:rPr lang="en-CA" dirty="0"/>
              <a:t>Another default: when looking for views:</a:t>
            </a:r>
          </a:p>
          <a:p>
            <a:pPr lvl="4"/>
            <a:r>
              <a:rPr lang="en-CA" dirty="0"/>
              <a:t>Controller's folder first, then ~/Views/Shared</a:t>
            </a:r>
          </a:p>
          <a:p>
            <a:r>
              <a:rPr lang="en-US" dirty="0"/>
              <a:t>Individual Views can override the Layout property</a:t>
            </a:r>
          </a:p>
          <a:p>
            <a:pPr lvl="1"/>
            <a:r>
              <a:rPr lang="en-US" dirty="0"/>
              <a:t>Remember: code on Views is run before HTML is rendered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Layout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769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1458" y="1417638"/>
            <a:ext cx="11660542" cy="452596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Using an HTML tag:</a:t>
            </a:r>
          </a:p>
          <a:p>
            <a:pPr marL="109728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="/store/index"&gt;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Browse Store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9728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CA" sz="2400" dirty="0"/>
          </a:p>
          <a:p>
            <a:r>
              <a:rPr lang="en-CA" dirty="0"/>
              <a:t>Using an HTML Helper (ASP.NET MVC 5):</a:t>
            </a:r>
          </a:p>
          <a:p>
            <a:pPr marL="109728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Html.ActionLink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"Browse Store"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"Sample"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"Store"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endParaRPr lang="en-CA" dirty="0"/>
          </a:p>
          <a:p>
            <a:r>
              <a:rPr lang="en-CA" dirty="0"/>
              <a:t>Using Tag Helpers (ASP.NET Core 1.0):</a:t>
            </a:r>
          </a:p>
          <a:p>
            <a:pPr marL="109728" indent="0">
              <a:buNone/>
            </a:pP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2400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="Store", </a:t>
            </a:r>
            <a:r>
              <a:rPr lang="it-IT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="Sample"&gt;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Browse Store </a:t>
            </a:r>
          </a:p>
          <a:p>
            <a:pPr marL="109728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endParaRPr lang="it-IT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All produce the same results.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Add a link to </a:t>
            </a:r>
            <a:r>
              <a:rPr lang="en-CA" dirty="0" err="1"/>
              <a:t>StoreController's</a:t>
            </a:r>
            <a:r>
              <a:rPr lang="en-CA" dirty="0"/>
              <a:t> Index action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5258" y="2588365"/>
            <a:ext cx="3260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Parameters: displayed text, action, controller</a:t>
            </a:r>
          </a:p>
          <a:p>
            <a:r>
              <a:rPr lang="en-CA" sz="1100" dirty="0"/>
              <a:t>… later: passed variables &amp; attributes</a:t>
            </a:r>
          </a:p>
        </p:txBody>
      </p:sp>
    </p:spTree>
    <p:extLst>
      <p:ext uri="{BB962C8B-B14F-4D97-AF65-F5344CB8AC3E}">
        <p14:creationId xmlns:p14="http://schemas.microsoft.com/office/powerpoint/2010/main" val="17090351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Say a controller has an action like this:</a:t>
            </a:r>
          </a:p>
          <a:p>
            <a:pPr marL="914400" lvl="3" indent="0">
              <a:buNone/>
            </a:pPr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CheckSensors</a:t>
            </a:r>
            <a:r>
              <a:rPr lang="en-US" dirty="0"/>
              <a:t>() </a:t>
            </a:r>
          </a:p>
          <a:p>
            <a:pPr marL="914400" lvl="3" indent="0">
              <a:buNone/>
            </a:pPr>
            <a:r>
              <a:rPr lang="en-US" dirty="0"/>
              <a:t>{</a:t>
            </a:r>
          </a:p>
          <a:p>
            <a:pPr marL="914400" lvl="3" indent="0">
              <a:buNone/>
            </a:pPr>
            <a:r>
              <a:rPr lang="en-US" dirty="0"/>
              <a:t>    </a:t>
            </a:r>
            <a:r>
              <a:rPr lang="en-US" dirty="0" err="1"/>
              <a:t>ViewBag.Message</a:t>
            </a:r>
            <a:r>
              <a:rPr lang="en-US" dirty="0"/>
              <a:t> = "sensors online";</a:t>
            </a:r>
          </a:p>
          <a:p>
            <a:pPr marL="914400" lvl="3" indent="0">
              <a:buNone/>
            </a:pPr>
            <a:r>
              <a:rPr lang="en-US" dirty="0"/>
              <a:t>    return </a:t>
            </a:r>
            <a:r>
              <a:rPr lang="en-US" dirty="0" err="1"/>
              <a:t>PartialView</a:t>
            </a:r>
            <a:r>
              <a:rPr lang="en-US" dirty="0"/>
              <a:t>();</a:t>
            </a:r>
          </a:p>
          <a:p>
            <a:pPr marL="914400" lvl="3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Partial Views:</a:t>
            </a:r>
          </a:p>
          <a:p>
            <a:pPr lvl="1"/>
            <a:r>
              <a:rPr lang="en-US" dirty="0"/>
              <a:t>Do not use the default layout from _</a:t>
            </a:r>
            <a:r>
              <a:rPr lang="en-US" dirty="0" err="1"/>
              <a:t>ViewStart</a:t>
            </a:r>
            <a:endParaRPr lang="en-US" dirty="0"/>
          </a:p>
          <a:p>
            <a:pPr lvl="1"/>
            <a:r>
              <a:rPr lang="en-US" dirty="0"/>
              <a:t>Do not have &lt;html&gt;, &lt;head&gt; or &lt;body&gt;</a:t>
            </a:r>
          </a:p>
          <a:p>
            <a:pPr lvl="2"/>
            <a:r>
              <a:rPr lang="en-US" dirty="0"/>
              <a:t>They're intended to be inserted into an existing view</a:t>
            </a:r>
          </a:p>
          <a:p>
            <a:pPr lvl="1"/>
            <a:r>
              <a:rPr lang="en-US" dirty="0"/>
              <a:t>Can have their own code and markup</a:t>
            </a:r>
          </a:p>
          <a:p>
            <a:r>
              <a:rPr lang="en-US" dirty="0"/>
              <a:t>A script, such as one responding to an AJAX call:</a:t>
            </a:r>
          </a:p>
          <a:p>
            <a:pPr lvl="1"/>
            <a:r>
              <a:rPr lang="en-US" dirty="0"/>
              <a:t>Can reload the results of a partial view</a:t>
            </a:r>
          </a:p>
          <a:p>
            <a:pPr lvl="2"/>
            <a:r>
              <a:rPr lang="en-US" dirty="0"/>
              <a:t>Displacing the contents of a &lt;div&gt; currently displayed on the user's browser.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 Views (quick overview)</a:t>
            </a:r>
            <a:br>
              <a:rPr lang="en-US" dirty="0"/>
            </a:br>
            <a:r>
              <a:rPr lang="en-US" sz="2700" dirty="0"/>
              <a:t>… we’ll go into more detail with “HTML Helpers”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723866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kern="0" dirty="0">
                <a:solidFill>
                  <a:sysClr val="windowText" lastClr="000000"/>
                </a:solidFill>
              </a:rPr>
              <a:t>Returns the view called "</a:t>
            </a:r>
            <a:r>
              <a:rPr lang="en-CA" sz="1200" kern="0" dirty="0" err="1">
                <a:solidFill>
                  <a:sysClr val="windowText" lastClr="000000"/>
                </a:solidFill>
              </a:rPr>
              <a:t>CheckSensors.cshtml</a:t>
            </a:r>
            <a:r>
              <a:rPr lang="en-CA" sz="1200" kern="0" dirty="0">
                <a:solidFill>
                  <a:sysClr val="windowText" lastClr="000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374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525963"/>
          </a:xfrm>
        </p:spPr>
        <p:txBody>
          <a:bodyPr>
            <a:normAutofit/>
          </a:bodyPr>
          <a:lstStyle/>
          <a:p>
            <a:r>
              <a:rPr lang="en-CA" dirty="0"/>
              <a:t>HTML Helpers are positional</a:t>
            </a:r>
          </a:p>
          <a:p>
            <a:pPr lvl="1"/>
            <a:r>
              <a:rPr lang="en-CA" dirty="0"/>
              <a:t>Misinterpreted if the parameter count's wrong</a:t>
            </a:r>
          </a:p>
          <a:p>
            <a:pPr lvl="2"/>
            <a:r>
              <a:rPr lang="en-CA" dirty="0"/>
              <a:t>@</a:t>
            </a:r>
            <a:r>
              <a:rPr lang="en-CA" dirty="0" err="1"/>
              <a:t>Html.ActionLink</a:t>
            </a:r>
            <a:r>
              <a:rPr lang="en-CA" dirty="0"/>
              <a:t>("Browse Store", "Index", "Store", new { </a:t>
            </a:r>
            <a:r>
              <a:rPr lang="en-CA" dirty="0" err="1"/>
              <a:t>itemId</a:t>
            </a:r>
            <a:r>
              <a:rPr lang="en-CA" dirty="0"/>
              <a:t> = 3 }, null)</a:t>
            </a:r>
          </a:p>
          <a:p>
            <a:pPr lvl="1"/>
            <a:r>
              <a:rPr lang="en-CA" dirty="0"/>
              <a:t>Overriding stock &lt;a&gt; attributes is … different:</a:t>
            </a:r>
          </a:p>
          <a:p>
            <a:pPr lvl="2"/>
            <a:r>
              <a:rPr lang="en-CA" dirty="0"/>
              <a:t>@</a:t>
            </a:r>
            <a:r>
              <a:rPr lang="en-CA" dirty="0" err="1"/>
              <a:t>Html.ActionLink</a:t>
            </a:r>
            <a:r>
              <a:rPr lang="en-CA" dirty="0"/>
              <a:t>("Details", "Details", "Store",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new { target="_blank" } </a:t>
            </a:r>
            <a:r>
              <a:rPr lang="en-CA" dirty="0"/>
              <a:t>)</a:t>
            </a:r>
          </a:p>
          <a:p>
            <a:pPr lvl="2"/>
            <a:endParaRPr lang="en-CA" dirty="0"/>
          </a:p>
          <a:p>
            <a:r>
              <a:rPr lang="en-CA" dirty="0"/>
              <a:t>Tag Helpers use named attributes, not positional ones</a:t>
            </a:r>
          </a:p>
          <a:p>
            <a:pPr lvl="1"/>
            <a:r>
              <a:rPr lang="en-CA" dirty="0"/>
              <a:t>Unspecified helpers will default or be ignored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You're also </a:t>
            </a:r>
            <a:r>
              <a:rPr lang="en-CA" i="1" dirty="0"/>
              <a:t>inside</a:t>
            </a:r>
            <a:r>
              <a:rPr lang="en-CA" dirty="0"/>
              <a:t> the &lt;a&gt; tag</a:t>
            </a:r>
          </a:p>
          <a:p>
            <a:pPr lvl="2"/>
            <a:r>
              <a:rPr lang="en-CA" dirty="0"/>
              <a:t>So … standard HTML attributes are still there</a:t>
            </a:r>
          </a:p>
          <a:p>
            <a:pPr lvl="1"/>
            <a:r>
              <a:rPr lang="en-CA" dirty="0"/>
              <a:t>You can put an anchor around an image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Tag Helpers over HTML Helpers?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3911" y="1449484"/>
            <a:ext cx="331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Without this, </a:t>
            </a:r>
            <a:r>
              <a:rPr lang="en-CA" sz="1400" i="1" dirty="0" err="1"/>
              <a:t>itemId</a:t>
            </a:r>
            <a:r>
              <a:rPr lang="en-CA" sz="1400" dirty="0"/>
              <a:t> would be an attribute, not a QueryString variable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95005" y="2004549"/>
            <a:ext cx="197709" cy="376186"/>
          </a:xfrm>
          <a:prstGeom prst="straightConnector1">
            <a:avLst/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6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538" y="1432604"/>
            <a:ext cx="11650462" cy="4894055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meh … I'm sure there's a technical argument somewhere …</a:t>
            </a:r>
          </a:p>
          <a:p>
            <a:pPr lvl="1"/>
            <a:r>
              <a:rPr lang="en-CA" sz="1800" dirty="0"/>
              <a:t>Alluding to programming principles or levels of abstraction</a:t>
            </a:r>
          </a:p>
          <a:p>
            <a:pPr lvl="2"/>
            <a:r>
              <a:rPr lang="en-CA" sz="1800" dirty="0"/>
              <a:t>Counterbalanced by abandoned tech like HTML Helpers (after 5 years)</a:t>
            </a:r>
          </a:p>
          <a:p>
            <a:pPr lvl="2"/>
            <a:endParaRPr lang="en-CA" dirty="0"/>
          </a:p>
          <a:p>
            <a:r>
              <a:rPr lang="en-CA" dirty="0"/>
              <a:t>You already know how to write anchor tags</a:t>
            </a:r>
          </a:p>
          <a:p>
            <a:pPr lvl="1"/>
            <a:r>
              <a:rPr lang="en-CA" dirty="0"/>
              <a:t>Plugging variables in is not difficult:</a:t>
            </a:r>
          </a:p>
          <a:p>
            <a:pPr marL="109728" indent="0">
              <a:buNone/>
            </a:pP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="/Store/Edit?itemId=</a:t>
            </a:r>
            <a:r>
              <a:rPr lang="it-IT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ViewBag.itemId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="Edit"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</a:t>
            </a:r>
            <a:r>
              <a:rPr lang="en-CA" sz="2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ViewBag.itemId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400" dirty="0"/>
          </a:p>
          <a:p>
            <a:pPr lvl="3"/>
            <a:r>
              <a:rPr lang="en-CA" dirty="0" err="1"/>
              <a:t>Intellisense</a:t>
            </a:r>
            <a:r>
              <a:rPr lang="en-CA" dirty="0"/>
              <a:t> does help after "asp-", and you can let more things default</a:t>
            </a:r>
          </a:p>
          <a:p>
            <a:pPr lvl="3"/>
            <a:r>
              <a:rPr lang="en-CA" dirty="0"/>
              <a:t>If you need to use a Tag Helper, you can't if 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CA" dirty="0"/>
              <a:t> is specified</a:t>
            </a:r>
          </a:p>
          <a:p>
            <a:pPr lvl="3"/>
            <a:endParaRPr lang="en-CA" dirty="0"/>
          </a:p>
          <a:p>
            <a:r>
              <a:rPr lang="en-CA" dirty="0"/>
              <a:t>How about: "Yup, I've used anchor Tag Helpers" at an interview?</a:t>
            </a:r>
          </a:p>
          <a:p>
            <a:pPr lvl="1"/>
            <a:r>
              <a:rPr lang="en-CA" dirty="0"/>
              <a:t>… does that sound marketable?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274638"/>
            <a:ext cx="11582401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Why use Tag Helpers over stock HTML attributes?</a:t>
            </a:r>
          </a:p>
        </p:txBody>
      </p:sp>
    </p:spTree>
    <p:extLst>
      <p:ext uri="{BB962C8B-B14F-4D97-AF65-F5344CB8AC3E}">
        <p14:creationId xmlns:p14="http://schemas.microsoft.com/office/powerpoint/2010/main" val="390374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asp-controller = "Store"</a:t>
            </a:r>
          </a:p>
          <a:p>
            <a:pPr lvl="1"/>
            <a:r>
              <a:rPr lang="en-CA" dirty="0"/>
              <a:t>Name of the target controller </a:t>
            </a:r>
          </a:p>
          <a:p>
            <a:pPr lvl="2"/>
            <a:r>
              <a:rPr lang="en-CA" dirty="0"/>
              <a:t>…notice: leave "Controller" suffix off when referencing controllers</a:t>
            </a:r>
          </a:p>
          <a:p>
            <a:pPr lvl="2"/>
            <a:r>
              <a:rPr lang="en-CA" dirty="0"/>
              <a:t>Required if you're going to another controller in the project</a:t>
            </a:r>
          </a:p>
          <a:p>
            <a:pPr lvl="3"/>
            <a:r>
              <a:rPr lang="en-CA" dirty="0"/>
              <a:t>Optional if you're going to an action in the current controller</a:t>
            </a:r>
          </a:p>
          <a:p>
            <a:r>
              <a:rPr lang="en-CA" dirty="0"/>
              <a:t>asp-action = "Create"</a:t>
            </a:r>
          </a:p>
          <a:p>
            <a:pPr lvl="1"/>
            <a:r>
              <a:rPr lang="en-CA" dirty="0"/>
              <a:t>Name of the action (method) you want to execute</a:t>
            </a:r>
          </a:p>
          <a:p>
            <a:pPr lvl="2"/>
            <a:r>
              <a:rPr lang="en-CA" dirty="0"/>
              <a:t>Optional if you're going to the "Index" action or to the current action</a:t>
            </a:r>
          </a:p>
          <a:p>
            <a:r>
              <a:rPr lang="en-CA" dirty="0"/>
              <a:t>asp-route-xxx = "some value"</a:t>
            </a:r>
          </a:p>
          <a:p>
            <a:pPr lvl="1"/>
            <a:r>
              <a:rPr lang="en-CA" dirty="0"/>
              <a:t>Will add a </a:t>
            </a:r>
            <a:r>
              <a:rPr lang="en-CA" dirty="0" err="1"/>
              <a:t>QueryString</a:t>
            </a:r>
            <a:r>
              <a:rPr lang="en-CA" dirty="0"/>
              <a:t> variable named "xxx" to the URL</a:t>
            </a:r>
          </a:p>
          <a:p>
            <a:pPr lvl="2"/>
            <a:r>
              <a:rPr lang="en-CA" dirty="0"/>
              <a:t>If variable's name is "id", will add it as 3</a:t>
            </a:r>
            <a:r>
              <a:rPr lang="en-CA" baseline="30000" dirty="0"/>
              <a:t>rd</a:t>
            </a:r>
            <a:r>
              <a:rPr lang="en-CA" dirty="0"/>
              <a:t> parameter in URL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Anchor Tag Helpers</a:t>
            </a:r>
            <a:r>
              <a:rPr lang="en-CA" dirty="0"/>
              <a:t> – common ones</a:t>
            </a:r>
            <a:br>
              <a:rPr lang="en-CA" dirty="0"/>
            </a:br>
            <a:r>
              <a:rPr lang="en-CA" sz="2400" dirty="0"/>
              <a:t>- like HTML attributes, these can be in any order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939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lg" len="lg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4714</Words>
  <Application>Microsoft Office PowerPoint</Application>
  <PresentationFormat>Widescreen</PresentationFormat>
  <Paragraphs>741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Calibri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MVC Views &amp; Layout</vt:lpstr>
      <vt:lpstr>Objectives</vt:lpstr>
      <vt:lpstr>Purpose of a View</vt:lpstr>
      <vt:lpstr>Aside: Anchor Tag Helpers</vt:lpstr>
      <vt:lpstr>Modify the Default Layout's Menu - so we can easily get to StoreController's Sample action</vt:lpstr>
      <vt:lpstr>Add a link to StoreController's Index action </vt:lpstr>
      <vt:lpstr>Why use Tag Helpers over HTML Helpers?</vt:lpstr>
      <vt:lpstr>Why use Tag Helpers over stock HTML attributes?</vt:lpstr>
      <vt:lpstr>Anchor Tag Helpers – common ones - like HTML attributes, these can be in any order</vt:lpstr>
      <vt:lpstr>Anchor Tag Helpers – less common ones</vt:lpstr>
      <vt:lpstr>End Aside on Anchor Tag Helpers</vt:lpstr>
      <vt:lpstr>Add an Action To StoreController</vt:lpstr>
      <vt:lpstr>Generate a View for the Action Convention: place it in ~/Views/Store … because it's for StoreController</vt:lpstr>
      <vt:lpstr>Manually Type View Content</vt:lpstr>
      <vt:lpstr>Result</vt:lpstr>
      <vt:lpstr>ActionView Convention</vt:lpstr>
      <vt:lpstr>ActionView Convention cont’d</vt:lpstr>
      <vt:lpstr>ViewBag &amp; ViewData</vt:lpstr>
      <vt:lpstr>ViewBag shortcomings</vt:lpstr>
      <vt:lpstr>Class for music albums Namespace – location of class: project.folder … sorta …</vt:lpstr>
      <vt:lpstr>Add an action to pass a complex object</vt:lpstr>
      <vt:lpstr>Little problem … it can't find the Album model </vt:lpstr>
      <vt:lpstr>Create a View called "List" to display a collection</vt:lpstr>
      <vt:lpstr>IEnumerable&lt;Album&gt;?</vt:lpstr>
      <vt:lpstr>Result</vt:lpstr>
      <vt:lpstr>Note on Namespaces</vt:lpstr>
      <vt:lpstr>Using Model  property of ViewData  to use Strongly-Typed Views</vt:lpstr>
      <vt:lpstr>Declaring &amp; accessing a model in the view</vt:lpstr>
      <vt:lpstr>ViewBag properties  or Strongly-Typed View?</vt:lpstr>
      <vt:lpstr>View Models</vt:lpstr>
      <vt:lpstr>View Model  create a new class</vt:lpstr>
      <vt:lpstr>Adding a View</vt:lpstr>
      <vt:lpstr>"Add View" dialogue options </vt:lpstr>
      <vt:lpstr>View: Scaffold Templates all templates except List expect a single instance of the model</vt:lpstr>
      <vt:lpstr>Razor View Engine</vt:lpstr>
      <vt:lpstr>"New View" dialogue options cont'd</vt:lpstr>
      <vt:lpstr>Razor</vt:lpstr>
      <vt:lpstr>Sample View w/ Razor syntax</vt:lpstr>
      <vt:lpstr>Look for “@”</vt:lpstr>
      <vt:lpstr>What about "@item.&lt;/li&gt;"?</vt:lpstr>
      <vt:lpstr>Problem: watch spaces</vt:lpstr>
      <vt:lpstr>Ambiguity</vt:lpstr>
      <vt:lpstr>@ Ambiguity … yes, the @ … no, not that @ … the other @ </vt:lpstr>
      <vt:lpstr>@ Ambiguity … Twitter handles</vt:lpstr>
      <vt:lpstr>Razor HTML Encoding</vt:lpstr>
      <vt:lpstr>Razor: Code Blocks</vt:lpstr>
      <vt:lpstr>C# block statements when to use {  and  }</vt:lpstr>
      <vt:lpstr>Text inside code blocks</vt:lpstr>
      <vt:lpstr>Commenting-out Code</vt:lpstr>
      <vt:lpstr>Layouts</vt:lpstr>
      <vt:lpstr>Layouts in Razor</vt:lpstr>
      <vt:lpstr>A simple Layout called BaseSite.cshtml</vt:lpstr>
      <vt:lpstr>A Simple View … that will be hosted inside your layout</vt:lpstr>
      <vt:lpstr>Result</vt:lpstr>
      <vt:lpstr>Multiple Sections mandatory/optional</vt:lpstr>
      <vt:lpstr>View using a section</vt:lpstr>
      <vt:lpstr>Default content for a section</vt:lpstr>
      <vt:lpstr>Website Templates in MVC</vt:lpstr>
      <vt:lpstr>Default Layout</vt:lpstr>
      <vt:lpstr>Partial Views (quick overview) … we’ll go into more detail with “HTML Helpers”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dturton</dc:creator>
  <cp:lastModifiedBy>dturton</cp:lastModifiedBy>
  <cp:revision>70</cp:revision>
  <dcterms:created xsi:type="dcterms:W3CDTF">2016-07-13T16:39:38Z</dcterms:created>
  <dcterms:modified xsi:type="dcterms:W3CDTF">2016-08-15T13:51:56Z</dcterms:modified>
</cp:coreProperties>
</file>