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5" r:id="rId24"/>
    <p:sldId id="264" r:id="rId25"/>
    <p:sldId id="265" r:id="rId26"/>
    <p:sldId id="266" r:id="rId27"/>
    <p:sldId id="267" r:id="rId28"/>
    <p:sldId id="268" r:id="rId29"/>
    <p:sldId id="270" r:id="rId30"/>
    <p:sldId id="271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4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5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11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280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789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5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9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02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0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48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5533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0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33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05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8156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63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49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70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06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943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74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5323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000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091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6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9522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9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85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34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32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1511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624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9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04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876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2923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72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012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955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284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323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4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19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190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027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41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454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6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9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72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33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799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36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1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05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648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18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435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2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8382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70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2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83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821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83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3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115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99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4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0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C91345-B6E1-41CD-81E9-8A5F321A392E}" type="datetimeFigureOut">
              <a:rPr lang="en-CA" smtClean="0"/>
              <a:t>2016-08-15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C57FD6-174E-40A2-A0B9-89AE3F3AE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estogac.on.ca/~dturton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MVC</a:t>
            </a:r>
            <a:br>
              <a:rPr lang="en-CA"/>
            </a:br>
            <a:r>
              <a:rPr lang="en-CA"/>
              <a:t>Models &amp; the Entity Framework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David Turton</a:t>
            </a:r>
          </a:p>
          <a:p>
            <a:r>
              <a:rPr lang="en-CA" dirty="0"/>
              <a:t>Conestoga College</a:t>
            </a:r>
          </a:p>
          <a:p>
            <a:r>
              <a:rPr lang="en-CA" dirty="0"/>
              <a:t>Institute of Technology and Advanced Learning</a:t>
            </a:r>
          </a:p>
          <a:p>
            <a:r>
              <a:rPr lang="en-CA" dirty="0">
                <a:hlinkClick r:id="rId2"/>
              </a:rPr>
              <a:t>www.conestogac.on.ca/~dturton</a:t>
            </a:r>
            <a:r>
              <a:rPr lang="en-CA" dirty="0"/>
              <a:t>   </a:t>
            </a:r>
          </a:p>
          <a:p>
            <a:r>
              <a:rPr lang="en-CA" dirty="0" err="1"/>
              <a:t>Doon</a:t>
            </a:r>
            <a:r>
              <a:rPr lang="en-CA" dirty="0"/>
              <a:t> 2A605  x3610</a:t>
            </a:r>
          </a:p>
        </p:txBody>
      </p:sp>
    </p:spTree>
    <p:extLst>
      <p:ext uri="{BB962C8B-B14F-4D97-AF65-F5344CB8AC3E}">
        <p14:creationId xmlns:p14="http://schemas.microsoft.com/office/powerpoint/2010/main" val="179442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10439400" cy="62103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93708" y="76199"/>
            <a:ext cx="5898292" cy="2153817"/>
          </a:xfrm>
          <a:solidFill>
            <a:schemeClr val="bg1"/>
          </a:solidFill>
        </p:spPr>
        <p:txBody>
          <a:bodyPr anchor="t" anchorCtr="0">
            <a:normAutofit/>
          </a:bodyPr>
          <a:lstStyle/>
          <a:p>
            <a:r>
              <a:rPr lang="en-CA" dirty="0"/>
              <a:t>Generating Models</a:t>
            </a:r>
            <a:br>
              <a:rPr lang="en-CA" dirty="0"/>
            </a:br>
            <a:r>
              <a:rPr lang="en-CA" sz="2800" dirty="0"/>
              <a:t>- connect to the database </a:t>
            </a:r>
            <a:br>
              <a:rPr lang="en-CA" sz="2800" dirty="0"/>
            </a:br>
            <a:r>
              <a:rPr lang="en-CA" sz="2800" dirty="0"/>
              <a:t>- start </a:t>
            </a:r>
            <a:r>
              <a:rPr lang="en-CA" sz="2800" dirty="0" err="1"/>
              <a:t>NuGet</a:t>
            </a:r>
            <a:r>
              <a:rPr lang="en-CA" sz="2800" dirty="0"/>
              <a:t> Package Manager Console</a:t>
            </a:r>
            <a:endParaRPr lang="en-CA" dirty="0"/>
          </a:p>
        </p:txBody>
      </p:sp>
      <p:sp>
        <p:nvSpPr>
          <p:cNvPr id="9" name="Freeform 8"/>
          <p:cNvSpPr/>
          <p:nvPr/>
        </p:nvSpPr>
        <p:spPr>
          <a:xfrm>
            <a:off x="1184988" y="168135"/>
            <a:ext cx="5169159" cy="1968575"/>
          </a:xfrm>
          <a:custGeom>
            <a:avLst/>
            <a:gdLst>
              <a:gd name="connsiteX0" fmla="*/ 5169159 w 5169159"/>
              <a:gd name="connsiteY0" fmla="*/ 783587 h 1968575"/>
              <a:gd name="connsiteX1" fmla="*/ 2733869 w 5169159"/>
              <a:gd name="connsiteY1" fmla="*/ 46469 h 1968575"/>
              <a:gd name="connsiteX2" fmla="*/ 0 w 5169159"/>
              <a:gd name="connsiteY2" fmla="*/ 1968575 h 196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9159" h="1968575">
                <a:moveTo>
                  <a:pt x="5169159" y="783587"/>
                </a:moveTo>
                <a:cubicBezTo>
                  <a:pt x="4382277" y="316279"/>
                  <a:pt x="3595395" y="-151029"/>
                  <a:pt x="2733869" y="46469"/>
                </a:cubicBezTo>
                <a:cubicBezTo>
                  <a:pt x="1872343" y="243967"/>
                  <a:pt x="936171" y="1106271"/>
                  <a:pt x="0" y="196857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5665164" y="1371600"/>
            <a:ext cx="1183505" cy="2332653"/>
          </a:xfrm>
          <a:custGeom>
            <a:avLst/>
            <a:gdLst>
              <a:gd name="connsiteX0" fmla="*/ 595677 w 1183505"/>
              <a:gd name="connsiteY0" fmla="*/ 0 h 2332653"/>
              <a:gd name="connsiteX1" fmla="*/ 17179 w 1183505"/>
              <a:gd name="connsiteY1" fmla="*/ 1026367 h 2332653"/>
              <a:gd name="connsiteX2" fmla="*/ 1183505 w 1183505"/>
              <a:gd name="connsiteY2" fmla="*/ 2332653 h 233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505" h="2332653">
                <a:moveTo>
                  <a:pt x="595677" y="0"/>
                </a:moveTo>
                <a:cubicBezTo>
                  <a:pt x="257442" y="318796"/>
                  <a:pt x="-80792" y="637592"/>
                  <a:pt x="17179" y="1026367"/>
                </a:cubicBezTo>
                <a:cubicBezTo>
                  <a:pt x="115150" y="1415142"/>
                  <a:pt x="649327" y="1873897"/>
                  <a:pt x="1183505" y="233265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0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40"/>
            <a:ext cx="12192000" cy="68915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Scaffold</a:t>
            </a:r>
            <a:r>
              <a:rPr lang="en-CA" dirty="0"/>
              <a:t> (generate) the context &amp; models</a:t>
            </a:r>
            <a:endParaRPr lang="en-CA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234" y="2220686"/>
            <a:ext cx="6282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I'm using the .\</a:t>
            </a:r>
            <a:r>
              <a:rPr lang="en-CA" dirty="0" err="1"/>
              <a:t>sqlexpress</a:t>
            </a:r>
            <a:r>
              <a:rPr lang="en-CA" dirty="0"/>
              <a:t> instance of SQL Server here, and placing the models &amp; context into the </a:t>
            </a:r>
            <a:r>
              <a:rPr lang="en-CA" b="1" i="1" dirty="0"/>
              <a:t>Models</a:t>
            </a:r>
            <a:r>
              <a:rPr lang="en-CA" dirty="0"/>
              <a:t> folder</a:t>
            </a:r>
          </a:p>
          <a:p>
            <a:r>
              <a:rPr lang="en-CA" dirty="0"/>
              <a:t>Clipboard copy of command:</a:t>
            </a:r>
          </a:p>
          <a:p>
            <a:r>
              <a:rPr lang="en-CA" sz="900" dirty="0"/>
              <a:t>Scaffold-</a:t>
            </a:r>
            <a:r>
              <a:rPr lang="en-CA" sz="900" dirty="0" err="1"/>
              <a:t>DbContext</a:t>
            </a:r>
            <a:r>
              <a:rPr lang="en-CA" sz="900" dirty="0"/>
              <a:t> –Connection "Server=.\</a:t>
            </a:r>
            <a:r>
              <a:rPr lang="en-CA" sz="900" dirty="0" err="1"/>
              <a:t>sqlexpress;Database</a:t>
            </a:r>
            <a:r>
              <a:rPr lang="en-CA" sz="900" dirty="0"/>
              <a:t>=</a:t>
            </a:r>
            <a:r>
              <a:rPr lang="en-CA" sz="900" dirty="0" err="1"/>
              <a:t>MvcMusicStore;Trusted_Connection</a:t>
            </a:r>
            <a:r>
              <a:rPr lang="en-CA" sz="900" dirty="0"/>
              <a:t>=True;" -Provider "</a:t>
            </a:r>
            <a:r>
              <a:rPr lang="en-CA" sz="900" dirty="0" err="1"/>
              <a:t>Microsoft.EntityFrameworkCore.SqlServer</a:t>
            </a:r>
            <a:r>
              <a:rPr lang="en-CA" sz="900" dirty="0"/>
              <a:t>" -</a:t>
            </a:r>
            <a:r>
              <a:rPr lang="en-CA" sz="900" dirty="0" err="1"/>
              <a:t>OutputDir</a:t>
            </a:r>
            <a:r>
              <a:rPr lang="en-CA" sz="900" dirty="0"/>
              <a:t> "Models" –Context "</a:t>
            </a:r>
            <a:r>
              <a:rPr lang="en-CA" sz="900" dirty="0" err="1"/>
              <a:t>MvcMusicStoreContext</a:t>
            </a:r>
            <a:r>
              <a:rPr lang="en-CA" sz="9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0184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constructor into the context</a:t>
            </a:r>
          </a:p>
          <a:p>
            <a:pPr lvl="1"/>
            <a:r>
              <a:rPr lang="en-CA" dirty="0"/>
              <a:t>Remove or comment-out the </a:t>
            </a:r>
            <a:r>
              <a:rPr lang="en-CA" dirty="0" err="1"/>
              <a:t>OnConfiguring</a:t>
            </a:r>
            <a:r>
              <a:rPr lang="en-CA" dirty="0"/>
              <a:t>(…) method</a:t>
            </a:r>
          </a:p>
          <a:p>
            <a:r>
              <a:rPr lang="en-CA" dirty="0"/>
              <a:t>Centralise the connection string in </a:t>
            </a:r>
            <a:r>
              <a:rPr lang="en-CA" i="1" dirty="0" err="1"/>
              <a:t>appsettings.json</a:t>
            </a:r>
            <a:endParaRPr lang="en-CA" dirty="0"/>
          </a:p>
          <a:p>
            <a:r>
              <a:rPr lang="en-CA" dirty="0"/>
              <a:t>Register the context as a service with </a:t>
            </a:r>
            <a:r>
              <a:rPr lang="en-CA" dirty="0" err="1"/>
              <a:t>Startup.cs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up support for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9186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0023" y="60455"/>
            <a:ext cx="6318422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Modify the context </a:t>
            </a:r>
            <a:br>
              <a:rPr lang="en-CA" dirty="0"/>
            </a:br>
            <a:r>
              <a:rPr lang="en-CA" sz="3100" dirty="0"/>
              <a:t>to support Dependency Injection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394927"/>
            <a:ext cx="11895438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Microsoft.EntityFrameworkCore.Metadata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) {…}</a:t>
            </a:r>
          </a:p>
          <a:p>
            <a:endParaRPr lang="en-CA" sz="16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options)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(options)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} 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ModelBuilder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 {…}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Artist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Country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Genre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Order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Province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Province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/>
          </a:p>
        </p:txBody>
      </p:sp>
      <p:sp>
        <p:nvSpPr>
          <p:cNvPr id="6" name="Right Brace 5"/>
          <p:cNvSpPr/>
          <p:nvPr/>
        </p:nvSpPr>
        <p:spPr>
          <a:xfrm>
            <a:off x="9349944" y="2372497"/>
            <a:ext cx="271849" cy="790833"/>
          </a:xfrm>
          <a:prstGeom prst="rightBrace">
            <a:avLst>
              <a:gd name="adj1" fmla="val 35606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9662984" y="2537080"/>
            <a:ext cx="200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Add constructor with initialization parameters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4079" y="1368650"/>
            <a:ext cx="3666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Remove </a:t>
            </a:r>
            <a:r>
              <a:rPr lang="en-CA" sz="1200" dirty="0" err="1"/>
              <a:t>OnConfiguring</a:t>
            </a:r>
            <a:r>
              <a:rPr lang="en-CA" sz="1200" dirty="0"/>
              <a:t> method</a:t>
            </a:r>
          </a:p>
        </p:txBody>
      </p:sp>
      <p:sp>
        <p:nvSpPr>
          <p:cNvPr id="2" name="Freeform 1"/>
          <p:cNvSpPr/>
          <p:nvPr/>
        </p:nvSpPr>
        <p:spPr>
          <a:xfrm>
            <a:off x="7438768" y="1498715"/>
            <a:ext cx="1062681" cy="379512"/>
          </a:xfrm>
          <a:custGeom>
            <a:avLst/>
            <a:gdLst>
              <a:gd name="connsiteX0" fmla="*/ 1062681 w 1062681"/>
              <a:gd name="connsiteY0" fmla="*/ 17047 h 379512"/>
              <a:gd name="connsiteX1" fmla="*/ 378940 w 1062681"/>
              <a:gd name="connsiteY1" fmla="*/ 41761 h 379512"/>
              <a:gd name="connsiteX2" fmla="*/ 0 w 1062681"/>
              <a:gd name="connsiteY2" fmla="*/ 379512 h 37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681" h="379512">
                <a:moveTo>
                  <a:pt x="1062681" y="17047"/>
                </a:moveTo>
                <a:cubicBezTo>
                  <a:pt x="809367" y="-802"/>
                  <a:pt x="556053" y="-18650"/>
                  <a:pt x="378940" y="41761"/>
                </a:cubicBezTo>
                <a:cubicBezTo>
                  <a:pt x="201826" y="102172"/>
                  <a:pt x="100913" y="240842"/>
                  <a:pt x="0" y="37951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2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9"/>
            <a:ext cx="121920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ApplicationInsights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InstrumentationKey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MvcMusicStoreConnection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"Server=.\\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MvcMusicStore;Trusted_Connection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True;MultipleActiveResultSets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=true"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"Server=(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)\\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mssqllocaldb;Database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=aspnet-MvcMusicStoreCore-9b41…"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"Logging"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IncludeScopes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"Default"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"Debug"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"System"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4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195222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Centralise connection string in </a:t>
            </a:r>
            <a:r>
              <a:rPr lang="en-CA" i="1" dirty="0" err="1"/>
              <a:t>appsettings.json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10746" y="2800865"/>
            <a:ext cx="11623589" cy="576649"/>
          </a:xfrm>
          <a:prstGeom prst="rect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566983" y="3842605"/>
            <a:ext cx="530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Notice the provided example</a:t>
            </a:r>
          </a:p>
          <a:p>
            <a:r>
              <a:rPr lang="en-CA" dirty="0"/>
              <a:t>… remember the comma between the two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660822" y="3591697"/>
            <a:ext cx="906162" cy="45308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71318" y="1796534"/>
            <a:ext cx="623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Double-up "\" so it realises it's just a character</a:t>
            </a:r>
          </a:p>
          <a:p>
            <a:r>
              <a:rPr lang="en-CA" dirty="0"/>
              <a:t>… this is JSON, so </a:t>
            </a:r>
            <a:r>
              <a:rPr lang="en-CA" dirty="0">
                <a:solidFill>
                  <a:srgbClr val="FF0000"/>
                </a:solidFill>
              </a:rPr>
              <a:t>@"…"</a:t>
            </a:r>
            <a:r>
              <a:rPr lang="en-CA" dirty="0"/>
              <a:t> doesn't work like C#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56238" y="1998708"/>
            <a:ext cx="1215081" cy="112343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Register the context as a service with </a:t>
            </a:r>
            <a:r>
              <a:rPr lang="en-CA" dirty="0" err="1"/>
              <a:t>Startup.cs</a:t>
            </a:r>
            <a:r>
              <a:rPr lang="en-CA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6" y="1490792"/>
            <a:ext cx="11929244" cy="3781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26508" y="3509319"/>
            <a:ext cx="8592065" cy="922638"/>
          </a:xfrm>
          <a:prstGeom prst="rect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1498586" y="3929449"/>
            <a:ext cx="791533" cy="708454"/>
          </a:xfrm>
          <a:custGeom>
            <a:avLst/>
            <a:gdLst>
              <a:gd name="connsiteX0" fmla="*/ 437306 w 791533"/>
              <a:gd name="connsiteY0" fmla="*/ 0 h 708454"/>
              <a:gd name="connsiteX1" fmla="*/ 8938 w 791533"/>
              <a:gd name="connsiteY1" fmla="*/ 214183 h 708454"/>
              <a:gd name="connsiteX2" fmla="*/ 791533 w 791533"/>
              <a:gd name="connsiteY2" fmla="*/ 708454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33" h="708454">
                <a:moveTo>
                  <a:pt x="437306" y="0"/>
                </a:moveTo>
                <a:cubicBezTo>
                  <a:pt x="193603" y="48053"/>
                  <a:pt x="-50100" y="96107"/>
                  <a:pt x="8938" y="214183"/>
                </a:cubicBezTo>
                <a:cubicBezTo>
                  <a:pt x="67976" y="332259"/>
                  <a:pt x="429754" y="520356"/>
                  <a:pt x="791533" y="708454"/>
                </a:cubicBezTo>
              </a:path>
            </a:pathLst>
          </a:custGeom>
          <a:noFill/>
          <a:ln w="28575" cmpd="sng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21484" y="4073265"/>
            <a:ext cx="161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Notice provided example</a:t>
            </a:r>
          </a:p>
        </p:txBody>
      </p:sp>
    </p:spTree>
    <p:extLst>
      <p:ext uri="{BB962C8B-B14F-4D97-AF65-F5344CB8AC3E}">
        <p14:creationId xmlns:p14="http://schemas.microsoft.com/office/powerpoint/2010/main" val="6275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reference your models</a:t>
            </a:r>
          </a:p>
          <a:p>
            <a:pPr lvl="1"/>
            <a:r>
              <a:rPr lang="en-CA" dirty="0"/>
              <a:t>It uses the model class in your project .</a:t>
            </a:r>
            <a:r>
              <a:rPr lang="en-CA" dirty="0" err="1"/>
              <a:t>dll</a:t>
            </a:r>
            <a:endParaRPr lang="en-CA" dirty="0"/>
          </a:p>
          <a:p>
            <a:pPr lvl="2"/>
            <a:r>
              <a:rPr lang="en-CA" dirty="0"/>
              <a:t>.</a:t>
            </a:r>
            <a:r>
              <a:rPr lang="en-CA" dirty="0" err="1"/>
              <a:t>dll</a:t>
            </a:r>
            <a:r>
              <a:rPr lang="en-CA" dirty="0"/>
              <a:t> – dynamic link library resulting from the build (compile)</a:t>
            </a:r>
          </a:p>
          <a:p>
            <a:pPr lvl="2"/>
            <a:endParaRPr lang="en-CA" dirty="0"/>
          </a:p>
          <a:p>
            <a:r>
              <a:rPr lang="en-CA" dirty="0"/>
              <a:t>You'll see why, when we do validation … gist is:</a:t>
            </a:r>
          </a:p>
          <a:p>
            <a:pPr lvl="1"/>
            <a:r>
              <a:rPr lang="en-CA" dirty="0"/>
              <a:t>If there is another </a:t>
            </a:r>
            <a:r>
              <a:rPr lang="en-CA" i="1" dirty="0"/>
              <a:t>partial</a:t>
            </a:r>
            <a:r>
              <a:rPr lang="en-CA" dirty="0"/>
              <a:t> class</a:t>
            </a:r>
          </a:p>
          <a:p>
            <a:pPr lvl="2"/>
            <a:r>
              <a:rPr lang="en-CA" dirty="0"/>
              <a:t>With the same name &amp; same namespace</a:t>
            </a:r>
          </a:p>
          <a:p>
            <a:pPr lvl="1"/>
            <a:r>
              <a:rPr lang="en-CA" dirty="0"/>
              <a:t>Then the two will be combined in the .</a:t>
            </a:r>
            <a:r>
              <a:rPr lang="en-CA" dirty="0" err="1"/>
              <a:t>dll</a:t>
            </a:r>
            <a:r>
              <a:rPr lang="en-CA" dirty="0"/>
              <a:t> as a single class</a:t>
            </a:r>
          </a:p>
          <a:p>
            <a:pPr lvl="2"/>
            <a:r>
              <a:rPr lang="en-CA" dirty="0"/>
              <a:t>It is this aggregate class that we want to use.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 the project before generating Controllers</a:t>
            </a:r>
          </a:p>
        </p:txBody>
      </p:sp>
    </p:spTree>
    <p:extLst>
      <p:ext uri="{BB962C8B-B14F-4D97-AF65-F5344CB8AC3E}">
        <p14:creationId xmlns:p14="http://schemas.microsoft.com/office/powerpoint/2010/main" val="47323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Aside on Generating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49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9002"/>
          </a:xfrm>
        </p:spPr>
        <p:txBody>
          <a:bodyPr>
            <a:normAutofit/>
          </a:bodyPr>
          <a:lstStyle/>
          <a:p>
            <a:r>
              <a:rPr lang="en-CA" dirty="0"/>
              <a:t>Generate the </a:t>
            </a:r>
            <a:r>
              <a:rPr lang="en-CA" dirty="0" err="1"/>
              <a:t>AlbumController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25" y="1013640"/>
            <a:ext cx="5881275" cy="4200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" y="1096404"/>
            <a:ext cx="5896877" cy="3125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8" y="3409950"/>
            <a:ext cx="5715000" cy="34480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9012195" y="2134184"/>
            <a:ext cx="1631091" cy="1366897"/>
          </a:xfrm>
          <a:custGeom>
            <a:avLst/>
            <a:gdLst>
              <a:gd name="connsiteX0" fmla="*/ 1631091 w 1631091"/>
              <a:gd name="connsiteY0" fmla="*/ 543113 h 1366897"/>
              <a:gd name="connsiteX1" fmla="*/ 799070 w 1631091"/>
              <a:gd name="connsiteY1" fmla="*/ 32367 h 1366897"/>
              <a:gd name="connsiteX2" fmla="*/ 0 w 1631091"/>
              <a:gd name="connsiteY2" fmla="*/ 1366897 h 136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091" h="1366897">
                <a:moveTo>
                  <a:pt x="1631091" y="543113"/>
                </a:moveTo>
                <a:cubicBezTo>
                  <a:pt x="1351004" y="219091"/>
                  <a:pt x="1070918" y="-104930"/>
                  <a:pt x="799070" y="32367"/>
                </a:cubicBezTo>
                <a:cubicBezTo>
                  <a:pt x="527221" y="169664"/>
                  <a:pt x="263610" y="768280"/>
                  <a:pt x="0" y="136689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7084541" y="2932666"/>
            <a:ext cx="1482810" cy="601366"/>
          </a:xfrm>
          <a:custGeom>
            <a:avLst/>
            <a:gdLst>
              <a:gd name="connsiteX0" fmla="*/ 1482810 w 1482810"/>
              <a:gd name="connsiteY0" fmla="*/ 593129 h 601366"/>
              <a:gd name="connsiteX1" fmla="*/ 700216 w 1482810"/>
              <a:gd name="connsiteY1" fmla="*/ 4 h 601366"/>
              <a:gd name="connsiteX2" fmla="*/ 0 w 1482810"/>
              <a:gd name="connsiteY2" fmla="*/ 601366 h 60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0" h="601366">
                <a:moveTo>
                  <a:pt x="1482810" y="593129"/>
                </a:moveTo>
                <a:cubicBezTo>
                  <a:pt x="1215080" y="295880"/>
                  <a:pt x="947351" y="-1369"/>
                  <a:pt x="700216" y="4"/>
                </a:cubicBezTo>
                <a:cubicBezTo>
                  <a:pt x="453081" y="1377"/>
                  <a:pt x="226540" y="301371"/>
                  <a:pt x="0" y="60136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4291914" y="2205351"/>
            <a:ext cx="2463113" cy="1320444"/>
          </a:xfrm>
          <a:custGeom>
            <a:avLst/>
            <a:gdLst>
              <a:gd name="connsiteX0" fmla="*/ 2463113 w 2463113"/>
              <a:gd name="connsiteY0" fmla="*/ 1320444 h 1320444"/>
              <a:gd name="connsiteX1" fmla="*/ 1375718 w 2463113"/>
              <a:gd name="connsiteY1" fmla="*/ 208335 h 1320444"/>
              <a:gd name="connsiteX2" fmla="*/ 0 w 2463113"/>
              <a:gd name="connsiteY2" fmla="*/ 2390 h 132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13" h="1320444">
                <a:moveTo>
                  <a:pt x="2463113" y="1320444"/>
                </a:moveTo>
                <a:cubicBezTo>
                  <a:pt x="2124675" y="874227"/>
                  <a:pt x="1786237" y="428011"/>
                  <a:pt x="1375718" y="208335"/>
                </a:cubicBezTo>
                <a:cubicBezTo>
                  <a:pt x="965199" y="-11341"/>
                  <a:pt x="482599" y="-4476"/>
                  <a:pt x="0" y="239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1410971" y="1700192"/>
            <a:ext cx="1060380" cy="2179830"/>
          </a:xfrm>
          <a:custGeom>
            <a:avLst/>
            <a:gdLst>
              <a:gd name="connsiteX0" fmla="*/ 1060380 w 1060380"/>
              <a:gd name="connsiteY0" fmla="*/ 451641 h 1917976"/>
              <a:gd name="connsiteX1" fmla="*/ 88315 w 1060380"/>
              <a:gd name="connsiteY1" fmla="*/ 89176 h 1917976"/>
              <a:gd name="connsiteX2" fmla="*/ 104791 w 1060380"/>
              <a:gd name="connsiteY2" fmla="*/ 1917976 h 191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380" h="1917976">
                <a:moveTo>
                  <a:pt x="1060380" y="451641"/>
                </a:moveTo>
                <a:cubicBezTo>
                  <a:pt x="653980" y="148214"/>
                  <a:pt x="247580" y="-155213"/>
                  <a:pt x="88315" y="89176"/>
                </a:cubicBezTo>
                <a:cubicBezTo>
                  <a:pt x="-70950" y="333565"/>
                  <a:pt x="16920" y="1125770"/>
                  <a:pt x="104791" y="191797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16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Controller with read/write actions &amp; views, using Entity Framework</a:t>
            </a:r>
          </a:p>
          <a:p>
            <a:pPr lvl="1"/>
            <a:r>
              <a:rPr lang="en-CA" dirty="0"/>
              <a:t>Functional create-retrieve-update-delete (CRUD) actions</a:t>
            </a:r>
          </a:p>
          <a:p>
            <a:pPr lvl="1"/>
            <a:r>
              <a:rPr lang="en-CA" dirty="0"/>
              <a:t>Generates all required views</a:t>
            </a:r>
          </a:p>
          <a:p>
            <a:pPr lvl="1"/>
            <a:r>
              <a:rPr lang="en-CA" dirty="0"/>
              <a:t>Generates all code to persist &amp; retrieve information from the database</a:t>
            </a:r>
          </a:p>
          <a:p>
            <a:pPr lvl="1"/>
            <a:r>
              <a:rPr lang="en-CA" dirty="0"/>
              <a:t>Includes script libraries for validation code (Create &amp; Edit)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You don't need to use it, but it saves time</a:t>
            </a:r>
          </a:p>
          <a:p>
            <a:pPr lvl="1"/>
            <a:r>
              <a:rPr lang="en-CA" dirty="0"/>
              <a:t>You can fine-tune the results later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This needs a data model and a data context object</a:t>
            </a:r>
          </a:p>
          <a:p>
            <a:pPr lvl="2"/>
            <a:r>
              <a:rPr lang="en-CA" dirty="0"/>
              <a:t>In code-first approach, it can generate the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Scaffolding for a Controller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75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Physically, it's a class, a description of an object</a:t>
            </a:r>
          </a:p>
          <a:p>
            <a:pPr lvl="1"/>
            <a:r>
              <a:rPr lang="en-CA" dirty="0"/>
              <a:t>Used to retrieve &amp; send information to a database</a:t>
            </a:r>
          </a:p>
          <a:p>
            <a:pPr lvl="1"/>
            <a:r>
              <a:rPr lang="en-CA" dirty="0"/>
              <a:t>Used to pass data to business processes</a:t>
            </a:r>
          </a:p>
          <a:p>
            <a:pPr lvl="1"/>
            <a:r>
              <a:rPr lang="en-CA" dirty="0"/>
              <a:t>Used to convey data to a view from a controller</a:t>
            </a:r>
          </a:p>
          <a:p>
            <a:pPr lvl="1"/>
            <a:r>
              <a:rPr lang="en-CA" dirty="0"/>
              <a:t>Used by a controller to pull data from a web page</a:t>
            </a:r>
          </a:p>
          <a:p>
            <a:pPr lvl="1"/>
            <a:r>
              <a:rPr lang="en-CA" dirty="0"/>
              <a:t>Used to validate properties of an object</a:t>
            </a:r>
          </a:p>
          <a:p>
            <a:r>
              <a:rPr lang="en-CA" dirty="0"/>
              <a:t>Abstractly, it describes the state of something at a point in time.</a:t>
            </a:r>
          </a:p>
          <a:p>
            <a:r>
              <a:rPr lang="en-CA" dirty="0"/>
              <a:t>It's the Design Class Model, implemented</a:t>
            </a:r>
          </a:p>
          <a:p>
            <a:pPr lvl="1"/>
            <a:r>
              <a:rPr lang="en-CA" dirty="0"/>
              <a:t>… and more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What's a "Model" in MVC sense?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97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Empty controller</a:t>
            </a:r>
          </a:p>
          <a:p>
            <a:pPr lvl="1"/>
            <a:r>
              <a:rPr lang="en-CA" dirty="0"/>
              <a:t>Creates the controller with just an empty Index action.  </a:t>
            </a:r>
          </a:p>
          <a:p>
            <a:pPr lvl="1"/>
            <a:r>
              <a:rPr lang="en-CA" dirty="0"/>
              <a:t>It does not create any views </a:t>
            </a:r>
          </a:p>
          <a:p>
            <a:r>
              <a:rPr lang="en-CA" dirty="0"/>
              <a:t>Controller with read/write actions</a:t>
            </a:r>
          </a:p>
          <a:p>
            <a:pPr lvl="1"/>
            <a:r>
              <a:rPr lang="en-CA" dirty="0"/>
              <a:t>Actions don't have any functional code</a:t>
            </a:r>
          </a:p>
          <a:p>
            <a:pPr lvl="2"/>
            <a:r>
              <a:rPr lang="en-CA" dirty="0"/>
              <a:t>You could use your own data-access layer classes/repositories</a:t>
            </a:r>
          </a:p>
          <a:p>
            <a:pPr lvl="3"/>
            <a:r>
              <a:rPr lang="en-CA" dirty="0"/>
              <a:t>Using Entity Framework or SQL and ADO.NET objects</a:t>
            </a:r>
          </a:p>
          <a:p>
            <a:pPr lvl="1"/>
            <a:r>
              <a:rPr lang="en-CA" dirty="0"/>
              <a:t>You can write or generate the views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Scaffolding for a Controller (cont'd)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841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935" y="1225956"/>
            <a:ext cx="10972800" cy="4930369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109728" indent="0">
              <a:buNone/>
            </a:pP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Microsoft.EntityFrameworkCore.Metadata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CA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options)</a:t>
            </a:r>
          </a:p>
          <a:p>
            <a:pPr marL="109728" indent="0">
              <a:buNone/>
            </a:pP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(options)</a:t>
            </a:r>
          </a:p>
          <a:p>
            <a:pPr marL="109728" indent="0">
              <a:buNone/>
            </a:pP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109728" indent="0">
              <a:buNone/>
            </a:pP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ModelBuilder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109728" indent="0">
              <a:buNone/>
            </a:pPr>
            <a:endParaRPr lang="en-CA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Artist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Country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Genre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Order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Province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Province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Database Context  (</a:t>
            </a:r>
            <a:r>
              <a:rPr lang="en-CA" dirty="0" err="1"/>
              <a:t>DbContext</a:t>
            </a:r>
            <a:r>
              <a:rPr lang="en-CA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187652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used by Entity Framework</a:t>
            </a:r>
          </a:p>
          <a:p>
            <a:r>
              <a:rPr lang="en-CA" dirty="0"/>
              <a:t>It's an abstract class that describes the database</a:t>
            </a:r>
          </a:p>
          <a:p>
            <a:pPr lvl="1"/>
            <a:r>
              <a:rPr lang="en-CA" dirty="0" err="1"/>
              <a:t>DbSet</a:t>
            </a:r>
            <a:r>
              <a:rPr lang="en-CA" dirty="0"/>
              <a:t> properties identify the tables:</a:t>
            </a:r>
          </a:p>
          <a:p>
            <a:pPr lvl="1"/>
            <a:endParaRPr lang="en-CA" dirty="0"/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pPr lvl="1"/>
            <a:r>
              <a:rPr lang="en-CA" dirty="0"/>
              <a:t>Declares a table holding objects of the class Album</a:t>
            </a:r>
          </a:p>
          <a:p>
            <a:endParaRPr lang="en-CA" dirty="0"/>
          </a:p>
          <a:p>
            <a:r>
              <a:rPr lang="en-CA" dirty="0"/>
              <a:t>A </a:t>
            </a:r>
            <a:r>
              <a:rPr lang="en-CA" i="1" dirty="0"/>
              <a:t>service</a:t>
            </a:r>
            <a:r>
              <a:rPr lang="en-CA" dirty="0"/>
              <a:t> defined in </a:t>
            </a:r>
            <a:r>
              <a:rPr lang="en-CA" dirty="0" err="1"/>
              <a:t>Startup.cs</a:t>
            </a:r>
            <a:r>
              <a:rPr lang="en-CA" dirty="0"/>
              <a:t> named the same</a:t>
            </a:r>
          </a:p>
          <a:p>
            <a:pPr lvl="1"/>
            <a:r>
              <a:rPr lang="en-CA" dirty="0"/>
              <a:t>Constructs an object of the class</a:t>
            </a:r>
          </a:p>
          <a:p>
            <a:pPr lvl="1"/>
            <a:r>
              <a:rPr lang="en-CA" dirty="0"/>
              <a:t>Provides it with its connection string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DbContext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05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US" dirty="0"/>
              <a:t>No keyword "static":</a:t>
            </a:r>
          </a:p>
          <a:p>
            <a:pPr lvl="2"/>
            <a:r>
              <a:rPr lang="en-US" dirty="0"/>
              <a:t>So  not a class variable … it's an instance variable</a:t>
            </a:r>
          </a:p>
          <a:p>
            <a:pPr lvl="3"/>
            <a:r>
              <a:rPr lang="en-US" dirty="0"/>
              <a:t>It only exists in an object of the class</a:t>
            </a:r>
          </a:p>
          <a:p>
            <a:pPr lvl="2"/>
            <a:r>
              <a:rPr lang="en-US" dirty="0"/>
              <a:t>This is a "property" of an object instantiated from the album class</a:t>
            </a:r>
          </a:p>
          <a:p>
            <a:r>
              <a:rPr lang="en-US" dirty="0"/>
              <a:t>It could also be presented as:</a:t>
            </a:r>
          </a:p>
          <a:p>
            <a:pPr lvl="1"/>
            <a:r>
              <a:rPr lang="en-US" dirty="0"/>
              <a:t>A private attribute of the object, plus</a:t>
            </a:r>
          </a:p>
          <a:p>
            <a:pPr lvl="1"/>
            <a:r>
              <a:rPr lang="en-US" dirty="0"/>
              <a:t>A public property to get or set the attribute's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 on Properties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37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3" y="1289885"/>
            <a:ext cx="7153275" cy="4267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Attribute-&amp;-Property Alternative</a:t>
            </a:r>
            <a:br>
              <a:rPr lang="en-CA" dirty="0"/>
            </a:br>
            <a:r>
              <a:rPr lang="en-CA" sz="2400" dirty="0"/>
              <a:t>I like string properties with "" instead of null … and to trim them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370804" y="4279812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Separating attribute &amp; property allows you to control what is stored in the attribute</a:t>
            </a:r>
          </a:p>
          <a:p>
            <a:endParaRPr lang="en-CA" sz="1600" dirty="0"/>
          </a:p>
          <a:p>
            <a:r>
              <a:rPr lang="en-CA" sz="1600" dirty="0"/>
              <a:t>If you store in Imperial measures but accept &amp; return in Metric, you can do data conversions</a:t>
            </a:r>
          </a:p>
          <a:p>
            <a:endParaRPr lang="en-CA" sz="1600" dirty="0"/>
          </a:p>
          <a:p>
            <a:r>
              <a:rPr lang="en-CA" sz="1600" dirty="0"/>
              <a:t>If you have a </a:t>
            </a:r>
            <a:r>
              <a:rPr lang="en-CA" sz="1600" i="1" dirty="0"/>
              <a:t>get</a:t>
            </a:r>
            <a:r>
              <a:rPr lang="en-CA" sz="1600" dirty="0"/>
              <a:t>, but no </a:t>
            </a:r>
            <a:r>
              <a:rPr lang="en-CA" sz="1600" i="1" dirty="0"/>
              <a:t>set</a:t>
            </a:r>
            <a:r>
              <a:rPr lang="en-CA" sz="1600" dirty="0"/>
              <a:t>, the property allows programs to access the attribute value, but not change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8286" y="1526220"/>
            <a:ext cx="44731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= 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title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200" dirty="0"/>
          </a:p>
        </p:txBody>
      </p:sp>
      <p:sp>
        <p:nvSpPr>
          <p:cNvPr id="13" name="Freeform 12"/>
          <p:cNvSpPr/>
          <p:nvPr/>
        </p:nvSpPr>
        <p:spPr>
          <a:xfrm>
            <a:off x="4687330" y="3430798"/>
            <a:ext cx="3410465" cy="959970"/>
          </a:xfrm>
          <a:custGeom>
            <a:avLst/>
            <a:gdLst>
              <a:gd name="connsiteX0" fmla="*/ 0 w 3410465"/>
              <a:gd name="connsiteY0" fmla="*/ 959970 h 959970"/>
              <a:gd name="connsiteX1" fmla="*/ 1762897 w 3410465"/>
              <a:gd name="connsiteY1" fmla="*/ 86759 h 959970"/>
              <a:gd name="connsiteX2" fmla="*/ 3410465 w 3410465"/>
              <a:gd name="connsiteY2" fmla="*/ 78521 h 95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0465" h="959970">
                <a:moveTo>
                  <a:pt x="0" y="959970"/>
                </a:moveTo>
                <a:cubicBezTo>
                  <a:pt x="597243" y="596818"/>
                  <a:pt x="1194486" y="233667"/>
                  <a:pt x="1762897" y="86759"/>
                </a:cubicBezTo>
                <a:cubicBezTo>
                  <a:pt x="2331308" y="-60149"/>
                  <a:pt x="2870886" y="9186"/>
                  <a:pt x="3410465" y="7852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23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984" y="1308335"/>
            <a:ext cx="10972800" cy="1113589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action is passed the selected </a:t>
            </a:r>
            <a:r>
              <a:rPr lang="en-CA" dirty="0" err="1"/>
              <a:t>AlbumId</a:t>
            </a:r>
            <a:r>
              <a:rPr lang="en-CA" dirty="0"/>
              <a:t>, as "id"</a:t>
            </a:r>
          </a:p>
          <a:p>
            <a:pPr lvl="1"/>
            <a:r>
              <a:rPr lang="en-CA" dirty="0"/>
              <a:t>Provides the selected record to the View as </a:t>
            </a:r>
            <a:r>
              <a:rPr lang="en-CA" dirty="0" err="1"/>
              <a:t>ViewData's</a:t>
            </a:r>
            <a:r>
              <a:rPr lang="en-CA" dirty="0"/>
              <a:t> Model</a:t>
            </a:r>
          </a:p>
          <a:p>
            <a:pPr lvl="1"/>
            <a:r>
              <a:rPr lang="en-CA" dirty="0"/>
              <a:t>Provides a list of genres and a list of artists, in </a:t>
            </a:r>
            <a:r>
              <a:rPr lang="en-CA" dirty="0" err="1"/>
              <a:t>ViewData</a:t>
            </a:r>
            <a:r>
              <a:rPr lang="en-CA" dirty="0"/>
              <a:t>/ViewBag </a:t>
            </a:r>
          </a:p>
          <a:p>
            <a:pPr lvl="2"/>
            <a:r>
              <a:rPr lang="en-CA" dirty="0"/>
              <a:t>These will populate the drop-downs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 at the setup Edit 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30877" y="2512541"/>
            <a:ext cx="1132702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GET: Album/Edit/5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id)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(id ==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album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context.Album.SingleOrDefaultAsync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m.AlbumId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(album ==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album.ArtistId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026554" y="4289950"/>
            <a:ext cx="32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Artist drop-down displays name</a:t>
            </a:r>
          </a:p>
          <a:p>
            <a:r>
              <a:rPr lang="en-CA" sz="1400" dirty="0"/>
              <a:t>… Genre displays </a:t>
            </a:r>
            <a:r>
              <a:rPr lang="en-CA" sz="1400" dirty="0" err="1"/>
              <a:t>genreId</a:t>
            </a:r>
            <a:r>
              <a:rPr lang="en-CA" sz="1400" dirty="0"/>
              <a:t>?</a:t>
            </a:r>
          </a:p>
        </p:txBody>
      </p:sp>
      <p:sp>
        <p:nvSpPr>
          <p:cNvPr id="8" name="Freeform 7"/>
          <p:cNvSpPr/>
          <p:nvPr/>
        </p:nvSpPr>
        <p:spPr>
          <a:xfrm>
            <a:off x="8246378" y="4340392"/>
            <a:ext cx="780176" cy="793670"/>
          </a:xfrm>
          <a:custGeom>
            <a:avLst/>
            <a:gdLst>
              <a:gd name="connsiteX0" fmla="*/ 780176 w 780176"/>
              <a:gd name="connsiteY0" fmla="*/ 63828 h 793670"/>
              <a:gd name="connsiteX1" fmla="*/ 184558 w 780176"/>
              <a:gd name="connsiteY1" fmla="*/ 72217 h 793670"/>
              <a:gd name="connsiteX2" fmla="*/ 0 w 780176"/>
              <a:gd name="connsiteY2" fmla="*/ 793670 h 79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6" h="793670">
                <a:moveTo>
                  <a:pt x="780176" y="63828"/>
                </a:moveTo>
                <a:cubicBezTo>
                  <a:pt x="547381" y="7202"/>
                  <a:pt x="314587" y="-49423"/>
                  <a:pt x="184558" y="72217"/>
                </a:cubicBezTo>
                <a:cubicBezTo>
                  <a:pt x="54529" y="193857"/>
                  <a:pt x="27264" y="493763"/>
                  <a:pt x="0" y="79367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8365222" y="4576781"/>
            <a:ext cx="780176" cy="793670"/>
          </a:xfrm>
          <a:custGeom>
            <a:avLst/>
            <a:gdLst>
              <a:gd name="connsiteX0" fmla="*/ 780176 w 780176"/>
              <a:gd name="connsiteY0" fmla="*/ 63828 h 793670"/>
              <a:gd name="connsiteX1" fmla="*/ 184558 w 780176"/>
              <a:gd name="connsiteY1" fmla="*/ 72217 h 793670"/>
              <a:gd name="connsiteX2" fmla="*/ 0 w 780176"/>
              <a:gd name="connsiteY2" fmla="*/ 793670 h 79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6" h="793670">
                <a:moveTo>
                  <a:pt x="780176" y="63828"/>
                </a:moveTo>
                <a:cubicBezTo>
                  <a:pt x="547381" y="7202"/>
                  <a:pt x="314587" y="-49423"/>
                  <a:pt x="184558" y="72217"/>
                </a:cubicBezTo>
                <a:cubicBezTo>
                  <a:pt x="54529" y="193857"/>
                  <a:pt x="27264" y="493763"/>
                  <a:pt x="0" y="79367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29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ViewData[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CA" dirty="0"/>
              <a:t> =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/>
              <a:t>… </a:t>
            </a:r>
          </a:p>
          <a:p>
            <a:pPr lvl="1"/>
            <a:r>
              <a:rPr lang="en-CA" dirty="0"/>
              <a:t>Creates variable named "</a:t>
            </a:r>
            <a:r>
              <a:rPr lang="en-CA" dirty="0" err="1"/>
              <a:t>GenreId</a:t>
            </a:r>
            <a:r>
              <a:rPr lang="en-CA" dirty="0"/>
              <a:t>" in </a:t>
            </a:r>
            <a:r>
              <a:rPr lang="en-CA" dirty="0" err="1"/>
              <a:t>ViewData</a:t>
            </a:r>
            <a:r>
              <a:rPr lang="en-CA" dirty="0"/>
              <a:t>/ViewBag</a:t>
            </a:r>
          </a:p>
          <a:p>
            <a:pPr lvl="2"/>
            <a:r>
              <a:rPr lang="en-CA" dirty="0"/>
              <a:t>The Album requires "</a:t>
            </a:r>
            <a:r>
              <a:rPr lang="en-CA" dirty="0" err="1"/>
              <a:t>GenreId</a:t>
            </a:r>
            <a:r>
              <a:rPr lang="en-CA" dirty="0"/>
              <a:t>" … so name this and the </a:t>
            </a:r>
          </a:p>
          <a:p>
            <a:r>
              <a:rPr lang="en-CA" dirty="0"/>
              <a:t>_</a:t>
            </a:r>
            <a:r>
              <a:rPr lang="en-CA" dirty="0" err="1"/>
              <a:t>context.Genres</a:t>
            </a:r>
            <a:endParaRPr lang="en-CA" dirty="0"/>
          </a:p>
          <a:p>
            <a:pPr lvl="1"/>
            <a:r>
              <a:rPr lang="en-CA" dirty="0"/>
              <a:t>The database table used to load the </a:t>
            </a:r>
            <a:r>
              <a:rPr lang="en-CA" dirty="0" err="1"/>
              <a:t>SelectList</a:t>
            </a:r>
            <a:r>
              <a:rPr lang="en-CA" dirty="0"/>
              <a:t> object</a:t>
            </a:r>
          </a:p>
          <a:p>
            <a:pPr lvl="1"/>
            <a:r>
              <a:rPr lang="en-CA" dirty="0"/>
              <a:t>"_context" … database context/connection from Dependency Injection</a:t>
            </a:r>
          </a:p>
          <a:p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dirty="0"/>
          </a:p>
          <a:p>
            <a:pPr lvl="1"/>
            <a:r>
              <a:rPr lang="en-CA" dirty="0"/>
              <a:t>Name of the Genre source field for the drop-down's selected value</a:t>
            </a:r>
          </a:p>
          <a:p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dirty="0"/>
              <a:t>	 </a:t>
            </a:r>
            <a:r>
              <a:rPr lang="en-CA" sz="2200" dirty="0"/>
              <a:t>- changed from 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dirty="0"/>
          </a:p>
          <a:p>
            <a:pPr lvl="1"/>
            <a:r>
              <a:rPr lang="en-CA" dirty="0"/>
              <a:t>Name of the Genre source field for the drop-down's displayed text</a:t>
            </a:r>
          </a:p>
          <a:p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endParaRPr lang="en-CA" dirty="0"/>
          </a:p>
          <a:p>
            <a:pPr lvl="1"/>
            <a:r>
              <a:rPr lang="en-CA" dirty="0"/>
              <a:t>The </a:t>
            </a:r>
            <a:r>
              <a:rPr lang="en-CA" dirty="0" err="1"/>
              <a:t>genreId</a:t>
            </a:r>
            <a:r>
              <a:rPr lang="en-CA" dirty="0"/>
              <a:t> currently selected in the retrieved album record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6400"/>
            <a:ext cx="10972800" cy="11430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ViewData[</a:t>
            </a:r>
            <a:r>
              <a:rPr lang="en-CA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CA" sz="2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GenreId</a:t>
            </a:r>
            <a:r>
              <a:rPr lang="en-CA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lang="en-CA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SelectList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b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_</a:t>
            </a:r>
            <a:r>
              <a:rPr lang="en-CA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context.Genre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CA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CA" sz="2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GenreId</a:t>
            </a:r>
            <a:r>
              <a:rPr lang="en-CA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CA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CA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album.GenreId</a:t>
            </a:r>
            <a:r>
              <a:rPr lang="en-CA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9400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7" y="0"/>
            <a:ext cx="9650368" cy="682747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64572" y="1481330"/>
            <a:ext cx="5617828" cy="2909438"/>
          </a:xfrm>
          <a:solidFill>
            <a:schemeClr val="bg1"/>
          </a:solidFill>
        </p:spPr>
        <p:txBody>
          <a:bodyPr/>
          <a:lstStyle/>
          <a:p>
            <a:r>
              <a:rPr lang="en-CA" dirty="0"/>
              <a:t>It understands the album's association to genre and artist</a:t>
            </a:r>
          </a:p>
          <a:p>
            <a:pPr lvl="1"/>
            <a:r>
              <a:rPr lang="en-CA" dirty="0"/>
              <a:t>So it creates drop-downs to select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2202" y="274638"/>
            <a:ext cx="5410198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CA" dirty="0"/>
              <a:t>Generated Edit Page for Albums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7355" y="4930970"/>
            <a:ext cx="32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Notice the </a:t>
            </a:r>
            <a:r>
              <a:rPr lang="en-US" sz="1400" dirty="0" err="1"/>
              <a:t>AlbumId</a:t>
            </a:r>
            <a:r>
              <a:rPr lang="en-US" sz="1400" dirty="0"/>
              <a:t> being edited is the 3</a:t>
            </a:r>
            <a:r>
              <a:rPr lang="en-US" sz="1400" baseline="30000" dirty="0"/>
              <a:t>rd</a:t>
            </a:r>
            <a:r>
              <a:rPr lang="en-US" sz="1400" dirty="0"/>
              <a:t> parameter of the URL (id)</a:t>
            </a:r>
          </a:p>
        </p:txBody>
      </p:sp>
      <p:sp>
        <p:nvSpPr>
          <p:cNvPr id="5" name="Freeform 4"/>
          <p:cNvSpPr/>
          <p:nvPr/>
        </p:nvSpPr>
        <p:spPr>
          <a:xfrm>
            <a:off x="3664780" y="614806"/>
            <a:ext cx="3181644" cy="4252472"/>
          </a:xfrm>
          <a:custGeom>
            <a:avLst/>
            <a:gdLst>
              <a:gd name="connsiteX0" fmla="*/ 2933205 w 2933205"/>
              <a:gd name="connsiteY0" fmla="*/ 4607626 h 4607626"/>
              <a:gd name="connsiteX1" fmla="*/ 0 w 2933205"/>
              <a:gd name="connsiteY1" fmla="*/ 0 h 4607626"/>
              <a:gd name="connsiteX2" fmla="*/ 0 w 2933205"/>
              <a:gd name="connsiteY2" fmla="*/ 0 h 460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3205" h="4607626">
                <a:moveTo>
                  <a:pt x="2933205" y="460762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1895" y="3260280"/>
            <a:ext cx="514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 suspect "</a:t>
            </a:r>
            <a:r>
              <a:rPr lang="en-CA" sz="1400" dirty="0" err="1"/>
              <a:t>genreId</a:t>
            </a:r>
            <a:r>
              <a:rPr lang="en-CA" sz="1400" dirty="0"/>
              <a:t>" was being displayed instead of "name" because genre also has "description", an alternate display field … ??</a:t>
            </a:r>
          </a:p>
        </p:txBody>
      </p:sp>
    </p:spTree>
    <p:extLst>
      <p:ext uri="{BB962C8B-B14F-4D97-AF65-F5344CB8AC3E}">
        <p14:creationId xmlns:p14="http://schemas.microsoft.com/office/powerpoint/2010/main" val="185506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83612"/>
            <a:ext cx="12192000" cy="452596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 col-md-2"&gt;&lt;/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ViewBag.ArtistId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 col-md-2"&gt;&lt;/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ViewBag.GenreId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Code to create the drop-down</a:t>
            </a:r>
            <a:br>
              <a:rPr lang="en-CA" dirty="0"/>
            </a:br>
            <a:r>
              <a:rPr lang="en-CA" sz="2700" dirty="0"/>
              <a:t>(a &lt;select&gt; with &lt;option&gt;s)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408668" y="1365924"/>
            <a:ext cx="366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control on the page this label is linked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4353" y="3480198"/>
            <a:ext cx="456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Name of control &amp; name of ViewData source for selection </a:t>
            </a:r>
          </a:p>
          <a:p>
            <a:pPr algn="ctr"/>
            <a:r>
              <a:rPr lang="en-CA" sz="1200" dirty="0"/>
              <a:t>control name </a:t>
            </a:r>
            <a:r>
              <a:rPr lang="en-CA" sz="1200" dirty="0">
                <a:sym typeface="Wingdings" panose="05000000000000000000" pitchFamily="2" charset="2"/>
              </a:rPr>
              <a:t> becomes its </a:t>
            </a:r>
            <a:r>
              <a:rPr lang="en-CA" sz="1200" dirty="0"/>
              <a:t>post-back name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3539023" y="3699506"/>
            <a:ext cx="289671" cy="3539181"/>
          </a:xfrm>
          <a:prstGeom prst="rightBrace">
            <a:avLst>
              <a:gd name="adj1" fmla="val 48147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2681873" y="5664819"/>
            <a:ext cx="214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Display error messages for the field </a:t>
            </a:r>
            <a:r>
              <a:rPr lang="en-CA" sz="1200" dirty="0" err="1"/>
              <a:t>genreId</a:t>
            </a:r>
            <a:r>
              <a:rPr lang="en-CA" sz="1200" dirty="0"/>
              <a:t> here </a:t>
            </a:r>
          </a:p>
        </p:txBody>
      </p:sp>
      <p:sp>
        <p:nvSpPr>
          <p:cNvPr id="4" name="Freeform 3"/>
          <p:cNvSpPr/>
          <p:nvPr/>
        </p:nvSpPr>
        <p:spPr>
          <a:xfrm>
            <a:off x="3408668" y="1601892"/>
            <a:ext cx="276002" cy="587923"/>
          </a:xfrm>
          <a:custGeom>
            <a:avLst/>
            <a:gdLst>
              <a:gd name="connsiteX0" fmla="*/ 252090 w 397841"/>
              <a:gd name="connsiteY0" fmla="*/ 0 h 534390"/>
              <a:gd name="connsiteX1" fmla="*/ 2708 w 397841"/>
              <a:gd name="connsiteY1" fmla="*/ 285008 h 534390"/>
              <a:gd name="connsiteX2" fmla="*/ 394594 w 397841"/>
              <a:gd name="connsiteY2" fmla="*/ 190006 h 534390"/>
              <a:gd name="connsiteX3" fmla="*/ 157088 w 397841"/>
              <a:gd name="connsiteY3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41" h="534390">
                <a:moveTo>
                  <a:pt x="252090" y="0"/>
                </a:moveTo>
                <a:cubicBezTo>
                  <a:pt x="115523" y="126670"/>
                  <a:pt x="-21043" y="253341"/>
                  <a:pt x="2708" y="285008"/>
                </a:cubicBezTo>
                <a:cubicBezTo>
                  <a:pt x="26459" y="316675"/>
                  <a:pt x="368864" y="148442"/>
                  <a:pt x="394594" y="190006"/>
                </a:cubicBezTo>
                <a:cubicBezTo>
                  <a:pt x="420324" y="231570"/>
                  <a:pt x="288706" y="382980"/>
                  <a:pt x="157088" y="53439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32666" y="3726507"/>
            <a:ext cx="276002" cy="587923"/>
          </a:xfrm>
          <a:custGeom>
            <a:avLst/>
            <a:gdLst>
              <a:gd name="connsiteX0" fmla="*/ 252090 w 397841"/>
              <a:gd name="connsiteY0" fmla="*/ 0 h 534390"/>
              <a:gd name="connsiteX1" fmla="*/ 2708 w 397841"/>
              <a:gd name="connsiteY1" fmla="*/ 285008 h 534390"/>
              <a:gd name="connsiteX2" fmla="*/ 394594 w 397841"/>
              <a:gd name="connsiteY2" fmla="*/ 190006 h 534390"/>
              <a:gd name="connsiteX3" fmla="*/ 157088 w 397841"/>
              <a:gd name="connsiteY3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41" h="534390">
                <a:moveTo>
                  <a:pt x="252090" y="0"/>
                </a:moveTo>
                <a:cubicBezTo>
                  <a:pt x="115523" y="126670"/>
                  <a:pt x="-21043" y="253341"/>
                  <a:pt x="2708" y="285008"/>
                </a:cubicBezTo>
                <a:cubicBezTo>
                  <a:pt x="26459" y="316675"/>
                  <a:pt x="368864" y="148442"/>
                  <a:pt x="394594" y="190006"/>
                </a:cubicBezTo>
                <a:cubicBezTo>
                  <a:pt x="420324" y="231570"/>
                  <a:pt x="288706" y="382980"/>
                  <a:pt x="157088" y="53439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708" y="1417638"/>
            <a:ext cx="11994292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 col-md-2"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-required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="The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field is required."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576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="selected"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Rock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Classical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="3"&gt;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Jazz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="4"&gt;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="5"&gt;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Disco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="6"&gt;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Latin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="7"&gt;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="8"&gt;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Alternative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="9"&gt;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Reggae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Blues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 field-validation-valid"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valmsg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-for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valmsg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-replace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7213"/>
            <a:ext cx="10972800" cy="1143000"/>
          </a:xfrm>
        </p:spPr>
        <p:txBody>
          <a:bodyPr/>
          <a:lstStyle/>
          <a:p>
            <a:r>
              <a:rPr lang="en-CA"/>
              <a:t>HTML code produced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3370106"/>
            <a:ext cx="381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Drop-down's "name" attribute determines the field-name it will return to the 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5724" y="647880"/>
            <a:ext cx="514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links to the control with id="</a:t>
            </a:r>
            <a:r>
              <a:rPr lang="en-CA" sz="1200" dirty="0" err="1"/>
              <a:t>genreId</a:t>
            </a:r>
            <a:r>
              <a:rPr lang="en-CA" sz="1200" dirty="0"/>
              <a:t>", </a:t>
            </a:r>
            <a:r>
              <a:rPr lang="en-CA" sz="1200" u="sng" dirty="0"/>
              <a:t>not</a:t>
            </a:r>
            <a:r>
              <a:rPr lang="en-CA" sz="1200" dirty="0"/>
              <a:t> with the control's name attribute.</a:t>
            </a:r>
          </a:p>
          <a:p>
            <a:r>
              <a:rPr lang="en-CA" sz="1200" dirty="0"/>
              <a:t>… think about radio buttons … all same name!</a:t>
            </a:r>
          </a:p>
        </p:txBody>
      </p:sp>
      <p:sp>
        <p:nvSpPr>
          <p:cNvPr id="8" name="Freeform 7"/>
          <p:cNvSpPr/>
          <p:nvPr/>
        </p:nvSpPr>
        <p:spPr>
          <a:xfrm>
            <a:off x="6098376" y="860317"/>
            <a:ext cx="557348" cy="879649"/>
          </a:xfrm>
          <a:custGeom>
            <a:avLst/>
            <a:gdLst>
              <a:gd name="connsiteX0" fmla="*/ 557348 w 557348"/>
              <a:gd name="connsiteY0" fmla="*/ 0 h 879566"/>
              <a:gd name="connsiteX1" fmla="*/ 357051 w 557348"/>
              <a:gd name="connsiteY1" fmla="*/ 235132 h 879566"/>
              <a:gd name="connsiteX2" fmla="*/ 0 w 557348"/>
              <a:gd name="connsiteY2" fmla="*/ 879566 h 879566"/>
              <a:gd name="connsiteX0" fmla="*/ 557348 w 557348"/>
              <a:gd name="connsiteY0" fmla="*/ 83 h 879649"/>
              <a:gd name="connsiteX1" fmla="*/ 304800 w 557348"/>
              <a:gd name="connsiteY1" fmla="*/ 78460 h 879649"/>
              <a:gd name="connsiteX2" fmla="*/ 0 w 557348"/>
              <a:gd name="connsiteY2" fmla="*/ 879649 h 8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348" h="879649">
                <a:moveTo>
                  <a:pt x="557348" y="83"/>
                </a:moveTo>
                <a:cubicBezTo>
                  <a:pt x="503645" y="44352"/>
                  <a:pt x="397691" y="-68134"/>
                  <a:pt x="304800" y="78460"/>
                </a:cubicBezTo>
                <a:cubicBezTo>
                  <a:pt x="211909" y="225054"/>
                  <a:pt x="0" y="879649"/>
                  <a:pt x="0" y="87964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222789" y="2726724"/>
            <a:ext cx="3142622" cy="543698"/>
          </a:xfrm>
          <a:custGeom>
            <a:avLst/>
            <a:gdLst>
              <a:gd name="connsiteX0" fmla="*/ 2866768 w 3142622"/>
              <a:gd name="connsiteY0" fmla="*/ 543698 h 543698"/>
              <a:gd name="connsiteX1" fmla="*/ 2866768 w 3142622"/>
              <a:gd name="connsiteY1" fmla="*/ 107092 h 543698"/>
              <a:gd name="connsiteX2" fmla="*/ 0 w 3142622"/>
              <a:gd name="connsiteY2" fmla="*/ 0 h 54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2622" h="543698">
                <a:moveTo>
                  <a:pt x="2866768" y="543698"/>
                </a:moveTo>
                <a:cubicBezTo>
                  <a:pt x="3105665" y="370703"/>
                  <a:pt x="3344563" y="197708"/>
                  <a:pt x="2866768" y="107092"/>
                </a:cubicBezTo>
                <a:cubicBezTo>
                  <a:pt x="2388973" y="16476"/>
                  <a:pt x="1194486" y="8238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4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682" y="458224"/>
            <a:ext cx="1106753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using System;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using </a:t>
            </a:r>
            <a:r>
              <a:rPr lang="en-CA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Album()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Cart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AlbumArtUrl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89122" y="1417638"/>
            <a:ext cx="5502878" cy="3766174"/>
          </a:xfrm>
        </p:spPr>
        <p:txBody>
          <a:bodyPr>
            <a:normAutofit/>
          </a:bodyPr>
          <a:lstStyle/>
          <a:p>
            <a:r>
              <a:rPr lang="en-CA" dirty="0"/>
              <a:t>Properties are "real" …</a:t>
            </a:r>
          </a:p>
          <a:p>
            <a:pPr lvl="2"/>
            <a:r>
              <a:rPr lang="en-CA" dirty="0"/>
              <a:t>Physically in the object</a:t>
            </a:r>
          </a:p>
          <a:p>
            <a:r>
              <a:rPr lang="en-CA" dirty="0"/>
              <a:t>Relations are virtual …</a:t>
            </a:r>
          </a:p>
          <a:p>
            <a:pPr lvl="1"/>
            <a:r>
              <a:rPr lang="en-CA" dirty="0"/>
              <a:t>Entity Framework does not load these by default</a:t>
            </a:r>
          </a:p>
          <a:p>
            <a:pPr lvl="2"/>
            <a:r>
              <a:rPr lang="en-CA" dirty="0"/>
              <a:t>But can provide them when requested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63265" y="274638"/>
            <a:ext cx="4819134" cy="1143000"/>
          </a:xfrm>
        </p:spPr>
        <p:txBody>
          <a:bodyPr/>
          <a:lstStyle/>
          <a:p>
            <a:r>
              <a:rPr lang="en-CA" dirty="0"/>
              <a:t>A Typical Model</a:t>
            </a:r>
          </a:p>
        </p:txBody>
      </p:sp>
    </p:spTree>
    <p:extLst>
      <p:ext uri="{BB962C8B-B14F-4D97-AF65-F5344CB8AC3E}">
        <p14:creationId xmlns:p14="http://schemas.microsoft.com/office/powerpoint/2010/main" val="324876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Generated code uses a model for base data</a:t>
            </a:r>
          </a:p>
          <a:p>
            <a:pPr lvl="1"/>
            <a:r>
              <a:rPr lang="en-CA" dirty="0"/>
              <a:t>And ViewBag (aka ViewData) for supplementary data</a:t>
            </a:r>
          </a:p>
          <a:p>
            <a:r>
              <a:rPr lang="en-CA" dirty="0"/>
              <a:t>Can use a view model to pass all the data</a:t>
            </a:r>
          </a:p>
          <a:p>
            <a:pPr lvl="1"/>
            <a:r>
              <a:rPr lang="en-CA" dirty="0"/>
              <a:t>… it's a personal-preference thing</a:t>
            </a:r>
          </a:p>
          <a:p>
            <a:pPr lvl="2"/>
            <a:r>
              <a:rPr lang="en-CA" dirty="0"/>
              <a:t>There's no performance hit</a:t>
            </a:r>
          </a:p>
          <a:p>
            <a:endParaRPr lang="en-CA" dirty="0"/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AlbumEditViewModel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albumToEdit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genres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artists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Alternative: a View Model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777947" y="5593929"/>
            <a:ext cx="6652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Oops… I've introduced a problem: the view is looking for fields called "</a:t>
            </a:r>
            <a:r>
              <a:rPr lang="en-US" sz="1400" dirty="0" err="1"/>
              <a:t>genreId</a:t>
            </a:r>
            <a:r>
              <a:rPr lang="en-US" sz="1400" dirty="0"/>
              <a:t>" and "</a:t>
            </a:r>
            <a:r>
              <a:rPr lang="en-US" sz="1400" dirty="0" err="1"/>
              <a:t>artistId</a:t>
            </a:r>
            <a:r>
              <a:rPr lang="en-US" sz="1400" dirty="0"/>
              <a:t>" … it won't see "genres" or "artists"</a:t>
            </a:r>
          </a:p>
          <a:p>
            <a:endParaRPr lang="en-US" sz="1400" dirty="0"/>
          </a:p>
          <a:p>
            <a:r>
              <a:rPr lang="en-US" sz="1400" dirty="0"/>
              <a:t>…oh … do I have to ask for "</a:t>
            </a:r>
            <a:r>
              <a:rPr lang="en-US" sz="1400" dirty="0" err="1"/>
              <a:t>albumToEdit.Title</a:t>
            </a:r>
            <a:r>
              <a:rPr lang="en-US" sz="1400" dirty="0"/>
              <a:t>" instead of just "Title"?</a:t>
            </a:r>
          </a:p>
        </p:txBody>
      </p:sp>
    </p:spTree>
    <p:extLst>
      <p:ext uri="{BB962C8B-B14F-4D97-AF65-F5344CB8AC3E}">
        <p14:creationId xmlns:p14="http://schemas.microsoft.com/office/powerpoint/2010/main" val="299645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Creates an HTTP POST request to:</a:t>
            </a:r>
          </a:p>
          <a:p>
            <a:pPr lvl="1"/>
            <a:r>
              <a:rPr lang="en-CA" dirty="0"/>
              <a:t>/Album/Edit/3  (where 3 is the </a:t>
            </a:r>
            <a:r>
              <a:rPr lang="en-CA" dirty="0" err="1"/>
              <a:t>AlbumId</a:t>
            </a:r>
            <a:r>
              <a:rPr lang="en-CA" dirty="0"/>
              <a:t>)</a:t>
            </a:r>
          </a:p>
          <a:p>
            <a:r>
              <a:rPr lang="en-CA" dirty="0"/>
              <a:t>Includes data selected or input by the user</a:t>
            </a:r>
          </a:p>
          <a:p>
            <a:pPr lvl="1"/>
            <a:r>
              <a:rPr lang="en-CA" dirty="0"/>
              <a:t>Along with the control names</a:t>
            </a:r>
          </a:p>
          <a:p>
            <a:endParaRPr lang="en-CA" dirty="0"/>
          </a:p>
          <a:p>
            <a:r>
              <a:rPr lang="en-CA" dirty="0"/>
              <a:t>Receiving action is "Edit"</a:t>
            </a:r>
          </a:p>
          <a:p>
            <a:pPr lvl="1"/>
            <a:r>
              <a:rPr lang="en-CA" dirty="0"/>
              <a:t>But not the original one …</a:t>
            </a:r>
          </a:p>
          <a:p>
            <a:pPr lvl="2"/>
            <a:r>
              <a:rPr lang="en-CA" dirty="0"/>
              <a:t>The Edit preceded with action selector [</a:t>
            </a:r>
            <a:r>
              <a:rPr lang="en-CA" dirty="0" err="1"/>
              <a:t>HttpPost</a:t>
            </a:r>
            <a:r>
              <a:rPr lang="en-CA" dirty="0"/>
              <a:t>]</a:t>
            </a:r>
          </a:p>
          <a:p>
            <a:pPr lvl="3"/>
            <a:r>
              <a:rPr lang="en-CA" dirty="0"/>
              <a:t>Supersedes when action is POST</a:t>
            </a:r>
          </a:p>
          <a:p>
            <a:pPr lvl="4"/>
            <a:r>
              <a:rPr lang="en-CA" dirty="0"/>
              <a:t>Will not run for anything else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When the user submits the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260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660" y="583264"/>
            <a:ext cx="11961340" cy="562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[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album.AlbumId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C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context.Update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DbUpdateConcurrencyException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CA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AlbumExists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album.AlbumId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050" dirty="0">
                <a:solidFill>
                  <a:srgbClr val="0000FF"/>
                </a:solidFill>
                <a:latin typeface="Consolas" panose="020B0609020204030204" pitchFamily="49" charset="0"/>
              </a:rPr>
              <a:t>else throw</a:t>
            </a:r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album.ArtistId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30877" y="136907"/>
            <a:ext cx="6503458" cy="1143000"/>
          </a:xfrm>
        </p:spPr>
        <p:txBody>
          <a:bodyPr>
            <a:normAutofit/>
          </a:bodyPr>
          <a:lstStyle/>
          <a:p>
            <a:r>
              <a:rPr lang="en-CA" dirty="0"/>
              <a:t>Post-Back Edit Action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105400" y="2347784"/>
            <a:ext cx="457200" cy="1416370"/>
          </a:xfrm>
          <a:prstGeom prst="rightBrace">
            <a:avLst>
              <a:gd name="adj1" fmla="val 33558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630877" y="2763581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"happy path" … if data is OK, save changes …and return to the index listing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849" y="5933939"/>
            <a:ext cx="348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"sad path" … data not OK … recreate genre and artist lists, return user's input to view</a:t>
            </a:r>
          </a:p>
        </p:txBody>
      </p:sp>
      <p:sp>
        <p:nvSpPr>
          <p:cNvPr id="9" name="Oval 8"/>
          <p:cNvSpPr/>
          <p:nvPr/>
        </p:nvSpPr>
        <p:spPr>
          <a:xfrm>
            <a:off x="230660" y="441707"/>
            <a:ext cx="1295400" cy="53340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020101" y="152601"/>
            <a:ext cx="4804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Action Selector … only pages </a:t>
            </a:r>
            <a:r>
              <a:rPr lang="en-CA" sz="1400" dirty="0" err="1"/>
              <a:t>POSTed</a:t>
            </a:r>
            <a:r>
              <a:rPr lang="en-CA" sz="1400" dirty="0"/>
              <a:t> back from user</a:t>
            </a:r>
          </a:p>
        </p:txBody>
      </p:sp>
      <p:sp>
        <p:nvSpPr>
          <p:cNvPr id="2" name="Freeform 1"/>
          <p:cNvSpPr/>
          <p:nvPr/>
        </p:nvSpPr>
        <p:spPr>
          <a:xfrm rot="21157940">
            <a:off x="1383003" y="243361"/>
            <a:ext cx="1642790" cy="267254"/>
          </a:xfrm>
          <a:custGeom>
            <a:avLst/>
            <a:gdLst>
              <a:gd name="connsiteX0" fmla="*/ 1781298 w 1781298"/>
              <a:gd name="connsiteY0" fmla="*/ 143842 h 267254"/>
              <a:gd name="connsiteX1" fmla="*/ 1104405 w 1781298"/>
              <a:gd name="connsiteY1" fmla="*/ 262596 h 267254"/>
              <a:gd name="connsiteX2" fmla="*/ 1318161 w 1781298"/>
              <a:gd name="connsiteY2" fmla="*/ 1339 h 267254"/>
              <a:gd name="connsiteX3" fmla="*/ 0 w 1781298"/>
              <a:gd name="connsiteY3" fmla="*/ 179468 h 26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298" h="267254">
                <a:moveTo>
                  <a:pt x="1781298" y="143842"/>
                </a:moveTo>
                <a:cubicBezTo>
                  <a:pt x="1481446" y="215094"/>
                  <a:pt x="1181594" y="286346"/>
                  <a:pt x="1104405" y="262596"/>
                </a:cubicBezTo>
                <a:cubicBezTo>
                  <a:pt x="1027216" y="238846"/>
                  <a:pt x="1502228" y="15194"/>
                  <a:pt x="1318161" y="1339"/>
                </a:cubicBezTo>
                <a:cubicBezTo>
                  <a:pt x="1134094" y="-12516"/>
                  <a:pt x="567047" y="83476"/>
                  <a:pt x="0" y="17946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4473146" y="3674076"/>
            <a:ext cx="2365764" cy="1095632"/>
          </a:xfrm>
          <a:custGeom>
            <a:avLst/>
            <a:gdLst>
              <a:gd name="connsiteX0" fmla="*/ 1919416 w 2365764"/>
              <a:gd name="connsiteY0" fmla="*/ 0 h 1095632"/>
              <a:gd name="connsiteX1" fmla="*/ 2232454 w 2365764"/>
              <a:gd name="connsiteY1" fmla="*/ 502508 h 1095632"/>
              <a:gd name="connsiteX2" fmla="*/ 0 w 2365764"/>
              <a:gd name="connsiteY2" fmla="*/ 1095632 h 109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5764" h="1095632">
                <a:moveTo>
                  <a:pt x="1919416" y="0"/>
                </a:moveTo>
                <a:cubicBezTo>
                  <a:pt x="2235886" y="159951"/>
                  <a:pt x="2552357" y="319903"/>
                  <a:pt x="2232454" y="502508"/>
                </a:cubicBezTo>
                <a:cubicBezTo>
                  <a:pt x="1912551" y="685113"/>
                  <a:pt x="956275" y="890372"/>
                  <a:pt x="0" y="109563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/>
          <p:cNvSpPr/>
          <p:nvPr/>
        </p:nvSpPr>
        <p:spPr>
          <a:xfrm>
            <a:off x="9630031" y="4864443"/>
            <a:ext cx="352167" cy="956315"/>
          </a:xfrm>
          <a:prstGeom prst="rightBrace">
            <a:avLst>
              <a:gd name="adj1" fmla="val 33558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10041924" y="5272015"/>
            <a:ext cx="490716" cy="659228"/>
          </a:xfrm>
          <a:custGeom>
            <a:avLst/>
            <a:gdLst>
              <a:gd name="connsiteX0" fmla="*/ 0 w 490716"/>
              <a:gd name="connsiteY0" fmla="*/ 57866 h 659228"/>
              <a:gd name="connsiteX1" fmla="*/ 486033 w 490716"/>
              <a:gd name="connsiteY1" fmla="*/ 57866 h 659228"/>
              <a:gd name="connsiteX2" fmla="*/ 247135 w 490716"/>
              <a:gd name="connsiteY2" fmla="*/ 659228 h 6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716" h="659228">
                <a:moveTo>
                  <a:pt x="0" y="57866"/>
                </a:moveTo>
                <a:cubicBezTo>
                  <a:pt x="222422" y="7752"/>
                  <a:pt x="444844" y="-42361"/>
                  <a:pt x="486033" y="57866"/>
                </a:cubicBezTo>
                <a:cubicBezTo>
                  <a:pt x="527222" y="158093"/>
                  <a:pt x="284205" y="559001"/>
                  <a:pt x="247135" y="65922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052154" y="582075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oops</a:t>
            </a:r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 flipH="1">
            <a:off x="7295971" y="5552303"/>
            <a:ext cx="124258" cy="26845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123377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Rudimentary sharp pointy stick stuff</a:t>
            </a:r>
          </a:p>
        </p:txBody>
      </p:sp>
    </p:spTree>
    <p:extLst>
      <p:ext uri="{BB962C8B-B14F-4D97-AF65-F5344CB8AC3E}">
        <p14:creationId xmlns:p14="http://schemas.microsoft.com/office/powerpoint/2010/main" val="1454013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</a:t>
            </a:r>
            <a:r>
              <a:rPr lang="en-CA" dirty="0" err="1"/>
              <a:t>ModelState.IsValid</a:t>
            </a:r>
            <a:r>
              <a:rPr lang="en-CA" dirty="0"/>
              <a:t> property</a:t>
            </a:r>
          </a:p>
          <a:p>
            <a:pPr lvl="1"/>
            <a:r>
              <a:rPr lang="en-CA" dirty="0"/>
              <a:t>Did user enter data suitable for album's attributes?</a:t>
            </a:r>
          </a:p>
          <a:p>
            <a:pPr lvl="1"/>
            <a:endParaRPr lang="en-CA" dirty="0"/>
          </a:p>
          <a:p>
            <a:r>
              <a:rPr lang="en-CA" dirty="0"/>
              <a:t>_</a:t>
            </a:r>
            <a:r>
              <a:rPr lang="en-CA" dirty="0" err="1"/>
              <a:t>context.Update</a:t>
            </a:r>
            <a:r>
              <a:rPr lang="en-CA" dirty="0"/>
              <a:t>(album);</a:t>
            </a:r>
          </a:p>
          <a:p>
            <a:pPr lvl="1"/>
            <a:r>
              <a:rPr lang="en-CA" dirty="0"/>
              <a:t>Queues this as an update to an existing record</a:t>
            </a:r>
          </a:p>
          <a:p>
            <a:pPr lvl="2"/>
            <a:r>
              <a:rPr lang="en-CA" dirty="0"/>
              <a:t>Puts a lock on the record indicated by the album object</a:t>
            </a:r>
          </a:p>
          <a:p>
            <a:pPr lvl="2"/>
            <a:endParaRPr lang="en-CA" dirty="0"/>
          </a:p>
          <a:p>
            <a:r>
              <a:rPr lang="en-CA" dirty="0">
                <a:solidFill>
                  <a:srgbClr val="00B0F0"/>
                </a:solidFill>
              </a:rPr>
              <a:t>await</a:t>
            </a:r>
            <a:r>
              <a:rPr lang="en-CA" dirty="0"/>
              <a:t> _</a:t>
            </a:r>
            <a:r>
              <a:rPr lang="en-CA" dirty="0" err="1"/>
              <a:t>context.SaveChangesAsync</a:t>
            </a:r>
            <a:r>
              <a:rPr lang="en-CA" dirty="0"/>
              <a:t>(); </a:t>
            </a:r>
          </a:p>
          <a:p>
            <a:pPr lvl="1"/>
            <a:r>
              <a:rPr lang="en-CA" dirty="0"/>
              <a:t>Commit changes: Create &amp; execute an SQL update</a:t>
            </a:r>
          </a:p>
          <a:p>
            <a:pPr lvl="2"/>
            <a:r>
              <a:rPr lang="en-CA" dirty="0"/>
              <a:t>"await" releases web server resources while SQL server's working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Edit posted back from user</a:t>
            </a:r>
            <a:br>
              <a:rPr lang="en-CA"/>
            </a:br>
            <a:r>
              <a:rPr lang="en-CA"/>
              <a:t>happy path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674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Model is not valid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Controller needs to re-create the edit view</a:t>
            </a:r>
          </a:p>
          <a:p>
            <a:pPr lvl="1"/>
            <a:r>
              <a:rPr lang="en-CA" dirty="0"/>
              <a:t>Can re-populate the controls</a:t>
            </a:r>
          </a:p>
          <a:p>
            <a:pPr lvl="2"/>
            <a:r>
              <a:rPr lang="en-CA" dirty="0"/>
              <a:t>User's invalid input is in </a:t>
            </a:r>
            <a:r>
              <a:rPr lang="en-CA" dirty="0" err="1"/>
              <a:t>ModelState</a:t>
            </a:r>
            <a:endParaRPr lang="en-CA" dirty="0"/>
          </a:p>
          <a:p>
            <a:pPr lvl="2"/>
            <a:r>
              <a:rPr lang="en-CA" dirty="0"/>
              <a:t>User's valid data is in the Album object</a:t>
            </a:r>
          </a:p>
          <a:p>
            <a:pPr lvl="2"/>
            <a:endParaRPr lang="en-CA" dirty="0"/>
          </a:p>
          <a:p>
            <a:r>
              <a:rPr lang="en-CA" dirty="0"/>
              <a:t>Need the drop-down collections again</a:t>
            </a:r>
          </a:p>
          <a:p>
            <a:pPr lvl="1"/>
            <a:r>
              <a:rPr lang="en-CA" dirty="0"/>
              <a:t>ViewData was lost when the page was rendered</a:t>
            </a:r>
          </a:p>
          <a:p>
            <a:pPr lvl="1"/>
            <a:r>
              <a:rPr lang="en-CA" dirty="0"/>
              <a:t>Drop-downs were lost on post-back</a:t>
            </a:r>
          </a:p>
          <a:p>
            <a:pPr lvl="2"/>
            <a:r>
              <a:rPr lang="en-CA" dirty="0"/>
              <a:t>Only selected values were returned</a:t>
            </a:r>
          </a:p>
          <a:p>
            <a:pPr lvl="3"/>
            <a:endParaRPr lang="en-CA" dirty="0"/>
          </a:p>
          <a:p>
            <a:r>
              <a:rPr lang="en-CA" dirty="0"/>
              <a:t>… how do the error messages appear?</a:t>
            </a:r>
          </a:p>
          <a:p>
            <a:pPr lvl="1"/>
            <a:r>
              <a:rPr lang="en-CA" dirty="0"/>
              <a:t>In a process known as model binding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Edit posted back from user</a:t>
            </a:r>
            <a:br>
              <a:rPr lang="en-CA"/>
            </a:br>
            <a:r>
              <a:rPr lang="en-CA"/>
              <a:t>sad path: data errors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9601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Notice: there's no code like this:</a:t>
            </a:r>
          </a:p>
          <a:p>
            <a:pPr lvl="4"/>
            <a:r>
              <a:rPr lang="en-CA" dirty="0"/>
              <a:t>Album </a:t>
            </a:r>
            <a:r>
              <a:rPr lang="en-CA" dirty="0" err="1"/>
              <a:t>album</a:t>
            </a:r>
            <a:r>
              <a:rPr lang="en-CA" dirty="0"/>
              <a:t> = new Album();</a:t>
            </a:r>
          </a:p>
          <a:p>
            <a:pPr lvl="4"/>
            <a:r>
              <a:rPr lang="en-CA" dirty="0" err="1"/>
              <a:t>album.Title</a:t>
            </a:r>
            <a:r>
              <a:rPr lang="en-CA" dirty="0"/>
              <a:t> = </a:t>
            </a:r>
            <a:r>
              <a:rPr lang="en-CA" dirty="0" err="1"/>
              <a:t>Request.Form</a:t>
            </a:r>
            <a:r>
              <a:rPr lang="en-CA" dirty="0"/>
              <a:t>["title"];</a:t>
            </a:r>
          </a:p>
          <a:p>
            <a:pPr lvl="4"/>
            <a:r>
              <a:rPr lang="en-CA" dirty="0" err="1"/>
              <a:t>album.Price</a:t>
            </a:r>
            <a:r>
              <a:rPr lang="en-CA" dirty="0"/>
              <a:t> = </a:t>
            </a:r>
            <a:r>
              <a:rPr lang="en-CA" dirty="0" err="1"/>
              <a:t>Convert.ToDouble</a:t>
            </a:r>
            <a:r>
              <a:rPr lang="en-CA" dirty="0"/>
              <a:t>(</a:t>
            </a:r>
            <a:r>
              <a:rPr lang="en-CA" dirty="0" err="1"/>
              <a:t>Request.Form</a:t>
            </a:r>
            <a:r>
              <a:rPr lang="en-CA" dirty="0"/>
              <a:t>.["price"]);</a:t>
            </a:r>
          </a:p>
          <a:p>
            <a:pPr lvl="0"/>
            <a:r>
              <a:rPr lang="en-CA" dirty="0"/>
              <a:t>Back to conventions …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TextBox</a:t>
            </a:r>
            <a:r>
              <a:rPr lang="en-CA" dirty="0"/>
              <a:t> for title had the name "Title"</a:t>
            </a:r>
          </a:p>
          <a:p>
            <a:pPr lvl="1"/>
            <a:r>
              <a:rPr lang="en-CA" dirty="0"/>
              <a:t>The drop-down for </a:t>
            </a:r>
            <a:r>
              <a:rPr lang="en-CA" dirty="0" err="1"/>
              <a:t>genreId</a:t>
            </a:r>
            <a:r>
              <a:rPr lang="en-CA" dirty="0"/>
              <a:t> had the name 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r>
              <a:rPr lang="en-CA" dirty="0"/>
              <a:t>Input names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matched to property names</a:t>
            </a:r>
          </a:p>
          <a:p>
            <a:pPr lvl="1"/>
            <a:r>
              <a:rPr lang="en-CA" dirty="0"/>
              <a:t>Model Binder</a:t>
            </a:r>
          </a:p>
          <a:p>
            <a:pPr lvl="2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album) </a:t>
            </a:r>
          </a:p>
          <a:p>
            <a:pPr lvl="2"/>
            <a:r>
              <a:rPr lang="en-CA" dirty="0"/>
              <a:t>Model binder builds an 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/>
              <a:t> object for you…</a:t>
            </a:r>
          </a:p>
          <a:p>
            <a:pPr lvl="3"/>
            <a:r>
              <a:rPr lang="en-CA" dirty="0"/>
              <a:t>And fills its properties with like-named fields from the browser</a:t>
            </a:r>
          </a:p>
          <a:p>
            <a:pPr lvl="3"/>
            <a:r>
              <a:rPr lang="en-CA" dirty="0"/>
              <a:t>It also pick up the original id from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Model Binding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35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Looks at parameters to the controller action</a:t>
            </a:r>
          </a:p>
          <a:p>
            <a:pPr lvl="1"/>
            <a:r>
              <a:rPr lang="en-CA" dirty="0"/>
              <a:t>Discovers properties of complex objects (album)</a:t>
            </a:r>
          </a:p>
          <a:p>
            <a:pPr lvl="1"/>
            <a:r>
              <a:rPr lang="en-CA" dirty="0"/>
              <a:t>Can handle multiple parameters &amp; primitives</a:t>
            </a:r>
          </a:p>
          <a:p>
            <a:r>
              <a:rPr lang="en-CA" dirty="0"/>
              <a:t>Follows naming convention</a:t>
            </a:r>
          </a:p>
          <a:p>
            <a:pPr lvl="1"/>
            <a:r>
              <a:rPr lang="en-CA" dirty="0"/>
              <a:t>Converts &amp; moves values from request into parameters for the action</a:t>
            </a:r>
          </a:p>
          <a:p>
            <a:pPr lvl="2"/>
            <a:r>
              <a:rPr lang="en-CA" dirty="0"/>
              <a:t>Album has a parameter named "Title"</a:t>
            </a:r>
          </a:p>
          <a:p>
            <a:pPr lvl="3"/>
            <a:r>
              <a:rPr lang="en-CA" dirty="0"/>
              <a:t>Looks for a field named "Title" (any case) in the request</a:t>
            </a:r>
          </a:p>
          <a:p>
            <a:r>
              <a:rPr lang="en-CA" dirty="0"/>
              <a:t>A Lot of data comes in with the request</a:t>
            </a:r>
          </a:p>
          <a:p>
            <a:pPr lvl="1"/>
            <a:r>
              <a:rPr lang="en-CA" dirty="0"/>
              <a:t>Route data (URL), query string, form collection, cookies, server variables…</a:t>
            </a:r>
          </a:p>
          <a:p>
            <a:pPr lvl="2"/>
            <a:r>
              <a:rPr lang="en-CA" dirty="0"/>
              <a:t>You should know where Binder looks for input &amp; in what sequence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Binder</a:t>
            </a:r>
          </a:p>
        </p:txBody>
      </p:sp>
    </p:spTree>
    <p:extLst>
      <p:ext uri="{BB962C8B-B14F-4D97-AF65-F5344CB8AC3E}">
        <p14:creationId xmlns:p14="http://schemas.microsoft.com/office/powerpoint/2010/main" val="2947119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? id)</a:t>
            </a:r>
            <a:endParaRPr lang="en-CA" dirty="0"/>
          </a:p>
          <a:p>
            <a:pPr lvl="1"/>
            <a:r>
              <a:rPr lang="en-CA" dirty="0"/>
              <a:t>Will find ID in the URL: 	/Album/Edit/5</a:t>
            </a:r>
          </a:p>
          <a:p>
            <a:pPr lvl="2"/>
            <a:r>
              <a:rPr lang="en-CA" dirty="0"/>
              <a:t>Convention: /controller/action/ID</a:t>
            </a:r>
          </a:p>
          <a:p>
            <a:pPr lvl="1"/>
            <a:r>
              <a:rPr lang="en-CA" dirty="0"/>
              <a:t>Or query-string: 		/Album/</a:t>
            </a:r>
            <a:r>
              <a:rPr lang="en-CA" dirty="0" err="1"/>
              <a:t>Edit?id</a:t>
            </a:r>
            <a:r>
              <a:rPr lang="en-CA" dirty="0"/>
              <a:t>=5</a:t>
            </a:r>
          </a:p>
          <a:p>
            <a:pPr lvl="1"/>
            <a:r>
              <a:rPr lang="en-CA" dirty="0"/>
              <a:t>Or "ID" anywhere on the page, any case</a:t>
            </a:r>
          </a:p>
          <a:p>
            <a:r>
              <a:rPr lang="en-CA" dirty="0"/>
              <a:t>Can't find a like-named value?</a:t>
            </a:r>
          </a:p>
          <a:p>
            <a:pPr lvl="1"/>
            <a:r>
              <a:rPr lang="en-CA" dirty="0">
                <a:sym typeface="Wingdings" pitchFamily="2" charset="2"/>
              </a:rPr>
              <a:t>Normally, property will be null … not a good number</a:t>
            </a:r>
          </a:p>
          <a:p>
            <a:pPr lvl="2"/>
            <a:r>
              <a:rPr lang="en-CA" dirty="0">
                <a:sym typeface="Wingdings" pitchFamily="2" charset="2"/>
              </a:rPr>
              <a:t>That's why you look for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… </a:t>
            </a:r>
            <a:r>
              <a:rPr lang="en-CA" dirty="0">
                <a:sym typeface="Wingdings" pitchFamily="2" charset="2"/>
              </a:rPr>
              <a:t>a </a:t>
            </a:r>
            <a:r>
              <a:rPr lang="en-CA" i="1" dirty="0" err="1">
                <a:sym typeface="Wingdings" pitchFamily="2" charset="2"/>
              </a:rPr>
              <a:t>nullable</a:t>
            </a:r>
            <a:r>
              <a:rPr lang="en-CA" dirty="0">
                <a:sym typeface="Wingdings" pitchFamily="2" charset="2"/>
              </a:rPr>
              <a:t> integer</a:t>
            </a:r>
            <a:endParaRPr lang="en-CA" dirty="0"/>
          </a:p>
          <a:p>
            <a:r>
              <a:rPr lang="en-CA" dirty="0"/>
              <a:t>Over-posting attack</a:t>
            </a:r>
            <a:r>
              <a:rPr lang="en-CA" sz="1800" dirty="0"/>
              <a:t> (later)</a:t>
            </a:r>
            <a:endParaRPr lang="en-CA" dirty="0"/>
          </a:p>
          <a:p>
            <a:pPr lvl="1"/>
            <a:r>
              <a:rPr lang="en-CA" dirty="0"/>
              <a:t>"Nasties" provide properties you don't expect…</a:t>
            </a:r>
          </a:p>
          <a:p>
            <a:pPr lvl="2"/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endParaRPr lang="en-CA" sz="1800" dirty="0"/>
          </a:p>
          <a:p>
            <a:pPr lvl="3"/>
            <a:r>
              <a:rPr lang="en-CA" sz="1600" dirty="0"/>
              <a:t>Bind limits the fields Binder will look for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Binder is also used for HTTP GET </a:t>
            </a:r>
          </a:p>
        </p:txBody>
      </p:sp>
      <p:sp>
        <p:nvSpPr>
          <p:cNvPr id="4" name="Freeform 3"/>
          <p:cNvSpPr/>
          <p:nvPr/>
        </p:nvSpPr>
        <p:spPr>
          <a:xfrm>
            <a:off x="7159429" y="2326989"/>
            <a:ext cx="285054" cy="149360"/>
          </a:xfrm>
          <a:custGeom>
            <a:avLst/>
            <a:gdLst>
              <a:gd name="connsiteX0" fmla="*/ 0 w 285054"/>
              <a:gd name="connsiteY0" fmla="*/ 6856 h 149360"/>
              <a:gd name="connsiteX1" fmla="*/ 285008 w 285054"/>
              <a:gd name="connsiteY1" fmla="*/ 6856 h 149360"/>
              <a:gd name="connsiteX2" fmla="*/ 23751 w 285054"/>
              <a:gd name="connsiteY2" fmla="*/ 78108 h 149360"/>
              <a:gd name="connsiteX3" fmla="*/ 190005 w 285054"/>
              <a:gd name="connsiteY3" fmla="*/ 101859 h 149360"/>
              <a:gd name="connsiteX4" fmla="*/ 95003 w 285054"/>
              <a:gd name="connsiteY4" fmla="*/ 149360 h 1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54" h="149360">
                <a:moveTo>
                  <a:pt x="0" y="6856"/>
                </a:moveTo>
                <a:cubicBezTo>
                  <a:pt x="140525" y="918"/>
                  <a:pt x="281050" y="-5019"/>
                  <a:pt x="285008" y="6856"/>
                </a:cubicBezTo>
                <a:cubicBezTo>
                  <a:pt x="288967" y="18731"/>
                  <a:pt x="39585" y="62274"/>
                  <a:pt x="23751" y="78108"/>
                </a:cubicBezTo>
                <a:cubicBezTo>
                  <a:pt x="7917" y="93942"/>
                  <a:pt x="178130" y="89984"/>
                  <a:pt x="190005" y="101859"/>
                </a:cubicBezTo>
                <a:cubicBezTo>
                  <a:pt x="201880" y="113734"/>
                  <a:pt x="148441" y="131547"/>
                  <a:pt x="95003" y="149360"/>
                </a:cubicBezTo>
              </a:path>
            </a:pathLst>
          </a:custGeom>
          <a:noFill/>
          <a:ln w="28575" cmpd="sng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7063483" y="3033749"/>
            <a:ext cx="762000" cy="149360"/>
          </a:xfrm>
          <a:custGeom>
            <a:avLst/>
            <a:gdLst>
              <a:gd name="connsiteX0" fmla="*/ 0 w 285054"/>
              <a:gd name="connsiteY0" fmla="*/ 6856 h 149360"/>
              <a:gd name="connsiteX1" fmla="*/ 285008 w 285054"/>
              <a:gd name="connsiteY1" fmla="*/ 6856 h 149360"/>
              <a:gd name="connsiteX2" fmla="*/ 23751 w 285054"/>
              <a:gd name="connsiteY2" fmla="*/ 78108 h 149360"/>
              <a:gd name="connsiteX3" fmla="*/ 190005 w 285054"/>
              <a:gd name="connsiteY3" fmla="*/ 101859 h 149360"/>
              <a:gd name="connsiteX4" fmla="*/ 95003 w 285054"/>
              <a:gd name="connsiteY4" fmla="*/ 149360 h 1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54" h="149360">
                <a:moveTo>
                  <a:pt x="0" y="6856"/>
                </a:moveTo>
                <a:cubicBezTo>
                  <a:pt x="140525" y="918"/>
                  <a:pt x="281050" y="-5019"/>
                  <a:pt x="285008" y="6856"/>
                </a:cubicBezTo>
                <a:cubicBezTo>
                  <a:pt x="288967" y="18731"/>
                  <a:pt x="39585" y="62274"/>
                  <a:pt x="23751" y="78108"/>
                </a:cubicBezTo>
                <a:cubicBezTo>
                  <a:pt x="7917" y="93942"/>
                  <a:pt x="178130" y="89984"/>
                  <a:pt x="190005" y="101859"/>
                </a:cubicBezTo>
                <a:cubicBezTo>
                  <a:pt x="201880" y="113734"/>
                  <a:pt x="148441" y="131547"/>
                  <a:pt x="95003" y="149360"/>
                </a:cubicBezTo>
              </a:path>
            </a:pathLst>
          </a:custGeom>
          <a:noFill/>
          <a:ln w="28575" cmpd="sng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921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2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TryUpdateModelAsync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(album))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context.Update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endParaRPr lang="en-CA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 err="1"/>
              <a:t>TryUpdateModel</a:t>
            </a:r>
            <a:r>
              <a:rPr lang="en-CA" dirty="0"/>
              <a:t> – invokes Binder when you tell it to</a:t>
            </a:r>
          </a:p>
          <a:p>
            <a:pPr lvl="1"/>
            <a:r>
              <a:rPr lang="en-CA" dirty="0"/>
              <a:t>Moves valid fields, flags invalid fields … just like before</a:t>
            </a:r>
          </a:p>
          <a:p>
            <a:pPr lvl="1"/>
            <a:r>
              <a:rPr lang="en-CA" dirty="0"/>
              <a:t>If you have computed fields</a:t>
            </a:r>
          </a:p>
          <a:p>
            <a:pPr lvl="2"/>
            <a:r>
              <a:rPr lang="en-CA" dirty="0"/>
              <a:t>You  can construct them </a:t>
            </a:r>
            <a:r>
              <a:rPr lang="en-CA" i="1" dirty="0"/>
              <a:t>before</a:t>
            </a:r>
            <a:r>
              <a:rPr lang="en-CA" dirty="0"/>
              <a:t> they're validated 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TryUpdateModelAsync</a:t>
            </a:r>
            <a:r>
              <a:rPr lang="en-CA" dirty="0"/>
              <a:t> </a:t>
            </a:r>
            <a:br>
              <a:rPr lang="en-CA" dirty="0"/>
            </a:br>
            <a:r>
              <a:rPr lang="en-CA" sz="2700" dirty="0"/>
              <a:t>- control when binding happens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18919" y="2693773"/>
            <a:ext cx="2298357" cy="59312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87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Updated whenever binder moves a value into a model</a:t>
            </a:r>
          </a:p>
          <a:p>
            <a:r>
              <a:rPr lang="en-CA" dirty="0"/>
              <a:t>You can check it after binding:</a:t>
            </a:r>
          </a:p>
          <a:p>
            <a:pPr marL="603504" lvl="2" indent="0">
              <a:buNone/>
            </a:pPr>
            <a:r>
              <a:rPr lang="en-CA" sz="22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03504" lvl="2" indent="0">
              <a:buNone/>
            </a:pP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TryUpdateModelAsync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pPr marL="603504" lvl="2" indent="0">
              <a:buNone/>
            </a:pP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2800" dirty="0"/>
              <a:t>If</a:t>
            </a:r>
            <a:r>
              <a:rPr lang="en-CA" dirty="0"/>
              <a:t> there are errors, Model State will contain:</a:t>
            </a:r>
          </a:p>
          <a:p>
            <a:pPr lvl="1"/>
            <a:r>
              <a:rPr lang="en-CA" dirty="0"/>
              <a:t>Names, attempted values and error messages</a:t>
            </a:r>
          </a:p>
          <a:p>
            <a:pPr lvl="2"/>
            <a:r>
              <a:rPr lang="en-CA" dirty="0"/>
              <a:t>… for the properties in error</a:t>
            </a:r>
          </a:p>
          <a:p>
            <a:pPr lvl="1"/>
            <a:r>
              <a:rPr lang="en-CA" dirty="0"/>
              <a:t>Views use this to help users correct their input</a:t>
            </a:r>
          </a:p>
          <a:p>
            <a:pPr lvl="2"/>
            <a:r>
              <a:rPr lang="en-CA" dirty="0"/>
              <a:t>Looks here first to populate controls on the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ModelState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8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dirty="0"/>
          </a:p>
          <a:p>
            <a:pPr lvl="1"/>
            <a:r>
              <a:rPr lang="en-CA" dirty="0"/>
              <a:t>Says Class is </a:t>
            </a:r>
            <a:r>
              <a:rPr lang="en-CA" u="sng" dirty="0"/>
              <a:t>logically</a:t>
            </a:r>
            <a:r>
              <a:rPr lang="en-CA" dirty="0"/>
              <a:t> in "Models" folder of project</a:t>
            </a:r>
          </a:p>
          <a:p>
            <a:pPr lvl="1"/>
            <a:r>
              <a:rPr lang="en-CA" dirty="0"/>
              <a:t>It doesn't have to physically be there…</a:t>
            </a:r>
          </a:p>
          <a:p>
            <a:pPr lvl="2"/>
            <a:r>
              <a:rPr lang="en-CA" dirty="0"/>
              <a:t>Just as long as the namespace declaration says it is</a:t>
            </a:r>
          </a:p>
          <a:p>
            <a:pPr lvl="1"/>
            <a:r>
              <a:rPr lang="en-CA" dirty="0"/>
              <a:t>MVC is built on "convention"</a:t>
            </a:r>
          </a:p>
          <a:p>
            <a:pPr lvl="2"/>
            <a:r>
              <a:rPr lang="en-CA" dirty="0"/>
              <a:t>This is where it'll look for models by default</a:t>
            </a:r>
          </a:p>
          <a:p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</a:p>
          <a:p>
            <a:pPr lvl="1"/>
            <a:r>
              <a:rPr lang="en-CA" dirty="0"/>
              <a:t>This declares and names the class </a:t>
            </a:r>
          </a:p>
          <a:p>
            <a:pPr lvl="1"/>
            <a:r>
              <a:rPr lang="en-CA" dirty="0"/>
              <a:t>"public" so it is accessible outside of this project</a:t>
            </a:r>
          </a:p>
          <a:p>
            <a:pPr lvl="2"/>
            <a:r>
              <a:rPr lang="en-CA" dirty="0"/>
              <a:t>Other programs (&amp; projects) can use it</a:t>
            </a:r>
          </a:p>
          <a:p>
            <a:pPr lvl="1"/>
            <a:r>
              <a:rPr lang="en-CA" dirty="0"/>
              <a:t>"partial" so we can apply annotations</a:t>
            </a:r>
          </a:p>
          <a:p>
            <a:pPr lvl="2"/>
            <a:r>
              <a:rPr lang="en-CA" dirty="0"/>
              <a:t>Without touching the generated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Model breakdown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48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dirty="0"/>
          </a:p>
          <a:p>
            <a:pPr lvl="1"/>
            <a:r>
              <a:rPr lang="en-CA" dirty="0"/>
              <a:t>public … so accessible to other programs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… the property's </a:t>
            </a:r>
            <a:r>
              <a:rPr lang="en-CA" dirty="0" err="1"/>
              <a:t>DataType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AlbumId</a:t>
            </a:r>
            <a:r>
              <a:rPr lang="en-CA" dirty="0"/>
              <a:t> … name of this property</a:t>
            </a:r>
          </a:p>
          <a:p>
            <a:pPr lvl="3"/>
            <a:r>
              <a:rPr lang="en-CA" dirty="0"/>
              <a:t>Note: because this property is </a:t>
            </a:r>
          </a:p>
          <a:p>
            <a:pPr lvl="4"/>
            <a:r>
              <a:rPr lang="en-CA" dirty="0"/>
              <a:t>(a) named the same as the class and </a:t>
            </a:r>
          </a:p>
          <a:p>
            <a:pPr lvl="4"/>
            <a:r>
              <a:rPr lang="en-CA" dirty="0"/>
              <a:t>(b) has ID suffix (upper, lower or mixed case)</a:t>
            </a:r>
          </a:p>
          <a:p>
            <a:pPr lvl="3"/>
            <a:r>
              <a:rPr lang="en-CA" dirty="0"/>
              <a:t>Razor assumes it's the auto-incrementing primary key for the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Properties of a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228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CA" sz="2800" dirty="0"/>
          </a:p>
          <a:p>
            <a:pPr lvl="1"/>
            <a:r>
              <a:rPr lang="en-CA" dirty="0"/>
              <a:t>Programs can get (read) and set (change) the value in this property.</a:t>
            </a:r>
          </a:p>
          <a:p>
            <a:pPr lvl="2"/>
            <a:r>
              <a:rPr lang="en-CA" dirty="0"/>
              <a:t>aka accessor &amp; mutator … or getter &amp; setter</a:t>
            </a:r>
          </a:p>
          <a:p>
            <a:pPr lvl="2"/>
            <a:r>
              <a:rPr lang="en-CA" dirty="0"/>
              <a:t>The ";" is code that runs when getting or setting </a:t>
            </a:r>
          </a:p>
          <a:p>
            <a:pPr lvl="3"/>
            <a:r>
              <a:rPr lang="en-CA" dirty="0"/>
              <a:t>Can expand this for edits, metric/imperial conversion, etc.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  <a:p>
            <a:pPr lvl="1"/>
            <a:r>
              <a:rPr lang="en-US" dirty="0"/>
              <a:t>This describes a relationship to a single artist object</a:t>
            </a:r>
          </a:p>
          <a:p>
            <a:pPr lvl="1"/>
            <a:r>
              <a:rPr lang="en-US" dirty="0"/>
              <a:t>It's called a navigational property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  <a:p>
            <a:pPr lvl="1"/>
            <a:r>
              <a:rPr lang="en-US" dirty="0"/>
              <a:t>This property is a foreign key reference to a related table</a:t>
            </a:r>
          </a:p>
          <a:p>
            <a:pPr lvl="2"/>
            <a:r>
              <a:rPr lang="en-US" dirty="0"/>
              <a:t>It may not be evident to you …</a:t>
            </a:r>
          </a:p>
          <a:p>
            <a:pPr lvl="3"/>
            <a:r>
              <a:rPr lang="en-US" dirty="0"/>
              <a:t>Entity Framework will figure it out if you ask for an album's artist's name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Properties of a Model (cont'd)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66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These describe zero-to-</a:t>
            </a:r>
            <a:r>
              <a:rPr lang="en-US" dirty="0">
                <a:sym typeface="Wingdings" panose="05000000000000000000" pitchFamily="2" charset="2"/>
              </a:rPr>
              <a:t>many </a:t>
            </a:r>
            <a:r>
              <a:rPr lang="en-US" dirty="0"/>
              <a:t>relationships to other models</a:t>
            </a:r>
          </a:p>
          <a:p>
            <a:pPr lvl="1"/>
            <a:r>
              <a:rPr lang="en-US" dirty="0"/>
              <a:t>An album can be in multiple shopping carts</a:t>
            </a:r>
          </a:p>
          <a:p>
            <a:pPr lvl="2"/>
            <a:r>
              <a:rPr lang="en-US" dirty="0"/>
              <a:t>Hence the collection of cart objects</a:t>
            </a:r>
          </a:p>
          <a:p>
            <a:pPr lvl="1"/>
            <a:r>
              <a:rPr lang="en-US" dirty="0"/>
              <a:t>An album could be in multiple </a:t>
            </a:r>
            <a:r>
              <a:rPr lang="en-US" dirty="0" err="1"/>
              <a:t>orderDetail</a:t>
            </a:r>
            <a:r>
              <a:rPr lang="en-US" dirty="0"/>
              <a:t> records</a:t>
            </a:r>
          </a:p>
          <a:p>
            <a:pPr lvl="2"/>
            <a:r>
              <a:rPr lang="en-US" dirty="0"/>
              <a:t>Hence the collection of </a:t>
            </a:r>
            <a:r>
              <a:rPr lang="en-US" dirty="0" err="1"/>
              <a:t>orderDetail</a:t>
            </a:r>
            <a:r>
              <a:rPr lang="en-US" dirty="0"/>
              <a:t> objects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Properties of a Model (cont'd)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10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9644" y="1443841"/>
            <a:ext cx="755409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Genre() { Album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&gt;();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other Models we'll need</a:t>
            </a:r>
            <a:br>
              <a:rPr lang="en-CA" dirty="0"/>
            </a:br>
            <a:r>
              <a:rPr lang="en-CA" sz="3100" dirty="0"/>
              <a:t>data-first approach </a:t>
            </a:r>
            <a:r>
              <a:rPr lang="en-CA" sz="3100" dirty="0">
                <a:sym typeface="Wingdings" panose="05000000000000000000" pitchFamily="2" charset="2"/>
              </a:rPr>
              <a:t> generated models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041027" y="250961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hazard a guess why these are here?</a:t>
            </a:r>
          </a:p>
        </p:txBody>
      </p:sp>
      <p:sp>
        <p:nvSpPr>
          <p:cNvPr id="4" name="Freeform 3"/>
          <p:cNvSpPr/>
          <p:nvPr/>
        </p:nvSpPr>
        <p:spPr>
          <a:xfrm>
            <a:off x="6237513" y="2323074"/>
            <a:ext cx="2741729" cy="343052"/>
          </a:xfrm>
          <a:custGeom>
            <a:avLst/>
            <a:gdLst>
              <a:gd name="connsiteX0" fmla="*/ 1410788 w 1410788"/>
              <a:gd name="connsiteY0" fmla="*/ 374468 h 381305"/>
              <a:gd name="connsiteX1" fmla="*/ 609600 w 1410788"/>
              <a:gd name="connsiteY1" fmla="*/ 330926 h 381305"/>
              <a:gd name="connsiteX2" fmla="*/ 0 w 1410788"/>
              <a:gd name="connsiteY2" fmla="*/ 0 h 38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88" h="381305">
                <a:moveTo>
                  <a:pt x="1410788" y="374468"/>
                </a:moveTo>
                <a:cubicBezTo>
                  <a:pt x="1127759" y="383902"/>
                  <a:pt x="844731" y="393337"/>
                  <a:pt x="609600" y="330926"/>
                </a:cubicBezTo>
                <a:cubicBezTo>
                  <a:pt x="374469" y="268515"/>
                  <a:pt x="187234" y="134257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58962" y="4055367"/>
            <a:ext cx="767766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Artist() { Album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&gt;();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12" name="Freeform 11"/>
          <p:cNvSpPr/>
          <p:nvPr/>
        </p:nvSpPr>
        <p:spPr>
          <a:xfrm>
            <a:off x="8619191" y="2677297"/>
            <a:ext cx="351814" cy="1894703"/>
          </a:xfrm>
          <a:custGeom>
            <a:avLst/>
            <a:gdLst>
              <a:gd name="connsiteX0" fmla="*/ 351814 w 351814"/>
              <a:gd name="connsiteY0" fmla="*/ 0 h 1894703"/>
              <a:gd name="connsiteX1" fmla="*/ 47014 w 351814"/>
              <a:gd name="connsiteY1" fmla="*/ 807308 h 1894703"/>
              <a:gd name="connsiteX2" fmla="*/ 5825 w 351814"/>
              <a:gd name="connsiteY2" fmla="*/ 1894703 h 189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814" h="1894703">
                <a:moveTo>
                  <a:pt x="351814" y="0"/>
                </a:moveTo>
                <a:cubicBezTo>
                  <a:pt x="228246" y="245762"/>
                  <a:pt x="104679" y="491524"/>
                  <a:pt x="47014" y="807308"/>
                </a:cubicBezTo>
                <a:cubicBezTo>
                  <a:pt x="-10651" y="1123092"/>
                  <a:pt x="-2413" y="1508897"/>
                  <a:pt x="5825" y="189470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2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Aside: generating Models from an exiting database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30368" y="2895792"/>
            <a:ext cx="6096000" cy="1454888"/>
          </a:xfrm>
        </p:spPr>
        <p:txBody>
          <a:bodyPr/>
          <a:lstStyle/>
          <a:p>
            <a:r>
              <a:rPr lang="en-CA" dirty="0"/>
              <a:t>Also known as the Data-First Approach</a:t>
            </a:r>
          </a:p>
        </p:txBody>
      </p:sp>
    </p:spTree>
    <p:extLst>
      <p:ext uri="{BB962C8B-B14F-4D97-AF65-F5344CB8AC3E}">
        <p14:creationId xmlns:p14="http://schemas.microsoft.com/office/powerpoint/2010/main" val="22020075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2_MVC_Views_LayoutC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02_MVC_Views_LayoutCss</Template>
  <TotalTime>463</TotalTime>
  <Words>3091</Words>
  <Application>Microsoft Office PowerPoint</Application>
  <PresentationFormat>Widescreen</PresentationFormat>
  <Paragraphs>508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02_MVC_Views_LayoutCss</vt:lpstr>
      <vt:lpstr>Concourse</vt:lpstr>
      <vt:lpstr>1_Concourse</vt:lpstr>
      <vt:lpstr>2_Concourse</vt:lpstr>
      <vt:lpstr>3_Concourse</vt:lpstr>
      <vt:lpstr>4_Concourse</vt:lpstr>
      <vt:lpstr>5_Concourse</vt:lpstr>
      <vt:lpstr>MVC Models &amp; the Entity Framework</vt:lpstr>
      <vt:lpstr>What's a "Model" in MVC sense?</vt:lpstr>
      <vt:lpstr>A Typical Model</vt:lpstr>
      <vt:lpstr>Model breakdown</vt:lpstr>
      <vt:lpstr>Properties of a Model</vt:lpstr>
      <vt:lpstr>Properties of a Model (cont'd)</vt:lpstr>
      <vt:lpstr>Properties of a Model (cont'd)</vt:lpstr>
      <vt:lpstr>Two other Models we'll need data-first approach  generated models</vt:lpstr>
      <vt:lpstr>Aside: generating Models from an exiting database</vt:lpstr>
      <vt:lpstr>Generating Models - connect to the database  - start NuGet Package Manager Console</vt:lpstr>
      <vt:lpstr>Scaffold (generate) the context &amp; models</vt:lpstr>
      <vt:lpstr>Set up support for Dependency Injection</vt:lpstr>
      <vt:lpstr>Modify the context  to support Dependency Injection</vt:lpstr>
      <vt:lpstr>Centralise connection string in appsettings.json</vt:lpstr>
      <vt:lpstr>Register the context as a service with Startup.cs </vt:lpstr>
      <vt:lpstr>Build the project before generating Controllers</vt:lpstr>
      <vt:lpstr>End Aside on Generating Models</vt:lpstr>
      <vt:lpstr>Generate the AlbumController</vt:lpstr>
      <vt:lpstr>Scaffolding for a Controller</vt:lpstr>
      <vt:lpstr>Scaffolding for a Controller (cont'd)</vt:lpstr>
      <vt:lpstr>Database Context  (DbContext class)</vt:lpstr>
      <vt:lpstr>DbContext</vt:lpstr>
      <vt:lpstr>Note on Properties</vt:lpstr>
      <vt:lpstr>Attribute-&amp;-Property Alternative I like string properties with "" instead of null … and to trim them</vt:lpstr>
      <vt:lpstr>Look at the setup Edit action</vt:lpstr>
      <vt:lpstr>ViewData["GenreId"] = new SelectList(  _context.Genre, "GenreId", "Name", album.GenreId);</vt:lpstr>
      <vt:lpstr>Generated Edit Page for Albums</vt:lpstr>
      <vt:lpstr>Code to create the drop-down (a &lt;select&gt; with &lt;option&gt;s)</vt:lpstr>
      <vt:lpstr>HTML code produced</vt:lpstr>
      <vt:lpstr>Alternative: a View Model</vt:lpstr>
      <vt:lpstr>When the user submits the page</vt:lpstr>
      <vt:lpstr>Post-Back Edit Action</vt:lpstr>
      <vt:lpstr>Edit posted back from user happy path</vt:lpstr>
      <vt:lpstr>Edit posted back from user sad path: data errors</vt:lpstr>
      <vt:lpstr>Model Binding</vt:lpstr>
      <vt:lpstr>Model Binder</vt:lpstr>
      <vt:lpstr>Binder is also used for HTTP GET </vt:lpstr>
      <vt:lpstr>TryUpdateModelAsync  - control when binding happens</vt:lpstr>
      <vt:lpstr>ModelState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Turton</dc:creator>
  <cp:lastModifiedBy>dturton</cp:lastModifiedBy>
  <cp:revision>57</cp:revision>
  <dcterms:created xsi:type="dcterms:W3CDTF">2016-07-14T17:43:13Z</dcterms:created>
  <dcterms:modified xsi:type="dcterms:W3CDTF">2016-08-15T13:58:29Z</dcterms:modified>
</cp:coreProperties>
</file>