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26"/>
  </p:notesMasterIdLst>
  <p:sldIdLst>
    <p:sldId id="257" r:id="rId5"/>
    <p:sldId id="258" r:id="rId6"/>
    <p:sldId id="259" r:id="rId7"/>
    <p:sldId id="260" r:id="rId8"/>
    <p:sldId id="261" r:id="rId9"/>
    <p:sldId id="262" r:id="rId10"/>
    <p:sldId id="280" r:id="rId11"/>
    <p:sldId id="263" r:id="rId12"/>
    <p:sldId id="265" r:id="rId13"/>
    <p:sldId id="267" r:id="rId14"/>
    <p:sldId id="279" r:id="rId15"/>
    <p:sldId id="268" r:id="rId16"/>
    <p:sldId id="275" r:id="rId17"/>
    <p:sldId id="276" r:id="rId18"/>
    <p:sldId id="271" r:id="rId19"/>
    <p:sldId id="278" r:id="rId20"/>
    <p:sldId id="270" r:id="rId21"/>
    <p:sldId id="277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1E9A9-7801-4B0B-8E1C-F6AFFD0AA00F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9C78C-8A26-4B9E-9BAB-2AF0319D0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5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28685" indent="-280264">
              <a:defRPr>
                <a:solidFill>
                  <a:schemeClr val="tx1"/>
                </a:solidFill>
                <a:latin typeface="Tahoma" charset="0"/>
              </a:defRPr>
            </a:lvl2pPr>
            <a:lvl3pPr marL="1121054" indent="-224211">
              <a:defRPr>
                <a:solidFill>
                  <a:schemeClr val="tx1"/>
                </a:solidFill>
                <a:latin typeface="Tahoma" charset="0"/>
              </a:defRPr>
            </a:lvl3pPr>
            <a:lvl4pPr marL="1569476" indent="-224211">
              <a:defRPr>
                <a:solidFill>
                  <a:schemeClr val="tx1"/>
                </a:solidFill>
                <a:latin typeface="Tahoma" charset="0"/>
              </a:defRPr>
            </a:lvl4pPr>
            <a:lvl5pPr marL="2017898" indent="-224211">
              <a:defRPr>
                <a:solidFill>
                  <a:schemeClr val="tx1"/>
                </a:solidFill>
                <a:latin typeface="Tahoma" charset="0"/>
              </a:defRPr>
            </a:lvl5pPr>
            <a:lvl6pPr marL="2466320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14741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363163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11585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C575AED2-843A-42EF-8C23-F1F916542491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89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28685" indent="-280264">
              <a:defRPr>
                <a:solidFill>
                  <a:schemeClr val="tx1"/>
                </a:solidFill>
                <a:latin typeface="Tahoma" charset="0"/>
              </a:defRPr>
            </a:lvl2pPr>
            <a:lvl3pPr marL="1121054" indent="-224211">
              <a:defRPr>
                <a:solidFill>
                  <a:schemeClr val="tx1"/>
                </a:solidFill>
                <a:latin typeface="Tahoma" charset="0"/>
              </a:defRPr>
            </a:lvl3pPr>
            <a:lvl4pPr marL="1569476" indent="-224211">
              <a:defRPr>
                <a:solidFill>
                  <a:schemeClr val="tx1"/>
                </a:solidFill>
                <a:latin typeface="Tahoma" charset="0"/>
              </a:defRPr>
            </a:lvl4pPr>
            <a:lvl5pPr marL="2017898" indent="-224211">
              <a:defRPr>
                <a:solidFill>
                  <a:schemeClr val="tx1"/>
                </a:solidFill>
                <a:latin typeface="Tahoma" charset="0"/>
              </a:defRPr>
            </a:lvl5pPr>
            <a:lvl6pPr marL="2466320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14741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363163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11585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49E9531-C8B9-4C13-9662-96B786DDCFB3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07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28685" indent="-280264">
              <a:defRPr>
                <a:solidFill>
                  <a:schemeClr val="tx1"/>
                </a:solidFill>
                <a:latin typeface="Tahoma" charset="0"/>
              </a:defRPr>
            </a:lvl2pPr>
            <a:lvl3pPr marL="1121054" indent="-224211">
              <a:defRPr>
                <a:solidFill>
                  <a:schemeClr val="tx1"/>
                </a:solidFill>
                <a:latin typeface="Tahoma" charset="0"/>
              </a:defRPr>
            </a:lvl3pPr>
            <a:lvl4pPr marL="1569476" indent="-224211">
              <a:defRPr>
                <a:solidFill>
                  <a:schemeClr val="tx1"/>
                </a:solidFill>
                <a:latin typeface="Tahoma" charset="0"/>
              </a:defRPr>
            </a:lvl4pPr>
            <a:lvl5pPr marL="2017898" indent="-224211">
              <a:defRPr>
                <a:solidFill>
                  <a:schemeClr val="tx1"/>
                </a:solidFill>
                <a:latin typeface="Tahoma" charset="0"/>
              </a:defRPr>
            </a:lvl5pPr>
            <a:lvl6pPr marL="2466320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14741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363163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11585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CC9FEE5-4053-4319-ABCE-C8A1FC24F825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93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28685" indent="-280264">
              <a:defRPr>
                <a:solidFill>
                  <a:schemeClr val="tx1"/>
                </a:solidFill>
                <a:latin typeface="Tahoma" charset="0"/>
              </a:defRPr>
            </a:lvl2pPr>
            <a:lvl3pPr marL="1121054" indent="-224211">
              <a:defRPr>
                <a:solidFill>
                  <a:schemeClr val="tx1"/>
                </a:solidFill>
                <a:latin typeface="Tahoma" charset="0"/>
              </a:defRPr>
            </a:lvl3pPr>
            <a:lvl4pPr marL="1569476" indent="-224211">
              <a:defRPr>
                <a:solidFill>
                  <a:schemeClr val="tx1"/>
                </a:solidFill>
                <a:latin typeface="Tahoma" charset="0"/>
              </a:defRPr>
            </a:lvl4pPr>
            <a:lvl5pPr marL="2017898" indent="-224211">
              <a:defRPr>
                <a:solidFill>
                  <a:schemeClr val="tx1"/>
                </a:solidFill>
                <a:latin typeface="Tahoma" charset="0"/>
              </a:defRPr>
            </a:lvl5pPr>
            <a:lvl6pPr marL="2466320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14741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363163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11585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C255DC85-1E87-4B43-901D-C8ACDDD914A8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247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28685" indent="-280264">
              <a:defRPr>
                <a:solidFill>
                  <a:schemeClr val="tx1"/>
                </a:solidFill>
                <a:latin typeface="Tahoma" charset="0"/>
              </a:defRPr>
            </a:lvl2pPr>
            <a:lvl3pPr marL="1121054" indent="-224211">
              <a:defRPr>
                <a:solidFill>
                  <a:schemeClr val="tx1"/>
                </a:solidFill>
                <a:latin typeface="Tahoma" charset="0"/>
              </a:defRPr>
            </a:lvl3pPr>
            <a:lvl4pPr marL="1569476" indent="-224211">
              <a:defRPr>
                <a:solidFill>
                  <a:schemeClr val="tx1"/>
                </a:solidFill>
                <a:latin typeface="Tahoma" charset="0"/>
              </a:defRPr>
            </a:lvl4pPr>
            <a:lvl5pPr marL="2017898" indent="-224211">
              <a:defRPr>
                <a:solidFill>
                  <a:schemeClr val="tx1"/>
                </a:solidFill>
                <a:latin typeface="Tahoma" charset="0"/>
              </a:defRPr>
            </a:lvl5pPr>
            <a:lvl6pPr marL="2466320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14741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363163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11585" indent="-22421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5F7F6F0E-D5C2-4614-81B2-A2D9B8B8A6ED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24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549FB9B-1B68-4DE8-AE5D-57658C60A4C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8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Tahoma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prstClr val="black"/>
                </a:solidFill>
                <a:latin typeface="Tahoma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0A0F627-7AD3-446B-A346-3FA8B61F2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BBFB1-FCDE-48F0-A5E2-119EC49C808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F84E3-F20A-4277-9F9C-A883F3BD661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7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14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650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840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608815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57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59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7986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88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2B0C7-0EDA-4B1C-A264-204214E4065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15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72294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967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210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2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088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5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880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2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539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A91F7B2-B70F-48B6-B2E5-0B01CF63B8DD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1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46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9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1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53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36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3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1075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9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740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06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A5B4FA-1973-4740-803F-46E0DA983E9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3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5717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628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21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71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0051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0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A6A7E4-7952-48F8-BB16-944B6AF097F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10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EDAC70-107B-4DCC-AEE4-B653CC3A977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36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6E64C-7DF3-4FC5-A2DA-F35BB1C13BD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BCEA90-F8D0-452C-8A85-4DF6A4BE00E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68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  <a:latin typeface="Tahoma" charset="0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800">
              <a:solidFill>
                <a:prstClr val="white"/>
              </a:solidFill>
              <a:latin typeface="Tahoma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9FF450D-6F8B-4EDE-9D04-A719E2BB0B7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51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800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F8330D-D449-45ED-A9AE-8D266489792A}" type="slidenum">
              <a:rPr lang="en-US">
                <a:solidFill>
                  <a:prstClr val="black"/>
                </a:solidFill>
                <a:latin typeface="Tahoma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4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2FE729-6C3C-457E-9E9E-3BC6F23628E0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78B6DC-51CA-4392-BD16-AC2B52C5D6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9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8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4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intro.html" TargetMode="External"/><Relationship Id="rId2" Type="http://schemas.openxmlformats.org/officeDocument/2006/relationships/hyperlink" Target="mailto:dturton@conestogac.on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2200" dirty="0"/>
              <a:t>Persistence: passing data between controllers &amp; actions</a:t>
            </a:r>
            <a:br>
              <a:rPr lang="en-US" sz="2200" dirty="0"/>
            </a:br>
            <a:r>
              <a:rPr lang="en-US" sz="1600" dirty="0"/>
              <a:t>…using </a:t>
            </a:r>
            <a:r>
              <a:rPr lang="en-US" sz="1600" dirty="0" err="1"/>
              <a:t>QueryStrings</a:t>
            </a:r>
            <a:r>
              <a:rPr lang="en-US" sz="1600" dirty="0"/>
              <a:t>, TempData, Cookies &amp; Session Variables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David Turton</a:t>
            </a:r>
          </a:p>
          <a:p>
            <a:r>
              <a:rPr lang="en-US" dirty="0"/>
              <a:t>Conestoga College</a:t>
            </a:r>
          </a:p>
          <a:p>
            <a:r>
              <a:rPr lang="en-US" dirty="0"/>
              <a:t>Institute of Technology &amp; Advanced Learning</a:t>
            </a:r>
          </a:p>
          <a:p>
            <a:r>
              <a:rPr lang="en-US" dirty="0">
                <a:hlinkClick r:id="rId2"/>
              </a:rPr>
              <a:t>dturton@conestogac.on.ca</a:t>
            </a:r>
            <a:r>
              <a:rPr lang="en-US" dirty="0"/>
              <a:t> </a:t>
            </a:r>
          </a:p>
          <a:p>
            <a:r>
              <a:rPr lang="en-US" dirty="0" err="1"/>
              <a:t>Doon</a:t>
            </a:r>
            <a:r>
              <a:rPr lang="en-US" dirty="0"/>
              <a:t> 2A605 x3610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47568" y="626076"/>
            <a:ext cx="872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Documentation for ASP.NET Core: </a:t>
            </a:r>
            <a:r>
              <a:rPr lang="en-CA" dirty="0">
                <a:hlinkClick r:id="rId3"/>
              </a:rPr>
              <a:t>https://docs.asp.net/en/latest/intro.html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51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Cookies:</a:t>
            </a:r>
          </a:p>
          <a:p>
            <a:pPr lvl="1"/>
            <a:r>
              <a:rPr lang="en-US" dirty="0"/>
              <a:t>Each has a name and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value</a:t>
            </a:r>
          </a:p>
          <a:p>
            <a:r>
              <a:rPr lang="en-US" dirty="0"/>
              <a:t>Session variables</a:t>
            </a:r>
          </a:p>
          <a:p>
            <a:pPr lvl="1"/>
            <a:r>
              <a:rPr lang="en-US" dirty="0"/>
              <a:t>Each has a name &amp; a value</a:t>
            </a:r>
          </a:p>
          <a:p>
            <a:pPr lvl="2"/>
            <a:r>
              <a:rPr lang="en-US" dirty="0"/>
              <a:t>Value can be a</a:t>
            </a:r>
            <a:r>
              <a:rPr lang="en-US" dirty="0">
                <a:solidFill>
                  <a:srgbClr val="FF0000"/>
                </a:solidFill>
              </a:rPr>
              <a:t> string, Int32 or a Byte array</a:t>
            </a:r>
            <a:endParaRPr lang="en-US" dirty="0"/>
          </a:p>
          <a:p>
            <a:r>
              <a:rPr lang="en-US" dirty="0"/>
              <a:t>Both are dropped when the browser is closed</a:t>
            </a:r>
          </a:p>
          <a:p>
            <a:pPr lvl="1"/>
            <a:r>
              <a:rPr lang="en-US" dirty="0"/>
              <a:t>…or after a period of inactivity (default 20 minutes) </a:t>
            </a:r>
          </a:p>
          <a:p>
            <a:pPr lvl="1"/>
            <a:r>
              <a:rPr lang="en-US" dirty="0"/>
              <a:t>You can ask the browser to </a:t>
            </a:r>
            <a:r>
              <a:rPr lang="en-US" u="sng" dirty="0"/>
              <a:t>store</a:t>
            </a:r>
            <a:r>
              <a:rPr lang="en-US" dirty="0"/>
              <a:t> cookies on its hard drive</a:t>
            </a:r>
          </a:p>
          <a:p>
            <a:pPr lvl="2"/>
            <a:r>
              <a:rPr lang="en-US" dirty="0"/>
              <a:t>By giving cookie a future expiry date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Persistence …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Cookies &amp; Session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44715" y="209686"/>
            <a:ext cx="44072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The ASP.NET Core 1.0 toolkit makes Session variables difficult to work with.</a:t>
            </a:r>
          </a:p>
          <a:p>
            <a:endParaRPr lang="en-CA" sz="1400" dirty="0"/>
          </a:p>
          <a:p>
            <a:r>
              <a:rPr lang="en-CA" sz="1400" dirty="0"/>
              <a:t>Prior versions (since 2003) stored values as an </a:t>
            </a:r>
            <a:r>
              <a:rPr lang="en-CA" sz="1400" i="1" dirty="0"/>
              <a:t>object</a:t>
            </a:r>
            <a:r>
              <a:rPr lang="en-CA" sz="1400" dirty="0"/>
              <a:t> …essentially any datatype could be stored. </a:t>
            </a:r>
          </a:p>
          <a:p>
            <a:endParaRPr lang="en-CA" sz="1400" dirty="0"/>
          </a:p>
          <a:p>
            <a:r>
              <a:rPr lang="en-CA" sz="1400" dirty="0"/>
              <a:t>Perhaps Session variables are an attack vector &amp; they're discouraging their use beyond string &amp; integer</a:t>
            </a:r>
          </a:p>
        </p:txBody>
      </p:sp>
    </p:spTree>
    <p:extLst>
      <p:ext uri="{BB962C8B-B14F-4D97-AF65-F5344CB8AC3E}">
        <p14:creationId xmlns:p14="http://schemas.microsoft.com/office/powerpoint/2010/main" val="58787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875314"/>
            <a:ext cx="10972800" cy="2131785"/>
          </a:xfrm>
        </p:spPr>
        <p:txBody>
          <a:bodyPr/>
          <a:lstStyle/>
          <a:p>
            <a:r>
              <a:rPr lang="en-CA" dirty="0"/>
              <a:t>To top of controller, add:</a:t>
            </a:r>
          </a:p>
          <a:p>
            <a:pPr marL="392113" lvl="1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Microsoft.AspNetCore.Http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537" indent="0">
              <a:buNone/>
            </a:pPr>
            <a:r>
              <a:rPr lang="en-CA" dirty="0"/>
              <a:t>	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Cookies need a "using"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48468"/>
            <a:ext cx="11239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3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720941" y="1550773"/>
            <a:ext cx="11141545" cy="4792361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CA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Creating/changing a Cookie named </a:t>
            </a:r>
            <a:r>
              <a:rPr lang="en-CA" sz="1800" b="1" i="1" dirty="0" err="1">
                <a:solidFill>
                  <a:srgbClr val="000000"/>
                </a:solidFill>
                <a:latin typeface="Arial" charset="0"/>
                <a:cs typeface="Arial" charset="0"/>
              </a:rPr>
              <a:t>artistId</a:t>
            </a:r>
            <a:endParaRPr lang="en-US" sz="1800" dirty="0">
              <a:solidFill>
                <a:srgbClr val="008000"/>
              </a:solidFill>
              <a:latin typeface="Arial" charset="0"/>
              <a:ea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// create/change a cookie called "</a:t>
            </a:r>
            <a:r>
              <a:rPr lang="en-US" sz="1400" dirty="0" err="1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artistId</a:t>
            </a:r>
            <a:r>
              <a:rPr lang="en-US" sz="1400" dirty="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// - exists in memory for duration of the browser session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//   - unless you give it an expiry date</a:t>
            </a:r>
            <a:endParaRPr lang="en-US" sz="1600" dirty="0">
              <a:solidFill>
                <a:srgbClr val="0000FF"/>
              </a:solidFill>
              <a:latin typeface="Arial" charset="0"/>
              <a:ea typeface="Times New Roman" pitchFamily="18" charset="0"/>
              <a:cs typeface="Arial" charset="0"/>
            </a:endParaRPr>
          </a:p>
          <a:p>
            <a:pPr marL="109537" indent="0">
              <a:buNone/>
            </a:pP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Response.Cookies.Append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artistId.ToString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109537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CookieOptions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{ Expires=</a:t>
            </a:r>
            <a:r>
              <a:rPr lang="en-CA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.Today.AddDays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(20) });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5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CA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Accessing a Cookie called </a:t>
            </a:r>
            <a:r>
              <a:rPr lang="en-CA" sz="1800" b="1" i="1" dirty="0" err="1">
                <a:solidFill>
                  <a:srgbClr val="000000"/>
                </a:solidFill>
                <a:latin typeface="Arial" charset="0"/>
                <a:cs typeface="Arial" charset="0"/>
              </a:rPr>
              <a:t>artistId</a:t>
            </a:r>
            <a:endParaRPr lang="en-CA" sz="18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8000"/>
                </a:solidFill>
                <a:latin typeface="Arial" charset="0"/>
                <a:cs typeface="Arial" charset="0"/>
              </a:rPr>
              <a:t>// verify cookie exists before trying to access its value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8000"/>
                </a:solidFill>
                <a:latin typeface="Arial" charset="0"/>
                <a:cs typeface="Arial" charset="0"/>
              </a:rPr>
              <a:t>// otherwise, page dies …user hates your site …you're assigned to documentation …puppy eats shoes</a:t>
            </a:r>
            <a:endParaRPr lang="en-US" sz="14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marL="109537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Request.Cookies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537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Request.Cookies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]); }</a:t>
            </a:r>
          </a:p>
          <a:p>
            <a:pPr marL="109537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r>
              <a:rPr lang="en-US" sz="1800" dirty="0">
                <a:solidFill>
                  <a:srgbClr val="00800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Arial" charset="0"/>
                <a:cs typeface="Arial" charset="0"/>
              </a:rPr>
              <a:t>// accessing cookie in View</a:t>
            </a:r>
            <a:endParaRPr lang="en-CA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  <a:cs typeface="Arial" charset="0"/>
            </a:endParaRPr>
          </a:p>
          <a:p>
            <a:pPr marL="109537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Arial" charset="0"/>
              </a:rPr>
              <a:t>   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ViewData[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$"Albums for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Context.Request.Cookies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CA" sz="2000" dirty="0"/>
          </a:p>
          <a:p>
            <a:pPr marL="109537" indent="0">
              <a:buNone/>
            </a:pPr>
            <a:endParaRPr lang="en-CA" sz="1800" dirty="0">
              <a:latin typeface="Arial" charset="0"/>
              <a:cs typeface="Arial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Creating &amp; Referencing Cookies</a:t>
            </a:r>
            <a:br>
              <a:rPr lang="en-US" dirty="0"/>
            </a:br>
            <a:r>
              <a:rPr lang="en-US" sz="2000" dirty="0"/>
              <a:t>add cookies to the </a:t>
            </a:r>
            <a:r>
              <a:rPr lang="en-US" sz="2000" i="1" dirty="0"/>
              <a:t>Response</a:t>
            </a:r>
            <a:r>
              <a:rPr lang="en-US" sz="2000" dirty="0"/>
              <a:t>  you send to the browser</a:t>
            </a:r>
            <a:br>
              <a:rPr lang="en-US" sz="2000" dirty="0"/>
            </a:br>
            <a:r>
              <a:rPr lang="en-US" sz="2000" dirty="0"/>
              <a:t>retrieve cookies from the </a:t>
            </a:r>
            <a:r>
              <a:rPr lang="en-US" sz="2000" i="1" dirty="0"/>
              <a:t>Request</a:t>
            </a:r>
            <a:r>
              <a:rPr lang="en-US" sz="2000" dirty="0"/>
              <a:t>  the browser sends you.</a:t>
            </a:r>
            <a:endParaRPr lang="en-US" dirty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569355" y="3204041"/>
            <a:ext cx="35691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400" dirty="0">
                <a:solidFill>
                  <a:prstClr val="black"/>
                </a:solidFill>
              </a:rPr>
              <a:t>or: = </a:t>
            </a:r>
            <a:r>
              <a:rPr lang="en-CA" sz="1400" dirty="0" err="1">
                <a:solidFill>
                  <a:srgbClr val="00B0F0"/>
                </a:solidFill>
              </a:rPr>
              <a:t>Convert</a:t>
            </a:r>
            <a:r>
              <a:rPr lang="en-CA" sz="1400" dirty="0" err="1">
                <a:solidFill>
                  <a:prstClr val="black"/>
                </a:solidFill>
              </a:rPr>
              <a:t>.ToDateTime</a:t>
            </a:r>
            <a:r>
              <a:rPr lang="en-CA" sz="1400" dirty="0">
                <a:solidFill>
                  <a:prstClr val="black"/>
                </a:solidFill>
              </a:rPr>
              <a:t>(</a:t>
            </a:r>
            <a:r>
              <a:rPr lang="en-CA" sz="1400" dirty="0">
                <a:solidFill>
                  <a:srgbClr val="FF0000"/>
                </a:solidFill>
              </a:rPr>
              <a:t>"30 Dec 2016"</a:t>
            </a:r>
            <a:r>
              <a:rPr lang="en-CA" sz="1400" dirty="0">
                <a:solidFill>
                  <a:prstClr val="black"/>
                </a:solidFill>
              </a:rPr>
              <a:t>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7227678" y="1648402"/>
            <a:ext cx="2386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400" dirty="0">
                <a:solidFill>
                  <a:prstClr val="black"/>
                </a:solidFill>
              </a:rPr>
              <a:t>Cookie name … string value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6427577" y="1934151"/>
            <a:ext cx="1257300" cy="590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7646777" y="1915101"/>
            <a:ext cx="11430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6516129" y="3190655"/>
            <a:ext cx="1105480" cy="215630"/>
          </a:xfrm>
          <a:custGeom>
            <a:avLst/>
            <a:gdLst>
              <a:gd name="connsiteX0" fmla="*/ 2234241 w 2234241"/>
              <a:gd name="connsiteY0" fmla="*/ 414068 h 467565"/>
              <a:gd name="connsiteX1" fmla="*/ 646981 w 2234241"/>
              <a:gd name="connsiteY1" fmla="*/ 431320 h 467565"/>
              <a:gd name="connsiteX2" fmla="*/ 0 w 2234241"/>
              <a:gd name="connsiteY2" fmla="*/ 0 h 467565"/>
              <a:gd name="connsiteX0" fmla="*/ 2234241 w 2234241"/>
              <a:gd name="connsiteY0" fmla="*/ 414068 h 454118"/>
              <a:gd name="connsiteX1" fmla="*/ 646981 w 2234241"/>
              <a:gd name="connsiteY1" fmla="*/ 431320 h 454118"/>
              <a:gd name="connsiteX2" fmla="*/ 0 w 2234241"/>
              <a:gd name="connsiteY2" fmla="*/ 0 h 454118"/>
              <a:gd name="connsiteX0" fmla="*/ 2234241 w 2234241"/>
              <a:gd name="connsiteY0" fmla="*/ 414068 h 447414"/>
              <a:gd name="connsiteX1" fmla="*/ 646981 w 2234241"/>
              <a:gd name="connsiteY1" fmla="*/ 431320 h 447414"/>
              <a:gd name="connsiteX2" fmla="*/ 0 w 2234241"/>
              <a:gd name="connsiteY2" fmla="*/ 0 h 4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4241" h="447414">
                <a:moveTo>
                  <a:pt x="2234241" y="414068"/>
                </a:moveTo>
                <a:cubicBezTo>
                  <a:pt x="1756193" y="319177"/>
                  <a:pt x="1019354" y="500331"/>
                  <a:pt x="646981" y="431320"/>
                </a:cubicBezTo>
                <a:cubicBezTo>
                  <a:pt x="274608" y="362309"/>
                  <a:pt x="137304" y="181154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5836508" y="5105573"/>
            <a:ext cx="280086" cy="1079156"/>
          </a:xfrm>
          <a:prstGeom prst="rightBrace">
            <a:avLst>
              <a:gd name="adj1" fmla="val 31863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425759" y="5875018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Required by 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13691" y="282132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optional</a:t>
            </a: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 flipV="1">
            <a:off x="8789777" y="3004457"/>
            <a:ext cx="823914" cy="153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9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a cookie named "</a:t>
            </a:r>
            <a:r>
              <a:rPr lang="en-CA" dirty="0" err="1"/>
              <a:t>artistId</a:t>
            </a:r>
            <a:r>
              <a:rPr lang="en-CA" dirty="0"/>
              <a:t>" already exists</a:t>
            </a:r>
          </a:p>
          <a:p>
            <a:pPr lvl="1"/>
            <a:r>
              <a:rPr lang="en-CA" dirty="0"/>
              <a:t>And you create a new one</a:t>
            </a:r>
          </a:p>
          <a:p>
            <a:pPr lvl="2"/>
            <a:r>
              <a:rPr lang="en-CA" dirty="0"/>
              <a:t>The cookie </a:t>
            </a:r>
            <a:r>
              <a:rPr lang="en-CA" u="sng" dirty="0"/>
              <a:t>on the browser</a:t>
            </a:r>
            <a:r>
              <a:rPr lang="en-CA" dirty="0"/>
              <a:t> is replaced</a:t>
            </a:r>
          </a:p>
          <a:p>
            <a:pPr lvl="3"/>
            <a:r>
              <a:rPr lang="en-CA" dirty="0"/>
              <a:t>But the old one still exists in the original Request object</a:t>
            </a:r>
          </a:p>
          <a:p>
            <a:r>
              <a:rPr lang="en-CA" dirty="0"/>
              <a:t>The View will pick the </a:t>
            </a:r>
            <a:r>
              <a:rPr lang="en-CA" dirty="0" err="1"/>
              <a:t>artistId</a:t>
            </a:r>
            <a:r>
              <a:rPr lang="en-CA" dirty="0"/>
              <a:t> from the cookies</a:t>
            </a:r>
          </a:p>
          <a:p>
            <a:pPr lvl="1"/>
            <a:r>
              <a:rPr lang="en-CA" dirty="0"/>
              <a:t>…displaying the old one when the Index page first comes up</a:t>
            </a:r>
          </a:p>
          <a:p>
            <a:pPr lvl="2"/>
            <a:r>
              <a:rPr lang="en-CA" dirty="0"/>
              <a:t>On return from Edit … the new one shows (Request refreshed by browser)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Not-current-cookie Problem on Views</a:t>
            </a:r>
          </a:p>
        </p:txBody>
      </p:sp>
    </p:spTree>
    <p:extLst>
      <p:ext uri="{BB962C8B-B14F-4D97-AF65-F5344CB8AC3E}">
        <p14:creationId xmlns:p14="http://schemas.microsoft.com/office/powerpoint/2010/main" val="403797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138"/>
            <a:ext cx="11582401" cy="4525962"/>
          </a:xfrm>
        </p:spPr>
        <p:txBody>
          <a:bodyPr/>
          <a:lstStyle/>
          <a:p>
            <a:r>
              <a:rPr lang="en-CA" dirty="0"/>
              <a:t>Don't access cookies directly in the view</a:t>
            </a:r>
          </a:p>
          <a:p>
            <a:pPr lvl="1"/>
            <a:r>
              <a:rPr lang="en-CA" dirty="0"/>
              <a:t>They may not be current values</a:t>
            </a:r>
          </a:p>
          <a:p>
            <a:r>
              <a:rPr lang="en-CA" dirty="0"/>
              <a:t>Instead, have the controller pass the values ViewBag:</a:t>
            </a:r>
          </a:p>
          <a:p>
            <a:pPr marL="109537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ViewBag.artistId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/>
              <a:t>In the view:</a:t>
            </a:r>
          </a:p>
          <a:p>
            <a:pPr marL="109537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	ViewData[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$"Albums for 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ViewBag.artistId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537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CA" dirty="0"/>
              <a:t>…. I made the mistake of pushing the cookie into ViewBag in the controller and got the same </a:t>
            </a:r>
            <a:r>
              <a:rPr lang="en-CA" i="1" dirty="0"/>
              <a:t>not-current-cookie</a:t>
            </a:r>
            <a:r>
              <a:rPr lang="en-CA" dirty="0"/>
              <a:t> problem.</a:t>
            </a:r>
          </a:p>
          <a:p>
            <a:pPr marL="109537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 for Views &amp; Cookies</a:t>
            </a:r>
          </a:p>
        </p:txBody>
      </p:sp>
    </p:spTree>
    <p:extLst>
      <p:ext uri="{BB962C8B-B14F-4D97-AF65-F5344CB8AC3E}">
        <p14:creationId xmlns:p14="http://schemas.microsoft.com/office/powerpoint/2010/main" val="363120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375" y="1423473"/>
            <a:ext cx="10490886" cy="4691062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Consider this code: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Response.Cookies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C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!=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603250" lvl="2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order_id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Request.Cookies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C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Response.Cookies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CA" dirty="0" err="1">
                <a:solidFill>
                  <a:srgbClr val="A31515"/>
                </a:solidFill>
                <a:highlight>
                  <a:srgbClr val="FFFFFF"/>
                </a:highlight>
              </a:rPr>
              <a:t>orderid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] </a:t>
            </a:r>
          </a:p>
          <a:p>
            <a:pPr lvl="1"/>
            <a:r>
              <a:rPr lang="en-CA" dirty="0"/>
              <a:t>Intention: look for a cookie the browser was holding</a:t>
            </a:r>
          </a:p>
          <a:p>
            <a:pPr lvl="3"/>
            <a:r>
              <a:rPr lang="en-CA" dirty="0"/>
              <a:t>…but you're not looking at the request from the browser</a:t>
            </a:r>
          </a:p>
          <a:p>
            <a:r>
              <a:rPr lang="en-CA" dirty="0"/>
              <a:t>Problem #1</a:t>
            </a:r>
          </a:p>
          <a:p>
            <a:pPr lvl="1"/>
            <a:r>
              <a:rPr lang="en-CA" dirty="0"/>
              <a:t>This will never be null, so the condition is always true</a:t>
            </a:r>
          </a:p>
          <a:p>
            <a:pPr lvl="3"/>
            <a:r>
              <a:rPr lang="en-CA" dirty="0"/>
              <a:t>Strangely, second part never dies, even if browser didn't send a cookie</a:t>
            </a:r>
          </a:p>
          <a:p>
            <a:r>
              <a:rPr lang="en-CA" dirty="0"/>
              <a:t>Problem #2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Response.Cookies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CA" dirty="0" err="1">
                <a:solidFill>
                  <a:srgbClr val="A31515"/>
                </a:solidFill>
                <a:highlight>
                  <a:srgbClr val="FFFFFF"/>
                </a:highlight>
              </a:rPr>
              <a:t>orderid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] will execute:</a:t>
            </a:r>
          </a:p>
          <a:p>
            <a:pPr lvl="2"/>
            <a:r>
              <a:rPr lang="en-CA" dirty="0"/>
              <a:t>Sends a cookie to the browser with the value ""</a:t>
            </a:r>
          </a:p>
          <a:p>
            <a:pPr lvl="3"/>
            <a:r>
              <a:rPr lang="en-CA" dirty="0"/>
              <a:t>Replacing the cookie being held by the browser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Adds a </a:t>
            </a:r>
            <a:r>
              <a:rPr lang="en-CA" i="1" dirty="0"/>
              <a:t>second</a:t>
            </a:r>
            <a:r>
              <a:rPr lang="en-CA" dirty="0"/>
              <a:t> "</a:t>
            </a:r>
            <a:r>
              <a:rPr lang="en-CA" dirty="0" err="1"/>
              <a:t>orderId</a:t>
            </a:r>
            <a:r>
              <a:rPr lang="en-CA" dirty="0"/>
              <a:t>" cookie to the Request collection</a:t>
            </a:r>
          </a:p>
          <a:p>
            <a:pPr marL="914400" lvl="3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7375" y="247135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/>
              <a:t>Common Mistake:</a:t>
            </a:r>
            <a:br>
              <a:rPr lang="en-CA" dirty="0"/>
            </a:br>
            <a:r>
              <a:rPr lang="en-CA" sz="2700" dirty="0" err="1"/>
              <a:t>Response.Cookies</a:t>
            </a:r>
            <a:r>
              <a:rPr lang="en-CA" sz="2700" dirty="0"/>
              <a:t>[]  vs </a:t>
            </a:r>
            <a:r>
              <a:rPr lang="en-CA" sz="2700" dirty="0" err="1"/>
              <a:t>Request.Cookies</a:t>
            </a:r>
            <a:r>
              <a:rPr lang="en-CA" sz="2700" dirty="0"/>
              <a:t>[]</a:t>
            </a:r>
          </a:p>
        </p:txBody>
      </p:sp>
      <p:sp>
        <p:nvSpPr>
          <p:cNvPr id="4" name="Oval 3"/>
          <p:cNvSpPr/>
          <p:nvPr/>
        </p:nvSpPr>
        <p:spPr>
          <a:xfrm>
            <a:off x="2388976" y="1694936"/>
            <a:ext cx="1362635" cy="435429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31975" y="2211326"/>
            <a:ext cx="1219200" cy="381000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8" idx="1"/>
          </p:cNvCxnSpPr>
          <p:nvPr/>
        </p:nvCxnSpPr>
        <p:spPr>
          <a:xfrm>
            <a:off x="3552057" y="2066598"/>
            <a:ext cx="158466" cy="200525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44205" y="1612790"/>
            <a:ext cx="4299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1430"/>
                <a:gradFill>
                  <a:gsLst>
                    <a:gs pos="0">
                      <a:srgbClr val="DA1F28">
                        <a:tint val="70000"/>
                        <a:satMod val="245000"/>
                      </a:srgbClr>
                    </a:gs>
                    <a:gs pos="75000">
                      <a:srgbClr val="DA1F28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DA1F28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199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</a:t>
            </a:r>
            <a:r>
              <a:rPr lang="en-CA" i="1" dirty="0" err="1">
                <a:solidFill>
                  <a:schemeClr val="accent2"/>
                </a:solidFill>
              </a:rPr>
              <a:t>Startup.cs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/>
              <a:t>In method </a:t>
            </a:r>
            <a:r>
              <a:rPr lang="en-CA" i="1" dirty="0" err="1">
                <a:solidFill>
                  <a:schemeClr val="accent2"/>
                </a:solidFill>
              </a:rPr>
              <a:t>ConfigureServices</a:t>
            </a:r>
            <a:endParaRPr lang="en-CA" i="1" dirty="0">
              <a:solidFill>
                <a:schemeClr val="accent2"/>
              </a:solidFill>
            </a:endParaRPr>
          </a:p>
          <a:p>
            <a:pPr marL="887412" lvl="3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add support for Session variables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7412" lvl="3" indent="0">
              <a:buNone/>
            </a:pP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services.AddDistributedMemoryCache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887412" lvl="3" indent="0">
              <a:buNone/>
            </a:pP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services.AddSession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In method </a:t>
            </a:r>
            <a:r>
              <a:rPr lang="en-CA" i="1" dirty="0">
                <a:solidFill>
                  <a:schemeClr val="accent2"/>
                </a:solidFill>
              </a:rPr>
              <a:t>Configure</a:t>
            </a:r>
          </a:p>
          <a:p>
            <a:pPr marL="887412" lvl="3" indent="0">
              <a:buNone/>
            </a:pPr>
            <a:r>
              <a:rPr lang="en-CA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Initialise </a:t>
            </a:r>
            <a:r>
              <a:rPr lang="en-CA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Sesssion</a:t>
            </a:r>
            <a:r>
              <a:rPr lang="en-CA" sz="20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7412" lvl="3" indent="0">
              <a:buNone/>
            </a:pP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app.UseSession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for Session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1773" y="414534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If you miss this step, you get an </a:t>
            </a:r>
            <a:r>
              <a:rPr lang="en-US" sz="1400" dirty="0" err="1"/>
              <a:t>InvalidOperationException</a:t>
            </a:r>
            <a:r>
              <a:rPr lang="en-US" sz="1400" dirty="0"/>
              <a:t>: “Session has not been configured for this application or request.”</a:t>
            </a:r>
            <a:endParaRPr lang="en-CA" sz="1400" dirty="0"/>
          </a:p>
        </p:txBody>
      </p:sp>
      <p:sp>
        <p:nvSpPr>
          <p:cNvPr id="6" name="Rectangle 5"/>
          <p:cNvSpPr/>
          <p:nvPr/>
        </p:nvSpPr>
        <p:spPr>
          <a:xfrm>
            <a:off x="5601729" y="1274972"/>
            <a:ext cx="65902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If you miss this step, you get “Unable to resolve service for type ‘</a:t>
            </a:r>
            <a:r>
              <a:rPr lang="en-CA" sz="1400" dirty="0" err="1"/>
              <a:t>Microsoft.Extensions.Caching.Distributed.IDistributedCache</a:t>
            </a:r>
            <a:r>
              <a:rPr lang="en-CA" sz="1400" dirty="0"/>
              <a:t>’ attempting to activate ‘</a:t>
            </a:r>
            <a:r>
              <a:rPr lang="en-CA" sz="1400" dirty="0" err="1"/>
              <a:t>Microsoft.AspNetCore.Session.DistributedSessionStore</a:t>
            </a:r>
            <a:r>
              <a:rPr lang="en-CA" sz="1400" dirty="0"/>
              <a:t>’.”</a:t>
            </a:r>
          </a:p>
        </p:txBody>
      </p:sp>
    </p:spTree>
    <p:extLst>
      <p:ext uri="{BB962C8B-B14F-4D97-AF65-F5344CB8AC3E}">
        <p14:creationId xmlns:p14="http://schemas.microsoft.com/office/powerpoint/2010/main" val="236939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671383" y="1429866"/>
            <a:ext cx="11347621" cy="471410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or change session variables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537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HttpContext.Session.SetInt32(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537" indent="0">
              <a:buNone/>
            </a:pP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HttpContext.Session.SetString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check if session variables exist before converting them: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537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(HttpContext.Session.GetInt32(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)) !=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537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537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.ToInt32(HttpContext.Session.GetInt32(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109537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HttpContext.Session.GetString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109537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384" y="142833"/>
            <a:ext cx="8686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Create &amp; Reference Session Variables</a:t>
            </a:r>
            <a:br>
              <a:rPr lang="en-US" dirty="0"/>
            </a:br>
            <a:r>
              <a:rPr lang="en-US" sz="2700" dirty="0"/>
              <a:t>Remember: Session Variables contain </a:t>
            </a:r>
            <a:r>
              <a:rPr lang="en-US" sz="2700" i="1" dirty="0"/>
              <a:t>objects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7727092" y="3398111"/>
            <a:ext cx="280086" cy="2240692"/>
          </a:xfrm>
          <a:prstGeom prst="rightBrace">
            <a:avLst>
              <a:gd name="adj1" fmla="val 31863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5896884" y="4738942"/>
            <a:ext cx="394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New in C# … if you don't like typing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200" dirty="0"/>
              <a:t>… also, this changes if the variable is renamed</a:t>
            </a:r>
          </a:p>
        </p:txBody>
      </p:sp>
    </p:spTree>
    <p:extLst>
      <p:ext uri="{BB962C8B-B14F-4D97-AF65-F5344CB8AC3E}">
        <p14:creationId xmlns:p14="http://schemas.microsoft.com/office/powerpoint/2010/main" val="297049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138"/>
            <a:ext cx="11516497" cy="4525962"/>
          </a:xfrm>
        </p:spPr>
        <p:txBody>
          <a:bodyPr/>
          <a:lstStyle/>
          <a:p>
            <a:pPr marL="109537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CA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   byte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   byte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537" indent="0">
              <a:buNone/>
            </a:pP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Context.Session.TryGetValue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Context.Session.TryGetValue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537" indent="0">
              <a:buNone/>
            </a:pP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ViewData[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$"Albums for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	    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2000" dirty="0">
                <a:solidFill>
                  <a:srgbClr val="2B91AF"/>
                </a:solidFill>
                <a:latin typeface="Consolas" panose="020B0609020204030204" pitchFamily="49" charset="0"/>
              </a:rPr>
              <a:t>BitConverter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artistId.Reverse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0)}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	  - 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System.Text.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Encoding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.ASCII.GetString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Session Variables are </a:t>
            </a:r>
            <a:r>
              <a:rPr lang="en-CA" i="1" dirty="0" err="1"/>
              <a:t>uuugly</a:t>
            </a:r>
            <a:r>
              <a:rPr lang="en-CA" dirty="0"/>
              <a:t> on Views</a:t>
            </a:r>
            <a:br>
              <a:rPr lang="en-CA" dirty="0"/>
            </a:br>
            <a:r>
              <a:rPr lang="en-CA" sz="2400" dirty="0"/>
              <a:t>Remember what I said about ViewBag vs cookies?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489622" y="6070600"/>
            <a:ext cx="6995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Anyone else get the feeling Microsoft doesn't want us to use Session variables?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1623" y="2178586"/>
            <a:ext cx="3847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This nasty thing delivers a </a:t>
            </a:r>
            <a:r>
              <a:rPr lang="en-CA" sz="1600" b="1" i="1" dirty="0"/>
              <a:t>Byte array</a:t>
            </a:r>
            <a:endParaRPr lang="en-CA" sz="1600" dirty="0"/>
          </a:p>
        </p:txBody>
      </p:sp>
      <p:sp>
        <p:nvSpPr>
          <p:cNvPr id="6" name="Freeform 5"/>
          <p:cNvSpPr/>
          <p:nvPr/>
        </p:nvSpPr>
        <p:spPr>
          <a:xfrm>
            <a:off x="4331290" y="2289126"/>
            <a:ext cx="650333" cy="668258"/>
          </a:xfrm>
          <a:custGeom>
            <a:avLst/>
            <a:gdLst>
              <a:gd name="connsiteX0" fmla="*/ 726742 w 726742"/>
              <a:gd name="connsiteY0" fmla="*/ 58658 h 668258"/>
              <a:gd name="connsiteX1" fmla="*/ 84191 w 726742"/>
              <a:gd name="connsiteY1" fmla="*/ 58658 h 668258"/>
              <a:gd name="connsiteX2" fmla="*/ 26526 w 726742"/>
              <a:gd name="connsiteY2" fmla="*/ 668258 h 66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742" h="668258">
                <a:moveTo>
                  <a:pt x="726742" y="58658"/>
                </a:moveTo>
                <a:cubicBezTo>
                  <a:pt x="463818" y="7858"/>
                  <a:pt x="200894" y="-42942"/>
                  <a:pt x="84191" y="58658"/>
                </a:cubicBezTo>
                <a:cubicBezTo>
                  <a:pt x="-32512" y="160258"/>
                  <a:pt x="-2993" y="414258"/>
                  <a:pt x="26526" y="66825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845276" y="5358713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This is how you convert a Byte array to an integer or a string</a:t>
            </a:r>
          </a:p>
        </p:txBody>
      </p:sp>
      <p:sp>
        <p:nvSpPr>
          <p:cNvPr id="8" name="Freeform 7"/>
          <p:cNvSpPr/>
          <p:nvPr/>
        </p:nvSpPr>
        <p:spPr>
          <a:xfrm>
            <a:off x="1253163" y="4539049"/>
            <a:ext cx="781583" cy="980302"/>
          </a:xfrm>
          <a:custGeom>
            <a:avLst/>
            <a:gdLst>
              <a:gd name="connsiteX0" fmla="*/ 460307 w 781583"/>
              <a:gd name="connsiteY0" fmla="*/ 980302 h 980302"/>
              <a:gd name="connsiteX1" fmla="*/ 7226 w 781583"/>
              <a:gd name="connsiteY1" fmla="*/ 444843 h 980302"/>
              <a:gd name="connsiteX2" fmla="*/ 781583 w 781583"/>
              <a:gd name="connsiteY2" fmla="*/ 0 h 98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583" h="980302">
                <a:moveTo>
                  <a:pt x="460307" y="980302"/>
                </a:moveTo>
                <a:cubicBezTo>
                  <a:pt x="206993" y="794264"/>
                  <a:pt x="-46320" y="608227"/>
                  <a:pt x="7226" y="444843"/>
                </a:cubicBezTo>
                <a:cubicBezTo>
                  <a:pt x="60772" y="281459"/>
                  <a:pt x="421177" y="140729"/>
                  <a:pt x="781583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1240181" y="4806338"/>
            <a:ext cx="827516" cy="697052"/>
          </a:xfrm>
          <a:custGeom>
            <a:avLst/>
            <a:gdLst>
              <a:gd name="connsiteX0" fmla="*/ 460307 w 781583"/>
              <a:gd name="connsiteY0" fmla="*/ 980302 h 980302"/>
              <a:gd name="connsiteX1" fmla="*/ 7226 w 781583"/>
              <a:gd name="connsiteY1" fmla="*/ 444843 h 980302"/>
              <a:gd name="connsiteX2" fmla="*/ 781583 w 781583"/>
              <a:gd name="connsiteY2" fmla="*/ 0 h 980302"/>
              <a:gd name="connsiteX0" fmla="*/ 460937 w 798689"/>
              <a:gd name="connsiteY0" fmla="*/ 568410 h 568410"/>
              <a:gd name="connsiteX1" fmla="*/ 7856 w 798689"/>
              <a:gd name="connsiteY1" fmla="*/ 32951 h 568410"/>
              <a:gd name="connsiteX2" fmla="*/ 798689 w 798689"/>
              <a:gd name="connsiteY2" fmla="*/ 0 h 568410"/>
              <a:gd name="connsiteX0" fmla="*/ 460937 w 798689"/>
              <a:gd name="connsiteY0" fmla="*/ 658705 h 658705"/>
              <a:gd name="connsiteX1" fmla="*/ 7856 w 798689"/>
              <a:gd name="connsiteY1" fmla="*/ 123246 h 658705"/>
              <a:gd name="connsiteX2" fmla="*/ 798689 w 798689"/>
              <a:gd name="connsiteY2" fmla="*/ 90295 h 658705"/>
              <a:gd name="connsiteX0" fmla="*/ 460937 w 798689"/>
              <a:gd name="connsiteY0" fmla="*/ 637181 h 637181"/>
              <a:gd name="connsiteX1" fmla="*/ 7856 w 798689"/>
              <a:gd name="connsiteY1" fmla="*/ 101722 h 637181"/>
              <a:gd name="connsiteX2" fmla="*/ 798689 w 798689"/>
              <a:gd name="connsiteY2" fmla="*/ 68771 h 637181"/>
              <a:gd name="connsiteX0" fmla="*/ 461584 w 815811"/>
              <a:gd name="connsiteY0" fmla="*/ 693855 h 693855"/>
              <a:gd name="connsiteX1" fmla="*/ 8503 w 815811"/>
              <a:gd name="connsiteY1" fmla="*/ 158396 h 693855"/>
              <a:gd name="connsiteX2" fmla="*/ 815811 w 815811"/>
              <a:gd name="connsiteY2" fmla="*/ 51304 h 693855"/>
              <a:gd name="connsiteX0" fmla="*/ 472890 w 827117"/>
              <a:gd name="connsiteY0" fmla="*/ 697052 h 697052"/>
              <a:gd name="connsiteX1" fmla="*/ 19809 w 827117"/>
              <a:gd name="connsiteY1" fmla="*/ 161593 h 697052"/>
              <a:gd name="connsiteX2" fmla="*/ 827117 w 827117"/>
              <a:gd name="connsiteY2" fmla="*/ 54501 h 697052"/>
              <a:gd name="connsiteX0" fmla="*/ 473289 w 827516"/>
              <a:gd name="connsiteY0" fmla="*/ 697052 h 697052"/>
              <a:gd name="connsiteX1" fmla="*/ 20208 w 827516"/>
              <a:gd name="connsiteY1" fmla="*/ 161593 h 697052"/>
              <a:gd name="connsiteX2" fmla="*/ 827516 w 827516"/>
              <a:gd name="connsiteY2" fmla="*/ 54501 h 69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516" h="697052">
                <a:moveTo>
                  <a:pt x="473289" y="697052"/>
                </a:moveTo>
                <a:cubicBezTo>
                  <a:pt x="211737" y="519252"/>
                  <a:pt x="-80019" y="285161"/>
                  <a:pt x="20208" y="161593"/>
                </a:cubicBezTo>
                <a:cubicBezTo>
                  <a:pt x="120435" y="38025"/>
                  <a:pt x="450634" y="-68381"/>
                  <a:pt x="827516" y="5450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 9"/>
          <p:cNvSpPr/>
          <p:nvPr/>
        </p:nvSpPr>
        <p:spPr>
          <a:xfrm flipH="1">
            <a:off x="8806245" y="2289126"/>
            <a:ext cx="672183" cy="668258"/>
          </a:xfrm>
          <a:custGeom>
            <a:avLst/>
            <a:gdLst>
              <a:gd name="connsiteX0" fmla="*/ 726742 w 726742"/>
              <a:gd name="connsiteY0" fmla="*/ 58658 h 668258"/>
              <a:gd name="connsiteX1" fmla="*/ 84191 w 726742"/>
              <a:gd name="connsiteY1" fmla="*/ 58658 h 668258"/>
              <a:gd name="connsiteX2" fmla="*/ 26526 w 726742"/>
              <a:gd name="connsiteY2" fmla="*/ 668258 h 66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742" h="668258">
                <a:moveTo>
                  <a:pt x="726742" y="58658"/>
                </a:moveTo>
                <a:cubicBezTo>
                  <a:pt x="463818" y="7858"/>
                  <a:pt x="200894" y="-42942"/>
                  <a:pt x="84191" y="58658"/>
                </a:cubicBezTo>
                <a:cubicBezTo>
                  <a:pt x="-32512" y="160258"/>
                  <a:pt x="-2993" y="414258"/>
                  <a:pt x="26526" y="66825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61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901" y="1349333"/>
            <a:ext cx="10276703" cy="4919662"/>
          </a:xfrm>
        </p:spPr>
        <p:txBody>
          <a:bodyPr>
            <a:normAutofit/>
          </a:bodyPr>
          <a:lstStyle/>
          <a:p>
            <a:r>
              <a:rPr lang="en-CA" dirty="0"/>
              <a:t>Referenced like ViewData</a:t>
            </a:r>
          </a:p>
          <a:p>
            <a:pPr lvl="1"/>
            <a:r>
              <a:rPr lang="en-CA" dirty="0"/>
              <a:t>It's a </a:t>
            </a:r>
            <a:r>
              <a:rPr lang="en-CA" dirty="0" err="1">
                <a:solidFill>
                  <a:srgbClr val="0070C0"/>
                </a:solidFill>
              </a:rPr>
              <a:t>TempDataDictionary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/>
              <a:t>object: term-value pairs</a:t>
            </a:r>
          </a:p>
          <a:p>
            <a:pPr lvl="2"/>
            <a:r>
              <a:rPr lang="en-CA" dirty="0"/>
              <a:t>The value can be any data type</a:t>
            </a:r>
            <a:endParaRPr lang="en-CA" sz="2400" dirty="0"/>
          </a:p>
          <a:p>
            <a:r>
              <a:rPr lang="en-CA" sz="2800" dirty="0">
                <a:highlight>
                  <a:srgbClr val="FFFFFF"/>
                </a:highlight>
              </a:rPr>
              <a:t>But i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</a:rPr>
              <a:t>t's a single-use variable</a:t>
            </a:r>
          </a:p>
          <a:p>
            <a:pPr lvl="1"/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</a:rPr>
              <a:t>It exists </a:t>
            </a:r>
            <a:r>
              <a:rPr lang="en-CA" sz="2400" u="sng" dirty="0">
                <a:solidFill>
                  <a:srgbClr val="000000"/>
                </a:solidFill>
                <a:highlight>
                  <a:srgbClr val="FFFFFF"/>
                </a:highlight>
              </a:rPr>
              <a:t>until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</a:rPr>
              <a:t> it's referenced in a View</a:t>
            </a:r>
          </a:p>
          <a:p>
            <a:pPr lvl="2"/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Then it is discarded when the View is sent to browser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The point?</a:t>
            </a:r>
          </a:p>
          <a:p>
            <a:pPr lvl="1"/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Put </a:t>
            </a:r>
            <a:r>
              <a:rPr lang="en-CA" sz="24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TempData[</a:t>
            </a:r>
            <a:r>
              <a:rPr lang="en-CA" sz="2400" dirty="0">
                <a:solidFill>
                  <a:srgbClr val="A31515"/>
                </a:solidFill>
                <a:highlight>
                  <a:srgbClr val="FFFFFF"/>
                </a:highlight>
              </a:rPr>
              <a:t>"message"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] on _layout</a:t>
            </a:r>
          </a:p>
          <a:p>
            <a:pPr lvl="2"/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Set it after a successful update/insert/delete … or a failure</a:t>
            </a:r>
          </a:p>
          <a:p>
            <a:pPr lvl="2"/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Message displays once to user, then is cleared</a:t>
            </a:r>
          </a:p>
          <a:p>
            <a:pPr lvl="3"/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If not "consumed", it persists even when redirected to another page</a:t>
            </a:r>
          </a:p>
          <a:p>
            <a:pPr lvl="4"/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… and it's never an old, stale message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901" y="206333"/>
            <a:ext cx="10552670" cy="1143000"/>
          </a:xfrm>
        </p:spPr>
        <p:txBody>
          <a:bodyPr>
            <a:normAutofit/>
          </a:bodyPr>
          <a:lstStyle/>
          <a:p>
            <a:r>
              <a:rPr lang="en-CA" dirty="0" err="1"/>
              <a:t>TempData</a:t>
            </a:r>
            <a:r>
              <a:rPr lang="en-CA" dirty="0"/>
              <a:t>[</a:t>
            </a:r>
            <a:r>
              <a:rPr lang="en-CA" dirty="0">
                <a:solidFill>
                  <a:srgbClr val="FF0000"/>
                </a:solidFill>
              </a:rPr>
              <a:t>"</a:t>
            </a:r>
            <a:r>
              <a:rPr lang="en-CA" dirty="0" err="1">
                <a:solidFill>
                  <a:srgbClr val="FF0000"/>
                </a:solidFill>
              </a:rPr>
              <a:t>albumId</a:t>
            </a:r>
            <a:r>
              <a:rPr lang="en-CA" dirty="0">
                <a:solidFill>
                  <a:srgbClr val="FF0000"/>
                </a:solidFill>
              </a:rPr>
              <a:t>"</a:t>
            </a:r>
            <a:r>
              <a:rPr lang="en-CA" dirty="0"/>
              <a:t>] = 75</a:t>
            </a:r>
          </a:p>
        </p:txBody>
      </p:sp>
    </p:spTree>
    <p:extLst>
      <p:ext uri="{BB962C8B-B14F-4D97-AF65-F5344CB8AC3E}">
        <p14:creationId xmlns:p14="http://schemas.microsoft.com/office/powerpoint/2010/main" val="292274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Obtaining information from the Request class</a:t>
            </a:r>
          </a:p>
          <a:p>
            <a:pPr lvl="1"/>
            <a:r>
              <a:rPr lang="en-CA" dirty="0"/>
              <a:t>Information provided by the browser</a:t>
            </a:r>
          </a:p>
          <a:p>
            <a:r>
              <a:rPr lang="en-CA" dirty="0"/>
              <a:t>Controlling the browser with the Response class</a:t>
            </a:r>
          </a:p>
          <a:p>
            <a:pPr lvl="1"/>
            <a:r>
              <a:rPr lang="en-CA" dirty="0"/>
              <a:t>Redirect browser, save cookies, output text</a:t>
            </a:r>
          </a:p>
          <a:p>
            <a:r>
              <a:rPr lang="en-CA" dirty="0"/>
              <a:t>Use QueryStrings to pass values to a controller action</a:t>
            </a:r>
          </a:p>
          <a:p>
            <a:pPr lvl="1"/>
            <a:r>
              <a:rPr lang="en-CA" dirty="0"/>
              <a:t>Everything after "?" in URL</a:t>
            </a:r>
          </a:p>
          <a:p>
            <a:r>
              <a:rPr lang="en-CA" dirty="0"/>
              <a:t>Persist data for the duration of browser session</a:t>
            </a:r>
          </a:p>
          <a:p>
            <a:pPr lvl="1"/>
            <a:r>
              <a:rPr lang="en-CA" dirty="0"/>
              <a:t>Accessible by all controllers &amp; views</a:t>
            </a:r>
          </a:p>
          <a:p>
            <a:pPr lvl="2"/>
            <a:r>
              <a:rPr lang="en-CA" dirty="0"/>
              <a:t>Cookies</a:t>
            </a:r>
          </a:p>
          <a:p>
            <a:pPr lvl="2"/>
            <a:r>
              <a:rPr lang="en-CA" dirty="0"/>
              <a:t>Session variables</a:t>
            </a:r>
          </a:p>
          <a:p>
            <a:pPr lvl="2"/>
            <a:r>
              <a:rPr lang="en-CA" dirty="0" err="1"/>
              <a:t>TempData</a:t>
            </a:r>
            <a:endParaRPr lang="en-CA" dirty="0"/>
          </a:p>
          <a:p>
            <a:r>
              <a:rPr lang="en-CA" dirty="0"/>
              <a:t>Binder … what's the search sequence for values?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9950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55278"/>
            <a:ext cx="10659762" cy="4525962"/>
          </a:xfrm>
        </p:spPr>
        <p:txBody>
          <a:bodyPr/>
          <a:lstStyle/>
          <a:p>
            <a:pPr marL="109537" indent="0">
              <a:buNone/>
            </a:pPr>
            <a:r>
              <a:rPr lang="en-CA" sz="28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800" dirty="0" err="1">
                <a:solidFill>
                  <a:srgbClr val="2B91AF"/>
                </a:solidFill>
                <a:highlight>
                  <a:srgbClr val="FFFFFF"/>
                </a:highlight>
              </a:rPr>
              <a:t>ActionResult</a:t>
            </a:r>
            <a:r>
              <a:rPr lang="en-CA" sz="2800" dirty="0">
                <a:solidFill>
                  <a:srgbClr val="000000"/>
                </a:solidFill>
                <a:highlight>
                  <a:srgbClr val="FFFFFF"/>
                </a:highlight>
              </a:rPr>
              <a:t> Edit(</a:t>
            </a:r>
            <a:r>
              <a:rPr lang="en-CA" sz="2800" dirty="0">
                <a:solidFill>
                  <a:srgbClr val="2B91AF"/>
                </a:solidFill>
                <a:highlight>
                  <a:srgbClr val="FFFFFF"/>
                </a:highlight>
              </a:rPr>
              <a:t>album</a:t>
            </a:r>
            <a:r>
              <a:rPr lang="en-CA" sz="2800" dirty="0">
                <a:solidFill>
                  <a:srgbClr val="000000"/>
                </a:solidFill>
                <a:highlight>
                  <a:srgbClr val="FFFFFF"/>
                </a:highlight>
              </a:rPr>
              <a:t> album)</a:t>
            </a:r>
          </a:p>
          <a:p>
            <a:pPr lvl="1"/>
            <a:r>
              <a:rPr lang="en-CA" dirty="0"/>
              <a:t>Binder will create an object of the </a:t>
            </a:r>
            <a:r>
              <a:rPr lang="en-CA" sz="2400" dirty="0">
                <a:solidFill>
                  <a:srgbClr val="2B91AF"/>
                </a:solidFill>
                <a:highlight>
                  <a:srgbClr val="FFFFFF"/>
                </a:highlight>
              </a:rPr>
              <a:t>album</a:t>
            </a:r>
            <a:r>
              <a:rPr lang="en-CA" dirty="0"/>
              <a:t> class</a:t>
            </a:r>
          </a:p>
          <a:p>
            <a:pPr lvl="2"/>
            <a:r>
              <a:rPr lang="en-CA" dirty="0"/>
              <a:t>Discover its properties (because it's not a primitive)</a:t>
            </a:r>
          </a:p>
          <a:p>
            <a:pPr lvl="3"/>
            <a:r>
              <a:rPr lang="en-CA" dirty="0"/>
              <a:t>And load from like-name fields in flow from the browser</a:t>
            </a:r>
          </a:p>
          <a:p>
            <a:r>
              <a:rPr lang="en-CA" dirty="0"/>
              <a:t>First Binder Question: </a:t>
            </a:r>
          </a:p>
          <a:p>
            <a:pPr lvl="1"/>
            <a:r>
              <a:rPr lang="en-CA" dirty="0"/>
              <a:t>Where does it look for values, and in what order?</a:t>
            </a:r>
          </a:p>
          <a:p>
            <a:pPr lvl="4"/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How can a hacker displace your expected value?</a:t>
            </a:r>
          </a:p>
          <a:p>
            <a:pPr lvl="1"/>
            <a:r>
              <a:rPr lang="en-CA" dirty="0"/>
              <a:t>Possible sources for parameter values:</a:t>
            </a:r>
          </a:p>
          <a:p>
            <a:pPr lvl="2"/>
            <a:r>
              <a:rPr lang="en-CA" dirty="0"/>
              <a:t>Controls on the form		TempData</a:t>
            </a:r>
          </a:p>
          <a:p>
            <a:pPr lvl="2"/>
            <a:r>
              <a:rPr lang="en-CA" dirty="0"/>
              <a:t>Cookies			3</a:t>
            </a:r>
            <a:r>
              <a:rPr lang="en-CA" baseline="30000" dirty="0"/>
              <a:t>rd</a:t>
            </a:r>
            <a:r>
              <a:rPr lang="en-CA" dirty="0"/>
              <a:t> field in URL (aka "ID")</a:t>
            </a:r>
          </a:p>
          <a:p>
            <a:pPr lvl="2"/>
            <a:r>
              <a:rPr lang="en-CA" dirty="0"/>
              <a:t>Session variables		QueryString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back to </a:t>
            </a:r>
            <a:r>
              <a:rPr lang="en-CA" i="1" dirty="0"/>
              <a:t>Binder</a:t>
            </a:r>
            <a:r>
              <a:rPr lang="en-CA" dirty="0"/>
              <a:t> on an action…</a:t>
            </a:r>
            <a:br>
              <a:rPr lang="en-CA" dirty="0"/>
            </a:br>
            <a:r>
              <a:rPr lang="en-CA" sz="2700" dirty="0"/>
              <a:t>populating parameter(s)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573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sent to the browser have both "id" and "name"</a:t>
            </a:r>
          </a:p>
          <a:p>
            <a:pPr lvl="1"/>
            <a:r>
              <a:rPr lang="en-US" dirty="0"/>
              <a:t>These are usually the same</a:t>
            </a:r>
          </a:p>
          <a:p>
            <a:r>
              <a:rPr lang="en-US" dirty="0"/>
              <a:t>Which does the binder use … id or name … or both?</a:t>
            </a:r>
          </a:p>
          <a:p>
            <a:pPr lvl="1"/>
            <a:r>
              <a:rPr lang="en-US" dirty="0"/>
              <a:t>Which is the primary/overriding one?</a:t>
            </a:r>
          </a:p>
          <a:p>
            <a:pPr lvl="2"/>
            <a:r>
              <a:rPr lang="en-US" dirty="0"/>
              <a:t>If the primary one is missing, will it use the other one?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Binder Question: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4259" y="4265142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Tahoma" charset="0"/>
              </a:rPr>
              <a:t>Segue into the first bonus exercise … use controller actions and views to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40445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class</a:t>
            </a:r>
          </a:p>
          <a:p>
            <a:pPr lvl="1"/>
            <a:r>
              <a:rPr lang="en-US" dirty="0"/>
              <a:t>Information about the browser, fields on the form, URL, cookies, digital certificates, etc.</a:t>
            </a:r>
          </a:p>
          <a:p>
            <a:pPr lvl="1"/>
            <a:r>
              <a:rPr lang="en-US" dirty="0"/>
              <a:t>Sent with every page request</a:t>
            </a:r>
          </a:p>
          <a:p>
            <a:r>
              <a:rPr lang="en-US" dirty="0"/>
              <a:t>Response class</a:t>
            </a:r>
          </a:p>
          <a:p>
            <a:pPr lvl="1"/>
            <a:r>
              <a:rPr lang="en-US" dirty="0"/>
              <a:t>To send information to the browser </a:t>
            </a:r>
          </a:p>
          <a:p>
            <a:pPr lvl="1"/>
            <a:r>
              <a:rPr lang="en-US" dirty="0"/>
              <a:t>Or to redirect it to another page</a:t>
            </a:r>
          </a:p>
          <a:p>
            <a:r>
              <a:rPr lang="en-US" dirty="0"/>
              <a:t>Session variables </a:t>
            </a:r>
          </a:p>
          <a:p>
            <a:pPr lvl="1"/>
            <a:r>
              <a:rPr lang="en-US" dirty="0"/>
              <a:t>Hold data </a:t>
            </a:r>
            <a:r>
              <a:rPr lang="en-US" i="1" dirty="0"/>
              <a:t>as long as the browser is active</a:t>
            </a:r>
          </a:p>
          <a:p>
            <a:pPr lvl="2"/>
            <a:r>
              <a:rPr lang="en-US" dirty="0"/>
              <a:t>Similar to cookies, but can contain more than strings</a:t>
            </a:r>
          </a:p>
          <a:p>
            <a:pPr lvl="3"/>
            <a:r>
              <a:rPr lang="en-US" dirty="0"/>
              <a:t>…and held by the server, not the browser</a:t>
            </a:r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Built-in ASP.NET Objects </a:t>
            </a:r>
            <a:br>
              <a:rPr lang="en-US"/>
            </a:br>
            <a:r>
              <a:rPr lang="en-US"/>
              <a:t>… built into the Web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7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properties</a:t>
            </a:r>
          </a:p>
          <a:p>
            <a:pPr lvl="1"/>
            <a:r>
              <a:rPr lang="en-CA" dirty="0" err="1"/>
              <a:t>Request.TotalBytes</a:t>
            </a:r>
            <a:endParaRPr lang="en-CA" dirty="0"/>
          </a:p>
          <a:p>
            <a:pPr lvl="2"/>
            <a:r>
              <a:rPr lang="en-CA" dirty="0"/>
              <a:t>total bytes in the request</a:t>
            </a:r>
          </a:p>
          <a:p>
            <a:pPr lvl="1"/>
            <a:r>
              <a:rPr lang="en-CA" dirty="0" err="1"/>
              <a:t>Request.PhysicalPath</a:t>
            </a:r>
            <a:endParaRPr lang="en-CA" dirty="0"/>
          </a:p>
          <a:p>
            <a:pPr lvl="1"/>
            <a:r>
              <a:rPr lang="en-CA" dirty="0" err="1"/>
              <a:t>Request.UserHostAddress</a:t>
            </a:r>
            <a:endParaRPr lang="en-CA" dirty="0"/>
          </a:p>
          <a:p>
            <a:pPr lvl="1"/>
            <a:r>
              <a:rPr lang="en-CA" dirty="0" err="1"/>
              <a:t>Request.UrlReferrer.Host</a:t>
            </a:r>
            <a:endParaRPr lang="en-CA" dirty="0"/>
          </a:p>
          <a:p>
            <a:pPr lvl="1"/>
            <a:r>
              <a:rPr lang="en-CA" dirty="0" err="1"/>
              <a:t>Request.Browser</a:t>
            </a:r>
            <a:endParaRPr lang="en-CA" dirty="0"/>
          </a:p>
          <a:p>
            <a:pPr lvl="2"/>
            <a:r>
              <a:rPr lang="en-CA" dirty="0" err="1"/>
              <a:t>Request.Browser.Version</a:t>
            </a:r>
            <a:endParaRPr lang="en-CA" dirty="0"/>
          </a:p>
          <a:p>
            <a:pPr lvl="2"/>
            <a:r>
              <a:rPr lang="en-CA" dirty="0" err="1"/>
              <a:t>Request.Browser.Platform</a:t>
            </a:r>
            <a:endParaRPr lang="en-CA" dirty="0"/>
          </a:p>
          <a:p>
            <a:r>
              <a:rPr lang="en-CA" dirty="0"/>
              <a:t>methods</a:t>
            </a:r>
          </a:p>
          <a:p>
            <a:pPr lvl="1"/>
            <a:r>
              <a:rPr lang="en-CA" dirty="0" err="1"/>
              <a:t>Request.BinaryRead</a:t>
            </a:r>
            <a:endParaRPr lang="en-CA" dirty="0"/>
          </a:p>
          <a:p>
            <a:pPr lvl="2"/>
            <a:r>
              <a:rPr lang="en-CA" dirty="0"/>
              <a:t>retrieve data sent as part of a POST request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collections:</a:t>
            </a:r>
          </a:p>
          <a:p>
            <a:pPr lvl="1"/>
            <a:r>
              <a:rPr lang="en-CA" dirty="0" err="1"/>
              <a:t>Request.ClientCertificate</a:t>
            </a:r>
            <a:endParaRPr lang="en-CA" dirty="0"/>
          </a:p>
          <a:p>
            <a:pPr lvl="2"/>
            <a:r>
              <a:rPr lang="en-CA" dirty="0"/>
              <a:t>digital certificates from the client</a:t>
            </a:r>
          </a:p>
          <a:p>
            <a:pPr lvl="1"/>
            <a:r>
              <a:rPr lang="en-CA" dirty="0" err="1"/>
              <a:t>Request.Cookies</a:t>
            </a:r>
            <a:endParaRPr lang="en-CA" dirty="0"/>
          </a:p>
          <a:p>
            <a:pPr lvl="2"/>
            <a:r>
              <a:rPr lang="en-CA" dirty="0"/>
              <a:t>cookies the client received from this site</a:t>
            </a:r>
          </a:p>
          <a:p>
            <a:pPr lvl="1"/>
            <a:r>
              <a:rPr lang="en-CA" dirty="0" err="1"/>
              <a:t>Request.QueryString</a:t>
            </a:r>
            <a:endParaRPr lang="en-CA" dirty="0"/>
          </a:p>
          <a:p>
            <a:pPr lvl="2"/>
            <a:r>
              <a:rPr lang="en-CA" dirty="0"/>
              <a:t>variables following "?" on the URL</a:t>
            </a:r>
          </a:p>
          <a:p>
            <a:pPr lvl="1"/>
            <a:r>
              <a:rPr lang="en-CA" dirty="0" err="1"/>
              <a:t>Request.ServerVariables</a:t>
            </a:r>
            <a:endParaRPr lang="en-CA" dirty="0"/>
          </a:p>
          <a:p>
            <a:pPr lvl="2"/>
            <a:r>
              <a:rPr lang="en-CA" dirty="0"/>
              <a:t>environment variables.</a:t>
            </a:r>
          </a:p>
          <a:p>
            <a:pPr lvl="2"/>
            <a:r>
              <a:rPr lang="en-CA" dirty="0"/>
              <a:t>Browser, o/s, user name, etc.</a:t>
            </a:r>
          </a:p>
          <a:p>
            <a:pPr lvl="1"/>
            <a:r>
              <a:rPr lang="en-CA" dirty="0" err="1"/>
              <a:t>Request.Form</a:t>
            </a:r>
            <a:r>
              <a:rPr lang="en-CA" dirty="0"/>
              <a:t>["</a:t>
            </a:r>
            <a:r>
              <a:rPr lang="en-CA" dirty="0" err="1"/>
              <a:t>fieldName</a:t>
            </a:r>
            <a:r>
              <a:rPr lang="en-CA" dirty="0"/>
              <a:t>"]</a:t>
            </a:r>
          </a:p>
          <a:p>
            <a:pPr lvl="2"/>
            <a:r>
              <a:rPr lang="en-CA" dirty="0"/>
              <a:t>Returns the value of the given field from the page (&lt;form&gt; content)</a:t>
            </a:r>
          </a:p>
        </p:txBody>
      </p:sp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Request Information</a:t>
            </a:r>
          </a:p>
        </p:txBody>
      </p:sp>
      <p:sp>
        <p:nvSpPr>
          <p:cNvPr id="2" name="Right Arrow 1"/>
          <p:cNvSpPr/>
          <p:nvPr/>
        </p:nvSpPr>
        <p:spPr>
          <a:xfrm rot="19763620">
            <a:off x="6125418" y="4962795"/>
            <a:ext cx="817249" cy="339186"/>
          </a:xfrm>
          <a:prstGeom prst="rightArrow">
            <a:avLst/>
          </a:prstGeom>
          <a:solidFill>
            <a:srgbClr val="FFFF00"/>
          </a:solidFill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 rot="19763620">
            <a:off x="6125418" y="3571462"/>
            <a:ext cx="817249" cy="339186"/>
          </a:xfrm>
          <a:prstGeom prst="rightArrow">
            <a:avLst/>
          </a:prstGeom>
          <a:solidFill>
            <a:srgbClr val="FFFF00"/>
          </a:solidFill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 rot="19763620">
            <a:off x="6125418" y="2618605"/>
            <a:ext cx="817249" cy="339186"/>
          </a:xfrm>
          <a:prstGeom prst="rightArrow">
            <a:avLst/>
          </a:prstGeom>
          <a:solidFill>
            <a:srgbClr val="FFFF00"/>
          </a:solidFill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39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</a:t>
            </a:r>
            <a:br>
              <a:rPr lang="en-US" dirty="0"/>
            </a:br>
            <a:r>
              <a:rPr lang="en-US" sz="2800" dirty="0"/>
              <a:t>Accessing information about the request &amp; requester</a:t>
            </a:r>
            <a:endParaRPr lang="en-US" dirty="0"/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609600" y="3346621"/>
            <a:ext cx="9188824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Sample()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Response.Write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"&lt;b&gt;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Phys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Path: &lt;/b&gt;"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Request.PhysicalPath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Response.Write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"&lt;b&gt;User 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Addr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&lt;/b&gt;"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Request.UserHostAddress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Request.UrlReferrer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CA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Response.Write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"&lt;b&gt;Referrer host: &lt;/b&gt;"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Request.UrlReferrer.Host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Response.Write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"&lt;b&gt;Browser: &lt;/b&gt;"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Request.Browser.Browser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Response.Write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"&lt;b&gt;Browser 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vers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&lt;/b&gt;"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Request.Browser.Version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Response.Write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"&lt;b&gt;User O/S: &lt;/b&gt;"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Request.Browser.Platform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Response.Write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"&lt;b&gt;Logon User 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&lt;/b&gt;"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Request.LogonUserIdentity.Name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Response.Write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"&lt;b&gt;Server Variable HTTP_ACCEPT_LANGUAGE: &lt;/b&gt;"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Request.ServerVariables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"HTTP_ACCEPT_LANGUAGE"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+ 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Response.Write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"&lt;b&gt;Server Variable HTTP_USER_AGENT: &lt;/b&gt;"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en-CA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Request.ServerVariables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http_user_agent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+ 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</a:t>
            </a:r>
            <a:r>
              <a:rPr lang="en-CA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</a:t>
            </a:r>
            <a:r>
              <a:rPr lang="en-CA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/&gt;"</a:t>
            </a: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300" dirty="0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10422" y="76201"/>
            <a:ext cx="42575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</a:rPr>
              <a:t>You thought browsers were anonymous?  Every site I go to sees </a:t>
            </a:r>
            <a:r>
              <a:rPr lang="en-US" sz="1600" dirty="0">
                <a:solidFill>
                  <a:srgbClr val="FF0000"/>
                </a:solidFill>
              </a:rPr>
              <a:t>conestogac\</a:t>
            </a:r>
            <a:r>
              <a:rPr lang="en-US" sz="1600" dirty="0" err="1">
                <a:solidFill>
                  <a:srgbClr val="FF0000"/>
                </a:solidFill>
              </a:rPr>
              <a:t>dturton</a:t>
            </a:r>
            <a:r>
              <a:rPr lang="en-US" sz="1600" dirty="0">
                <a:solidFill>
                  <a:prstClr val="black"/>
                </a:solidFill>
              </a:rPr>
              <a:t>.  </a:t>
            </a:r>
            <a:r>
              <a:rPr lang="en-US" sz="1600" dirty="0">
                <a:solidFill>
                  <a:srgbClr val="0070C0"/>
                </a:solidFill>
              </a:rPr>
              <a:t>If I'm malicious, they know my employer.</a:t>
            </a: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112" y="1493686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prstClr val="black"/>
                </a:solidFill>
                <a:latin typeface="Tahoma" charset="0"/>
              </a:rPr>
              <a:t>Phys</a:t>
            </a:r>
            <a:r>
              <a:rPr lang="en-US" sz="1200" b="1" dirty="0">
                <a:solidFill>
                  <a:prstClr val="black"/>
                </a:solidFill>
                <a:latin typeface="Tahoma" charset="0"/>
              </a:rPr>
              <a:t> Path: </a:t>
            </a:r>
            <a:r>
              <a:rPr lang="en-US" sz="1200" dirty="0">
                <a:solidFill>
                  <a:prstClr val="black"/>
                </a:solidFill>
                <a:latin typeface="Tahoma" charset="0"/>
              </a:rPr>
              <a:t>H:\MvcMusicStore\store\sample</a:t>
            </a:r>
            <a:br>
              <a:rPr lang="en-US" sz="1200" dirty="0">
                <a:solidFill>
                  <a:prstClr val="black"/>
                </a:solidFill>
                <a:latin typeface="Tahoma" charset="0"/>
              </a:rPr>
            </a:br>
            <a:r>
              <a:rPr lang="en-US" sz="1200" b="1" dirty="0">
                <a:solidFill>
                  <a:prstClr val="black"/>
                </a:solidFill>
                <a:latin typeface="Tahoma" charset="0"/>
              </a:rPr>
              <a:t>User </a:t>
            </a:r>
            <a:r>
              <a:rPr lang="en-US" sz="1200" b="1" dirty="0" err="1">
                <a:solidFill>
                  <a:prstClr val="black"/>
                </a:solidFill>
                <a:latin typeface="Tahoma" charset="0"/>
              </a:rPr>
              <a:t>Addr</a:t>
            </a:r>
            <a:r>
              <a:rPr lang="en-US" sz="1200" b="1" dirty="0">
                <a:solidFill>
                  <a:prstClr val="black"/>
                </a:solidFill>
                <a:latin typeface="Tahoma" charset="0"/>
              </a:rPr>
              <a:t>: </a:t>
            </a:r>
            <a:r>
              <a:rPr lang="en-US" sz="1200" dirty="0">
                <a:solidFill>
                  <a:prstClr val="black"/>
                </a:solidFill>
                <a:latin typeface="Tahoma" charset="0"/>
              </a:rPr>
              <a:t>142.156.132.45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200" b="1" dirty="0">
                <a:solidFill>
                  <a:prstClr val="black"/>
                </a:solidFill>
                <a:latin typeface="Tahoma" charset="0"/>
              </a:rPr>
              <a:t>Referrer host: </a:t>
            </a:r>
            <a:r>
              <a:rPr lang="en-CA" sz="1200" dirty="0">
                <a:solidFill>
                  <a:prstClr val="black"/>
                </a:solidFill>
                <a:latin typeface="Tahoma" charset="0"/>
              </a:rPr>
              <a:t>www.yahoo.com</a:t>
            </a:r>
            <a:br>
              <a:rPr lang="en-US" sz="1200" dirty="0">
                <a:solidFill>
                  <a:prstClr val="black"/>
                </a:solidFill>
                <a:latin typeface="Tahoma" charset="0"/>
              </a:rPr>
            </a:br>
            <a:r>
              <a:rPr lang="en-US" sz="1200" b="1" dirty="0">
                <a:solidFill>
                  <a:prstClr val="black"/>
                </a:solidFill>
                <a:latin typeface="Tahoma" charset="0"/>
              </a:rPr>
              <a:t>Browser: </a:t>
            </a:r>
            <a:r>
              <a:rPr lang="en-US" sz="1200" dirty="0" err="1">
                <a:solidFill>
                  <a:prstClr val="black"/>
                </a:solidFill>
                <a:latin typeface="Tahoma" charset="0"/>
              </a:rPr>
              <a:t>InternetExplorer</a:t>
            </a:r>
            <a:br>
              <a:rPr lang="en-US" sz="1200" dirty="0">
                <a:solidFill>
                  <a:prstClr val="black"/>
                </a:solidFill>
                <a:latin typeface="Tahoma" charset="0"/>
              </a:rPr>
            </a:br>
            <a:r>
              <a:rPr lang="en-US" sz="1200" b="1" dirty="0">
                <a:solidFill>
                  <a:prstClr val="black"/>
                </a:solidFill>
                <a:latin typeface="Tahoma" charset="0"/>
              </a:rPr>
              <a:t>Browser </a:t>
            </a:r>
            <a:r>
              <a:rPr lang="en-US" sz="1200" b="1" dirty="0" err="1">
                <a:solidFill>
                  <a:prstClr val="black"/>
                </a:solidFill>
                <a:latin typeface="Tahoma" charset="0"/>
              </a:rPr>
              <a:t>vers</a:t>
            </a:r>
            <a:r>
              <a:rPr lang="en-US" sz="1200" b="1" dirty="0">
                <a:solidFill>
                  <a:prstClr val="black"/>
                </a:solidFill>
                <a:latin typeface="Tahoma" charset="0"/>
              </a:rPr>
              <a:t>: </a:t>
            </a:r>
            <a:r>
              <a:rPr lang="en-US" sz="1200" dirty="0">
                <a:solidFill>
                  <a:prstClr val="black"/>
                </a:solidFill>
                <a:latin typeface="Tahoma" charset="0"/>
              </a:rPr>
              <a:t>11.0</a:t>
            </a:r>
            <a:br>
              <a:rPr lang="en-US" sz="1200" dirty="0">
                <a:solidFill>
                  <a:prstClr val="black"/>
                </a:solidFill>
                <a:latin typeface="Tahoma" charset="0"/>
              </a:rPr>
            </a:br>
            <a:r>
              <a:rPr lang="en-US" sz="1200" b="1" dirty="0">
                <a:solidFill>
                  <a:prstClr val="black"/>
                </a:solidFill>
                <a:latin typeface="Tahoma" charset="0"/>
              </a:rPr>
              <a:t>User O/S: </a:t>
            </a:r>
            <a:r>
              <a:rPr lang="en-US" sz="1200" dirty="0">
                <a:solidFill>
                  <a:prstClr val="black"/>
                </a:solidFill>
                <a:latin typeface="Tahoma" charset="0"/>
              </a:rPr>
              <a:t>WinNT</a:t>
            </a:r>
            <a:br>
              <a:rPr lang="en-US" sz="1200" dirty="0">
                <a:solidFill>
                  <a:prstClr val="black"/>
                </a:solidFill>
                <a:latin typeface="Tahoma" charset="0"/>
              </a:rPr>
            </a:br>
            <a:r>
              <a:rPr lang="en-US" sz="1200" b="1" dirty="0">
                <a:solidFill>
                  <a:prstClr val="black"/>
                </a:solidFill>
                <a:latin typeface="Tahoma" charset="0"/>
              </a:rPr>
              <a:t>Logon User </a:t>
            </a:r>
            <a:r>
              <a:rPr lang="en-US" sz="1200" b="1" dirty="0" err="1">
                <a:solidFill>
                  <a:prstClr val="black"/>
                </a:solidFill>
                <a:latin typeface="Tahoma" charset="0"/>
              </a:rPr>
              <a:t>Identity.Name</a:t>
            </a:r>
            <a:r>
              <a:rPr lang="en-US" sz="1200" b="1" dirty="0">
                <a:solidFill>
                  <a:prstClr val="black"/>
                </a:solidFill>
                <a:latin typeface="Tahoma" charset="0"/>
              </a:rPr>
              <a:t>: </a:t>
            </a:r>
            <a:r>
              <a:rPr lang="en-US" sz="1200" dirty="0">
                <a:solidFill>
                  <a:prstClr val="black"/>
                </a:solidFill>
                <a:latin typeface="Tahoma" charset="0"/>
              </a:rPr>
              <a:t>CONESTOGAC\</a:t>
            </a:r>
            <a:r>
              <a:rPr lang="en-US" sz="1200" dirty="0" err="1">
                <a:solidFill>
                  <a:prstClr val="black"/>
                </a:solidFill>
                <a:latin typeface="Tahoma" charset="0"/>
              </a:rPr>
              <a:t>dturton</a:t>
            </a:r>
            <a:br>
              <a:rPr lang="en-US" sz="1200" dirty="0">
                <a:solidFill>
                  <a:prstClr val="black"/>
                </a:solidFill>
                <a:latin typeface="Tahoma" charset="0"/>
              </a:rPr>
            </a:br>
            <a:r>
              <a:rPr lang="en-US" sz="1200" b="1" dirty="0">
                <a:solidFill>
                  <a:prstClr val="black"/>
                </a:solidFill>
                <a:latin typeface="Tahoma" charset="0"/>
              </a:rPr>
              <a:t>Server Variable HTTP_ACCEPT_LANGUAGE: </a:t>
            </a:r>
            <a:r>
              <a:rPr lang="en-US" sz="1200" dirty="0" err="1">
                <a:solidFill>
                  <a:prstClr val="black"/>
                </a:solidFill>
                <a:latin typeface="Tahoma" charset="0"/>
              </a:rPr>
              <a:t>en</a:t>
            </a:r>
            <a:r>
              <a:rPr lang="en-US" sz="1200" dirty="0">
                <a:solidFill>
                  <a:prstClr val="black"/>
                </a:solidFill>
                <a:latin typeface="Tahoma" charset="0"/>
              </a:rPr>
              <a:t>-US</a:t>
            </a:r>
            <a:br>
              <a:rPr lang="en-US" sz="1200" dirty="0">
                <a:solidFill>
                  <a:prstClr val="black"/>
                </a:solidFill>
                <a:latin typeface="Tahoma" charset="0"/>
              </a:rPr>
            </a:br>
            <a:r>
              <a:rPr lang="en-US" sz="1200" b="1" dirty="0">
                <a:solidFill>
                  <a:prstClr val="black"/>
                </a:solidFill>
                <a:latin typeface="Tahoma" charset="0"/>
              </a:rPr>
              <a:t>Server Variable HTTP_USER_AGENT: </a:t>
            </a:r>
            <a:r>
              <a:rPr lang="en-US" sz="1200" dirty="0">
                <a:solidFill>
                  <a:prstClr val="black"/>
                </a:solidFill>
                <a:latin typeface="Tahoma" charset="0"/>
              </a:rPr>
              <a:t>Mozilla/5.0 (Windows NT 6.1; WOW64; Trident/7.0; rv:11.0) like Gecko</a:t>
            </a:r>
            <a:endParaRPr lang="en-CA" sz="1200" dirty="0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07244" y="592667"/>
            <a:ext cx="6108358" cy="2125819"/>
          </a:xfrm>
          <a:custGeom>
            <a:avLst/>
            <a:gdLst>
              <a:gd name="connsiteX0" fmla="*/ 4766733 w 5218902"/>
              <a:gd name="connsiteY0" fmla="*/ 0 h 2167466"/>
              <a:gd name="connsiteX1" fmla="*/ 4758266 w 5218902"/>
              <a:gd name="connsiteY1" fmla="*/ 973666 h 2167466"/>
              <a:gd name="connsiteX2" fmla="*/ 0 w 5218902"/>
              <a:gd name="connsiteY2" fmla="*/ 2167466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8902" h="2167466">
                <a:moveTo>
                  <a:pt x="4766733" y="0"/>
                </a:moveTo>
                <a:cubicBezTo>
                  <a:pt x="5159727" y="306211"/>
                  <a:pt x="5552721" y="612422"/>
                  <a:pt x="4758266" y="973666"/>
                </a:cubicBezTo>
                <a:cubicBezTo>
                  <a:pt x="3963811" y="1334910"/>
                  <a:pt x="1981905" y="1751188"/>
                  <a:pt x="0" y="2167466"/>
                </a:cubicBezTo>
              </a:path>
            </a:pathLst>
          </a:custGeom>
          <a:noFill/>
          <a:ln w="28575" cmpd="sng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5762" y="2520778"/>
            <a:ext cx="3056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Even though ASP.NET Core 1.0 no longer provides access to most of these…</a:t>
            </a:r>
          </a:p>
          <a:p>
            <a:endParaRPr lang="en-CA" sz="1400" dirty="0"/>
          </a:p>
          <a:p>
            <a:r>
              <a:rPr lang="en-CA" sz="1400" dirty="0"/>
              <a:t>They have been, and still are, accessible by server code.</a:t>
            </a:r>
          </a:p>
        </p:txBody>
      </p:sp>
    </p:spTree>
    <p:extLst>
      <p:ext uri="{BB962C8B-B14F-4D97-AF65-F5344CB8AC3E}">
        <p14:creationId xmlns:p14="http://schemas.microsoft.com/office/powerpoint/2010/main" val="29626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32968"/>
            <a:ext cx="11268892" cy="471107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Retrieves variables in the URL query string</a:t>
            </a:r>
          </a:p>
          <a:p>
            <a:pPr lvl="1"/>
            <a:r>
              <a:rPr lang="en-CA" dirty="0"/>
              <a:t>Values following "?“</a:t>
            </a:r>
          </a:p>
          <a:p>
            <a:pPr lvl="1"/>
            <a:r>
              <a:rPr lang="en-CA" dirty="0"/>
              <a:t>Has methods to parse the string</a:t>
            </a:r>
          </a:p>
          <a:p>
            <a:pPr lvl="2"/>
            <a:endParaRPr lang="en-CA" dirty="0"/>
          </a:p>
          <a:p>
            <a:pPr marL="109537" indent="0">
              <a:buNone/>
            </a:pPr>
            <a:r>
              <a:rPr lang="en-CA" sz="2600" dirty="0"/>
              <a:t>http://www.dave.com/feedback</a:t>
            </a:r>
            <a:r>
              <a:rPr lang="en-CA" sz="2600" dirty="0">
                <a:solidFill>
                  <a:schemeClr val="accent2"/>
                </a:solidFill>
              </a:rPr>
              <a:t>?firstName=Dave&amp;hear=rad&amp;hear=tv</a:t>
            </a:r>
          </a:p>
          <a:p>
            <a:endParaRPr lang="en-CA" dirty="0"/>
          </a:p>
          <a:p>
            <a:r>
              <a:rPr lang="en-CA" dirty="0" err="1"/>
              <a:t>Request.QueryString.Value</a:t>
            </a:r>
            <a:r>
              <a:rPr lang="en-CA" dirty="0"/>
              <a:t>   or   </a:t>
            </a:r>
            <a:r>
              <a:rPr lang="en-CA" dirty="0" err="1"/>
              <a:t>Request.QueryString.ToString</a:t>
            </a:r>
            <a:r>
              <a:rPr lang="en-CA" dirty="0"/>
              <a:t>()</a:t>
            </a:r>
          </a:p>
          <a:p>
            <a:pPr lvl="1"/>
            <a:r>
              <a:rPr lang="en-CA" dirty="0"/>
              <a:t>Full QueryString, verbatim, including "?"</a:t>
            </a:r>
          </a:p>
          <a:p>
            <a:r>
              <a:rPr lang="en-CA" dirty="0" err="1"/>
              <a:t>Request.Query.Count</a:t>
            </a:r>
            <a:r>
              <a:rPr lang="en-CA" dirty="0"/>
              <a:t>		  	</a:t>
            </a:r>
          </a:p>
          <a:p>
            <a:pPr lvl="1"/>
            <a:r>
              <a:rPr lang="en-CA" dirty="0"/>
              <a:t># </a:t>
            </a:r>
            <a:r>
              <a:rPr lang="en-CA" u="sng" dirty="0"/>
              <a:t>unique</a:t>
            </a:r>
            <a:r>
              <a:rPr lang="en-CA" dirty="0"/>
              <a:t> variable names in QueryString</a:t>
            </a:r>
          </a:p>
          <a:p>
            <a:r>
              <a:rPr lang="en-CA" dirty="0" err="1"/>
              <a:t>Request.Query</a:t>
            </a:r>
            <a:r>
              <a:rPr lang="en-CA" dirty="0"/>
              <a:t>[</a:t>
            </a:r>
            <a:r>
              <a:rPr lang="en-CA" dirty="0">
                <a:solidFill>
                  <a:schemeClr val="accent2"/>
                </a:solidFill>
              </a:rPr>
              <a:t>"</a:t>
            </a:r>
            <a:r>
              <a:rPr lang="en-CA" dirty="0" err="1">
                <a:solidFill>
                  <a:schemeClr val="accent2"/>
                </a:solidFill>
              </a:rPr>
              <a:t>firstName</a:t>
            </a:r>
            <a:r>
              <a:rPr lang="en-CA" dirty="0">
                <a:solidFill>
                  <a:schemeClr val="accent2"/>
                </a:solidFill>
              </a:rPr>
              <a:t>“</a:t>
            </a:r>
            <a:r>
              <a:rPr lang="en-CA" dirty="0"/>
              <a:t>] 	</a:t>
            </a:r>
          </a:p>
          <a:p>
            <a:pPr lvl="1"/>
            <a:r>
              <a:rPr lang="en-CA" dirty="0"/>
              <a:t>value of field by this name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null</a:t>
            </a:r>
            <a:r>
              <a:rPr lang="en-CA" dirty="0">
                <a:sym typeface="Wingdings" panose="05000000000000000000" pitchFamily="2" charset="2"/>
              </a:rPr>
              <a:t> if doesn't exist</a:t>
            </a:r>
            <a:endParaRPr lang="en-CA" dirty="0"/>
          </a:p>
          <a:p>
            <a:pPr lvl="1"/>
            <a:r>
              <a:rPr lang="en-CA" dirty="0"/>
              <a:t>returns a comma-delimited string if field has several values (like "hear")</a:t>
            </a:r>
          </a:p>
          <a:p>
            <a:r>
              <a:rPr lang="en-CA" dirty="0" err="1"/>
              <a:t>Request.Query</a:t>
            </a:r>
            <a:r>
              <a:rPr lang="en-CA" dirty="0"/>
              <a:t> [</a:t>
            </a:r>
            <a:r>
              <a:rPr lang="en-CA" dirty="0">
                <a:solidFill>
                  <a:schemeClr val="accent2"/>
                </a:solidFill>
              </a:rPr>
              <a:t>"hear“</a:t>
            </a:r>
            <a:r>
              <a:rPr lang="en-CA" dirty="0"/>
              <a:t>][0]	   or  </a:t>
            </a:r>
            <a:r>
              <a:rPr lang="en-CA" dirty="0" err="1"/>
              <a:t>Request.Query</a:t>
            </a:r>
            <a:r>
              <a:rPr lang="en-CA" dirty="0"/>
              <a:t> [</a:t>
            </a:r>
            <a:r>
              <a:rPr lang="en-CA" dirty="0">
                <a:solidFill>
                  <a:schemeClr val="accent2"/>
                </a:solidFill>
              </a:rPr>
              <a:t>"hear“</a:t>
            </a:r>
            <a:r>
              <a:rPr lang="en-CA" dirty="0"/>
              <a:t>].</a:t>
            </a:r>
            <a:r>
              <a:rPr lang="en-CA" dirty="0" err="1"/>
              <a:t>FirstOrDefault</a:t>
            </a:r>
            <a:r>
              <a:rPr lang="en-CA" dirty="0"/>
              <a:t>()</a:t>
            </a:r>
          </a:p>
          <a:p>
            <a:pPr lvl="1"/>
            <a:r>
              <a:rPr lang="en-CA" dirty="0"/>
              <a:t>If field “hear” has several values, these returns the first one (index 0)</a:t>
            </a:r>
          </a:p>
          <a:p>
            <a:pPr lvl="4"/>
            <a:r>
              <a:rPr lang="en-CA" sz="2100" dirty="0"/>
              <a:t>… "hear" may be checkboxes or a </a:t>
            </a:r>
            <a:r>
              <a:rPr lang="en-CA" sz="2100" dirty="0" err="1"/>
              <a:t>ListBox</a:t>
            </a:r>
            <a:r>
              <a:rPr lang="en-CA" sz="2100" dirty="0"/>
              <a:t> with multiple-select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Request.Query</a:t>
            </a:r>
            <a:br>
              <a:rPr lang="en-CA" dirty="0"/>
            </a:br>
            <a:r>
              <a:rPr lang="en-CA" sz="2000" dirty="0"/>
              <a:t>To retrieve data passed in the QueryString following the URL</a:t>
            </a:r>
            <a:endParaRPr lang="en-CA" dirty="0"/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8610600" y="990600"/>
            <a:ext cx="15240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QueryString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H="1">
            <a:off x="7049530" y="1359932"/>
            <a:ext cx="1840470" cy="914398"/>
          </a:xfrm>
          <a:prstGeom prst="line">
            <a:avLst/>
          </a:prstGeom>
          <a:ln w="28575">
            <a:headEnd type="none" w="med" len="med"/>
            <a:tailEnd type="arrow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3558" name="AutoShape 8"/>
          <p:cNvSpPr>
            <a:spLocks/>
          </p:cNvSpPr>
          <p:nvPr/>
        </p:nvSpPr>
        <p:spPr bwMode="auto">
          <a:xfrm rot="-5400000">
            <a:off x="6897129" y="160901"/>
            <a:ext cx="304800" cy="4531659"/>
          </a:xfrm>
          <a:prstGeom prst="rightBrace">
            <a:avLst>
              <a:gd name="adj1" fmla="val 129167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3559" name="Right Brace 6"/>
          <p:cNvSpPr>
            <a:spLocks/>
          </p:cNvSpPr>
          <p:nvPr/>
        </p:nvSpPr>
        <p:spPr bwMode="auto">
          <a:xfrm rot="5400000">
            <a:off x="5791201" y="1981199"/>
            <a:ext cx="152398" cy="1981200"/>
          </a:xfrm>
          <a:prstGeom prst="rightBrace">
            <a:avLst>
              <a:gd name="adj1" fmla="val 8361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3560" name="Right Brace 7"/>
          <p:cNvSpPr>
            <a:spLocks/>
          </p:cNvSpPr>
          <p:nvPr/>
        </p:nvSpPr>
        <p:spPr bwMode="auto">
          <a:xfrm rot="5400000">
            <a:off x="7582930" y="2362200"/>
            <a:ext cx="152400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3561" name="Right Brace 8"/>
          <p:cNvSpPr>
            <a:spLocks/>
          </p:cNvSpPr>
          <p:nvPr/>
        </p:nvSpPr>
        <p:spPr bwMode="auto">
          <a:xfrm rot="5400000">
            <a:off x="8826843" y="2476498"/>
            <a:ext cx="152400" cy="990600"/>
          </a:xfrm>
          <a:prstGeom prst="rightBrace">
            <a:avLst>
              <a:gd name="adj1" fmla="val 8329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Tahom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7097" y="5817325"/>
            <a:ext cx="176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Default: null if no "hear" variable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597097" y="5460274"/>
            <a:ext cx="537504" cy="365760"/>
          </a:xfrm>
          <a:prstGeom prst="straightConnector1">
            <a:avLst/>
          </a:prstGeom>
          <a:ln w="2857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49529" y="4058502"/>
            <a:ext cx="283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.Count() counts variables with this name … zero if none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41669" y="4320112"/>
            <a:ext cx="2387770" cy="162012"/>
          </a:xfrm>
          <a:prstGeom prst="straightConnector1">
            <a:avLst/>
          </a:prstGeom>
          <a:ln w="2857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9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138"/>
            <a:ext cx="11155680" cy="4525962"/>
          </a:xfrm>
        </p:spPr>
        <p:txBody>
          <a:bodyPr>
            <a:normAutofit fontScale="92500" lnSpcReduction="20000"/>
          </a:bodyPr>
          <a:lstStyle/>
          <a:p>
            <a:pPr marL="109537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Index(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= 0)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CA" sz="2000" dirty="0"/>
          </a:p>
          <a:p>
            <a:r>
              <a:rPr lang="en-CA" dirty="0"/>
              <a:t>QueryString variables </a:t>
            </a:r>
            <a:r>
              <a:rPr lang="en-CA" i="1" dirty="0" err="1"/>
              <a:t>artistName</a:t>
            </a:r>
            <a:r>
              <a:rPr lang="en-CA" i="1" dirty="0"/>
              <a:t> </a:t>
            </a:r>
            <a:r>
              <a:rPr lang="en-CA" dirty="0"/>
              <a:t>and </a:t>
            </a:r>
            <a:r>
              <a:rPr lang="en-CA" i="1" dirty="0" err="1"/>
              <a:t>artistId</a:t>
            </a:r>
            <a:endParaRPr lang="en-CA" dirty="0"/>
          </a:p>
          <a:p>
            <a:pPr lvl="1"/>
            <a:r>
              <a:rPr lang="en-CA" dirty="0"/>
              <a:t>Will be loaded to like-named parameters in the controller action</a:t>
            </a:r>
          </a:p>
          <a:p>
            <a:r>
              <a:rPr lang="en-CA" i="1" dirty="0" err="1"/>
              <a:t>artistId</a:t>
            </a:r>
            <a:r>
              <a:rPr lang="en-CA" dirty="0"/>
              <a:t> will default to zero if:</a:t>
            </a:r>
          </a:p>
          <a:p>
            <a:pPr lvl="1"/>
            <a:r>
              <a:rPr lang="en-CA" dirty="0" err="1"/>
              <a:t>artistId</a:t>
            </a:r>
            <a:r>
              <a:rPr lang="en-CA" dirty="0"/>
              <a:t> is not in the request from the browser or has a null value</a:t>
            </a:r>
          </a:p>
          <a:p>
            <a:endParaRPr lang="en-CA" dirty="0"/>
          </a:p>
          <a:p>
            <a:r>
              <a:rPr lang="en-CA" b="1" dirty="0"/>
              <a:t>However,</a:t>
            </a:r>
            <a:r>
              <a:rPr lang="en-CA" dirty="0"/>
              <a:t> there could be several </a:t>
            </a:r>
            <a:r>
              <a:rPr lang="en-CA" i="1" dirty="0" err="1"/>
              <a:t>artistId'</a:t>
            </a:r>
            <a:r>
              <a:rPr lang="en-CA" dirty="0" err="1"/>
              <a:t>s</a:t>
            </a:r>
            <a:r>
              <a:rPr lang="en-CA" dirty="0"/>
              <a:t> in the request</a:t>
            </a:r>
          </a:p>
          <a:p>
            <a:pPr lvl="1"/>
            <a:r>
              <a:rPr lang="en-CA" dirty="0"/>
              <a:t>Binder has a priority sequence to decide which to accept (rest ignored)</a:t>
            </a:r>
          </a:p>
          <a:p>
            <a:pPr lvl="2"/>
            <a:r>
              <a:rPr lang="en-CA" dirty="0"/>
              <a:t>You can ask for specific ones in code … </a:t>
            </a:r>
          </a:p>
          <a:p>
            <a:pPr lvl="3"/>
            <a:r>
              <a:rPr lang="en-CA" dirty="0"/>
              <a:t>Form variables, QueryString variables, cookies, session variables, ViewData variables, URL fields,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QueryString variables as Controller input</a:t>
            </a:r>
          </a:p>
        </p:txBody>
      </p:sp>
    </p:spTree>
    <p:extLst>
      <p:ext uri="{BB962C8B-B14F-4D97-AF65-F5344CB8AC3E}">
        <p14:creationId xmlns:p14="http://schemas.microsoft.com/office/powerpoint/2010/main" val="52116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8"/>
            <a:ext cx="11582401" cy="4260351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Conveyed with the URL:</a:t>
            </a:r>
          </a:p>
          <a:p>
            <a:pPr lvl="1"/>
            <a:r>
              <a:rPr lang="en-CA" dirty="0"/>
              <a:t>QueryString is everything after "?"</a:t>
            </a:r>
          </a:p>
          <a:p>
            <a:pPr lvl="1"/>
            <a:r>
              <a:rPr lang="en-CA" dirty="0"/>
              <a:t>Composed of "</a:t>
            </a:r>
            <a:r>
              <a:rPr lang="en-CA" dirty="0" err="1">
                <a:solidFill>
                  <a:srgbClr val="0070C0"/>
                </a:solidFill>
              </a:rPr>
              <a:t>variableName</a:t>
            </a:r>
            <a:r>
              <a:rPr lang="en-CA" dirty="0">
                <a:solidFill>
                  <a:srgbClr val="0070C0"/>
                </a:solidFill>
              </a:rPr>
              <a:t>=value</a:t>
            </a:r>
            <a:r>
              <a:rPr lang="en-CA" dirty="0"/>
              <a:t>" pairs</a:t>
            </a:r>
          </a:p>
          <a:p>
            <a:pPr lvl="2"/>
            <a:r>
              <a:rPr lang="en-CA" dirty="0"/>
              <a:t>Separated by "&amp;":</a:t>
            </a:r>
          </a:p>
          <a:p>
            <a:pPr lvl="7"/>
            <a:endParaRPr lang="en-CA" dirty="0"/>
          </a:p>
          <a:p>
            <a:pPr marL="109537" indent="0">
              <a:buNone/>
            </a:pPr>
            <a:r>
              <a:rPr lang="en-CA" sz="2000" dirty="0"/>
              <a:t>http://localhost:2653/Album/Index</a:t>
            </a:r>
            <a:r>
              <a:rPr lang="en-CA" sz="2000" b="1" dirty="0">
                <a:solidFill>
                  <a:schemeClr val="accent2"/>
                </a:solidFill>
              </a:rPr>
              <a:t>?artistId=80&amp;artistName=Metallica</a:t>
            </a:r>
            <a:endParaRPr lang="en-CA" sz="2000" dirty="0"/>
          </a:p>
          <a:p>
            <a:pPr lvl="8"/>
            <a:endParaRPr lang="en-CA" dirty="0"/>
          </a:p>
          <a:p>
            <a:pPr lvl="3"/>
            <a:r>
              <a:rPr lang="en-CA" dirty="0"/>
              <a:t>Could be created in a controller action:</a:t>
            </a:r>
          </a:p>
          <a:p>
            <a:pPr marL="109537" indent="0">
              <a:buNone/>
            </a:pP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RedirectToAction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</a:rPr>
              <a:t>"Index"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</a:rPr>
              <a:t>"Album"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artistId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artistId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artistName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= name } );</a:t>
            </a:r>
            <a:endParaRPr lang="en-CA" sz="2000" dirty="0"/>
          </a:p>
          <a:p>
            <a:pPr lvl="8"/>
            <a:endParaRPr lang="en-CA" dirty="0"/>
          </a:p>
          <a:p>
            <a:pPr lvl="3"/>
            <a:r>
              <a:rPr lang="en-CA" dirty="0"/>
              <a:t>Could be created in view hyperlink:</a:t>
            </a:r>
          </a:p>
          <a:p>
            <a:pPr marL="109537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="Index"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="Album"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</a:t>
            </a:r>
            <a:r>
              <a:rPr lang="en-US" sz="2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artistId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item.Name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9537" indent="0">
              <a:buNone/>
            </a:pPr>
            <a:r>
              <a:rPr lang="en-CA" sz="2200" b="1" dirty="0">
                <a:solidFill>
                  <a:srgbClr val="800080"/>
                </a:solidFill>
                <a:latin typeface="Consolas" panose="020B0609020204030204" pitchFamily="49" charset="0"/>
              </a:rPr>
              <a:t>	asp-route-</a:t>
            </a:r>
            <a:r>
              <a:rPr lang="en-CA" sz="2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artistId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item.ArtistId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Show Albums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2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Creating a QueryString in controller &amp; view</a:t>
            </a:r>
          </a:p>
        </p:txBody>
      </p:sp>
    </p:spTree>
    <p:extLst>
      <p:ext uri="{BB962C8B-B14F-4D97-AF65-F5344CB8AC3E}">
        <p14:creationId xmlns:p14="http://schemas.microsoft.com/office/powerpoint/2010/main" val="254214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599" y="1417638"/>
            <a:ext cx="10519719" cy="4724400"/>
          </a:xfrm>
        </p:spPr>
        <p:txBody>
          <a:bodyPr>
            <a:normAutofit/>
          </a:bodyPr>
          <a:lstStyle/>
          <a:p>
            <a:r>
              <a:rPr lang="en-US" dirty="0"/>
              <a:t>Identifies the server and server properties:</a:t>
            </a:r>
          </a:p>
          <a:p>
            <a:pPr lvl="1"/>
            <a:r>
              <a:rPr lang="en-US" dirty="0"/>
              <a:t>IP address of the server, name/</a:t>
            </a:r>
            <a:r>
              <a:rPr lang="en-US" dirty="0" err="1"/>
              <a:t>vers</a:t>
            </a:r>
            <a:r>
              <a:rPr lang="en-US" dirty="0"/>
              <a:t> of web server software</a:t>
            </a:r>
          </a:p>
          <a:p>
            <a:r>
              <a:rPr lang="en-US" dirty="0"/>
              <a:t>Cookies collection </a:t>
            </a:r>
          </a:p>
          <a:p>
            <a:pPr lvl="1"/>
            <a:r>
              <a:rPr lang="en-US" dirty="0"/>
              <a:t>Can add cookies to the collection held by the browser</a:t>
            </a:r>
          </a:p>
          <a:p>
            <a:r>
              <a:rPr lang="en-US" dirty="0"/>
              <a:t>Status code</a:t>
            </a:r>
          </a:p>
          <a:p>
            <a:pPr lvl="1"/>
            <a:r>
              <a:rPr lang="en-US" dirty="0"/>
              <a:t>Request was successful or encountered an error (404)</a:t>
            </a:r>
          </a:p>
          <a:p>
            <a:r>
              <a:rPr lang="en-US" dirty="0"/>
              <a:t>Can send text &amp; HTML directly to browser window</a:t>
            </a:r>
          </a:p>
          <a:p>
            <a:pPr marL="136525" indent="0">
              <a:buNone/>
            </a:pPr>
            <a:r>
              <a:rPr lang="en-CA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Response.WriteAsync</a:t>
            </a:r>
            <a:r>
              <a:rPr lang="en-CA" sz="19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sz="1900" dirty="0">
                <a:solidFill>
                  <a:srgbClr val="A31515"/>
                </a:solidFill>
                <a:highlight>
                  <a:srgbClr val="FFFFFF"/>
                </a:highlight>
              </a:rPr>
              <a:t>"&lt;b&gt;Browser </a:t>
            </a:r>
            <a:r>
              <a:rPr lang="en-CA" sz="1900" dirty="0" err="1">
                <a:solidFill>
                  <a:srgbClr val="A31515"/>
                </a:solidFill>
                <a:highlight>
                  <a:srgbClr val="FFFFFF"/>
                </a:highlight>
              </a:rPr>
              <a:t>vers</a:t>
            </a:r>
            <a:r>
              <a:rPr lang="en-CA" sz="1900" dirty="0">
                <a:solidFill>
                  <a:srgbClr val="A31515"/>
                </a:solidFill>
                <a:highlight>
                  <a:srgbClr val="FFFFFF"/>
                </a:highlight>
              </a:rPr>
              <a:t>: &lt;/b&gt;"</a:t>
            </a:r>
            <a:r>
              <a:rPr lang="en-CA" sz="19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CA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Request.Browser.Version</a:t>
            </a:r>
            <a:r>
              <a:rPr lang="en-CA" sz="19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/>
              <a:t>Can redirect browser to load another page</a:t>
            </a:r>
          </a:p>
          <a:p>
            <a:pPr marL="136525" indent="0">
              <a:buNone/>
            </a:pPr>
            <a:r>
              <a:rPr lang="en-CA" sz="19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Response.Redirect</a:t>
            </a:r>
            <a:r>
              <a:rPr lang="en-CA" sz="19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sz="1900" dirty="0">
                <a:solidFill>
                  <a:srgbClr val="A31515"/>
                </a:solidFill>
                <a:highlight>
                  <a:srgbClr val="FFFFFF"/>
                </a:highlight>
              </a:rPr>
              <a:t>"/Album/</a:t>
            </a:r>
            <a:r>
              <a:rPr lang="en-CA" sz="1900" dirty="0" err="1">
                <a:solidFill>
                  <a:srgbClr val="A31515"/>
                </a:solidFill>
                <a:highlight>
                  <a:srgbClr val="FFFFFF"/>
                </a:highlight>
              </a:rPr>
              <a:t>Edit?albumId</a:t>
            </a:r>
            <a:r>
              <a:rPr lang="en-CA" sz="1900" dirty="0">
                <a:solidFill>
                  <a:srgbClr val="A31515"/>
                </a:solidFill>
                <a:highlight>
                  <a:srgbClr val="FFFFFF"/>
                </a:highlight>
              </a:rPr>
              <a:t>=1"</a:t>
            </a:r>
            <a:r>
              <a:rPr lang="en-CA" sz="19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Class</a:t>
            </a:r>
            <a:br>
              <a:rPr lang="en-US" dirty="0"/>
            </a:br>
            <a:r>
              <a:rPr lang="en-US" sz="2000" dirty="0"/>
              <a:t>sends information to the browser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5981700" y="4913311"/>
            <a:ext cx="228600" cy="1447800"/>
          </a:xfrm>
          <a:prstGeom prst="rightBrace">
            <a:avLst>
              <a:gd name="adj1" fmla="val 62387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5103" y="5751511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400" dirty="0">
                <a:solidFill>
                  <a:prstClr val="black"/>
                </a:solidFill>
                <a:latin typeface="Tahoma" charset="0"/>
              </a:rPr>
              <a:t>Passing a QueryString to the Album's Edit action</a:t>
            </a:r>
          </a:p>
        </p:txBody>
      </p:sp>
    </p:spTree>
    <p:extLst>
      <p:ext uri="{BB962C8B-B14F-4D97-AF65-F5344CB8AC3E}">
        <p14:creationId xmlns:p14="http://schemas.microsoft.com/office/powerpoint/2010/main" val="279928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headEnd type="none" w="med" len="med"/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headEnd type="none" w="med" len="med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1576</Words>
  <Application>Microsoft Office PowerPoint</Application>
  <PresentationFormat>Widescreen</PresentationFormat>
  <Paragraphs>292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1_Concourse</vt:lpstr>
      <vt:lpstr>2_Concourse</vt:lpstr>
      <vt:lpstr>3_Concourse</vt:lpstr>
      <vt:lpstr>ASP.NET MVC Persistence: passing data between controllers &amp; actions …using QueryStrings, TempData, Cookies &amp; Session Variables</vt:lpstr>
      <vt:lpstr>Objectives</vt:lpstr>
      <vt:lpstr>Built-in ASP.NET Objects  … built into the Web Server </vt:lpstr>
      <vt:lpstr>Request Information</vt:lpstr>
      <vt:lpstr>Request  Accessing information about the request &amp; requester</vt:lpstr>
      <vt:lpstr>Request.Query To retrieve data passed in the QueryString following the URL</vt:lpstr>
      <vt:lpstr>QueryString variables as Controller input</vt:lpstr>
      <vt:lpstr>Creating a QueryString in controller &amp; view</vt:lpstr>
      <vt:lpstr>Response Class sends information to the browser</vt:lpstr>
      <vt:lpstr>Persistence …  Cookies &amp; Session Variables</vt:lpstr>
      <vt:lpstr>Cookies need a "using" statement</vt:lpstr>
      <vt:lpstr>Creating &amp; Referencing Cookies add cookies to the Response  you send to the browser retrieve cookies from the Request  the browser sends you.</vt:lpstr>
      <vt:lpstr>Not-current-cookie Problem on Views</vt:lpstr>
      <vt:lpstr>Recommendation for Views &amp; Cookies</vt:lpstr>
      <vt:lpstr>Common Mistake: Response.Cookies[]  vs Request.Cookies[]</vt:lpstr>
      <vt:lpstr>Setting up for Session variables</vt:lpstr>
      <vt:lpstr>Create &amp; Reference Session Variables Remember: Session Variables contain objects</vt:lpstr>
      <vt:lpstr>Session Variables are uuugly on Views Remember what I said about ViewBag vs cookies?</vt:lpstr>
      <vt:lpstr>TempData["albumId"] = 75</vt:lpstr>
      <vt:lpstr>back to Binder on an action… populating parameter(s)</vt:lpstr>
      <vt:lpstr>Second Binder Question: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Turton</dc:creator>
  <cp:lastModifiedBy>dturton</cp:lastModifiedBy>
  <cp:revision>41</cp:revision>
  <dcterms:created xsi:type="dcterms:W3CDTF">2016-07-15T18:58:21Z</dcterms:created>
  <dcterms:modified xsi:type="dcterms:W3CDTF">2016-08-15T14:28:19Z</dcterms:modified>
</cp:coreProperties>
</file>