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0" r:id="rId14"/>
    <p:sldId id="298" r:id="rId15"/>
    <p:sldId id="293" r:id="rId16"/>
    <p:sldId id="271" r:id="rId17"/>
    <p:sldId id="294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5" r:id="rId30"/>
    <p:sldId id="296" r:id="rId31"/>
    <p:sldId id="283" r:id="rId32"/>
    <p:sldId id="284" r:id="rId33"/>
    <p:sldId id="297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879F9-BEC8-48AF-8318-ECA92B7CBDA7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C292-0487-4C66-BD07-43088B263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25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2B2B-7A5D-4496-8C13-E849A3A4AAF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69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2B2B-7A5D-4496-8C13-E849A3A4AAF4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25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2B2B-7A5D-4496-8C13-E849A3A4AAF4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1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57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56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95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470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79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81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47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269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21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38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454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45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51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6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73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5928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4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1223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8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49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9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115500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6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9/28/2016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3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73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8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089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66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61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90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78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898100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D65DAE1-C51B-4E88-97D9-CAE080CA42E1}" type="datetimeFigureOut">
              <a:rPr lang="en-CA" smtClean="0"/>
              <a:t>28/09/2016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1953E5C-2CC8-42F4-83D4-C072A08D71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59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9/28/2016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turton@conestogac.on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LINQ &amp; Entity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>
              <a:lnSpc>
                <a:spcPct val="80000"/>
              </a:lnSpc>
            </a:pPr>
            <a:r>
              <a:rPr lang="en-CA" sz="1300" dirty="0"/>
              <a:t>David Turton</a:t>
            </a:r>
          </a:p>
          <a:p>
            <a:pPr marR="0">
              <a:lnSpc>
                <a:spcPct val="80000"/>
              </a:lnSpc>
            </a:pPr>
            <a:r>
              <a:rPr lang="en-CA" sz="1300" dirty="0"/>
              <a:t>Conestoga College</a:t>
            </a:r>
          </a:p>
          <a:p>
            <a:pPr marR="0">
              <a:lnSpc>
                <a:spcPct val="80000"/>
              </a:lnSpc>
            </a:pPr>
            <a:r>
              <a:rPr lang="en-CA" sz="1300" dirty="0"/>
              <a:t>Institute of Technology &amp; Advanced Learning</a:t>
            </a:r>
          </a:p>
          <a:p>
            <a:pPr marR="0">
              <a:lnSpc>
                <a:spcPct val="80000"/>
              </a:lnSpc>
            </a:pPr>
            <a:r>
              <a:rPr lang="en-CA" sz="1300" dirty="0">
                <a:hlinkClick r:id="rId2"/>
              </a:rPr>
              <a:t>dturton@conestogac.on.ca</a:t>
            </a:r>
            <a:r>
              <a:rPr lang="en-CA" sz="1300" dirty="0"/>
              <a:t> </a:t>
            </a:r>
          </a:p>
          <a:p>
            <a:pPr marR="0">
              <a:lnSpc>
                <a:spcPct val="80000"/>
              </a:lnSpc>
            </a:pPr>
            <a:r>
              <a:rPr lang="en-CA" sz="1300" dirty="0"/>
              <a:t>Doon 2A605 x3610</a:t>
            </a:r>
          </a:p>
        </p:txBody>
      </p:sp>
    </p:spTree>
    <p:extLst>
      <p:ext uri="{BB962C8B-B14F-4D97-AF65-F5344CB8AC3E}">
        <p14:creationId xmlns:p14="http://schemas.microsoft.com/office/powerpoint/2010/main" val="31554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16" y="1417638"/>
            <a:ext cx="11782697" cy="4525963"/>
          </a:xfrm>
        </p:spPr>
        <p:txBody>
          <a:bodyPr>
            <a:normAutofit/>
          </a:bodyPr>
          <a:lstStyle/>
          <a:p>
            <a:r>
              <a:rPr lang="en-CA" dirty="0"/>
              <a:t>Or you could try this: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So… what's the difference between LINQ &amp; Entity Framework again?</a:t>
            </a:r>
          </a:p>
          <a:p>
            <a:pPr lvl="1"/>
            <a:r>
              <a:rPr lang="en-CA" dirty="0"/>
              <a:t>Actually, we're using both here</a:t>
            </a:r>
          </a:p>
          <a:p>
            <a:pPr lvl="3"/>
            <a:r>
              <a:rPr lang="en-CA" dirty="0"/>
              <a:t>The lambda expression needs using </a:t>
            </a:r>
            <a:r>
              <a:rPr lang="en-CA" dirty="0" err="1"/>
              <a:t>Microsoft.EntityFrameworkCore</a:t>
            </a:r>
            <a:r>
              <a:rPr lang="en-CA" dirty="0"/>
              <a:t>;</a:t>
            </a:r>
          </a:p>
          <a:p>
            <a:r>
              <a:rPr lang="en-CA" dirty="0"/>
              <a:t>The from "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dirty="0"/>
              <a:t>" and "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/>
              <a:t>" parts of LINQ:</a:t>
            </a:r>
          </a:p>
          <a:p>
            <a:pPr lvl="1"/>
            <a:r>
              <a:rPr lang="en-CA" dirty="0"/>
              <a:t>Allow us to do things to each record selected:</a:t>
            </a:r>
          </a:p>
          <a:p>
            <a:pPr lvl="2"/>
            <a:r>
              <a:rPr lang="en-CA" dirty="0"/>
              <a:t>Aggregate data: sum/average/min/max fields, count records</a:t>
            </a:r>
          </a:p>
          <a:p>
            <a:pPr lvl="2"/>
            <a:r>
              <a:rPr lang="en-CA" dirty="0"/>
              <a:t>Compute new fields, convert data. etc.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Better related-table access for LINQ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971" y="1942959"/>
            <a:ext cx="11713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albums =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context.Album.Include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(a=&gt;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).Include(a=&gt;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a.Genre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7312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505096" y="2217102"/>
            <a:ext cx="10972800" cy="3530555"/>
          </a:xfrm>
        </p:spPr>
        <p:txBody>
          <a:bodyPr/>
          <a:lstStyle/>
          <a:p>
            <a:r>
              <a:rPr lang="en-CA" dirty="0"/>
              <a:t>Notice that the where clause uses C# syntax</a:t>
            </a:r>
          </a:p>
          <a:p>
            <a:pPr lvl="1"/>
            <a:r>
              <a:rPr lang="en-CA" dirty="0"/>
              <a:t>Including "( )" around the condition</a:t>
            </a:r>
          </a:p>
          <a:p>
            <a:pPr lvl="1"/>
            <a:r>
              <a:rPr lang="en-CA" dirty="0"/>
              <a:t>Can use &amp;&amp;, ||, ==, !=, &gt;=, .</a:t>
            </a:r>
            <a:r>
              <a:rPr lang="en-CA" dirty="0" err="1"/>
              <a:t>StartsWith</a:t>
            </a:r>
            <a:r>
              <a:rPr lang="en-CA" dirty="0"/>
              <a:t>(), and so on</a:t>
            </a:r>
          </a:p>
          <a:p>
            <a:r>
              <a:rPr lang="en-CA" dirty="0"/>
              <a:t>String conditions are not case sensitive</a:t>
            </a:r>
          </a:p>
          <a:p>
            <a:pPr lvl="1"/>
            <a:r>
              <a:rPr lang="en-CA" dirty="0"/>
              <a:t>This is the default setting when installing SQL</a:t>
            </a:r>
          </a:p>
          <a:p>
            <a:r>
              <a:rPr lang="en-CA" dirty="0"/>
              <a:t>Entity Framework syntax: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Filtering Records: WHERE clause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36022" y="1201439"/>
            <a:ext cx="103109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CA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albums =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record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db.albums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                    where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record.title.Contains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sz="2000" dirty="0">
                <a:solidFill>
                  <a:srgbClr val="A31515"/>
                </a:solidFill>
                <a:highlight>
                  <a:srgbClr val="FFFFFF"/>
                </a:highlight>
              </a:rPr>
              <a:t>"Hair"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))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record;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849202"/>
            <a:ext cx="10511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CA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albums = 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db.albums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Where(a =&gt; a.artist.name ==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"Deep Purple"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&amp;&amp;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a.title.Contains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"disc"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16731" y="5747657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compound condition uses C# syntax</a:t>
            </a:r>
          </a:p>
          <a:p>
            <a:r>
              <a:rPr lang="en-CA" dirty="0"/>
              <a:t>… LINQ &amp; EF are </a:t>
            </a:r>
            <a:r>
              <a:rPr lang="en-CA" i="1" dirty="0"/>
              <a:t>language-</a:t>
            </a:r>
            <a:r>
              <a:rPr lang="en-CA" dirty="0"/>
              <a:t>integrated</a:t>
            </a:r>
          </a:p>
        </p:txBody>
      </p:sp>
    </p:spTree>
    <p:extLst>
      <p:ext uri="{BB962C8B-B14F-4D97-AF65-F5344CB8AC3E}">
        <p14:creationId xmlns:p14="http://schemas.microsoft.com/office/powerpoint/2010/main" val="156698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291" y="1481328"/>
            <a:ext cx="11229709" cy="4767072"/>
          </a:xfrm>
        </p:spPr>
        <p:txBody>
          <a:bodyPr>
            <a:normAutofit/>
          </a:bodyPr>
          <a:lstStyle/>
          <a:p>
            <a:r>
              <a:rPr lang="en-US" dirty="0"/>
              <a:t>In math, it's a shortcut for something like this ...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i, </a:t>
            </a:r>
            <a:r>
              <a:rPr lang="en-US" dirty="0" err="1"/>
              <a:t>int</a:t>
            </a:r>
            <a:r>
              <a:rPr lang="en-US" dirty="0"/>
              <a:t> j) { return i * j; }</a:t>
            </a:r>
          </a:p>
          <a:p>
            <a:pPr lvl="1"/>
            <a:r>
              <a:rPr lang="en-US" dirty="0"/>
              <a:t>… or … (i, j) =&gt; { i * j; }</a:t>
            </a:r>
          </a:p>
          <a:p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a =&gt;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a.Title.Contains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800" dirty="0">
                <a:solidFill>
                  <a:srgbClr val="A31515"/>
                </a:solidFill>
                <a:latin typeface="Consolas" panose="020B0609020204030204" pitchFamily="49" charset="0"/>
              </a:rPr>
              <a:t>"disc"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dirty="0"/>
              <a:t>Let "a" represent the current record =&gt; pick up its "Title" property</a:t>
            </a:r>
          </a:p>
          <a:p>
            <a:pPr lvl="2"/>
            <a:r>
              <a:rPr lang="en-CA" dirty="0"/>
              <a:t>…now we can evaluate it using C# syntax </a:t>
            </a:r>
          </a:p>
          <a:p>
            <a:pPr lvl="3"/>
            <a:r>
              <a:rPr lang="en-CA" dirty="0"/>
              <a:t>And can include </a:t>
            </a:r>
            <a:r>
              <a:rPr lang="en-CA"/>
              <a:t>compound expressions … and &amp; or</a:t>
            </a:r>
            <a:endParaRPr lang="en-CA" dirty="0"/>
          </a:p>
          <a:p>
            <a:r>
              <a:rPr lang="en-CA" dirty="0"/>
              <a:t>.Include(a =&gt; </a:t>
            </a:r>
            <a:r>
              <a:rPr lang="en-CA" dirty="0" err="1"/>
              <a:t>a.Artist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For each record, fetch its related Artist record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0194" y="274638"/>
            <a:ext cx="1057220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Lambda Expressions (anonymous functions)</a:t>
            </a:r>
            <a:br>
              <a:rPr lang="en-CA" dirty="0"/>
            </a:br>
            <a:r>
              <a:rPr lang="en-CA" sz="3200" dirty="0">
                <a:solidFill>
                  <a:srgbClr val="000000"/>
                </a:solidFill>
                <a:effectLst/>
                <a:latin typeface="+mn-lt"/>
              </a:rPr>
              <a:t>.Where(a =&gt; </a:t>
            </a:r>
            <a:r>
              <a:rPr lang="en-CA" sz="3200" dirty="0" err="1">
                <a:solidFill>
                  <a:srgbClr val="000000"/>
                </a:solidFill>
                <a:effectLst/>
                <a:latin typeface="+mn-lt"/>
              </a:rPr>
              <a:t>a.Title.Contains</a:t>
            </a:r>
            <a:r>
              <a:rPr lang="en-CA" sz="320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CA" sz="3200" dirty="0">
                <a:solidFill>
                  <a:srgbClr val="A31515"/>
                </a:solidFill>
                <a:effectLst/>
                <a:latin typeface="+mn-lt"/>
              </a:rPr>
              <a:t>"disc"</a:t>
            </a:r>
            <a:r>
              <a:rPr lang="en-CA" sz="3200" dirty="0">
                <a:solidFill>
                  <a:srgbClr val="000000"/>
                </a:solidFill>
                <a:effectLst/>
                <a:latin typeface="+mn-lt"/>
              </a:rPr>
              <a:t>))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7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81329"/>
            <a:ext cx="11582401" cy="4525963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albums = _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context.Album.Where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a.Title.Contains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A31515"/>
                </a:solidFill>
                <a:latin typeface="Consolas" panose="020B0609020204030204" pitchFamily="49" charset="0"/>
              </a:rPr>
              <a:t>"hair"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CA" sz="2400" dirty="0"/>
          </a:p>
          <a:p>
            <a:r>
              <a:rPr lang="en-CA" dirty="0"/>
              <a:t>To see if </a:t>
            </a:r>
            <a:r>
              <a:rPr lang="en-CA" i="1" dirty="0"/>
              <a:t>Where</a:t>
            </a:r>
            <a:r>
              <a:rPr lang="en-CA" dirty="0"/>
              <a:t> found any records for the condition:</a:t>
            </a:r>
          </a:p>
          <a:p>
            <a:pPr lvl="1"/>
            <a:r>
              <a:rPr lang="en-CA" dirty="0"/>
              <a:t>You could use:</a:t>
            </a:r>
          </a:p>
          <a:p>
            <a:pPr marL="603504" lvl="2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albums.Count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() &gt; 0)</a:t>
            </a:r>
            <a:endParaRPr lang="en-CA" sz="2400" dirty="0"/>
          </a:p>
          <a:p>
            <a:pPr lvl="1"/>
            <a:r>
              <a:rPr lang="en-CA" dirty="0"/>
              <a:t>Better:</a:t>
            </a:r>
          </a:p>
          <a:p>
            <a:pPr marL="393192" lvl="1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albums.Any</a:t>
            </a:r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CA" dirty="0"/>
          </a:p>
          <a:p>
            <a:r>
              <a:rPr lang="en-CA" dirty="0"/>
              <a:t>.Count()</a:t>
            </a:r>
          </a:p>
          <a:p>
            <a:pPr lvl="1"/>
            <a:r>
              <a:rPr lang="en-CA" dirty="0"/>
              <a:t>Reads all the records to count them</a:t>
            </a:r>
          </a:p>
          <a:p>
            <a:r>
              <a:rPr lang="en-CA" dirty="0"/>
              <a:t>.Any()</a:t>
            </a:r>
          </a:p>
          <a:p>
            <a:pPr lvl="1"/>
            <a:r>
              <a:rPr lang="en-CA" dirty="0"/>
              <a:t>Sees if the condition obtains one record, and goes no further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/>
              <a:t>Where</a:t>
            </a:r>
            <a:r>
              <a:rPr lang="en-CA" dirty="0"/>
              <a:t> </a:t>
            </a:r>
            <a:r>
              <a:rPr lang="en-CA" u="sng" dirty="0"/>
              <a:t>always</a:t>
            </a:r>
            <a:r>
              <a:rPr lang="en-CA" dirty="0"/>
              <a:t> returns an object</a:t>
            </a:r>
            <a:br>
              <a:rPr lang="en-CA" dirty="0"/>
            </a:br>
            <a:r>
              <a:rPr lang="en-CA" sz="2400" dirty="0"/>
              <a:t>- it is </a:t>
            </a:r>
            <a:r>
              <a:rPr lang="en-CA" sz="2400" u="sng" dirty="0"/>
              <a:t>never</a:t>
            </a:r>
            <a:r>
              <a:rPr lang="en-CA" sz="2400" dirty="0"/>
              <a:t> null, though it may not contain records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1139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2125133"/>
            <a:ext cx="11582400" cy="3882159"/>
          </a:xfrm>
        </p:spPr>
        <p:txBody>
          <a:bodyPr/>
          <a:lstStyle/>
          <a:p>
            <a:r>
              <a:rPr lang="en-CA" dirty="0"/>
              <a:t>If one record satisfies the condition</a:t>
            </a:r>
          </a:p>
          <a:p>
            <a:pPr lvl="1"/>
            <a:r>
              <a:rPr lang="en-CA" dirty="0"/>
              <a:t>It'll be loaded to "album"</a:t>
            </a:r>
          </a:p>
          <a:p>
            <a:pPr lvl="1"/>
            <a:endParaRPr lang="en-CA" dirty="0"/>
          </a:p>
          <a:p>
            <a:r>
              <a:rPr lang="en-CA" dirty="0"/>
              <a:t>If </a:t>
            </a:r>
            <a:r>
              <a:rPr lang="en-CA" u="sng" dirty="0"/>
              <a:t>no</a:t>
            </a:r>
            <a:r>
              <a:rPr lang="en-CA" dirty="0"/>
              <a:t> record satisfies the condition, "album" will be null … </a:t>
            </a:r>
          </a:p>
          <a:p>
            <a:pPr marL="393192" lvl="1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(album ==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$"no record for key 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CA" dirty="0"/>
              <a:t> </a:t>
            </a:r>
          </a:p>
          <a:p>
            <a:pPr marL="393192" lvl="1" indent="0">
              <a:buNone/>
            </a:pPr>
            <a:endParaRPr lang="en-CA" dirty="0"/>
          </a:p>
          <a:p>
            <a:r>
              <a:rPr lang="en-CA" dirty="0"/>
              <a:t>If </a:t>
            </a:r>
            <a:r>
              <a:rPr lang="en-CA" u="sng" dirty="0"/>
              <a:t>more</a:t>
            </a:r>
            <a:r>
              <a:rPr lang="en-CA" dirty="0"/>
              <a:t> than one record satisfies the condition:</a:t>
            </a:r>
          </a:p>
          <a:p>
            <a:pPr lvl="1"/>
            <a:r>
              <a:rPr lang="en-CA" dirty="0"/>
              <a:t>It jumps on a sharp pointy stick (throws an exception)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Selecting by Primary Key</a:t>
            </a:r>
            <a:br>
              <a:rPr lang="en-CA" dirty="0"/>
            </a:br>
            <a:r>
              <a:rPr lang="en-CA" sz="2700" dirty="0"/>
              <a:t>- or a unique field (candidate key)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09600" y="1484999"/>
            <a:ext cx="11184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album =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context.Album.SingleOrDefaultAsync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m.AlbumId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id);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143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B0F0"/>
                </a:solidFill>
              </a:rPr>
              <a:t>await</a:t>
            </a:r>
            <a:r>
              <a:rPr lang="en-CA" dirty="0"/>
              <a:t> … </a:t>
            </a:r>
            <a:r>
              <a:rPr lang="en-CA" dirty="0" err="1"/>
              <a:t>async</a:t>
            </a:r>
            <a:r>
              <a:rPr lang="en-CA" dirty="0"/>
              <a:t>?	</a:t>
            </a:r>
            <a:r>
              <a:rPr lang="en-CA" dirty="0">
                <a:sym typeface="Wingdings" panose="05000000000000000000" pitchFamily="2" charset="2"/>
              </a:rPr>
              <a:t> S</a:t>
            </a:r>
            <a:r>
              <a:rPr lang="en-CA" dirty="0"/>
              <a:t>calability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131" y="1306607"/>
            <a:ext cx="11777133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get the record for the given primary key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GetAlbum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0)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context.Album.SingleOrDefaultAsync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m.AlbumId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View(album);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74131" y="4289905"/>
            <a:ext cx="11658601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get the record for the given primary key</a:t>
            </a:r>
            <a:endParaRPr lang="en-CA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GetAlbum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0)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album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context.Album.SingleOrDefault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m.AlbumId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albumId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View(album);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766231" y="3089576"/>
            <a:ext cx="110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Both of these actions will work.  The above asynchronous action will release IIS' process thread while it waits for the database server to respond … then it'll request a thread to fire up the view.</a:t>
            </a:r>
          </a:p>
          <a:p>
            <a:endParaRPr lang="en-CA" dirty="0"/>
          </a:p>
          <a:p>
            <a:r>
              <a:rPr lang="en-CA" dirty="0"/>
              <a:t>The bottom action will hold onto the thread until it finishes &amp; will not scale well for many users.</a:t>
            </a:r>
          </a:p>
        </p:txBody>
      </p:sp>
    </p:spTree>
    <p:extLst>
      <p:ext uri="{BB962C8B-B14F-4D97-AF65-F5344CB8AC3E}">
        <p14:creationId xmlns:p14="http://schemas.microsoft.com/office/powerpoint/2010/main" val="21586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3" y="2410666"/>
            <a:ext cx="8511117" cy="431537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484784"/>
            <a:ext cx="11514666" cy="15242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albums = _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context.Album.OrderBy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(a=&gt;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a.Artist.Name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(a=&gt;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a.Title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CA" sz="2000" dirty="0"/>
          </a:p>
          <a:p>
            <a:r>
              <a:rPr lang="en-CA" dirty="0"/>
              <a:t>All albums by artist, then by title within each artist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Ordering Output: </a:t>
            </a:r>
            <a:r>
              <a:rPr lang="en-CA" dirty="0" err="1"/>
              <a:t>OrderBy</a:t>
            </a:r>
            <a:r>
              <a:rPr lang="en-CA" dirty="0"/>
              <a:t/>
            </a:r>
            <a:br>
              <a:rPr lang="en-CA" dirty="0"/>
            </a:br>
            <a:r>
              <a:rPr lang="en-CA" sz="2400" dirty="0"/>
              <a:t>default: ascending sequence by primary key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055869" y="3781154"/>
            <a:ext cx="4726863" cy="1205714"/>
          </a:xfrm>
          <a:prstGeom prst="ellipse">
            <a:avLst/>
          </a:pr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976321" y="3645024"/>
            <a:ext cx="27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Well, that didn't work.</a:t>
            </a:r>
          </a:p>
          <a:p>
            <a:endParaRPr lang="en-CA" dirty="0"/>
          </a:p>
          <a:p>
            <a:r>
              <a:rPr lang="en-CA" dirty="0"/>
              <a:t>…last condition applied wins!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6321" y="274638"/>
            <a:ext cx="314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I've omitted the Include statements to make these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29721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232849"/>
            <a:ext cx="9163050" cy="45624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1504" y="1260128"/>
            <a:ext cx="9001000" cy="202485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albums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db.albums.OrderBy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(a =&gt; a.artist.name +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a.title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109728" indent="0">
              <a:buNone/>
            </a:pP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</a:p>
          <a:p>
            <a:pPr marL="109728" indent="0">
              <a:buNone/>
            </a:pPr>
            <a:r>
              <a:rPr lang="en-CA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albums =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db.albums.OrderBy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(a =&gt; a.artist.name).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ThenBy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(a =&gt;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a.title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OrderBy</a:t>
            </a:r>
            <a:r>
              <a:rPr lang="en-CA" dirty="0"/>
              <a:t> … tries 2 &amp; 3</a:t>
            </a:r>
          </a:p>
        </p:txBody>
      </p:sp>
      <p:sp>
        <p:nvSpPr>
          <p:cNvPr id="5" name="Oval 4"/>
          <p:cNvSpPr/>
          <p:nvPr/>
        </p:nvSpPr>
        <p:spPr>
          <a:xfrm>
            <a:off x="7680176" y="1700808"/>
            <a:ext cx="1152128" cy="504056"/>
          </a:xfrm>
          <a:prstGeom prst="ellipse">
            <a:avLst/>
          </a:prstGeom>
          <a:noFill/>
          <a:ln w="952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 rot="19894849">
            <a:off x="9068848" y="46713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Meatball …</a:t>
            </a:r>
          </a:p>
          <a:p>
            <a:r>
              <a:rPr lang="en-US" dirty="0"/>
              <a:t>Better</a:t>
            </a:r>
          </a:p>
        </p:txBody>
      </p:sp>
      <p:sp>
        <p:nvSpPr>
          <p:cNvPr id="8" name="Freeform 7"/>
          <p:cNvSpPr/>
          <p:nvPr/>
        </p:nvSpPr>
        <p:spPr>
          <a:xfrm>
            <a:off x="8649420" y="1199073"/>
            <a:ext cx="638355" cy="569343"/>
          </a:xfrm>
          <a:custGeom>
            <a:avLst/>
            <a:gdLst>
              <a:gd name="connsiteX0" fmla="*/ 638355 w 638355"/>
              <a:gd name="connsiteY0" fmla="*/ 0 h 569343"/>
              <a:gd name="connsiteX1" fmla="*/ 0 w 638355"/>
              <a:gd name="connsiteY1" fmla="*/ 569343 h 569343"/>
              <a:gd name="connsiteX2" fmla="*/ 0 w 638355"/>
              <a:gd name="connsiteY2" fmla="*/ 569343 h 56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355" h="569343">
                <a:moveTo>
                  <a:pt x="638355" y="0"/>
                </a:moveTo>
                <a:lnTo>
                  <a:pt x="0" y="569343"/>
                </a:lnTo>
                <a:lnTo>
                  <a:pt x="0" y="569343"/>
                </a:ln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967933" y="940279"/>
            <a:ext cx="1147313" cy="362310"/>
          </a:xfrm>
          <a:custGeom>
            <a:avLst/>
            <a:gdLst>
              <a:gd name="connsiteX0" fmla="*/ 1147313 w 1147313"/>
              <a:gd name="connsiteY0" fmla="*/ 0 h 362310"/>
              <a:gd name="connsiteX1" fmla="*/ 414068 w 1147313"/>
              <a:gd name="connsiteY1" fmla="*/ 34506 h 362310"/>
              <a:gd name="connsiteX2" fmla="*/ 0 w 1147313"/>
              <a:gd name="connsiteY2" fmla="*/ 362310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7313" h="362310">
                <a:moveTo>
                  <a:pt x="1147313" y="0"/>
                </a:moveTo>
                <a:lnTo>
                  <a:pt x="414068" y="34506"/>
                </a:lnTo>
                <a:cubicBezTo>
                  <a:pt x="222849" y="94891"/>
                  <a:pt x="111424" y="228600"/>
                  <a:pt x="0" y="36231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5267" y="4749800"/>
            <a:ext cx="5308600" cy="1007533"/>
          </a:xfrm>
          <a:prstGeom prst="rect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5393643" y="3106490"/>
            <a:ext cx="314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I've omitted the Include statements to make these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3996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3533" y="1417638"/>
            <a:ext cx="11438467" cy="4525963"/>
          </a:xfrm>
        </p:spPr>
        <p:txBody>
          <a:bodyPr>
            <a:normAutofit/>
          </a:bodyPr>
          <a:lstStyle/>
          <a:p>
            <a:r>
              <a:rPr lang="en-CA" dirty="0"/>
              <a:t>So … how do you order one field ascending</a:t>
            </a:r>
          </a:p>
          <a:p>
            <a:pPr lvl="1"/>
            <a:r>
              <a:rPr lang="en-CA" dirty="0"/>
              <a:t>And another descending?  This works:</a:t>
            </a:r>
          </a:p>
          <a:p>
            <a:pPr lvl="4"/>
            <a:endParaRPr lang="en-CA" sz="13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109728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albums = _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context.Album.Include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(a=&gt;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).Include(a=&gt;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a.Genre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a.Artist.Name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ThenBy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a.Title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endParaRPr lang="en-CA" dirty="0"/>
          </a:p>
          <a:p>
            <a:pPr marL="422910" indent="-285750"/>
            <a:r>
              <a:rPr lang="en-CA" dirty="0"/>
              <a:t>Try LINQ instead of Entity Framework:</a:t>
            </a:r>
          </a:p>
          <a:p>
            <a:pPr marL="1428750" lvl="4" indent="-285750"/>
            <a:endParaRPr lang="en-CA" dirty="0"/>
          </a:p>
          <a:p>
            <a:pPr marL="109728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albums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context.Album.Include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).Include(a =&gt;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a.Genre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fred.Artist.Name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descending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fred.Title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ascending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err="1"/>
              <a:t>OrderBy</a:t>
            </a:r>
            <a:r>
              <a:rPr lang="en-CA" i="1" dirty="0"/>
              <a:t> </a:t>
            </a:r>
            <a:r>
              <a:rPr lang="en-CA" dirty="0"/>
              <a:t>defaults to </a:t>
            </a:r>
            <a:r>
              <a:rPr lang="en-CA" i="1" dirty="0"/>
              <a:t>Ascending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3637" y="5394176"/>
            <a:ext cx="4572000" cy="70788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marL="678942" lvl="1" indent="-285750" algn="ctr"/>
            <a:r>
              <a:rPr lang="en-CA" sz="2000" dirty="0"/>
              <a:t>… this isn't C# syntax …</a:t>
            </a:r>
          </a:p>
          <a:p>
            <a:pPr marL="678942" lvl="1" indent="-285750" algn="ctr"/>
            <a:r>
              <a:rPr lang="en-CA" sz="2000" dirty="0"/>
              <a:t>… more like SQL syntax …</a:t>
            </a:r>
          </a:p>
        </p:txBody>
      </p:sp>
    </p:spTree>
    <p:extLst>
      <p:ext uri="{BB962C8B-B14F-4D97-AF65-F5344CB8AC3E}">
        <p14:creationId xmlns:p14="http://schemas.microsoft.com/office/powerpoint/2010/main" val="26560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70" y="66077"/>
            <a:ext cx="9034463" cy="68698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9000" y="3047606"/>
            <a:ext cx="4320480" cy="720080"/>
          </a:xfrm>
          <a:prstGeom prst="rect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750531" y="3767686"/>
            <a:ext cx="4320480" cy="864096"/>
          </a:xfrm>
          <a:prstGeom prst="rect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759000" y="4864968"/>
            <a:ext cx="4320480" cy="1840632"/>
          </a:xfrm>
          <a:prstGeom prst="rect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689270" y="993552"/>
            <a:ext cx="459613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LINQ &amp; EF are able to mix sort orders:</a:t>
            </a:r>
          </a:p>
          <a:p>
            <a:endParaRPr lang="en-CA" dirty="0"/>
          </a:p>
          <a:p>
            <a:r>
              <a:rPr lang="en-CA" dirty="0"/>
              <a:t>title ascending within artist descending</a:t>
            </a:r>
          </a:p>
        </p:txBody>
      </p:sp>
    </p:spTree>
    <p:extLst>
      <p:ext uri="{BB962C8B-B14F-4D97-AF65-F5344CB8AC3E}">
        <p14:creationId xmlns:p14="http://schemas.microsoft.com/office/powerpoint/2010/main" val="38094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LINQ: Language Integrated Query</a:t>
            </a:r>
          </a:p>
          <a:p>
            <a:pPr lvl="1"/>
            <a:r>
              <a:rPr lang="en-CA" dirty="0"/>
              <a:t>A relational query language using C# syntax</a:t>
            </a:r>
          </a:p>
          <a:p>
            <a:r>
              <a:rPr lang="en-CA" dirty="0"/>
              <a:t>LINQ-to-SQL</a:t>
            </a:r>
          </a:p>
          <a:p>
            <a:pPr lvl="1"/>
            <a:r>
              <a:rPr lang="en-CA" dirty="0"/>
              <a:t>Generates SQL statements to access a relational database</a:t>
            </a:r>
          </a:p>
          <a:p>
            <a:r>
              <a:rPr lang="en-CA" dirty="0"/>
              <a:t>LINQ-to-XML</a:t>
            </a:r>
          </a:p>
          <a:p>
            <a:pPr lvl="1"/>
            <a:r>
              <a:rPr lang="en-CA" dirty="0"/>
              <a:t>Parses an XML file, delivering results similar to an SQL result table</a:t>
            </a:r>
          </a:p>
          <a:p>
            <a:r>
              <a:rPr lang="en-CA" dirty="0"/>
              <a:t>LINQ-to-Objects</a:t>
            </a:r>
          </a:p>
          <a:p>
            <a:pPr lvl="1"/>
            <a:r>
              <a:rPr lang="en-CA" dirty="0"/>
              <a:t>Applies SQL-like syntax to lists or collections in programs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LINQ: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087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570790"/>
            <a:ext cx="11209867" cy="4810539"/>
          </a:xfrm>
        </p:spPr>
        <p:txBody>
          <a:bodyPr>
            <a:normAutofit fontScale="85000" lnSpcReduction="20000"/>
          </a:bodyPr>
          <a:lstStyle/>
          <a:p>
            <a:r>
              <a:rPr lang="en-CA" sz="2800" dirty="0">
                <a:highlight>
                  <a:srgbClr val="FFFFFF"/>
                </a:highlight>
              </a:rPr>
              <a:t>Get first 10 records from a query:</a:t>
            </a:r>
          </a:p>
          <a:p>
            <a:pPr marL="109728" indent="0">
              <a:buNone/>
            </a:pPr>
            <a:r>
              <a:rPr lang="en-CA" sz="2300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CA" sz="2300" dirty="0">
                <a:solidFill>
                  <a:srgbClr val="000000"/>
                </a:solidFill>
                <a:highlight>
                  <a:srgbClr val="FFFFFF"/>
                </a:highlight>
              </a:rPr>
              <a:t> albums = _</a:t>
            </a:r>
            <a:r>
              <a:rPr lang="en-CA" sz="23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context.Album.Take</a:t>
            </a:r>
            <a:r>
              <a:rPr lang="en-CA" sz="2300" dirty="0">
                <a:solidFill>
                  <a:srgbClr val="000000"/>
                </a:solidFill>
                <a:highlight>
                  <a:srgbClr val="FFFFFF"/>
                </a:highlight>
              </a:rPr>
              <a:t>(10);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endParaRPr lang="en-CA" sz="2000" dirty="0"/>
          </a:p>
          <a:p>
            <a:r>
              <a:rPr lang="en-CA" dirty="0"/>
              <a:t>Skip first 10 records, return next 10:</a:t>
            </a:r>
          </a:p>
          <a:p>
            <a:pPr marL="109728" indent="0">
              <a:buNone/>
            </a:pPr>
            <a:r>
              <a:rPr lang="en-CA" sz="2300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CA" sz="2300" dirty="0">
                <a:solidFill>
                  <a:srgbClr val="000000"/>
                </a:solidFill>
                <a:highlight>
                  <a:srgbClr val="FFFFFF"/>
                </a:highlight>
              </a:rPr>
              <a:t> albums = _</a:t>
            </a:r>
            <a:r>
              <a:rPr lang="en-CA" sz="23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context.Album.OrderBy</a:t>
            </a:r>
            <a:r>
              <a:rPr lang="en-CA" sz="2300" dirty="0">
                <a:solidFill>
                  <a:srgbClr val="000000"/>
                </a:solidFill>
                <a:highlight>
                  <a:srgbClr val="FFFFFF"/>
                </a:highlight>
              </a:rPr>
              <a:t>(a =&gt; </a:t>
            </a:r>
            <a:r>
              <a:rPr lang="en-CA" sz="2300" dirty="0" err="1">
                <a:solidFill>
                  <a:srgbClr val="000000"/>
                </a:solidFill>
                <a:highlight>
                  <a:srgbClr val="FFFFFF"/>
                </a:highlight>
              </a:rPr>
              <a:t>a.AlbumId</a:t>
            </a:r>
            <a:r>
              <a:rPr lang="en-CA" sz="2300" dirty="0">
                <a:solidFill>
                  <a:srgbClr val="000000"/>
                </a:solidFill>
                <a:highlight>
                  <a:srgbClr val="FFFFFF"/>
                </a:highlight>
              </a:rPr>
              <a:t>).Skip(10).Take(10);</a:t>
            </a:r>
            <a:endParaRPr lang="en-CA" sz="2300" dirty="0"/>
          </a:p>
          <a:p>
            <a:pPr lvl="2"/>
            <a:endParaRPr lang="en-CA" sz="1900" dirty="0"/>
          </a:p>
          <a:p>
            <a:pPr lvl="1"/>
            <a:r>
              <a:rPr lang="en-CA" dirty="0"/>
              <a:t>Skip() requires an </a:t>
            </a:r>
            <a:r>
              <a:rPr lang="en-CA" dirty="0" err="1"/>
              <a:t>OrderBy</a:t>
            </a:r>
            <a:r>
              <a:rPr lang="en-CA" dirty="0"/>
              <a:t>() clause before it</a:t>
            </a:r>
          </a:p>
          <a:p>
            <a:pPr lvl="1"/>
            <a:endParaRPr lang="en-CA" dirty="0"/>
          </a:p>
          <a:p>
            <a:r>
              <a:rPr lang="en-CA" dirty="0"/>
              <a:t>You can't say: .Take(10).Skip(10) …</a:t>
            </a:r>
          </a:p>
          <a:p>
            <a:pPr lvl="1"/>
            <a:r>
              <a:rPr lang="en-CA" dirty="0"/>
              <a:t>Reduce result to 10 records … then skip 10?</a:t>
            </a:r>
          </a:p>
          <a:p>
            <a:pPr lvl="2"/>
            <a:endParaRPr lang="en-CA" dirty="0"/>
          </a:p>
          <a:p>
            <a:r>
              <a:rPr lang="en-CA" dirty="0"/>
              <a:t>LINQ example:</a:t>
            </a:r>
          </a:p>
          <a:p>
            <a:pPr marL="109728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albums = (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record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context.Album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</a:t>
            </a:r>
            <a:r>
              <a:rPr lang="en-CA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orderby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record.AlbumId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record ).Skip(10).Take(10);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Skip() &amp; Take()</a:t>
            </a:r>
            <a:br>
              <a:rPr lang="en-CA" dirty="0"/>
            </a:br>
            <a:r>
              <a:rPr lang="en-CA" sz="2000" dirty="0"/>
              <a:t>reduces the amount of data read &amp; returned</a:t>
            </a:r>
            <a:endParaRPr lang="en-CA" dirty="0"/>
          </a:p>
        </p:txBody>
      </p:sp>
      <p:sp>
        <p:nvSpPr>
          <p:cNvPr id="8" name="Freeform 7"/>
          <p:cNvSpPr/>
          <p:nvPr/>
        </p:nvSpPr>
        <p:spPr>
          <a:xfrm>
            <a:off x="2108200" y="3048000"/>
            <a:ext cx="1811867" cy="271857"/>
          </a:xfrm>
          <a:custGeom>
            <a:avLst/>
            <a:gdLst>
              <a:gd name="connsiteX0" fmla="*/ 0 w 1811867"/>
              <a:gd name="connsiteY0" fmla="*/ 220133 h 271857"/>
              <a:gd name="connsiteX1" fmla="*/ 795867 w 1811867"/>
              <a:gd name="connsiteY1" fmla="*/ 93133 h 271857"/>
              <a:gd name="connsiteX2" fmla="*/ 618067 w 1811867"/>
              <a:gd name="connsiteY2" fmla="*/ 270933 h 271857"/>
              <a:gd name="connsiteX3" fmla="*/ 1811867 w 1811867"/>
              <a:gd name="connsiteY3" fmla="*/ 0 h 27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1867" h="271857">
                <a:moveTo>
                  <a:pt x="0" y="220133"/>
                </a:moveTo>
                <a:cubicBezTo>
                  <a:pt x="346428" y="152399"/>
                  <a:pt x="692856" y="84666"/>
                  <a:pt x="795867" y="93133"/>
                </a:cubicBezTo>
                <a:cubicBezTo>
                  <a:pt x="898878" y="101600"/>
                  <a:pt x="448734" y="286455"/>
                  <a:pt x="618067" y="270933"/>
                </a:cubicBezTo>
                <a:cubicBezTo>
                  <a:pt x="787400" y="255411"/>
                  <a:pt x="1299633" y="127705"/>
                  <a:pt x="1811867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139266" y="5066437"/>
            <a:ext cx="67987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CA" sz="1400" dirty="0"/>
              <a:t>Question is: when's it do the "take" … after reading whole table?</a:t>
            </a:r>
          </a:p>
          <a:p>
            <a:pPr lvl="3"/>
            <a:r>
              <a:rPr lang="en-CA" sz="1400" dirty="0"/>
              <a:t>Likely after reading first 20 … hence sort-before-skip</a:t>
            </a:r>
          </a:p>
          <a:p>
            <a:pPr lvl="4"/>
            <a:r>
              <a:rPr lang="en-CA" sz="1400" dirty="0"/>
              <a:t>Important part </a:t>
            </a:r>
            <a:r>
              <a:rPr lang="en-CA" sz="1400" dirty="0">
                <a:sym typeface="Wingdings" panose="05000000000000000000" pitchFamily="2" charset="2"/>
              </a:rPr>
              <a:t></a:t>
            </a:r>
            <a:r>
              <a:rPr lang="en-CA" sz="1400" dirty="0"/>
              <a:t> only 10 records are transferred</a:t>
            </a:r>
          </a:p>
          <a:p>
            <a:pPr lvl="4"/>
            <a:r>
              <a:rPr lang="en-CA" sz="1400" dirty="0"/>
              <a:t>… web server is optimised to take such loads.</a:t>
            </a:r>
          </a:p>
        </p:txBody>
      </p:sp>
    </p:spTree>
    <p:extLst>
      <p:ext uri="{BB962C8B-B14F-4D97-AF65-F5344CB8AC3E}">
        <p14:creationId xmlns:p14="http://schemas.microsoft.com/office/powerpoint/2010/main" val="22431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9601200" cy="507512"/>
          </a:xfrm>
        </p:spPr>
        <p:txBody>
          <a:bodyPr/>
          <a:lstStyle/>
          <a:p>
            <a:r>
              <a:rPr lang="en-CA" dirty="0"/>
              <a:t>Create a dynamic object in LINQ </a:t>
            </a:r>
            <a:r>
              <a:rPr lang="en-CA" i="1" dirty="0"/>
              <a:t>select</a:t>
            </a:r>
            <a:r>
              <a:rPr lang="en-CA" dirty="0"/>
              <a:t> clause: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Computed &amp; Extracted Fields</a:t>
            </a:r>
            <a:br>
              <a:rPr lang="en-CA" dirty="0"/>
            </a:br>
            <a:r>
              <a:rPr lang="en-CA" sz="2400" dirty="0"/>
              <a:t>… when you don't want </a:t>
            </a:r>
            <a:r>
              <a:rPr lang="en-CA" sz="2400" u="sng" dirty="0"/>
              <a:t>all</a:t>
            </a:r>
            <a:r>
              <a:rPr lang="en-CA" sz="2400" dirty="0"/>
              <a:t> of the fields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27000" y="1988841"/>
            <a:ext cx="117940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(surcharge &lt; 0 || surcharge &gt; 1)</a:t>
            </a: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"surcharge must be between 0 and 1 (100%)"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albums =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record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context.Album.Include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(a=&gt;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CA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{</a:t>
            </a: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Title =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record.Title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Artist =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record.Artist.Name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Price =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record.Price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* (1 + surcharge)</a:t>
            </a: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};</a:t>
            </a: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View(albums);</a:t>
            </a:r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53868" y="5139590"/>
            <a:ext cx="443653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Problem</a:t>
            </a:r>
          </a:p>
          <a:p>
            <a:pPr algn="ctr"/>
            <a:r>
              <a:rPr lang="en-CA" sz="1400" dirty="0"/>
              <a:t>The output is </a:t>
            </a:r>
            <a:r>
              <a:rPr lang="en-CA" sz="1400" u="sng" dirty="0"/>
              <a:t>not</a:t>
            </a:r>
            <a:r>
              <a:rPr lang="en-CA" sz="1400" dirty="0"/>
              <a:t> a collection of </a:t>
            </a:r>
            <a:r>
              <a:rPr lang="en-CA" sz="1400" dirty="0">
                <a:solidFill>
                  <a:srgbClr val="0070C0"/>
                </a:solidFill>
              </a:rPr>
              <a:t>album</a:t>
            </a:r>
            <a:r>
              <a:rPr lang="en-CA" sz="1400" dirty="0"/>
              <a:t> objects.</a:t>
            </a:r>
          </a:p>
          <a:p>
            <a:pPr algn="ctr"/>
            <a:endParaRPr lang="en-CA" sz="1400" dirty="0"/>
          </a:p>
          <a:p>
            <a:pPr algn="ctr"/>
            <a:r>
              <a:rPr lang="en-CA" sz="1400" dirty="0"/>
              <a:t>It's a collection of anonymous (dynamic) objects.</a:t>
            </a:r>
          </a:p>
          <a:p>
            <a:pPr algn="ctr"/>
            <a:endParaRPr lang="en-CA" sz="1400" dirty="0"/>
          </a:p>
          <a:p>
            <a:pPr algn="ctr"/>
            <a:r>
              <a:rPr lang="en-CA" sz="1400" dirty="0"/>
              <a:t>Razor doesn't know how to parse these from Model, ViewBag or </a:t>
            </a:r>
            <a:r>
              <a:rPr lang="en-CA" sz="1400" dirty="0" err="1"/>
              <a:t>ViewData</a:t>
            </a:r>
            <a:endParaRPr lang="en-CA" sz="1400" dirty="0"/>
          </a:p>
        </p:txBody>
      </p:sp>
      <p:sp>
        <p:nvSpPr>
          <p:cNvPr id="4" name="Oval 3"/>
          <p:cNvSpPr/>
          <p:nvPr/>
        </p:nvSpPr>
        <p:spPr>
          <a:xfrm>
            <a:off x="5087888" y="3262152"/>
            <a:ext cx="2016224" cy="360040"/>
          </a:xfrm>
          <a:prstGeom prst="ellipse">
            <a:avLst/>
          </a:prstGeom>
          <a:noFill/>
          <a:ln w="19050" cmpd="sng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new what?</a:t>
            </a:r>
          </a:p>
        </p:txBody>
      </p:sp>
      <p:sp>
        <p:nvSpPr>
          <p:cNvPr id="8" name="Freeform 7"/>
          <p:cNvSpPr/>
          <p:nvPr/>
        </p:nvSpPr>
        <p:spPr>
          <a:xfrm>
            <a:off x="7104112" y="3262152"/>
            <a:ext cx="2801888" cy="1792447"/>
          </a:xfrm>
          <a:custGeom>
            <a:avLst/>
            <a:gdLst>
              <a:gd name="connsiteX0" fmla="*/ 0 w 2904067"/>
              <a:gd name="connsiteY0" fmla="*/ 109207 h 1176007"/>
              <a:gd name="connsiteX1" fmla="*/ 2125133 w 2904067"/>
              <a:gd name="connsiteY1" fmla="*/ 100741 h 1176007"/>
              <a:gd name="connsiteX2" fmla="*/ 2904067 w 2904067"/>
              <a:gd name="connsiteY2" fmla="*/ 1176007 h 1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4067" h="1176007">
                <a:moveTo>
                  <a:pt x="0" y="109207"/>
                </a:moveTo>
                <a:cubicBezTo>
                  <a:pt x="820561" y="16074"/>
                  <a:pt x="1641122" y="-77059"/>
                  <a:pt x="2125133" y="100741"/>
                </a:cubicBezTo>
                <a:cubicBezTo>
                  <a:pt x="2609144" y="278541"/>
                  <a:pt x="2756605" y="727274"/>
                  <a:pt x="2904067" y="1176007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6109" y="3328105"/>
            <a:ext cx="9546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albums =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record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context.Album.Include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PriceSurcharged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Title 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record.Title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Artist 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record.Artist.Name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Price 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record.Price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 (1 + surcharge)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};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View(albums);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 a View Model (class) </a:t>
            </a:r>
            <a:br>
              <a:rPr lang="en-CA" dirty="0"/>
            </a:br>
            <a:r>
              <a:rPr lang="en-CA" sz="2400" dirty="0"/>
              <a:t>&amp; use this in LINQ instead of anonymous objects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071664" y="1484784"/>
            <a:ext cx="496855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PriceSurcharged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Artist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612332" y="3762103"/>
            <a:ext cx="30963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LINQ output now contains objects of View Model class</a:t>
            </a:r>
          </a:p>
          <a:p>
            <a:endParaRPr lang="en-CA" sz="1400" dirty="0"/>
          </a:p>
          <a:p>
            <a:r>
              <a:rPr lang="en-CA" sz="1400" dirty="0"/>
              <a:t>Can be passed &amp; processed as </a:t>
            </a:r>
            <a:r>
              <a:rPr lang="en-CA" sz="1400" dirty="0" err="1"/>
              <a:t>ViewData's</a:t>
            </a:r>
            <a:r>
              <a:rPr lang="en-CA" sz="1400" dirty="0"/>
              <a:t> "Model"</a:t>
            </a:r>
          </a:p>
        </p:txBody>
      </p:sp>
      <p:sp>
        <p:nvSpPr>
          <p:cNvPr id="2" name="Freeform 1"/>
          <p:cNvSpPr/>
          <p:nvPr/>
        </p:nvSpPr>
        <p:spPr>
          <a:xfrm>
            <a:off x="3370216" y="4876801"/>
            <a:ext cx="6627223" cy="574766"/>
          </a:xfrm>
          <a:custGeom>
            <a:avLst/>
            <a:gdLst>
              <a:gd name="connsiteX0" fmla="*/ 5695406 w 5695406"/>
              <a:gd name="connsiteY0" fmla="*/ 0 h 357051"/>
              <a:gd name="connsiteX1" fmla="*/ 4990011 w 5695406"/>
              <a:gd name="connsiteY1" fmla="*/ 313509 h 357051"/>
              <a:gd name="connsiteX2" fmla="*/ 3326674 w 5695406"/>
              <a:gd name="connsiteY2" fmla="*/ 182880 h 357051"/>
              <a:gd name="connsiteX3" fmla="*/ 0 w 5695406"/>
              <a:gd name="connsiteY3" fmla="*/ 357051 h 357051"/>
              <a:gd name="connsiteX0" fmla="*/ 6644640 w 6644640"/>
              <a:gd name="connsiteY0" fmla="*/ 0 h 783771"/>
              <a:gd name="connsiteX1" fmla="*/ 4990011 w 6644640"/>
              <a:gd name="connsiteY1" fmla="*/ 740229 h 783771"/>
              <a:gd name="connsiteX2" fmla="*/ 3326674 w 6644640"/>
              <a:gd name="connsiteY2" fmla="*/ 609600 h 783771"/>
              <a:gd name="connsiteX3" fmla="*/ 0 w 6644640"/>
              <a:gd name="connsiteY3" fmla="*/ 783771 h 783771"/>
              <a:gd name="connsiteX0" fmla="*/ 6644640 w 6644640"/>
              <a:gd name="connsiteY0" fmla="*/ 0 h 783771"/>
              <a:gd name="connsiteX1" fmla="*/ 4990011 w 6644640"/>
              <a:gd name="connsiteY1" fmla="*/ 740229 h 783771"/>
              <a:gd name="connsiteX2" fmla="*/ 3326674 w 6644640"/>
              <a:gd name="connsiteY2" fmla="*/ 609600 h 783771"/>
              <a:gd name="connsiteX3" fmla="*/ 0 w 6644640"/>
              <a:gd name="connsiteY3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4640" h="783771">
                <a:moveTo>
                  <a:pt x="6644640" y="0"/>
                </a:moveTo>
                <a:cubicBezTo>
                  <a:pt x="6602548" y="289559"/>
                  <a:pt x="5543005" y="638629"/>
                  <a:pt x="4990011" y="740229"/>
                </a:cubicBezTo>
                <a:cubicBezTo>
                  <a:pt x="4437017" y="841829"/>
                  <a:pt x="4158342" y="602343"/>
                  <a:pt x="3326674" y="609600"/>
                </a:cubicBezTo>
                <a:cubicBezTo>
                  <a:pt x="2495006" y="616857"/>
                  <a:pt x="1247503" y="700314"/>
                  <a:pt x="0" y="783771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 rot="1368401">
            <a:off x="6215566" y="3444148"/>
            <a:ext cx="2325465" cy="836928"/>
          </a:xfrm>
          <a:custGeom>
            <a:avLst/>
            <a:gdLst>
              <a:gd name="connsiteX0" fmla="*/ 2316480 w 2316480"/>
              <a:gd name="connsiteY0" fmla="*/ 0 h 522514"/>
              <a:gd name="connsiteX1" fmla="*/ 1846217 w 2316480"/>
              <a:gd name="connsiteY1" fmla="*/ 296091 h 522514"/>
              <a:gd name="connsiteX2" fmla="*/ 1105988 w 2316480"/>
              <a:gd name="connsiteY2" fmla="*/ 339634 h 522514"/>
              <a:gd name="connsiteX3" fmla="*/ 0 w 2316480"/>
              <a:gd name="connsiteY3" fmla="*/ 522514 h 522514"/>
              <a:gd name="connsiteX0" fmla="*/ 2505032 w 2505032"/>
              <a:gd name="connsiteY0" fmla="*/ 0 h 837978"/>
              <a:gd name="connsiteX1" fmla="*/ 2034769 w 2505032"/>
              <a:gd name="connsiteY1" fmla="*/ 296091 h 837978"/>
              <a:gd name="connsiteX2" fmla="*/ 1294540 w 2505032"/>
              <a:gd name="connsiteY2" fmla="*/ 339634 h 837978"/>
              <a:gd name="connsiteX3" fmla="*/ 0 w 2505032"/>
              <a:gd name="connsiteY3" fmla="*/ 837978 h 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032" h="837978">
                <a:moveTo>
                  <a:pt x="2505032" y="0"/>
                </a:moveTo>
                <a:cubicBezTo>
                  <a:pt x="2370775" y="119742"/>
                  <a:pt x="2236518" y="239485"/>
                  <a:pt x="2034769" y="296091"/>
                </a:cubicBezTo>
                <a:cubicBezTo>
                  <a:pt x="1833020" y="352697"/>
                  <a:pt x="1633668" y="249320"/>
                  <a:pt x="1294540" y="339634"/>
                </a:cubicBezTo>
                <a:cubicBezTo>
                  <a:pt x="955412" y="429949"/>
                  <a:pt x="399142" y="765406"/>
                  <a:pt x="0" y="837978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486058" y="1619794"/>
            <a:ext cx="334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Did you remember to put this in "Models" namespace?</a:t>
            </a:r>
          </a:p>
        </p:txBody>
      </p:sp>
    </p:spTree>
    <p:extLst>
      <p:ext uri="{BB962C8B-B14F-4D97-AF65-F5344CB8AC3E}">
        <p14:creationId xmlns:p14="http://schemas.microsoft.com/office/powerpoint/2010/main" val="39822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595" y="1396825"/>
            <a:ext cx="907433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MvcMusicStoreCore.Models.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PriceSurcharged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ViewBag.Title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LinqTest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CA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ViewBag.Title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Html.ValidationSummary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artist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list price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item.Title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tem.Artist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item.Price.ToString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"c2"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 Model in use:</a:t>
            </a:r>
          </a:p>
        </p:txBody>
      </p:sp>
      <p:sp>
        <p:nvSpPr>
          <p:cNvPr id="6" name="Oval 5"/>
          <p:cNvSpPr/>
          <p:nvPr/>
        </p:nvSpPr>
        <p:spPr>
          <a:xfrm>
            <a:off x="5277908" y="1274360"/>
            <a:ext cx="2016224" cy="576064"/>
          </a:xfrm>
          <a:prstGeom prst="ellipse">
            <a:avLst/>
          </a:prstGeom>
          <a:noFill/>
          <a:ln w="952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 9"/>
          <p:cNvSpPr/>
          <p:nvPr/>
        </p:nvSpPr>
        <p:spPr>
          <a:xfrm>
            <a:off x="4063031" y="1774141"/>
            <a:ext cx="4662957" cy="2964988"/>
          </a:xfrm>
          <a:custGeom>
            <a:avLst/>
            <a:gdLst>
              <a:gd name="connsiteX0" fmla="*/ 2870200 w 4565944"/>
              <a:gd name="connsiteY0" fmla="*/ 0 h 1972734"/>
              <a:gd name="connsiteX1" fmla="*/ 4445000 w 4565944"/>
              <a:gd name="connsiteY1" fmla="*/ 1617134 h 1972734"/>
              <a:gd name="connsiteX2" fmla="*/ 0 w 4565944"/>
              <a:gd name="connsiteY2" fmla="*/ 1972734 h 1972734"/>
              <a:gd name="connsiteX0" fmla="*/ 2974875 w 4670619"/>
              <a:gd name="connsiteY0" fmla="*/ 0 h 1912034"/>
              <a:gd name="connsiteX1" fmla="*/ 4549675 w 4670619"/>
              <a:gd name="connsiteY1" fmla="*/ 1617134 h 1912034"/>
              <a:gd name="connsiteX2" fmla="*/ 0 w 4670619"/>
              <a:gd name="connsiteY2" fmla="*/ 1910959 h 191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0619" h="1912034">
                <a:moveTo>
                  <a:pt x="2974875" y="0"/>
                </a:moveTo>
                <a:cubicBezTo>
                  <a:pt x="4001458" y="644172"/>
                  <a:pt x="5028042" y="1288345"/>
                  <a:pt x="4549675" y="1617134"/>
                </a:cubicBezTo>
                <a:cubicBezTo>
                  <a:pt x="4071308" y="1945923"/>
                  <a:pt x="0" y="1910959"/>
                  <a:pt x="0" y="1910959"/>
                </a:cubicBezTo>
              </a:path>
            </a:pathLst>
          </a:custGeom>
          <a:noFill/>
          <a:ln w="952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10"/>
          <p:cNvSpPr/>
          <p:nvPr/>
        </p:nvSpPr>
        <p:spPr>
          <a:xfrm>
            <a:off x="4108268" y="4489366"/>
            <a:ext cx="4064000" cy="863600"/>
          </a:xfrm>
          <a:custGeom>
            <a:avLst/>
            <a:gdLst>
              <a:gd name="connsiteX0" fmla="*/ 4487333 w 4487333"/>
              <a:gd name="connsiteY0" fmla="*/ 0 h 965200"/>
              <a:gd name="connsiteX1" fmla="*/ 0 w 4487333"/>
              <a:gd name="connsiteY1" fmla="*/ 965200 h 965200"/>
              <a:gd name="connsiteX0" fmla="*/ 4064000 w 4064000"/>
              <a:gd name="connsiteY0" fmla="*/ 0 h 863600"/>
              <a:gd name="connsiteX1" fmla="*/ 0 w 4064000"/>
              <a:gd name="connsiteY1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64000" h="863600">
                <a:moveTo>
                  <a:pt x="4064000" y="0"/>
                </a:moveTo>
                <a:lnTo>
                  <a:pt x="0" y="863600"/>
                </a:lnTo>
              </a:path>
            </a:pathLst>
          </a:custGeom>
          <a:noFill/>
          <a:ln w="9525" cmpd="sng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reeform 12"/>
          <p:cNvSpPr/>
          <p:nvPr/>
        </p:nvSpPr>
        <p:spPr>
          <a:xfrm>
            <a:off x="4457220" y="4506216"/>
            <a:ext cx="3657600" cy="1066800"/>
          </a:xfrm>
          <a:custGeom>
            <a:avLst/>
            <a:gdLst>
              <a:gd name="connsiteX0" fmla="*/ 3657600 w 3657600"/>
              <a:gd name="connsiteY0" fmla="*/ 0 h 1066800"/>
              <a:gd name="connsiteX1" fmla="*/ 0 w 3657600"/>
              <a:gd name="connsiteY1" fmla="*/ 1066800 h 1066800"/>
              <a:gd name="connsiteX2" fmla="*/ 0 w 3657600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0" h="1066800">
                <a:moveTo>
                  <a:pt x="3657600" y="0"/>
                </a:moveTo>
                <a:lnTo>
                  <a:pt x="0" y="1066800"/>
                </a:lnTo>
                <a:lnTo>
                  <a:pt x="0" y="1066800"/>
                </a:lnTo>
              </a:path>
            </a:pathLst>
          </a:custGeom>
          <a:noFill/>
          <a:ln w="9525" cmpd="sng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/>
          <p:cNvSpPr/>
          <p:nvPr/>
        </p:nvSpPr>
        <p:spPr>
          <a:xfrm>
            <a:off x="4897488" y="4506216"/>
            <a:ext cx="3217333" cy="1168400"/>
          </a:xfrm>
          <a:custGeom>
            <a:avLst/>
            <a:gdLst>
              <a:gd name="connsiteX0" fmla="*/ 3217333 w 3217333"/>
              <a:gd name="connsiteY0" fmla="*/ 0 h 1168400"/>
              <a:gd name="connsiteX1" fmla="*/ 0 w 3217333"/>
              <a:gd name="connsiteY1" fmla="*/ 1168400 h 1168400"/>
              <a:gd name="connsiteX2" fmla="*/ 0 w 3217333"/>
              <a:gd name="connsiteY2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7333" h="1168400">
                <a:moveTo>
                  <a:pt x="3217333" y="0"/>
                </a:moveTo>
                <a:lnTo>
                  <a:pt x="0" y="1168400"/>
                </a:lnTo>
                <a:lnTo>
                  <a:pt x="0" y="1168400"/>
                </a:lnTo>
              </a:path>
            </a:pathLst>
          </a:custGeom>
          <a:noFill/>
          <a:ln w="9525" cmpd="sng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7517102" y="715110"/>
            <a:ext cx="448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</a:t>
            </a:r>
            <a:r>
              <a:rPr lang="en-CA" sz="1200" dirty="0" err="1"/>
              <a:t>viewmodel</a:t>
            </a:r>
            <a:r>
              <a:rPr lang="en-CA" sz="1200" dirty="0"/>
              <a:t> is actually in ~/Models/</a:t>
            </a:r>
            <a:r>
              <a:rPr lang="en-CA" sz="1200" dirty="0" err="1"/>
              <a:t>ViewModels</a:t>
            </a:r>
            <a:r>
              <a:rPr lang="en-CA" sz="1200" dirty="0"/>
              <a:t>, but I changed its namespace to say it's just in ~/Models</a:t>
            </a:r>
          </a:p>
        </p:txBody>
      </p:sp>
    </p:spTree>
    <p:extLst>
      <p:ext uri="{BB962C8B-B14F-4D97-AF65-F5344CB8AC3E}">
        <p14:creationId xmlns:p14="http://schemas.microsoft.com/office/powerpoint/2010/main" val="923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7528" y="1481328"/>
            <a:ext cx="8820472" cy="4972008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LINQ select section:</a:t>
            </a:r>
          </a:p>
          <a:p>
            <a:pPr marL="109728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times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record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db.routeSchedules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record.busRouteCode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routeCode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record.busRouteCode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routeStopSchedule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routeCode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record.busRouteCode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arriveTime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record.startTime.Add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TimeSpan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.FromMinutes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offsetMinutes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)),</a:t>
            </a: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isWeekDay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record.isWeekDay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};</a:t>
            </a:r>
            <a:endParaRPr lang="en-CA" sz="2000" dirty="0"/>
          </a:p>
          <a:p>
            <a:r>
              <a:rPr lang="en-CA" dirty="0"/>
              <a:t>Error thrown:</a:t>
            </a:r>
          </a:p>
          <a:p>
            <a:pPr lvl="1"/>
            <a:r>
              <a:rPr lang="en-US" sz="1900" dirty="0"/>
              <a:t>LINQ to Entities does not recognize the method '</a:t>
            </a:r>
            <a:r>
              <a:rPr lang="en-US" sz="1900" dirty="0" err="1"/>
              <a:t>System.TimeSpan.Ad</a:t>
            </a:r>
            <a:r>
              <a:rPr lang="en-US" sz="1800" dirty="0" err="1"/>
              <a:t>d</a:t>
            </a:r>
            <a:r>
              <a:rPr lang="en-US" sz="1800" dirty="0"/>
              <a:t>(</a:t>
            </a:r>
            <a:r>
              <a:rPr lang="en-US" sz="1800" dirty="0" err="1"/>
              <a:t>System.TimeSpan</a:t>
            </a:r>
            <a:r>
              <a:rPr lang="en-US" sz="1800" dirty="0"/>
              <a:t>)' method, and this method cannot be translated into a store expression.</a:t>
            </a:r>
            <a:endParaRPr lang="en-CA" sz="1800" dirty="0"/>
          </a:p>
          <a:p>
            <a:r>
              <a:rPr lang="en-CA" dirty="0"/>
              <a:t>Solution:</a:t>
            </a:r>
          </a:p>
          <a:p>
            <a:pPr marL="109728" indent="0">
              <a:buNone/>
            </a:pPr>
            <a:r>
              <a:rPr lang="en-CA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arriveTime</a:t>
            </a:r>
            <a:r>
              <a:rPr lang="en-CA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CA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TimeSpan</a:t>
            </a:r>
            <a:r>
              <a:rPr lang="en-CA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109728" indent="0">
              <a:buNone/>
            </a:pPr>
            <a:r>
              <a:rPr lang="en-CA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CA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System.Data.Objects.</a:t>
            </a:r>
            <a:r>
              <a:rPr lang="en-CA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EntityFunctions</a:t>
            </a:r>
            <a:r>
              <a:rPr lang="en-CA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.AddMinutes</a:t>
            </a:r>
            <a:r>
              <a:rPr lang="en-CA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CA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record.startTime</a:t>
            </a:r>
            <a:r>
              <a:rPr lang="en-CA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CA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offsetMinutes</a:t>
            </a:r>
            <a:r>
              <a:rPr lang="en-CA" sz="2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CA" dirty="0"/>
              <a:t>Or:</a:t>
            </a:r>
          </a:p>
          <a:p>
            <a:pPr lvl="1"/>
            <a:r>
              <a:rPr lang="en-CA" dirty="0"/>
              <a:t>Create the collection with just the start time</a:t>
            </a:r>
          </a:p>
          <a:p>
            <a:pPr lvl="1"/>
            <a:r>
              <a:rPr lang="en-CA" dirty="0"/>
              <a:t>Do a </a:t>
            </a:r>
            <a:r>
              <a:rPr lang="en-CA" i="1" dirty="0" err="1"/>
              <a:t>foreach</a:t>
            </a:r>
            <a:r>
              <a:rPr lang="en-CA" dirty="0"/>
              <a:t> loop afterwards on the resulting collection</a:t>
            </a:r>
          </a:p>
          <a:p>
            <a:pPr lvl="2"/>
            <a:r>
              <a:rPr lang="en-CA" dirty="0"/>
              <a:t>And add the stop's </a:t>
            </a:r>
            <a:r>
              <a:rPr lang="en-CA" dirty="0" err="1"/>
              <a:t>offsetMinutes</a:t>
            </a:r>
            <a:r>
              <a:rPr lang="en-CA" dirty="0"/>
              <a:t> to each </a:t>
            </a:r>
            <a:r>
              <a:rPr lang="en-CA" i="1" dirty="0" err="1"/>
              <a:t>startTime</a:t>
            </a:r>
            <a:endParaRPr lang="en-CA" dirty="0"/>
          </a:p>
          <a:p>
            <a:pPr lvl="3"/>
            <a:r>
              <a:rPr lang="en-CA" i="1" dirty="0"/>
              <a:t>… and you don't need the view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LINQ to Entities does not recognize the method '</a:t>
            </a:r>
            <a:r>
              <a:rPr lang="en-US" sz="3600" dirty="0" err="1"/>
              <a:t>System.TimeSpan.Add</a:t>
            </a:r>
            <a:r>
              <a:rPr lang="en-US" sz="3600"/>
              <a:t>… '</a:t>
            </a:r>
            <a:endParaRPr lang="en-CA" sz="3600" dirty="0"/>
          </a:p>
        </p:txBody>
      </p:sp>
      <p:sp>
        <p:nvSpPr>
          <p:cNvPr id="6" name="Freeform 5"/>
          <p:cNvSpPr/>
          <p:nvPr/>
        </p:nvSpPr>
        <p:spPr>
          <a:xfrm>
            <a:off x="6384032" y="3212977"/>
            <a:ext cx="1296144" cy="664675"/>
          </a:xfrm>
          <a:custGeom>
            <a:avLst/>
            <a:gdLst>
              <a:gd name="connsiteX0" fmla="*/ 2260600 w 2260600"/>
              <a:gd name="connsiteY0" fmla="*/ 592667 h 592667"/>
              <a:gd name="connsiteX1" fmla="*/ 1312333 w 2260600"/>
              <a:gd name="connsiteY1" fmla="*/ 194733 h 592667"/>
              <a:gd name="connsiteX2" fmla="*/ 1295400 w 2260600"/>
              <a:gd name="connsiteY2" fmla="*/ 482600 h 592667"/>
              <a:gd name="connsiteX3" fmla="*/ 0 w 2260600"/>
              <a:gd name="connsiteY3" fmla="*/ 0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592667">
                <a:moveTo>
                  <a:pt x="2260600" y="592667"/>
                </a:moveTo>
                <a:cubicBezTo>
                  <a:pt x="1866900" y="402872"/>
                  <a:pt x="1473200" y="213077"/>
                  <a:pt x="1312333" y="194733"/>
                </a:cubicBezTo>
                <a:cubicBezTo>
                  <a:pt x="1151466" y="176388"/>
                  <a:pt x="1514122" y="515055"/>
                  <a:pt x="1295400" y="482600"/>
                </a:cubicBezTo>
                <a:cubicBezTo>
                  <a:pt x="1076678" y="450145"/>
                  <a:pt x="538339" y="225072"/>
                  <a:pt x="0" y="0"/>
                </a:cubicBezTo>
              </a:path>
            </a:pathLst>
          </a:custGeom>
          <a:noFill/>
          <a:ln w="12700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550336" y="1412777"/>
            <a:ext cx="30963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came up when printing the bus schedule for a specific stop </a:t>
            </a:r>
            <a:r>
              <a:rPr lang="en-US" sz="1400" dirty="0"/>
              <a:t>(x minutes along the route)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9340362" y="2242039"/>
            <a:ext cx="353000" cy="756139"/>
          </a:xfrm>
          <a:custGeom>
            <a:avLst/>
            <a:gdLst>
              <a:gd name="connsiteX0" fmla="*/ 96715 w 353000"/>
              <a:gd name="connsiteY0" fmla="*/ 0 h 756139"/>
              <a:gd name="connsiteX1" fmla="*/ 351692 w 353000"/>
              <a:gd name="connsiteY1" fmla="*/ 307731 h 756139"/>
              <a:gd name="connsiteX2" fmla="*/ 0 w 353000"/>
              <a:gd name="connsiteY2" fmla="*/ 756139 h 75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000" h="756139">
                <a:moveTo>
                  <a:pt x="96715" y="0"/>
                </a:moveTo>
                <a:cubicBezTo>
                  <a:pt x="232263" y="90854"/>
                  <a:pt x="367811" y="181708"/>
                  <a:pt x="351692" y="307731"/>
                </a:cubicBezTo>
                <a:cubicBezTo>
                  <a:pt x="335573" y="433754"/>
                  <a:pt x="167786" y="594946"/>
                  <a:pt x="0" y="756139"/>
                </a:cubicBezTo>
              </a:path>
            </a:pathLst>
          </a:custGeom>
          <a:noFill/>
          <a:ln w="952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25691" y="5338354"/>
            <a:ext cx="348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 </a:t>
            </a:r>
            <a:r>
              <a:rPr lang="en-CA" dirty="0" err="1"/>
              <a:t>eveything</a:t>
            </a:r>
            <a:r>
              <a:rPr lang="en-CA" dirty="0"/>
              <a:t> in C# is implemented in LINQ</a:t>
            </a:r>
          </a:p>
        </p:txBody>
      </p:sp>
    </p:spTree>
    <p:extLst>
      <p:ext uri="{BB962C8B-B14F-4D97-AF65-F5344CB8AC3E}">
        <p14:creationId xmlns:p14="http://schemas.microsoft.com/office/powerpoint/2010/main" val="4398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CA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artistCount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fred.ArtistId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fred.Artist.Name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}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condensedFred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LinqTestArtistCount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{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artist =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condensedFred.Key.Name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count =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condensedFred.Count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condensedFred.Sum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a.Price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averagePrice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condensedFred.Average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a.Price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};</a:t>
            </a:r>
          </a:p>
          <a:p>
            <a:pPr marL="109728" indent="0">
              <a:buNone/>
            </a:pPr>
            <a:r>
              <a:rPr lang="en-CA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artistCount.OrderByDescending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a.count</a:t>
            </a:r>
            <a:r>
              <a:rPr lang="en-CA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CA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Group By</a:t>
            </a:r>
            <a:br>
              <a:rPr lang="en-CA" dirty="0"/>
            </a:br>
            <a:r>
              <a:rPr lang="en-CA" sz="2700" dirty="0"/>
              <a:t>combining data on the fly: sum/average/count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375324" y="2353709"/>
            <a:ext cx="3728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Summarise  similar </a:t>
            </a:r>
            <a:r>
              <a:rPr lang="en-CA" sz="1100" i="1" dirty="0" err="1"/>
              <a:t>fred</a:t>
            </a:r>
            <a:r>
              <a:rPr lang="en-CA" sz="1100" dirty="0"/>
              <a:t> objects into this grouped object</a:t>
            </a:r>
          </a:p>
          <a:p>
            <a:endParaRPr lang="en-CA" sz="1100" dirty="0"/>
          </a:p>
          <a:p>
            <a:r>
              <a:rPr lang="en-CA" sz="1100" dirty="0"/>
              <a:t>From which you can build a result collection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83086" y="2588695"/>
            <a:ext cx="1192238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96892" y="2969539"/>
            <a:ext cx="678432" cy="256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ViewModel</a:t>
            </a:r>
            <a:r>
              <a:rPr lang="en-CA" dirty="0"/>
              <a:t> used in group-by</a:t>
            </a:r>
          </a:p>
        </p:txBody>
      </p:sp>
      <p:sp>
        <p:nvSpPr>
          <p:cNvPr id="5" name="Rectangle 4"/>
          <p:cNvSpPr/>
          <p:nvPr/>
        </p:nvSpPr>
        <p:spPr>
          <a:xfrm>
            <a:off x="757267" y="1689761"/>
            <a:ext cx="83529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MvcMusicStoreCore.Models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LinqTestArtistCount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artist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totalPrice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averagePrice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CA" sz="20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4888" y="1417638"/>
            <a:ext cx="2301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Physically, this one's in ~/Models/</a:t>
            </a:r>
            <a:r>
              <a:rPr lang="en-CA" sz="1200" dirty="0" err="1"/>
              <a:t>ViewModels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M. Consistent, </a:t>
            </a:r>
            <a:r>
              <a:rPr lang="en-CA" sz="1200" dirty="0" err="1"/>
              <a:t>c'est</a:t>
            </a:r>
            <a:r>
              <a:rPr lang="en-CA" sz="1200" dirty="0"/>
              <a:t> </a:t>
            </a:r>
            <a:r>
              <a:rPr lang="en-CA" sz="1200" dirty="0" err="1"/>
              <a:t>moi</a:t>
            </a:r>
            <a:r>
              <a:rPr lang="en-CA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6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70" y="1025371"/>
            <a:ext cx="11285005" cy="54198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4" y="1304452"/>
            <a:ext cx="5608398" cy="34460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You can generate a View from a </a:t>
            </a:r>
            <a:r>
              <a:rPr lang="en-CA" dirty="0" err="1"/>
              <a:t>ViewModel</a:t>
            </a:r>
            <a:endParaRPr lang="en-CA" dirty="0"/>
          </a:p>
        </p:txBody>
      </p:sp>
      <p:sp>
        <p:nvSpPr>
          <p:cNvPr id="6" name="Freeform 5"/>
          <p:cNvSpPr/>
          <p:nvPr/>
        </p:nvSpPr>
        <p:spPr>
          <a:xfrm>
            <a:off x="3781887" y="1987386"/>
            <a:ext cx="2497783" cy="1146431"/>
          </a:xfrm>
          <a:custGeom>
            <a:avLst/>
            <a:gdLst>
              <a:gd name="connsiteX0" fmla="*/ 2485748 w 2497783"/>
              <a:gd name="connsiteY0" fmla="*/ 1146431 h 1146431"/>
              <a:gd name="connsiteX1" fmla="*/ 2121763 w 2497783"/>
              <a:gd name="connsiteY1" fmla="*/ 36723 h 1146431"/>
              <a:gd name="connsiteX2" fmla="*/ 0 w 2497783"/>
              <a:gd name="connsiteY2" fmla="*/ 374074 h 114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783" h="1146431">
                <a:moveTo>
                  <a:pt x="2485748" y="1146431"/>
                </a:moveTo>
                <a:cubicBezTo>
                  <a:pt x="2510901" y="655940"/>
                  <a:pt x="2536054" y="165449"/>
                  <a:pt x="2121763" y="36723"/>
                </a:cubicBezTo>
                <a:cubicBezTo>
                  <a:pt x="1707472" y="-92003"/>
                  <a:pt x="853736" y="141035"/>
                  <a:pt x="0" y="374074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1295400" y="2673350"/>
            <a:ext cx="2755900" cy="1397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7470"/>
            <a:ext cx="10115550" cy="574053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Resulting View (partial)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3775" y="3462291"/>
            <a:ext cx="462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This gives several decimal places … lambda expressions don't support </a:t>
            </a:r>
            <a:r>
              <a:rPr lang="en-CA" sz="1400" dirty="0" err="1"/>
              <a:t>ToString</a:t>
            </a:r>
            <a:r>
              <a:rPr lang="en-CA" sz="1400" dirty="0"/>
              <a:t> formatting</a:t>
            </a:r>
          </a:p>
        </p:txBody>
      </p:sp>
      <p:sp>
        <p:nvSpPr>
          <p:cNvPr id="6" name="Freeform 5"/>
          <p:cNvSpPr/>
          <p:nvPr/>
        </p:nvSpPr>
        <p:spPr>
          <a:xfrm>
            <a:off x="6578353" y="3632940"/>
            <a:ext cx="923278" cy="504054"/>
          </a:xfrm>
          <a:custGeom>
            <a:avLst/>
            <a:gdLst>
              <a:gd name="connsiteX0" fmla="*/ 923278 w 923278"/>
              <a:gd name="connsiteY0" fmla="*/ 6905 h 504054"/>
              <a:gd name="connsiteX1" fmla="*/ 541538 w 923278"/>
              <a:gd name="connsiteY1" fmla="*/ 69048 h 504054"/>
              <a:gd name="connsiteX2" fmla="*/ 0 w 923278"/>
              <a:gd name="connsiteY2" fmla="*/ 504054 h 50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278" h="504054">
                <a:moveTo>
                  <a:pt x="923278" y="6905"/>
                </a:moveTo>
                <a:cubicBezTo>
                  <a:pt x="809348" y="-3453"/>
                  <a:pt x="695418" y="-13810"/>
                  <a:pt x="541538" y="69048"/>
                </a:cubicBezTo>
                <a:cubicBezTo>
                  <a:pt x="387658" y="151906"/>
                  <a:pt x="193829" y="327980"/>
                  <a:pt x="0" y="504054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395098" y="2856209"/>
            <a:ext cx="47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 don't </a:t>
            </a:r>
            <a:r>
              <a:rPr lang="en-CA" u="sng" dirty="0"/>
              <a:t>have</a:t>
            </a:r>
            <a:r>
              <a:rPr lang="en-CA" dirty="0"/>
              <a:t> to use the HTML Helpers, especially if you want to do formatting</a:t>
            </a:r>
          </a:p>
        </p:txBody>
      </p:sp>
      <p:sp>
        <p:nvSpPr>
          <p:cNvPr id="9" name="Freeform 8"/>
          <p:cNvSpPr/>
          <p:nvPr/>
        </p:nvSpPr>
        <p:spPr>
          <a:xfrm>
            <a:off x="5805996" y="2997594"/>
            <a:ext cx="1589103" cy="393676"/>
          </a:xfrm>
          <a:custGeom>
            <a:avLst/>
            <a:gdLst>
              <a:gd name="connsiteX0" fmla="*/ 1589103 w 1589103"/>
              <a:gd name="connsiteY0" fmla="*/ 47447 h 393676"/>
              <a:gd name="connsiteX1" fmla="*/ 1127464 w 1589103"/>
              <a:gd name="connsiteY1" fmla="*/ 29691 h 393676"/>
              <a:gd name="connsiteX2" fmla="*/ 0 w 1589103"/>
              <a:gd name="connsiteY2" fmla="*/ 393676 h 39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103" h="393676">
                <a:moveTo>
                  <a:pt x="1589103" y="47447"/>
                </a:moveTo>
                <a:cubicBezTo>
                  <a:pt x="1490708" y="9716"/>
                  <a:pt x="1392314" y="-28014"/>
                  <a:pt x="1127464" y="29691"/>
                </a:cubicBezTo>
                <a:cubicBezTo>
                  <a:pt x="862614" y="87396"/>
                  <a:pt x="431307" y="240536"/>
                  <a:pt x="0" y="393676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5840" y="2222282"/>
            <a:ext cx="10027920" cy="3802427"/>
          </a:xfrm>
        </p:spPr>
        <p:txBody>
          <a:bodyPr>
            <a:normAutofit/>
          </a:bodyPr>
          <a:lstStyle/>
          <a:p>
            <a:r>
              <a:rPr lang="en-CA" dirty="0"/>
              <a:t>Get all the records from the albums table</a:t>
            </a:r>
          </a:p>
          <a:p>
            <a:r>
              <a:rPr lang="en-CA" dirty="0"/>
              <a:t>Group the records by artist ID &amp; name</a:t>
            </a:r>
          </a:p>
          <a:p>
            <a:r>
              <a:rPr lang="en-CA" dirty="0"/>
              <a:t>Create a intermediate object </a:t>
            </a:r>
            <a:r>
              <a:rPr lang="en-CA" sz="2000" dirty="0"/>
              <a:t>(called </a:t>
            </a:r>
            <a:r>
              <a:rPr lang="en-CA" sz="2000" i="1" dirty="0" err="1"/>
              <a:t>condensedFred</a:t>
            </a:r>
            <a:r>
              <a:rPr lang="en-CA" sz="2000" i="1" dirty="0"/>
              <a:t>)</a:t>
            </a:r>
            <a:endParaRPr lang="en-CA" i="1" dirty="0"/>
          </a:p>
          <a:p>
            <a:pPr lvl="1"/>
            <a:r>
              <a:rPr lang="en-CA" dirty="0"/>
              <a:t>That will be composed of key fields</a:t>
            </a:r>
          </a:p>
          <a:p>
            <a:pPr lvl="2"/>
            <a:r>
              <a:rPr lang="en-CA" dirty="0"/>
              <a:t>The fields specified in the group-by clause</a:t>
            </a:r>
          </a:p>
          <a:p>
            <a:pPr lvl="1"/>
            <a:r>
              <a:rPr lang="en-CA" dirty="0"/>
              <a:t>And other fields from records of same artist:</a:t>
            </a:r>
          </a:p>
          <a:p>
            <a:pPr lvl="2"/>
            <a:r>
              <a:rPr lang="en-CA" dirty="0"/>
              <a:t>Available only in aggregate: sum, average, min, max, etc.</a:t>
            </a:r>
          </a:p>
          <a:p>
            <a:pPr lvl="2"/>
            <a:r>
              <a:rPr lang="en-CA" dirty="0"/>
              <a:t>Cannot be addressed individually anymore</a:t>
            </a:r>
          </a:p>
          <a:p>
            <a:pPr lvl="3"/>
            <a:r>
              <a:rPr lang="en-CA" dirty="0"/>
              <a:t>No way to identify which one you want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2743" y="116632"/>
            <a:ext cx="100845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artistCount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context.Albums.Include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(a=&gt;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a.Artist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group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fred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by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{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fred.ArtistId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fred.Artist.name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}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condensedFred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908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Like a shell over LINQ</a:t>
            </a:r>
          </a:p>
          <a:p>
            <a:pPr lvl="1"/>
            <a:r>
              <a:rPr lang="en-CA" dirty="0"/>
              <a:t>Enables dot-notation for properties &amp; methods</a:t>
            </a:r>
          </a:p>
          <a:p>
            <a:pPr lvl="2"/>
            <a:r>
              <a:rPr lang="en-CA" dirty="0"/>
              <a:t>Introduces lambda expressions</a:t>
            </a:r>
          </a:p>
          <a:p>
            <a:r>
              <a:rPr lang="en-CA" dirty="0"/>
              <a:t>LINQ can use the context and models generated by EF</a:t>
            </a:r>
          </a:p>
          <a:p>
            <a:pPr lvl="1"/>
            <a:r>
              <a:rPr lang="en-CA" dirty="0"/>
              <a:t>… so you can use either syntax</a:t>
            </a:r>
          </a:p>
          <a:p>
            <a:pPr lvl="1"/>
            <a:r>
              <a:rPr lang="en-CA" dirty="0"/>
              <a:t>It can also include EF's dot-notation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Entity Framework: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674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2925" y="2950421"/>
            <a:ext cx="9322526" cy="3370379"/>
          </a:xfrm>
        </p:spPr>
        <p:txBody>
          <a:bodyPr>
            <a:normAutofit/>
          </a:bodyPr>
          <a:lstStyle/>
          <a:p>
            <a:r>
              <a:rPr lang="en-CA" dirty="0"/>
              <a:t>Out of the collection of grouped records:</a:t>
            </a:r>
          </a:p>
          <a:p>
            <a:pPr lvl="1"/>
            <a:r>
              <a:rPr lang="en-CA" dirty="0"/>
              <a:t>Create a new object of the </a:t>
            </a:r>
            <a:r>
              <a:rPr lang="en-CA" dirty="0" err="1">
                <a:solidFill>
                  <a:srgbClr val="0070C0"/>
                </a:solidFill>
              </a:rPr>
              <a:t>LinqTestArtistCount</a:t>
            </a:r>
            <a:r>
              <a:rPr lang="en-CA" dirty="0"/>
              <a:t> class</a:t>
            </a:r>
          </a:p>
          <a:p>
            <a:pPr lvl="1"/>
            <a:r>
              <a:rPr lang="en-CA" dirty="0"/>
              <a:t>Can address the key (group-by) fields individually</a:t>
            </a:r>
          </a:p>
          <a:p>
            <a:pPr lvl="1"/>
            <a:r>
              <a:rPr lang="en-CA" dirty="0"/>
              <a:t>Everything else is referenced by using a function:</a:t>
            </a:r>
          </a:p>
          <a:p>
            <a:pPr lvl="2"/>
            <a:r>
              <a:rPr lang="en-CA" dirty="0"/>
              <a:t>Sum, average, min, max, </a:t>
            </a:r>
            <a:r>
              <a:rPr lang="en-CA" dirty="0" err="1"/>
              <a:t>concat</a:t>
            </a:r>
            <a:endParaRPr lang="en-CA" dirty="0"/>
          </a:p>
          <a:p>
            <a:pPr lvl="2"/>
            <a:r>
              <a:rPr lang="en-CA" dirty="0"/>
              <a:t>Create a list of all values for a field</a:t>
            </a:r>
          </a:p>
          <a:p>
            <a:pPr lvl="2"/>
            <a:r>
              <a:rPr lang="en-CA" dirty="0"/>
              <a:t>Check if any (or all) values of a field satisfy a condition</a:t>
            </a:r>
          </a:p>
          <a:p>
            <a:pPr lvl="2"/>
            <a:r>
              <a:rPr lang="en-CA" dirty="0"/>
              <a:t>Count() source records used in each grouped record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975" y="293754"/>
            <a:ext cx="101894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…}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condensedFred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LinqTestArtistCount</a:t>
            </a:r>
            <a:endParaRPr lang="en-CA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{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artist =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condensedFred.Key.Name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count =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condensedFred.Count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(),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totalPrice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condensedFred.Sum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=&gt;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a.Price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averagePrice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condensedFred.Average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 =&gt;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a.Price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};</a:t>
            </a:r>
            <a:endParaRPr lang="en-CA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6153"/>
            <a:ext cx="9187087" cy="68518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01393" y="466227"/>
            <a:ext cx="4833257" cy="1143000"/>
          </a:xfrm>
        </p:spPr>
        <p:txBody>
          <a:bodyPr/>
          <a:lstStyle/>
          <a:p>
            <a:r>
              <a:rPr lang="en-CA" dirty="0"/>
              <a:t>…and it works!</a:t>
            </a:r>
          </a:p>
        </p:txBody>
      </p:sp>
    </p:spTree>
    <p:extLst>
      <p:ext uri="{BB962C8B-B14F-4D97-AF65-F5344CB8AC3E}">
        <p14:creationId xmlns:p14="http://schemas.microsoft.com/office/powerpoint/2010/main" val="26892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Handling exceptions thrown by SQL Server</a:t>
            </a:r>
          </a:p>
        </p:txBody>
      </p:sp>
    </p:spTree>
    <p:extLst>
      <p:ext uri="{BB962C8B-B14F-4D97-AF65-F5344CB8AC3E}">
        <p14:creationId xmlns:p14="http://schemas.microsoft.com/office/powerpoint/2010/main" val="41110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337074" cy="461196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Basically, modify the generated CRUD code:</a:t>
            </a:r>
          </a:p>
          <a:p>
            <a:pPr lvl="1"/>
            <a:r>
              <a:rPr lang="en-CA" dirty="0"/>
              <a:t>Create an object of the class</a:t>
            </a:r>
          </a:p>
          <a:p>
            <a:pPr lvl="1"/>
            <a:r>
              <a:rPr lang="en-CA" dirty="0"/>
              <a:t>Declare that the object is to be inserted (add it to queue)</a:t>
            </a:r>
          </a:p>
          <a:p>
            <a:pPr lvl="1"/>
            <a:r>
              <a:rPr lang="en-CA" dirty="0"/>
              <a:t>Submit/commit changes to database</a:t>
            </a:r>
          </a:p>
          <a:p>
            <a:pPr lvl="2"/>
            <a:r>
              <a:rPr lang="en-CA" dirty="0"/>
              <a:t>Set up a one-time message to user about success (TempData)</a:t>
            </a:r>
          </a:p>
          <a:p>
            <a:pPr lvl="1"/>
            <a:r>
              <a:rPr lang="en-CA" dirty="0"/>
              <a:t>Return to view or redirect to another action</a:t>
            </a:r>
          </a:p>
          <a:p>
            <a:pPr lvl="1"/>
            <a:endParaRPr lang="en-CA" dirty="0"/>
          </a:p>
          <a:p>
            <a:r>
              <a:rPr lang="en-CA" dirty="0"/>
              <a:t>Then wrap it in a Try/Catch:</a:t>
            </a:r>
          </a:p>
          <a:p>
            <a:pPr lvl="1"/>
            <a:r>
              <a:rPr lang="en-CA" dirty="0"/>
              <a:t>Try section:</a:t>
            </a:r>
          </a:p>
          <a:p>
            <a:pPr lvl="2"/>
            <a:r>
              <a:rPr lang="en-CA" dirty="0"/>
              <a:t>Return to the Index action</a:t>
            </a:r>
          </a:p>
          <a:p>
            <a:pPr lvl="1"/>
            <a:r>
              <a:rPr lang="en-CA" dirty="0"/>
              <a:t>Catch section:</a:t>
            </a:r>
          </a:p>
          <a:p>
            <a:pPr lvl="2"/>
            <a:r>
              <a:rPr lang="en-CA" dirty="0"/>
              <a:t>Put the </a:t>
            </a:r>
            <a:r>
              <a:rPr lang="en-CA" b="1" i="1" dirty="0"/>
              <a:t>innermost </a:t>
            </a:r>
            <a:r>
              <a:rPr lang="en-CA" dirty="0"/>
              <a:t>exception message into ModelState or TempData</a:t>
            </a:r>
          </a:p>
          <a:p>
            <a:pPr lvl="3"/>
            <a:r>
              <a:rPr lang="en-CA" dirty="0"/>
              <a:t>And let it continue to the sad path</a:t>
            </a:r>
          </a:p>
          <a:p>
            <a:pPr lvl="1"/>
            <a:r>
              <a:rPr lang="en-CA" dirty="0"/>
              <a:t>The view will show the exception to the user</a:t>
            </a:r>
          </a:p>
          <a:p>
            <a:pPr lvl="2"/>
            <a:r>
              <a:rPr lang="en-CA" dirty="0"/>
              <a:t>… also retains &amp; returns user’s data by not blowing up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Adding a new record</a:t>
            </a:r>
            <a:br>
              <a:rPr lang="en-CA" dirty="0"/>
            </a:br>
            <a:r>
              <a:rPr lang="en-CA" sz="2400" dirty="0"/>
              <a:t>don't just jump on a sharp pointy stick</a:t>
            </a:r>
            <a:endParaRPr lang="en-CA" dirty="0"/>
          </a:p>
        </p:txBody>
      </p:sp>
      <p:sp>
        <p:nvSpPr>
          <p:cNvPr id="2" name="Right Arrow 1"/>
          <p:cNvSpPr/>
          <p:nvPr/>
        </p:nvSpPr>
        <p:spPr>
          <a:xfrm>
            <a:off x="691952" y="2708920"/>
            <a:ext cx="504056" cy="216024"/>
          </a:xfrm>
          <a:prstGeom prst="rightArrow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4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90038"/>
            <a:ext cx="10972800" cy="4525963"/>
          </a:xfrm>
        </p:spPr>
        <p:txBody>
          <a:bodyPr/>
          <a:lstStyle/>
          <a:p>
            <a:r>
              <a:rPr lang="en-CA" dirty="0"/>
              <a:t>If SQL throws an exception</a:t>
            </a:r>
          </a:p>
          <a:p>
            <a:pPr lvl="1"/>
            <a:r>
              <a:rPr lang="en-CA" dirty="0"/>
              <a:t>This is passed up a couple of levels in LINQ/EF</a:t>
            </a:r>
          </a:p>
          <a:p>
            <a:pPr lvl="1"/>
            <a:r>
              <a:rPr lang="en-CA" dirty="0"/>
              <a:t>Each level encapsulates the prior level's exception</a:t>
            </a:r>
          </a:p>
          <a:p>
            <a:pPr lvl="2"/>
            <a:r>
              <a:rPr lang="en-CA" dirty="0"/>
              <a:t>As the </a:t>
            </a:r>
            <a:r>
              <a:rPr lang="en-CA" dirty="0" err="1"/>
              <a:t>InnerException</a:t>
            </a:r>
            <a:r>
              <a:rPr lang="en-CA" dirty="0"/>
              <a:t> inside a new exception</a:t>
            </a:r>
          </a:p>
          <a:p>
            <a:r>
              <a:rPr lang="en-CA" dirty="0"/>
              <a:t>If the </a:t>
            </a:r>
            <a:r>
              <a:rPr lang="en-CA" dirty="0" err="1"/>
              <a:t>InnerException</a:t>
            </a:r>
            <a:r>
              <a:rPr lang="en-CA" dirty="0"/>
              <a:t> is </a:t>
            </a:r>
            <a:r>
              <a:rPr lang="en-CA" u="sng" dirty="0"/>
              <a:t>not null</a:t>
            </a:r>
          </a:p>
          <a:p>
            <a:pPr lvl="1"/>
            <a:r>
              <a:rPr lang="en-CA" dirty="0"/>
              <a:t>You're </a:t>
            </a:r>
            <a:r>
              <a:rPr lang="en-CA" u="sng" dirty="0"/>
              <a:t>not at the innermost exception</a:t>
            </a:r>
            <a:r>
              <a:rPr lang="en-CA" dirty="0"/>
              <a:t>, the one from SQL</a:t>
            </a:r>
          </a:p>
          <a:p>
            <a:r>
              <a:rPr lang="en-CA" dirty="0"/>
              <a:t>Drill down to the </a:t>
            </a:r>
            <a:r>
              <a:rPr lang="en-CA" b="1" i="1" u="sng" dirty="0"/>
              <a:t>innermost exception</a:t>
            </a:r>
            <a:r>
              <a:rPr lang="en-CA" dirty="0"/>
              <a:t> for user: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Watch for encapsulated Exceptions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8835" y="4398892"/>
            <a:ext cx="93181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ex.GetBaseException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().Message);</a:t>
            </a:r>
          </a:p>
          <a:p>
            <a:r>
              <a:rPr lang="en-CA" sz="2800" dirty="0">
                <a:solidFill>
                  <a:srgbClr val="008000"/>
                </a:solidFill>
                <a:latin typeface="Consolas" panose="020B0609020204030204" pitchFamily="49" charset="0"/>
              </a:rPr>
              <a:t>//or//</a:t>
            </a:r>
            <a:endParaRPr lang="en-CA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ex.InnerException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CA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 ex =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ex.InnerException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687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6914" y="163681"/>
            <a:ext cx="1075508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Create([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Bind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"…"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album)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context.Add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(album);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if you got here, the save worked ... tell the user so.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$"record added: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album.Title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ex.GetBaseException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().Message); 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album.ArtistId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context.Genre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album.GenreId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View(album);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61165" y="527187"/>
            <a:ext cx="549510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Adding a new record</a:t>
            </a:r>
          </a:p>
        </p:txBody>
      </p:sp>
      <p:sp>
        <p:nvSpPr>
          <p:cNvPr id="4" name="Right Brace 3"/>
          <p:cNvSpPr/>
          <p:nvPr/>
        </p:nvSpPr>
        <p:spPr>
          <a:xfrm rot="10800000">
            <a:off x="1521285" y="1196360"/>
            <a:ext cx="412017" cy="1872208"/>
          </a:xfrm>
          <a:prstGeom prst="rightBrace">
            <a:avLst>
              <a:gd name="adj1" fmla="val 88651"/>
              <a:gd name="adj2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35713" y="1999482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Happy Path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" y="3986682"/>
            <a:ext cx="1426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Sad Path for</a:t>
            </a:r>
          </a:p>
          <a:p>
            <a:pPr algn="ctr"/>
            <a:r>
              <a:rPr lang="en-CA" sz="1200" dirty="0"/>
              <a:t>model errors</a:t>
            </a:r>
          </a:p>
          <a:p>
            <a:pPr algn="ctr"/>
            <a:r>
              <a:rPr lang="en-CA" sz="1200" u="sng" dirty="0"/>
              <a:t>and</a:t>
            </a:r>
            <a:r>
              <a:rPr lang="en-CA" sz="1200" dirty="0"/>
              <a:t> </a:t>
            </a:r>
          </a:p>
          <a:p>
            <a:pPr algn="ctr"/>
            <a:r>
              <a:rPr lang="en-CA" sz="1200" dirty="0"/>
              <a:t>I/O exceptions</a:t>
            </a:r>
            <a:endParaRPr lang="en-CA" sz="1100" dirty="0"/>
          </a:p>
        </p:txBody>
      </p:sp>
      <p:sp>
        <p:nvSpPr>
          <p:cNvPr id="10" name="Right Brace 9"/>
          <p:cNvSpPr/>
          <p:nvPr/>
        </p:nvSpPr>
        <p:spPr>
          <a:xfrm rot="10800000">
            <a:off x="1430211" y="3466010"/>
            <a:ext cx="412017" cy="1872343"/>
          </a:xfrm>
          <a:prstGeom prst="rightBrace">
            <a:avLst>
              <a:gd name="adj1" fmla="val 88651"/>
              <a:gd name="adj2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743429" y="1558834"/>
            <a:ext cx="4071028" cy="698192"/>
          </a:xfrm>
          <a:prstGeom prst="rect">
            <a:avLst/>
          </a:prstGeom>
          <a:noFill/>
          <a:ln w="28575" cmpd="sng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8395063" y="540802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eek</a:t>
            </a:r>
            <a:r>
              <a:rPr lang="en-CA" dirty="0"/>
              <a:t>!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8673484" y="5146766"/>
            <a:ext cx="548894" cy="330756"/>
          </a:xfrm>
          <a:custGeom>
            <a:avLst/>
            <a:gdLst>
              <a:gd name="connsiteX0" fmla="*/ 0 w 505097"/>
              <a:gd name="connsiteY0" fmla="*/ 252548 h 252548"/>
              <a:gd name="connsiteX1" fmla="*/ 252549 w 505097"/>
              <a:gd name="connsiteY1" fmla="*/ 60960 h 252548"/>
              <a:gd name="connsiteX2" fmla="*/ 200297 w 505097"/>
              <a:gd name="connsiteY2" fmla="*/ 243840 h 252548"/>
              <a:gd name="connsiteX3" fmla="*/ 505097 w 505097"/>
              <a:gd name="connsiteY3" fmla="*/ 0 h 25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097" h="252548">
                <a:moveTo>
                  <a:pt x="0" y="252548"/>
                </a:moveTo>
                <a:cubicBezTo>
                  <a:pt x="109583" y="157479"/>
                  <a:pt x="219166" y="62411"/>
                  <a:pt x="252549" y="60960"/>
                </a:cubicBezTo>
                <a:cubicBezTo>
                  <a:pt x="285932" y="59509"/>
                  <a:pt x="158206" y="254000"/>
                  <a:pt x="200297" y="243840"/>
                </a:cubicBezTo>
                <a:cubicBezTo>
                  <a:pt x="242388" y="233680"/>
                  <a:pt x="373742" y="116840"/>
                  <a:pt x="505097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022673" y="5912275"/>
            <a:ext cx="3169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These are nice, but not necessary … like textboxes, model values will be pushed into &lt;select&gt;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9658905" y="5149049"/>
            <a:ext cx="1038687" cy="763479"/>
          </a:xfrm>
          <a:custGeom>
            <a:avLst/>
            <a:gdLst>
              <a:gd name="connsiteX0" fmla="*/ 0 w 1038687"/>
              <a:gd name="connsiteY0" fmla="*/ 763479 h 763479"/>
              <a:gd name="connsiteX1" fmla="*/ 594804 w 1038687"/>
              <a:gd name="connsiteY1" fmla="*/ 168675 h 763479"/>
              <a:gd name="connsiteX2" fmla="*/ 594804 w 1038687"/>
              <a:gd name="connsiteY2" fmla="*/ 568170 h 763479"/>
              <a:gd name="connsiteX3" fmla="*/ 1038687 w 1038687"/>
              <a:gd name="connsiteY3" fmla="*/ 0 h 76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687" h="763479">
                <a:moveTo>
                  <a:pt x="0" y="763479"/>
                </a:moveTo>
                <a:cubicBezTo>
                  <a:pt x="247835" y="482352"/>
                  <a:pt x="495670" y="201226"/>
                  <a:pt x="594804" y="168675"/>
                </a:cubicBezTo>
                <a:cubicBezTo>
                  <a:pt x="693938" y="136124"/>
                  <a:pt x="520824" y="596282"/>
                  <a:pt x="594804" y="568170"/>
                </a:cubicBezTo>
                <a:cubicBezTo>
                  <a:pt x="668785" y="540057"/>
                  <a:pt x="853736" y="270028"/>
                  <a:pt x="1038687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Again, polish up the generated EF code:</a:t>
            </a:r>
          </a:p>
          <a:p>
            <a:pPr lvl="1"/>
            <a:r>
              <a:rPr lang="en-CA" dirty="0"/>
              <a:t>Create or obtain an object of the class</a:t>
            </a:r>
          </a:p>
          <a:p>
            <a:pPr lvl="2"/>
            <a:r>
              <a:rPr lang="en-CA" dirty="0"/>
              <a:t>Modify its fields</a:t>
            </a:r>
          </a:p>
          <a:p>
            <a:pPr lvl="1"/>
            <a:r>
              <a:rPr lang="en-CA" dirty="0"/>
              <a:t>Declare the object as modified &amp; add to queue </a:t>
            </a:r>
          </a:p>
          <a:p>
            <a:pPr lvl="1"/>
            <a:r>
              <a:rPr lang="en-CA" dirty="0"/>
              <a:t>Submit/commit changes to database</a:t>
            </a:r>
          </a:p>
          <a:p>
            <a:pPr lvl="2"/>
            <a:r>
              <a:rPr lang="en-CA" dirty="0"/>
              <a:t>Set up a one-time message to user about success</a:t>
            </a:r>
          </a:p>
          <a:p>
            <a:pPr lvl="1"/>
            <a:r>
              <a:rPr lang="en-CA" dirty="0"/>
              <a:t>Return to view or redirect to another action</a:t>
            </a:r>
          </a:p>
          <a:p>
            <a:pPr lvl="1"/>
            <a:endParaRPr lang="en-CA" dirty="0"/>
          </a:p>
          <a:p>
            <a:r>
              <a:rPr lang="en-CA" dirty="0"/>
              <a:t>Already has a try-catch … add a less-specific exception</a:t>
            </a:r>
          </a:p>
          <a:p>
            <a:pPr lvl="1"/>
            <a:r>
              <a:rPr lang="en-CA" dirty="0"/>
              <a:t>Catch &amp; handle database exceptions as model errors</a:t>
            </a:r>
          </a:p>
          <a:p>
            <a:pPr lvl="2"/>
            <a:r>
              <a:rPr lang="en-CA" dirty="0"/>
              <a:t>Again: don't lose the user's input … </a:t>
            </a:r>
          </a:p>
          <a:p>
            <a:pPr lvl="3"/>
            <a:r>
              <a:rPr lang="en-CA" dirty="0"/>
              <a:t>They'll not thank you for that:</a:t>
            </a:r>
          </a:p>
          <a:p>
            <a:pPr lvl="4"/>
            <a:r>
              <a:rPr lang="en-CA" dirty="0"/>
              <a:t>Method="POST" means they can't use "back" on browser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Updating a record</a:t>
            </a:r>
            <a:endParaRPr lang="en-CA" dirty="0"/>
          </a:p>
        </p:txBody>
      </p:sp>
      <p:sp>
        <p:nvSpPr>
          <p:cNvPr id="4" name="Right Arrow 3"/>
          <p:cNvSpPr/>
          <p:nvPr/>
        </p:nvSpPr>
        <p:spPr>
          <a:xfrm>
            <a:off x="717753" y="2196156"/>
            <a:ext cx="504056" cy="216024"/>
          </a:xfrm>
          <a:prstGeom prst="rightArrow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Arrow 4"/>
          <p:cNvSpPr/>
          <p:nvPr/>
        </p:nvSpPr>
        <p:spPr>
          <a:xfrm>
            <a:off x="717753" y="3127007"/>
            <a:ext cx="504056" cy="216024"/>
          </a:xfrm>
          <a:prstGeom prst="rightArrow">
            <a:avLst/>
          </a:pr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5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" y="23354"/>
            <a:ext cx="12070080" cy="712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HttpPost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ValidateAntiForgeryToken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Edit(</a:t>
            </a:r>
            <a:r>
              <a:rPr lang="en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id,[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Bind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AlbumId,AlbumArtUrl,ArtistId,GenreId,Price,Title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album)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(id !=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album.AlbumId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context.Update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(album);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context.SaveChangesAsync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$"record updated: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album.Title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RedirectToAction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DbUpdateConcurrencyException</a:t>
            </a:r>
            <a:r>
              <a:rPr lang="en-CA" sz="1100" dirty="0">
                <a:solidFill>
                  <a:srgbClr val="2B91AF"/>
                </a:solidFill>
                <a:latin typeface="Consolas" panose="020B0609020204030204" pitchFamily="49" charset="0"/>
              </a:rPr>
              <a:t> ex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AlbumExists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album.AlbumId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CA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albumId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 is not on file 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album.AlbumId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CA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"concurrency exception: 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ex.GetBaseException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().Message);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"update error: 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ex.GetBaseException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().Message);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context.Artist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album.ArtistId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ViewData[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SelectList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context.Genre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GenreId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album.GenreId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View(album);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400" dirty="0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019108" y="570730"/>
            <a:ext cx="4911634" cy="1143000"/>
          </a:xfrm>
        </p:spPr>
        <p:txBody>
          <a:bodyPr/>
          <a:lstStyle/>
          <a:p>
            <a:pPr marL="742950" indent="-742950">
              <a:defRPr/>
            </a:pPr>
            <a:r>
              <a:rPr lang="en-CA" dirty="0"/>
              <a:t>Updating a record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319302" y="3003947"/>
            <a:ext cx="287382" cy="1863634"/>
          </a:xfrm>
          <a:prstGeom prst="rightBrace">
            <a:avLst>
              <a:gd name="adj1" fmla="val 84091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/>
          <p:cNvSpPr/>
          <p:nvPr/>
        </p:nvSpPr>
        <p:spPr>
          <a:xfrm>
            <a:off x="8930654" y="4911634"/>
            <a:ext cx="287382" cy="931817"/>
          </a:xfrm>
          <a:prstGeom prst="rightBrace">
            <a:avLst>
              <a:gd name="adj1" fmla="val 84091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613210" y="3668545"/>
            <a:ext cx="316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More-specific exceptions must be caught before more-general ones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18036" y="5008210"/>
            <a:ext cx="2712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"Exception" encompasses all other exceptions … must be caught last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484" y="3468204"/>
            <a:ext cx="2895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Don't just re-throw the exception …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875314" y="3265715"/>
            <a:ext cx="668644" cy="32015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51668" y="3606703"/>
            <a:ext cx="492290" cy="72632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4058194" y="3606704"/>
            <a:ext cx="492290" cy="13849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20968" y="3633709"/>
            <a:ext cx="22990" cy="161756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65120" y="3606703"/>
            <a:ext cx="1678838" cy="130493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Deleting records</a:t>
            </a:r>
            <a:br>
              <a:rPr lang="en-CA" dirty="0"/>
            </a:br>
            <a:r>
              <a:rPr lang="en-CA" sz="2000" dirty="0"/>
              <a:t>again … buffed to a professional level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844731" y="1682800"/>
            <a:ext cx="108770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</a:rPr>
              <a:t>HttpPost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</a:rPr>
              <a:t>ActionName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)]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2B91AF"/>
                </a:solidFill>
                <a:highlight>
                  <a:srgbClr val="FFFFFF"/>
                </a:highlight>
              </a:rPr>
              <a:t>ActionResult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DeleteConfirmed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id)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</a:rPr>
              <a:t>album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album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db.albums.Find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(id);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db.albums.Remove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(album);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db.SaveChanges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TempData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"message"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] = 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$"album title '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album.title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' deleted from database"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RedirectToAction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"Index"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</a:rPr>
              <a:t>Exception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ex)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    TempData[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”message”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] = </a:t>
            </a:r>
            <a:r>
              <a:rPr lang="en-CA" dirty="0">
                <a:solidFill>
                  <a:srgbClr val="A31515"/>
                </a:solidFill>
                <a:highlight>
                  <a:srgbClr val="FFFFFF"/>
                </a:highlight>
              </a:rPr>
              <a:t>"error on delete: "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ex.GetBaseException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().Message;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RedirectToAction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"Delete"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{ ID = id });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8328247" y="332656"/>
            <a:ext cx="36721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Original &amp; response Delete actions take same parameter type</a:t>
            </a:r>
          </a:p>
          <a:p>
            <a:endParaRPr lang="en-CA" sz="1100" dirty="0"/>
          </a:p>
          <a:p>
            <a:pPr marL="171450" indent="-171450">
              <a:buFont typeface="Wingdings"/>
              <a:buChar char="à"/>
            </a:pPr>
            <a:r>
              <a:rPr lang="en-CA" sz="1100" dirty="0">
                <a:sym typeface="Wingdings" pitchFamily="2" charset="2"/>
              </a:rPr>
              <a:t>They can't be named the same, so this one is renamed.</a:t>
            </a:r>
          </a:p>
          <a:p>
            <a:pPr marL="171450" indent="-171450">
              <a:buFont typeface="Wingdings"/>
              <a:buChar char="à"/>
            </a:pPr>
            <a:endParaRPr lang="en-CA" sz="1100" dirty="0">
              <a:sym typeface="Wingdings" pitchFamily="2" charset="2"/>
            </a:endParaRPr>
          </a:p>
          <a:p>
            <a:r>
              <a:rPr lang="en-CA" sz="1100" dirty="0">
                <a:sym typeface="Wingdings" pitchFamily="2" charset="2"/>
              </a:rPr>
              <a:t>"</a:t>
            </a:r>
            <a:r>
              <a:rPr lang="en-CA" sz="1100" dirty="0" err="1">
                <a:sym typeface="Wingdings" pitchFamily="2" charset="2"/>
              </a:rPr>
              <a:t>ActionName</a:t>
            </a:r>
            <a:r>
              <a:rPr lang="en-CA" sz="1100" dirty="0">
                <a:sym typeface="Wingdings" pitchFamily="2" charset="2"/>
              </a:rPr>
              <a:t>" links this as the response for post-back "Delete"</a:t>
            </a:r>
            <a:endParaRPr lang="en-CA" sz="1100" dirty="0"/>
          </a:p>
        </p:txBody>
      </p:sp>
      <p:sp>
        <p:nvSpPr>
          <p:cNvPr id="3" name="Freeform 2"/>
          <p:cNvSpPr/>
          <p:nvPr/>
        </p:nvSpPr>
        <p:spPr>
          <a:xfrm>
            <a:off x="4079777" y="456947"/>
            <a:ext cx="4242957" cy="1225853"/>
          </a:xfrm>
          <a:custGeom>
            <a:avLst/>
            <a:gdLst>
              <a:gd name="connsiteX0" fmla="*/ 3826933 w 3826933"/>
              <a:gd name="connsiteY0" fmla="*/ 254 h 1329521"/>
              <a:gd name="connsiteX1" fmla="*/ 2921000 w 3826933"/>
              <a:gd name="connsiteY1" fmla="*/ 169587 h 1329521"/>
              <a:gd name="connsiteX2" fmla="*/ 3132667 w 3826933"/>
              <a:gd name="connsiteY2" fmla="*/ 1033187 h 1329521"/>
              <a:gd name="connsiteX3" fmla="*/ 863600 w 3826933"/>
              <a:gd name="connsiteY3" fmla="*/ 965454 h 1329521"/>
              <a:gd name="connsiteX4" fmla="*/ 0 w 3826933"/>
              <a:gd name="connsiteY4" fmla="*/ 1329521 h 132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6933" h="1329521">
                <a:moveTo>
                  <a:pt x="3826933" y="254"/>
                </a:moveTo>
                <a:cubicBezTo>
                  <a:pt x="3431822" y="-1157"/>
                  <a:pt x="3036711" y="-2568"/>
                  <a:pt x="2921000" y="169587"/>
                </a:cubicBezTo>
                <a:cubicBezTo>
                  <a:pt x="2805289" y="341742"/>
                  <a:pt x="3475567" y="900543"/>
                  <a:pt x="3132667" y="1033187"/>
                </a:cubicBezTo>
                <a:cubicBezTo>
                  <a:pt x="2789767" y="1165832"/>
                  <a:pt x="1385711" y="916065"/>
                  <a:pt x="863600" y="965454"/>
                </a:cubicBezTo>
                <a:cubicBezTo>
                  <a:pt x="341489" y="1014843"/>
                  <a:pt x="170744" y="1172182"/>
                  <a:pt x="0" y="1329521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942783" y="4509120"/>
            <a:ext cx="53285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</a:rPr>
              <a:t>Put the exception in TempData because the generated Delete view doesn't show ModelState errors.</a:t>
            </a:r>
          </a:p>
        </p:txBody>
      </p:sp>
      <p:sp>
        <p:nvSpPr>
          <p:cNvPr id="8" name="Freeform 7"/>
          <p:cNvSpPr/>
          <p:nvPr/>
        </p:nvSpPr>
        <p:spPr>
          <a:xfrm>
            <a:off x="3343836" y="4679576"/>
            <a:ext cx="1586753" cy="589110"/>
          </a:xfrm>
          <a:custGeom>
            <a:avLst/>
            <a:gdLst>
              <a:gd name="connsiteX0" fmla="*/ 1586753 w 1586753"/>
              <a:gd name="connsiteY0" fmla="*/ 0 h 448236"/>
              <a:gd name="connsiteX1" fmla="*/ 1290918 w 1586753"/>
              <a:gd name="connsiteY1" fmla="*/ 322730 h 448236"/>
              <a:gd name="connsiteX2" fmla="*/ 376518 w 1586753"/>
              <a:gd name="connsiteY2" fmla="*/ 224118 h 448236"/>
              <a:gd name="connsiteX3" fmla="*/ 0 w 1586753"/>
              <a:gd name="connsiteY3" fmla="*/ 448236 h 448236"/>
              <a:gd name="connsiteX0" fmla="*/ 1586753 w 1586753"/>
              <a:gd name="connsiteY0" fmla="*/ 0 h 448236"/>
              <a:gd name="connsiteX1" fmla="*/ 1290918 w 1586753"/>
              <a:gd name="connsiteY1" fmla="*/ 322730 h 448236"/>
              <a:gd name="connsiteX2" fmla="*/ 376518 w 1586753"/>
              <a:gd name="connsiteY2" fmla="*/ 224118 h 448236"/>
              <a:gd name="connsiteX3" fmla="*/ 0 w 1586753"/>
              <a:gd name="connsiteY3" fmla="*/ 448236 h 448236"/>
              <a:gd name="connsiteX0" fmla="*/ 1586753 w 1586753"/>
              <a:gd name="connsiteY0" fmla="*/ 0 h 448236"/>
              <a:gd name="connsiteX1" fmla="*/ 1111624 w 1586753"/>
              <a:gd name="connsiteY1" fmla="*/ 322730 h 448236"/>
              <a:gd name="connsiteX2" fmla="*/ 376518 w 1586753"/>
              <a:gd name="connsiteY2" fmla="*/ 224118 h 448236"/>
              <a:gd name="connsiteX3" fmla="*/ 0 w 1586753"/>
              <a:gd name="connsiteY3" fmla="*/ 448236 h 44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6753" h="448236">
                <a:moveTo>
                  <a:pt x="1586753" y="0"/>
                </a:moveTo>
                <a:cubicBezTo>
                  <a:pt x="1360394" y="26147"/>
                  <a:pt x="1313330" y="285377"/>
                  <a:pt x="1111624" y="322730"/>
                </a:cubicBezTo>
                <a:cubicBezTo>
                  <a:pt x="909918" y="360083"/>
                  <a:pt x="561789" y="203200"/>
                  <a:pt x="376518" y="224118"/>
                </a:cubicBezTo>
                <a:cubicBezTo>
                  <a:pt x="191247" y="245036"/>
                  <a:pt x="80682" y="346636"/>
                  <a:pt x="0" y="448236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/>
          <p:cNvSpPr/>
          <p:nvPr/>
        </p:nvSpPr>
        <p:spPr>
          <a:xfrm rot="10800000">
            <a:off x="937029" y="2785802"/>
            <a:ext cx="238521" cy="1656184"/>
          </a:xfrm>
          <a:prstGeom prst="rightBrace">
            <a:avLst>
              <a:gd name="adj1" fmla="val 106912"/>
              <a:gd name="adj2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Brace 11"/>
          <p:cNvSpPr/>
          <p:nvPr/>
        </p:nvSpPr>
        <p:spPr>
          <a:xfrm rot="10800000">
            <a:off x="937029" y="4707148"/>
            <a:ext cx="238521" cy="1368152"/>
          </a:xfrm>
          <a:prstGeom prst="rightBrace">
            <a:avLst>
              <a:gd name="adj1" fmla="val 99610"/>
              <a:gd name="adj2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"Get" actions</a:t>
            </a:r>
          </a:p>
          <a:p>
            <a:pPr lvl="1"/>
            <a:r>
              <a:rPr lang="en-US" dirty="0"/>
              <a:t>Usually have some setup … </a:t>
            </a:r>
            <a:r>
              <a:rPr lang="en-US" dirty="0" err="1"/>
              <a:t>SelectList</a:t>
            </a:r>
            <a:r>
              <a:rPr lang="en-US" dirty="0"/>
              <a:t> and such</a:t>
            </a:r>
          </a:p>
          <a:p>
            <a:r>
              <a:rPr lang="en-US" dirty="0"/>
              <a:t>Generated post-back actions</a:t>
            </a:r>
          </a:p>
          <a:p>
            <a:pPr lvl="1"/>
            <a:r>
              <a:rPr lang="en-US" dirty="0"/>
              <a:t>Have lost the original setup</a:t>
            </a:r>
          </a:p>
          <a:p>
            <a:pPr lvl="2"/>
            <a:r>
              <a:rPr lang="en-US" dirty="0"/>
              <a:t>… so need the same setup performed in the sad path</a:t>
            </a:r>
          </a:p>
          <a:p>
            <a:r>
              <a:rPr lang="en-US" dirty="0"/>
              <a:t>If you write your own actions</a:t>
            </a:r>
          </a:p>
          <a:p>
            <a:pPr lvl="1"/>
            <a:r>
              <a:rPr lang="en-US" dirty="0"/>
              <a:t>Or modify the generated "Get" setup</a:t>
            </a:r>
          </a:p>
          <a:p>
            <a:pPr lvl="1"/>
            <a:r>
              <a:rPr lang="en-US" dirty="0"/>
              <a:t>… copy its setup to post-back's sad path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o</a:t>
            </a:r>
            <a:r>
              <a:rPr lang="en-US" dirty="0"/>
              <a:t>r try this in the post-back </a:t>
            </a:r>
            <a:r>
              <a:rPr lang="en-US" dirty="0" err="1"/>
              <a:t>Create's</a:t>
            </a:r>
            <a:r>
              <a:rPr lang="en-US" dirty="0"/>
              <a:t> sad path</a:t>
            </a:r>
          </a:p>
          <a:p>
            <a:pPr marL="1143000" lvl="4" indent="0">
              <a:buNone/>
            </a:pPr>
            <a:r>
              <a:rPr lang="en-US" dirty="0"/>
              <a:t>Create();</a:t>
            </a:r>
          </a:p>
          <a:p>
            <a:pPr marL="1143000" lvl="4" indent="0">
              <a:buNone/>
            </a:pPr>
            <a:r>
              <a:rPr lang="en-US"/>
              <a:t>return View(Album</a:t>
            </a:r>
            <a:r>
              <a:rPr lang="en-US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Sad Path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setup shortcut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1984" y="5199156"/>
            <a:ext cx="50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re-does the original ViewData/ViewBag setup … which remains "live" when the view is called with post-back's model and ModelState errors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99954" y="5329646"/>
            <a:ext cx="3052030" cy="435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9896" y="5909178"/>
            <a:ext cx="5862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Question … when the model has data, will the drop-downs be set to the old value?</a:t>
            </a:r>
          </a:p>
        </p:txBody>
      </p:sp>
    </p:spTree>
    <p:extLst>
      <p:ext uri="{BB962C8B-B14F-4D97-AF65-F5344CB8AC3E}">
        <p14:creationId xmlns:p14="http://schemas.microsoft.com/office/powerpoint/2010/main" val="7761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Active-X Data Objects</a:t>
            </a:r>
          </a:p>
          <a:p>
            <a:r>
              <a:rPr lang="en-CA" dirty="0"/>
              <a:t>Abstracts the data storage mechanism: </a:t>
            </a:r>
          </a:p>
          <a:p>
            <a:pPr lvl="1"/>
            <a:r>
              <a:rPr lang="en-CA" dirty="0"/>
              <a:t>SQL Server, MySQL, Sybase, Oracle, etc.</a:t>
            </a:r>
          </a:p>
          <a:p>
            <a:pPr lvl="1"/>
            <a:r>
              <a:rPr lang="en-CA" dirty="0"/>
              <a:t>Defines database-specific classes: </a:t>
            </a:r>
          </a:p>
          <a:p>
            <a:pPr lvl="3"/>
            <a:r>
              <a:rPr lang="en-CA" dirty="0" err="1"/>
              <a:t>System.Data.SqlClient.SQLDataAdapter</a:t>
            </a:r>
            <a:endParaRPr lang="en-CA" dirty="0"/>
          </a:p>
          <a:p>
            <a:pPr lvl="3"/>
            <a:r>
              <a:rPr lang="en-CA" dirty="0" err="1"/>
              <a:t>MySql.Data.MySqlClient.MySqlDataAdapter</a:t>
            </a:r>
            <a:endParaRPr lang="en-CA" dirty="0"/>
          </a:p>
          <a:p>
            <a:pPr lvl="3"/>
            <a:r>
              <a:rPr lang="en-CA" dirty="0" err="1"/>
              <a:t>System.Data.OleDb.OleDbDataAdapter</a:t>
            </a:r>
            <a:endParaRPr lang="en-CA" dirty="0"/>
          </a:p>
          <a:p>
            <a:pPr lvl="1"/>
            <a:r>
              <a:rPr lang="en-CA" dirty="0"/>
              <a:t>These are all used the same way:</a:t>
            </a:r>
          </a:p>
          <a:p>
            <a:pPr lvl="2"/>
            <a:r>
              <a:rPr lang="en-CA" dirty="0"/>
              <a:t>Results returned as generic </a:t>
            </a:r>
            <a:r>
              <a:rPr lang="en-CA" dirty="0" err="1"/>
              <a:t>System.Data.DataTable</a:t>
            </a:r>
            <a:r>
              <a:rPr lang="en-CA" dirty="0"/>
              <a:t> objects</a:t>
            </a:r>
          </a:p>
          <a:p>
            <a:pPr lvl="3"/>
            <a:r>
              <a:rPr lang="en-CA" dirty="0"/>
              <a:t>One </a:t>
            </a:r>
            <a:r>
              <a:rPr lang="en-CA" dirty="0" err="1"/>
              <a:t>DataTable</a:t>
            </a:r>
            <a:r>
              <a:rPr lang="en-CA" dirty="0"/>
              <a:t> object, regardless of the database used</a:t>
            </a:r>
          </a:p>
          <a:p>
            <a:r>
              <a:rPr lang="en-CA" dirty="0"/>
              <a:t>So?</a:t>
            </a:r>
          </a:p>
          <a:p>
            <a:pPr lvl="1"/>
            <a:r>
              <a:rPr lang="en-CA" dirty="0"/>
              <a:t>Application code doesn't care what the source database is</a:t>
            </a:r>
          </a:p>
          <a:p>
            <a:pPr lvl="2"/>
            <a:r>
              <a:rPr lang="en-CA" dirty="0"/>
              <a:t>Same application code works with any relational database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LINQ uses ADO.NET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86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10110652" cy="675349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</a:t>
            </a:r>
            <a:r>
              <a:rPr lang="en-CA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ViewBag.Title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LinqTest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CA" sz="1800" dirty="0"/>
              <a:t>&lt;h2&gt;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ViewBag.Title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ModelOnly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="text-danger"&gt;&lt;/</a:t>
            </a:r>
            <a:r>
              <a:rPr lang="en-U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Artist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sv-SE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item.AlbumId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item.Title</a:t>
            </a:r>
            <a:r>
              <a:rPr lang="en-CA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item.Artist.Name</a:t>
            </a:r>
            <a:r>
              <a:rPr lang="en-CA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item.Genre.Name</a:t>
            </a:r>
            <a:r>
              <a:rPr lang="en-CA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C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item.Price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CA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CA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3281" y="117884"/>
            <a:ext cx="4833257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Initial </a:t>
            </a:r>
            <a:r>
              <a:rPr lang="en-CA" dirty="0" err="1"/>
              <a:t>LinqTest</a:t>
            </a:r>
            <a:r>
              <a:rPr lang="en-CA" dirty="0"/>
              <a:t> View for examples</a:t>
            </a:r>
          </a:p>
        </p:txBody>
      </p:sp>
    </p:spTree>
    <p:extLst>
      <p:ext uri="{BB962C8B-B14F-4D97-AF65-F5344CB8AC3E}">
        <p14:creationId xmlns:p14="http://schemas.microsoft.com/office/powerpoint/2010/main" val="3517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458586"/>
            <a:ext cx="115824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_context;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database context 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TestingController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MvcMusicStoreContext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constructor, accepting database context 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_context = context;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 all records from Album table, using LINQ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LINQtest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albums =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</a:t>
            </a:r>
            <a:endParaRPr lang="en-CA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fred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</a:rPr>
              <a:t> View(albums);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"exception getting Albums: 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ex.GetBaseException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().Message);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400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/>
              <a:t>Selecting from database tables</a:t>
            </a:r>
            <a:br>
              <a:rPr lang="en-CA"/>
            </a:br>
            <a:r>
              <a:rPr lang="en-CA" sz="2800"/>
              <a:t>using LINQ</a:t>
            </a:r>
            <a:endParaRPr lang="en-CA"/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7914348" y="992189"/>
            <a:ext cx="3938018" cy="600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CA" sz="1100" i="1" dirty="0"/>
              <a:t>Context</a:t>
            </a:r>
            <a:r>
              <a:rPr lang="en-CA" sz="1100" dirty="0"/>
              <a:t> of (connection to) database … outside of methods, so all methods &amp; actions can use it.  Context was passed to constructor by Dependency Injection</a:t>
            </a:r>
          </a:p>
        </p:txBody>
      </p:sp>
      <p:cxnSp>
        <p:nvCxnSpPr>
          <p:cNvPr id="15365" name="Straight Arrow Connector 5"/>
          <p:cNvCxnSpPr>
            <a:cxnSpLocks noChangeShapeType="1"/>
          </p:cNvCxnSpPr>
          <p:nvPr/>
        </p:nvCxnSpPr>
        <p:spPr bwMode="auto">
          <a:xfrm flipH="1">
            <a:off x="5294812" y="1132114"/>
            <a:ext cx="2619536" cy="3264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7376159" y="3089446"/>
            <a:ext cx="3358238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CA" sz="1100" i="1" dirty="0"/>
              <a:t>fred</a:t>
            </a:r>
            <a:r>
              <a:rPr lang="en-CA" sz="1100" dirty="0"/>
              <a:t> will be mapped to each record from the </a:t>
            </a:r>
            <a:r>
              <a:rPr lang="en-CA" sz="1100" i="1" dirty="0"/>
              <a:t>Album</a:t>
            </a:r>
            <a:r>
              <a:rPr lang="en-CA" sz="1100" dirty="0"/>
              <a:t> table (as the table is known in the context)</a:t>
            </a:r>
          </a:p>
        </p:txBody>
      </p:sp>
      <p:cxnSp>
        <p:nvCxnSpPr>
          <p:cNvPr id="15367" name="Straight Arrow Connector 9"/>
          <p:cNvCxnSpPr>
            <a:cxnSpLocks noChangeShapeType="1"/>
          </p:cNvCxnSpPr>
          <p:nvPr/>
        </p:nvCxnSpPr>
        <p:spPr bwMode="auto">
          <a:xfrm flipH="1">
            <a:off x="4411763" y="3218630"/>
            <a:ext cx="2964396" cy="8072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Straight Arrow Connector 11"/>
          <p:cNvCxnSpPr>
            <a:cxnSpLocks noChangeShapeType="1"/>
          </p:cNvCxnSpPr>
          <p:nvPr/>
        </p:nvCxnSpPr>
        <p:spPr bwMode="auto">
          <a:xfrm flipH="1">
            <a:off x="5893961" y="3397713"/>
            <a:ext cx="1482198" cy="5842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TextBox 13"/>
          <p:cNvSpPr txBox="1">
            <a:spLocks noChangeArrowheads="1"/>
          </p:cNvSpPr>
          <p:nvPr/>
        </p:nvSpPr>
        <p:spPr bwMode="auto">
          <a:xfrm>
            <a:off x="7376159" y="4369884"/>
            <a:ext cx="385192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CA" sz="1100" dirty="0"/>
              <a:t>Return each record, without changing its fields</a:t>
            </a:r>
          </a:p>
        </p:txBody>
      </p:sp>
      <p:cxnSp>
        <p:nvCxnSpPr>
          <p:cNvPr id="15370" name="Straight Arrow Connector 15"/>
          <p:cNvCxnSpPr>
            <a:cxnSpLocks noChangeShapeType="1"/>
            <a:stCxn id="15369" idx="1"/>
          </p:cNvCxnSpPr>
          <p:nvPr/>
        </p:nvCxnSpPr>
        <p:spPr bwMode="auto">
          <a:xfrm flipH="1">
            <a:off x="5404171" y="4500689"/>
            <a:ext cx="1971988" cy="13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TextBox 16"/>
          <p:cNvSpPr txBox="1">
            <a:spLocks noChangeArrowheads="1"/>
          </p:cNvSpPr>
          <p:nvPr/>
        </p:nvSpPr>
        <p:spPr bwMode="auto">
          <a:xfrm>
            <a:off x="5660571" y="4864326"/>
            <a:ext cx="5600613" cy="430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CA" sz="1100" dirty="0"/>
              <a:t>If there's an error in the select, put the message into ModelState with an empty field-name &amp; return to the view. The validation summary will display the message.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04580" y="6213114"/>
            <a:ext cx="549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Entity Framework puts an exception or two around ones thrown by the database … return the </a:t>
            </a:r>
            <a:r>
              <a:rPr lang="en-US" sz="1200" b="1" u="sng" dirty="0"/>
              <a:t>innermost</a:t>
            </a:r>
            <a:r>
              <a:rPr lang="en-US" sz="1200" dirty="0"/>
              <a:t> exception, the most specific one.</a:t>
            </a:r>
          </a:p>
        </p:txBody>
      </p:sp>
      <p:sp>
        <p:nvSpPr>
          <p:cNvPr id="6" name="Freeform 5"/>
          <p:cNvSpPr/>
          <p:nvPr/>
        </p:nvSpPr>
        <p:spPr>
          <a:xfrm>
            <a:off x="6121436" y="5738315"/>
            <a:ext cx="1254723" cy="604731"/>
          </a:xfrm>
          <a:custGeom>
            <a:avLst/>
            <a:gdLst>
              <a:gd name="connsiteX0" fmla="*/ 514046 w 3176564"/>
              <a:gd name="connsiteY0" fmla="*/ 1272988 h 1272988"/>
              <a:gd name="connsiteX1" fmla="*/ 200282 w 3176564"/>
              <a:gd name="connsiteY1" fmla="*/ 735106 h 1272988"/>
              <a:gd name="connsiteX2" fmla="*/ 3176564 w 3176564"/>
              <a:gd name="connsiteY2" fmla="*/ 0 h 1272988"/>
              <a:gd name="connsiteX0" fmla="*/ 1285660 w 3069914"/>
              <a:gd name="connsiteY0" fmla="*/ 1220065 h 1220065"/>
              <a:gd name="connsiteX1" fmla="*/ 93632 w 3069914"/>
              <a:gd name="connsiteY1" fmla="*/ 735106 h 1220065"/>
              <a:gd name="connsiteX2" fmla="*/ 3069914 w 3069914"/>
              <a:gd name="connsiteY2" fmla="*/ 0 h 1220065"/>
              <a:gd name="connsiteX0" fmla="*/ 1302069 w 3086323"/>
              <a:gd name="connsiteY0" fmla="*/ 1220065 h 1225040"/>
              <a:gd name="connsiteX1" fmla="*/ 110041 w 3086323"/>
              <a:gd name="connsiteY1" fmla="*/ 735106 h 1225040"/>
              <a:gd name="connsiteX2" fmla="*/ 3086323 w 3086323"/>
              <a:gd name="connsiteY2" fmla="*/ 0 h 1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323" h="1225040">
                <a:moveTo>
                  <a:pt x="1302069" y="1220065"/>
                </a:moveTo>
                <a:cubicBezTo>
                  <a:pt x="666257" y="1268904"/>
                  <a:pt x="-333712" y="947271"/>
                  <a:pt x="110041" y="735106"/>
                </a:cubicBezTo>
                <a:cubicBezTo>
                  <a:pt x="553794" y="522941"/>
                  <a:pt x="1820058" y="261470"/>
                  <a:pt x="3086323" y="0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84320" y="4986735"/>
            <a:ext cx="1576251" cy="482254"/>
          </a:xfrm>
          <a:custGeom>
            <a:avLst/>
            <a:gdLst>
              <a:gd name="connsiteX0" fmla="*/ 1576251 w 1576251"/>
              <a:gd name="connsiteY0" fmla="*/ 39744 h 719012"/>
              <a:gd name="connsiteX1" fmla="*/ 670560 w 1576251"/>
              <a:gd name="connsiteY1" fmla="*/ 74578 h 719012"/>
              <a:gd name="connsiteX2" fmla="*/ 0 w 1576251"/>
              <a:gd name="connsiteY2" fmla="*/ 719012 h 71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6251" h="719012">
                <a:moveTo>
                  <a:pt x="1576251" y="39744"/>
                </a:moveTo>
                <a:cubicBezTo>
                  <a:pt x="1254759" y="555"/>
                  <a:pt x="933268" y="-38633"/>
                  <a:pt x="670560" y="74578"/>
                </a:cubicBezTo>
                <a:cubicBezTo>
                  <a:pt x="407852" y="187789"/>
                  <a:pt x="203926" y="453400"/>
                  <a:pt x="0" y="719012"/>
                </a:cubicBez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48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  <p:bldP spid="15369" grpId="0"/>
      <p:bldP spid="15371" grpId="0" animBg="1"/>
      <p:bldP spid="16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7702"/>
            <a:ext cx="115824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 all records from Album table, using Entity Framework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EFtest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albums = _</a:t>
            </a:r>
            <a:r>
              <a:rPr lang="en-CA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en-CA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LINQtest</a:t>
            </a:r>
            <a:r>
              <a:rPr lang="en-CA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albums);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while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ex.InnerException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 ex =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ex.InnerException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ModelState.AddModelError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"exception getting Albums: 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2B91AF"/>
                </a:solidFill>
                <a:latin typeface="Consolas" panose="020B0609020204030204" pitchFamily="49" charset="0"/>
              </a:rPr>
              <a:t>Album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109728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600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Selecting from database tables</a:t>
            </a:r>
            <a:br>
              <a:rPr lang="en-CA"/>
            </a:br>
            <a:r>
              <a:rPr lang="en-CA"/>
              <a:t>using Entity Framework</a:t>
            </a:r>
            <a:endParaRPr lang="en-CA" dirty="0"/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5662723" y="2053342"/>
            <a:ext cx="282428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CA" sz="1100" dirty="0"/>
              <a:t>same context as LINQ example</a:t>
            </a:r>
          </a:p>
        </p:txBody>
      </p: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6217922" y="2289572"/>
            <a:ext cx="4179757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CA" sz="1100" dirty="0"/>
              <a:t>Get the </a:t>
            </a:r>
            <a:r>
              <a:rPr lang="en-CA" sz="1100" i="1" dirty="0"/>
              <a:t>album</a:t>
            </a:r>
            <a:r>
              <a:rPr lang="en-CA" sz="1100" dirty="0"/>
              <a:t> table (known as </a:t>
            </a:r>
            <a:r>
              <a:rPr lang="en-CA" sz="1100" i="1" dirty="0"/>
              <a:t>Album</a:t>
            </a:r>
            <a:r>
              <a:rPr lang="en-CA" sz="1100" dirty="0"/>
              <a:t> in the context) … no filters: so all records, all fields</a:t>
            </a:r>
          </a:p>
        </p:txBody>
      </p:sp>
      <p:cxnSp>
        <p:nvCxnSpPr>
          <p:cNvPr id="15367" name="Straight Arrow Connector 9"/>
          <p:cNvCxnSpPr>
            <a:cxnSpLocks noChangeShapeType="1"/>
          </p:cNvCxnSpPr>
          <p:nvPr/>
        </p:nvCxnSpPr>
        <p:spPr bwMode="auto">
          <a:xfrm flipH="1">
            <a:off x="4928019" y="2492301"/>
            <a:ext cx="1289903" cy="628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5855465" y="3481387"/>
            <a:ext cx="34141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CA" sz="1100" dirty="0"/>
              <a:t>Force to same view as </a:t>
            </a:r>
            <a:r>
              <a:rPr lang="en-CA" sz="1100" dirty="0" err="1"/>
              <a:t>LinqTest</a:t>
            </a:r>
            <a:r>
              <a:rPr lang="en-CA" sz="1100" dirty="0"/>
              <a:t> action</a:t>
            </a:r>
          </a:p>
        </p:txBody>
      </p:sp>
      <p:cxnSp>
        <p:nvCxnSpPr>
          <p:cNvPr id="20" name="Straight Arrow Connector 9"/>
          <p:cNvCxnSpPr>
            <a:cxnSpLocks noChangeShapeType="1"/>
          </p:cNvCxnSpPr>
          <p:nvPr/>
        </p:nvCxnSpPr>
        <p:spPr bwMode="auto">
          <a:xfrm flipH="1">
            <a:off x="3752048" y="2282563"/>
            <a:ext cx="1934650" cy="8377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562522" y="4142410"/>
            <a:ext cx="4786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meatball way of getting to the </a:t>
            </a:r>
            <a:r>
              <a:rPr lang="en-US" sz="1200" b="1" dirty="0"/>
              <a:t>innermost exception</a:t>
            </a:r>
            <a:endParaRPr lang="en-US" sz="1200" dirty="0"/>
          </a:p>
        </p:txBody>
      </p:sp>
      <p:sp>
        <p:nvSpPr>
          <p:cNvPr id="8" name="Freeform 7"/>
          <p:cNvSpPr/>
          <p:nvPr/>
        </p:nvSpPr>
        <p:spPr>
          <a:xfrm>
            <a:off x="6066284" y="4249783"/>
            <a:ext cx="1501466" cy="359690"/>
          </a:xfrm>
          <a:custGeom>
            <a:avLst/>
            <a:gdLst>
              <a:gd name="connsiteX0" fmla="*/ 714103 w 714103"/>
              <a:gd name="connsiteY0" fmla="*/ 0 h 148046"/>
              <a:gd name="connsiteX1" fmla="*/ 0 w 714103"/>
              <a:gd name="connsiteY1" fmla="*/ 148046 h 148046"/>
              <a:gd name="connsiteX2" fmla="*/ 0 w 714103"/>
              <a:gd name="connsiteY2" fmla="*/ 148046 h 14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103" h="148046">
                <a:moveTo>
                  <a:pt x="714103" y="0"/>
                </a:moveTo>
                <a:lnTo>
                  <a:pt x="0" y="148046"/>
                </a:lnTo>
                <a:lnTo>
                  <a:pt x="0" y="148046"/>
                </a:lnTo>
              </a:path>
            </a:pathLst>
          </a:custGeom>
          <a:noFill/>
          <a:ln w="28575" cmpd="sng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1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490660"/>
            <a:ext cx="11582401" cy="4525963"/>
          </a:xfrm>
        </p:spPr>
        <p:txBody>
          <a:bodyPr>
            <a:normAutofit/>
          </a:bodyPr>
          <a:lstStyle/>
          <a:p>
            <a:r>
              <a:rPr lang="en-CA" dirty="0"/>
              <a:t>To show the artist &amp; genre names (not ID's):</a:t>
            </a:r>
          </a:p>
          <a:p>
            <a:pPr lvl="1"/>
            <a:r>
              <a:rPr lang="en-CA" dirty="0"/>
              <a:t>You need to ask for the related records to be included:</a:t>
            </a:r>
          </a:p>
          <a:p>
            <a:pPr marL="137160" indent="0">
              <a:buNone/>
            </a:pPr>
            <a:r>
              <a:rPr lang="en-CA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2100" dirty="0">
                <a:solidFill>
                  <a:srgbClr val="000000"/>
                </a:solidFill>
                <a:latin typeface="Consolas" panose="020B0609020204030204" pitchFamily="49" charset="0"/>
              </a:rPr>
              <a:t> albums = _</a:t>
            </a:r>
            <a:r>
              <a:rPr lang="en-CA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</a:t>
            </a:r>
            <a:endParaRPr lang="en-CA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36092" lvl="1" indent="-342900"/>
            <a:r>
              <a:rPr lang="en-CA" dirty="0">
                <a:sym typeface="Wingdings" pitchFamily="2" charset="2"/>
              </a:rPr>
              <a:t>Becomes: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37160" indent="0">
              <a:buNone/>
            </a:pPr>
            <a:r>
              <a:rPr lang="en-CA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2100" dirty="0">
                <a:solidFill>
                  <a:srgbClr val="000000"/>
                </a:solidFill>
                <a:latin typeface="Consolas" panose="020B0609020204030204" pitchFamily="49" charset="0"/>
              </a:rPr>
              <a:t> albums = _</a:t>
            </a:r>
            <a:r>
              <a:rPr lang="en-CA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context.Album.</a:t>
            </a:r>
            <a:r>
              <a:rPr lang="en-CA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en-CA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CA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a.Artist</a:t>
            </a:r>
            <a:r>
              <a:rPr lang="en-CA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).Include(a =&gt; </a:t>
            </a:r>
            <a:r>
              <a:rPr lang="en-CA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a.Genre</a:t>
            </a:r>
            <a:r>
              <a:rPr lang="en-CA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CA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CA" sz="2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dirty="0"/>
          </a:p>
          <a:p>
            <a:r>
              <a:rPr lang="en-CA" dirty="0"/>
              <a:t>Then the view can access properties on the artist &amp; genre records</a:t>
            </a:r>
          </a:p>
          <a:p>
            <a:pPr marL="630936" lvl="2" indent="0">
              <a:buNone/>
            </a:pP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CA" sz="2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item.artist.name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630936" lvl="2" indent="0">
              <a:buClr>
                <a:srgbClr val="DA1F28"/>
              </a:buClr>
              <a:buNone/>
            </a:pP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CA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CA" sz="2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item.genre.name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CA" sz="24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td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CA" dirty="0">
              <a:solidFill>
                <a:prstClr val="black"/>
              </a:solidFill>
            </a:endParaRPr>
          </a:p>
          <a:p>
            <a:pPr marL="630936" lvl="2" indent="0">
              <a:buNone/>
            </a:pPr>
            <a:endParaRPr lang="en-CA" dirty="0"/>
          </a:p>
          <a:p>
            <a:pPr marL="137160" indent="0">
              <a:buNone/>
            </a:pPr>
            <a:endParaRPr lang="en-CA" sz="1600" dirty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from Related Tables</a:t>
            </a:r>
          </a:p>
        </p:txBody>
      </p:sp>
    </p:spTree>
    <p:extLst>
      <p:ext uri="{BB962C8B-B14F-4D97-AF65-F5344CB8AC3E}">
        <p14:creationId xmlns:p14="http://schemas.microsoft.com/office/powerpoint/2010/main" val="271800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86177"/>
            <a:ext cx="10755086" cy="936104"/>
          </a:xfrm>
        </p:spPr>
        <p:txBody>
          <a:bodyPr>
            <a:normAutofit/>
          </a:bodyPr>
          <a:lstStyle/>
          <a:p>
            <a:r>
              <a:rPr lang="en-CA" dirty="0"/>
              <a:t>LINQ has a more </a:t>
            </a:r>
            <a:r>
              <a:rPr lang="en-CA" dirty="0" err="1"/>
              <a:t>SQL</a:t>
            </a:r>
            <a:r>
              <a:rPr lang="en-CA" baseline="30000" dirty="0" err="1"/>
              <a:t>ish</a:t>
            </a:r>
            <a:r>
              <a:rPr lang="en-CA" dirty="0"/>
              <a:t> way add related tables: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Accessing Related tables in LINQ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61" y="1934250"/>
            <a:ext cx="113071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albums =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anAlbum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db.albums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anArtist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db.artists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anAlbum.artistId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equals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anArtist.artistId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join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aGenre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db.genres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anAlbum.genreId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equals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aGenre.genreId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CA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album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albumId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anAlbum.albumId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title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anAlbum.title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artistId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anAlbum.artistId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genreId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anAlbum.genreId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albumArtUrl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anAlbum.albumArtUrl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artist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anArtist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genre =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aGenre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};</a:t>
            </a:r>
            <a:endParaRPr lang="en-CA" dirty="0"/>
          </a:p>
        </p:txBody>
      </p:sp>
      <p:sp>
        <p:nvSpPr>
          <p:cNvPr id="5" name="Left Brace 4"/>
          <p:cNvSpPr/>
          <p:nvPr/>
        </p:nvSpPr>
        <p:spPr>
          <a:xfrm>
            <a:off x="1608624" y="4804818"/>
            <a:ext cx="194050" cy="504056"/>
          </a:xfrm>
          <a:prstGeom prst="leftBrace">
            <a:avLst>
              <a:gd name="adj1" fmla="val 50546"/>
              <a:gd name="adj2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078449" y="2261148"/>
            <a:ext cx="253973" cy="586556"/>
          </a:xfrm>
          <a:prstGeom prst="leftBrace">
            <a:avLst>
              <a:gd name="adj1" fmla="val 47203"/>
              <a:gd name="adj2" fmla="val 47031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82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headEnd type="none" w="med" len="med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00B0F0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01_CreatingAWebSite</Template>
  <TotalTime>741</TotalTime>
  <Words>3422</Words>
  <Application>Microsoft Office PowerPoint</Application>
  <PresentationFormat>Widescreen</PresentationFormat>
  <Paragraphs>564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Calibri</vt:lpstr>
      <vt:lpstr>Consolas</vt:lpstr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1_Concourse</vt:lpstr>
      <vt:lpstr>2_Concourse</vt:lpstr>
      <vt:lpstr>LINQ &amp; Entity Framework</vt:lpstr>
      <vt:lpstr>LINQ: Introduction</vt:lpstr>
      <vt:lpstr>Entity Framework: Introduction</vt:lpstr>
      <vt:lpstr>LINQ uses ADO.NET</vt:lpstr>
      <vt:lpstr>Initial LinqTest View for examples</vt:lpstr>
      <vt:lpstr>Selecting from database tables using LINQ</vt:lpstr>
      <vt:lpstr>Selecting from database tables using Entity Framework</vt:lpstr>
      <vt:lpstr>Data from Related Tables</vt:lpstr>
      <vt:lpstr>Accessing Related tables in LINQ</vt:lpstr>
      <vt:lpstr>Better related-table access for LINQ</vt:lpstr>
      <vt:lpstr>Filtering Records: WHERE clause</vt:lpstr>
      <vt:lpstr>Lambda Expressions (anonymous functions) .Where(a =&gt; a.Title.Contains("disc"))</vt:lpstr>
      <vt:lpstr>Where always returns an object - it is never null, though it may not contain records</vt:lpstr>
      <vt:lpstr>Selecting by Primary Key - or a unique field (candidate key)</vt:lpstr>
      <vt:lpstr>await … async?  Scalability</vt:lpstr>
      <vt:lpstr>Ordering Output: OrderBy default: ascending sequence by primary key</vt:lpstr>
      <vt:lpstr>OrderBy … tries 2 &amp; 3</vt:lpstr>
      <vt:lpstr>OrderBy defaults to Ascending</vt:lpstr>
      <vt:lpstr>PowerPoint Presentation</vt:lpstr>
      <vt:lpstr>Skip() &amp; Take() reduces the amount of data read &amp; returned</vt:lpstr>
      <vt:lpstr>Computed &amp; Extracted Fields … when you don't want all of the fields</vt:lpstr>
      <vt:lpstr>Create a View Model (class)  &amp; use this in LINQ instead of anonymous objects</vt:lpstr>
      <vt:lpstr>View Model in use:</vt:lpstr>
      <vt:lpstr>LINQ to Entities does not recognize the method 'System.TimeSpan.Add… '</vt:lpstr>
      <vt:lpstr>Group By combining data on the fly: sum/average/count</vt:lpstr>
      <vt:lpstr>ViewModel used in group-by</vt:lpstr>
      <vt:lpstr>You can generate a View from a ViewModel</vt:lpstr>
      <vt:lpstr>Resulting View (partial)</vt:lpstr>
      <vt:lpstr>PowerPoint Presentation</vt:lpstr>
      <vt:lpstr>PowerPoint Presentation</vt:lpstr>
      <vt:lpstr>…and it works!</vt:lpstr>
      <vt:lpstr>Exception Handling</vt:lpstr>
      <vt:lpstr>Adding a new record don't just jump on a sharp pointy stick</vt:lpstr>
      <vt:lpstr>Watch for encapsulated Exceptions</vt:lpstr>
      <vt:lpstr>Adding a new record</vt:lpstr>
      <vt:lpstr>Updating a record</vt:lpstr>
      <vt:lpstr>Updating a record</vt:lpstr>
      <vt:lpstr>Deleting records again … buffed to a professional level</vt:lpstr>
      <vt:lpstr>Sad Path  setup shortcut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&amp; Entity Framework</dc:title>
  <dc:creator>dturton</dc:creator>
  <cp:lastModifiedBy>David Turton</cp:lastModifiedBy>
  <cp:revision>62</cp:revision>
  <dcterms:created xsi:type="dcterms:W3CDTF">2016-07-18T18:42:43Z</dcterms:created>
  <dcterms:modified xsi:type="dcterms:W3CDTF">2016-09-28T14:00:45Z</dcterms:modified>
</cp:coreProperties>
</file>