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7" r:id="rId6"/>
    <p:sldId id="258" r:id="rId7"/>
    <p:sldId id="259" r:id="rId8"/>
    <p:sldId id="260" r:id="rId9"/>
    <p:sldId id="320" r:id="rId10"/>
    <p:sldId id="323" r:id="rId11"/>
    <p:sldId id="324" r:id="rId12"/>
    <p:sldId id="328" r:id="rId13"/>
    <p:sldId id="329" r:id="rId14"/>
    <p:sldId id="325" r:id="rId15"/>
    <p:sldId id="326" r:id="rId16"/>
    <p:sldId id="262" r:id="rId17"/>
    <p:sldId id="264" r:id="rId18"/>
    <p:sldId id="265" r:id="rId19"/>
    <p:sldId id="266" r:id="rId20"/>
    <p:sldId id="267" r:id="rId21"/>
    <p:sldId id="268" r:id="rId22"/>
    <p:sldId id="274" r:id="rId23"/>
    <p:sldId id="332" r:id="rId24"/>
    <p:sldId id="275" r:id="rId25"/>
    <p:sldId id="330" r:id="rId26"/>
    <p:sldId id="278" r:id="rId27"/>
    <p:sldId id="340" r:id="rId28"/>
    <p:sldId id="333" r:id="rId29"/>
    <p:sldId id="331" r:id="rId30"/>
    <p:sldId id="283" r:id="rId31"/>
    <p:sldId id="284" r:id="rId32"/>
    <p:sldId id="334" r:id="rId33"/>
    <p:sldId id="335" r:id="rId34"/>
    <p:sldId id="297" r:id="rId35"/>
    <p:sldId id="337" r:id="rId36"/>
    <p:sldId id="338" r:id="rId37"/>
    <p:sldId id="336" r:id="rId38"/>
    <p:sldId id="288" r:id="rId39"/>
    <p:sldId id="293" r:id="rId40"/>
    <p:sldId id="295" r:id="rId41"/>
    <p:sldId id="302" r:id="rId42"/>
    <p:sldId id="339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6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57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98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42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4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08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6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49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1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07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555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3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18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3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3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682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1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72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7087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9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4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14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53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7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135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97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50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41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345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37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3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7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0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7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600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4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070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2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7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3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7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0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8/19/2016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4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882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75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697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6976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44C2EF-8404-459F-810B-E6C611F9547D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7883A7-8F88-4C0C-9F76-70CB6C01C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8/19/2016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1&amp;cad=rja&amp;uact=8&amp;ved=0ahUKEwix7eKDtYDOAhVM_4MKHTcTBOMQFggdMAA&amp;url=https://docs.asp.net/en/latest/mvc/views/tag-helpers/intro.html&amp;usg=AFQjCNE8GqCmVm9gttebXbYYrcVeHE8rWw" TargetMode="External"/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Tag Helpers </a:t>
            </a:r>
            <a:r>
              <a:rPr lang="en-CA" sz="2800" dirty="0"/>
              <a:t>(HTML generators)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/>
              <a:t>David </a:t>
            </a:r>
            <a:r>
              <a:rPr lang="en-CA" dirty="0" err="1"/>
              <a:t>Turton</a:t>
            </a:r>
            <a:endParaRPr lang="en-CA" dirty="0"/>
          </a:p>
          <a:p>
            <a:r>
              <a:rPr lang="en-CA" dirty="0"/>
              <a:t>Conestoga College</a:t>
            </a:r>
          </a:p>
          <a:p>
            <a:r>
              <a:rPr lang="en-CA" dirty="0"/>
              <a:t>Institute of Technology and Advanced Learning</a:t>
            </a:r>
          </a:p>
          <a:p>
            <a:r>
              <a:rPr lang="en-CA" dirty="0">
                <a:hlinkClick r:id="rId2"/>
              </a:rPr>
              <a:t>dturton@conestogac.on.ca</a:t>
            </a:r>
            <a:r>
              <a:rPr lang="en-CA" dirty="0"/>
              <a:t> </a:t>
            </a:r>
          </a:p>
          <a:p>
            <a:r>
              <a:rPr lang="en-CA" dirty="0" err="1"/>
              <a:t>Doon</a:t>
            </a:r>
            <a:r>
              <a:rPr lang="en-CA" dirty="0"/>
              <a:t> 2A605  x3610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2838" y="1383270"/>
            <a:ext cx="68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Introduction to Tag Helpers – ASP.NET Core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20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562" y="1481329"/>
            <a:ext cx="11977815" cy="4525963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93192" lvl="1" indent="0">
              <a:buNone/>
            </a:pPr>
            <a:r>
              <a:rPr lang="en-CA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asp-route-genre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="jazz"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dirty="0"/>
          </a:p>
          <a:p>
            <a:endParaRPr lang="en-CA" sz="2800" b="1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CA" sz="2800" b="1" i="1" dirty="0" err="1">
                <a:solidFill>
                  <a:srgbClr val="800080"/>
                </a:solidFill>
                <a:latin typeface="Consolas" panose="020B0609020204030204" pitchFamily="49" charset="0"/>
              </a:rPr>
              <a:t>variableName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 err="1"/>
              <a:t>variableName</a:t>
            </a:r>
            <a:r>
              <a:rPr lang="en-US" dirty="0"/>
              <a:t> is "id", it'll be added to the URL as the 3</a:t>
            </a:r>
            <a:r>
              <a:rPr lang="en-US" baseline="30000" dirty="0"/>
              <a:t>rd</a:t>
            </a:r>
            <a:r>
              <a:rPr lang="en-US" dirty="0"/>
              <a:t> segment</a:t>
            </a:r>
          </a:p>
          <a:p>
            <a:pPr lvl="1"/>
            <a:r>
              <a:rPr lang="en-US" dirty="0"/>
              <a:t>Otherwise, </a:t>
            </a:r>
            <a:r>
              <a:rPr lang="en-US" i="1" dirty="0" err="1"/>
              <a:t>VariableName</a:t>
            </a:r>
            <a:r>
              <a:rPr lang="en-US" dirty="0"/>
              <a:t> will become a QueryString variable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These </a:t>
            </a:r>
            <a:r>
              <a:rPr lang="en-US" b="1" dirty="0"/>
              <a:t>will be retained on the URL</a:t>
            </a:r>
            <a:r>
              <a:rPr lang="en-US" dirty="0"/>
              <a:t> even with method="POST"</a:t>
            </a:r>
          </a:p>
          <a:p>
            <a:r>
              <a:rPr lang="en-US" dirty="0"/>
              <a:t>Result:</a:t>
            </a:r>
          </a:p>
          <a:p>
            <a:pPr marL="393192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="/album/search/5?genre=jazz"&gt;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&lt;form&gt; Tag Helpers</a:t>
            </a:r>
            <a:br>
              <a:rPr lang="en-CA" dirty="0"/>
            </a:br>
            <a:r>
              <a:rPr lang="en-CA" dirty="0"/>
              <a:t>Passing variables in/on the URL</a:t>
            </a:r>
          </a:p>
        </p:txBody>
      </p:sp>
      <p:sp>
        <p:nvSpPr>
          <p:cNvPr id="6" name="Oval 5"/>
          <p:cNvSpPr/>
          <p:nvPr/>
        </p:nvSpPr>
        <p:spPr>
          <a:xfrm>
            <a:off x="1037968" y="1795849"/>
            <a:ext cx="7257535" cy="63431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7556334" y="4761118"/>
            <a:ext cx="3008094" cy="634313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562" y="1481329"/>
            <a:ext cx="11821297" cy="4525963"/>
          </a:xfrm>
        </p:spPr>
        <p:txBody>
          <a:bodyPr>
            <a:normAutofit/>
          </a:bodyPr>
          <a:lstStyle/>
          <a:p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fred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  <a:p>
            <a:pPr lvl="1"/>
            <a:r>
              <a:rPr lang="en-US" dirty="0"/>
              <a:t>Interpret the URL using the </a:t>
            </a:r>
            <a:r>
              <a:rPr lang="en-US" dirty="0" err="1"/>
              <a:t>RouteMap</a:t>
            </a:r>
            <a:r>
              <a:rPr lang="en-US" dirty="0"/>
              <a:t> called "</a:t>
            </a:r>
            <a:r>
              <a:rPr lang="en-US" dirty="0" err="1"/>
              <a:t>fred</a:t>
            </a:r>
            <a:r>
              <a:rPr lang="en-US" dirty="0"/>
              <a:t>" in </a:t>
            </a:r>
            <a:r>
              <a:rPr lang="en-US" dirty="0" err="1"/>
              <a:t>Startup.cs</a:t>
            </a:r>
            <a:endParaRPr lang="en-US" dirty="0"/>
          </a:p>
          <a:p>
            <a:endParaRPr lang="en-US" sz="2800" b="1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sz="2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returnURL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i="1" dirty="0" err="1">
                <a:solidFill>
                  <a:srgbClr val="A31515"/>
                </a:solidFill>
                <a:latin typeface="Consolas" panose="020B0609020204030204" pitchFamily="49" charset="0"/>
              </a:rPr>
              <a:t>returnURL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This is really just a QueryString variable called "</a:t>
            </a:r>
            <a:r>
              <a:rPr lang="en-US" dirty="0" err="1"/>
              <a:t>returnURL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It's a mechanism user/role security uses when calling /Account/Login</a:t>
            </a:r>
          </a:p>
          <a:p>
            <a:pPr lvl="2"/>
            <a:r>
              <a:rPr lang="en-US" dirty="0"/>
              <a:t>If the user requests a page they're not authorized to see</a:t>
            </a:r>
          </a:p>
          <a:p>
            <a:pPr lvl="3"/>
            <a:r>
              <a:rPr lang="en-US" dirty="0"/>
              <a:t>They'll be sent to the logon page with a QueryString variable named </a:t>
            </a:r>
            <a:r>
              <a:rPr lang="en-US" i="1" dirty="0" err="1"/>
              <a:t>returnURL</a:t>
            </a:r>
            <a:endParaRPr lang="en-US" dirty="0"/>
          </a:p>
          <a:p>
            <a:pPr lvl="3"/>
            <a:r>
              <a:rPr lang="en-US" dirty="0"/>
              <a:t>If they sign on correctly, they'll be redirected to the requested URL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&lt;form&gt; Tag Helpers</a:t>
            </a:r>
            <a:br>
              <a:rPr lang="en-CA" dirty="0"/>
            </a:br>
            <a:r>
              <a:rPr lang="en-CA" dirty="0"/>
              <a:t>less common &lt;form&gt; tags</a:t>
            </a:r>
          </a:p>
        </p:txBody>
      </p:sp>
    </p:spTree>
    <p:extLst>
      <p:ext uri="{BB962C8B-B14F-4D97-AF65-F5344CB8AC3E}">
        <p14:creationId xmlns:p14="http://schemas.microsoft.com/office/powerpoint/2010/main" val="21743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79937"/>
            <a:ext cx="10850880" cy="4525963"/>
          </a:xfrm>
        </p:spPr>
        <p:txBody>
          <a:bodyPr/>
          <a:lstStyle/>
          <a:p>
            <a:r>
              <a:rPr lang="en-US" dirty="0"/>
              <a:t>The submit button can override the &lt;form&gt; action attribute: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="Displayed Text"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="/controller/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action?albumId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=5"/&gt;</a:t>
            </a:r>
          </a:p>
          <a:p>
            <a:r>
              <a:rPr lang="en-US" dirty="0"/>
              <a:t>Use this when:</a:t>
            </a:r>
          </a:p>
          <a:p>
            <a:pPr lvl="1"/>
            <a:r>
              <a:rPr lang="en-US" dirty="0"/>
              <a:t>You have two different actions possible</a:t>
            </a:r>
          </a:p>
          <a:p>
            <a:pPr lvl="2"/>
            <a:r>
              <a:rPr lang="en-US" dirty="0"/>
              <a:t>So you want two submit buttons</a:t>
            </a:r>
          </a:p>
          <a:p>
            <a:pPr lvl="1"/>
            <a:r>
              <a:rPr lang="en-US" dirty="0"/>
              <a:t>You don't want the default URL that got you to this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Aside:</a:t>
            </a:r>
            <a:br>
              <a:rPr lang="en-US" dirty="0"/>
            </a:br>
            <a:r>
              <a:rPr lang="en-US" dirty="0"/>
              <a:t>submit button's </a:t>
            </a:r>
            <a:r>
              <a:rPr lang="en-US" i="1" dirty="0" err="1">
                <a:solidFill>
                  <a:srgbClr val="FF0000"/>
                </a:solidFill>
              </a:rPr>
              <a:t>formaction</a:t>
            </a:r>
            <a:r>
              <a:rPr lang="en-US" dirty="0"/>
              <a:t> override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8147" y="5010666"/>
            <a:ext cx="307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of: William Mitchell, fall 2015</a:t>
            </a:r>
          </a:p>
        </p:txBody>
      </p:sp>
    </p:spTree>
    <p:extLst>
      <p:ext uri="{BB962C8B-B14F-4D97-AF65-F5344CB8AC3E}">
        <p14:creationId xmlns:p14="http://schemas.microsoft.com/office/powerpoint/2010/main" val="85063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85431"/>
            <a:ext cx="11429411" cy="270648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action to show all albums with given string in title or artist name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Search(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query)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.Where(a =&gt;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a.Title.Contains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(query) ||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a.Artist.Name.Contains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(query));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View(albums);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CA" dirty="0"/>
              <a:t>Create a Search action in </a:t>
            </a:r>
            <a:r>
              <a:rPr lang="en-CA" dirty="0" err="1"/>
              <a:t>AlbumController</a:t>
            </a:r>
            <a:br>
              <a:rPr lang="en-CA" dirty="0"/>
            </a:br>
            <a:r>
              <a:rPr lang="en-CA" sz="2200" dirty="0"/>
              <a:t>- find albums with a given string in the title or artist name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62834" y="4094205"/>
            <a:ext cx="5255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Remember: Entity Framework is built on LINQ (Language Integrated Query) … this is why it's using C# syntax</a:t>
            </a:r>
          </a:p>
          <a:p>
            <a:endParaRPr lang="en-CA" sz="1400" dirty="0"/>
          </a:p>
          <a:p>
            <a:r>
              <a:rPr lang="en-CA" sz="1400" dirty="0"/>
              <a:t>EF statements would look different if the project was built on Visual Basic .NET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65774" y="3385752"/>
            <a:ext cx="148280" cy="70845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Put this in the banner area of _</a:t>
            </a:r>
            <a:r>
              <a:rPr lang="en-US" dirty="0" err="1">
                <a:solidFill>
                  <a:prstClr val="black"/>
                </a:solidFill>
              </a:rPr>
              <a:t>Layout.cshtml</a:t>
            </a:r>
            <a:endParaRPr lang="en-US" dirty="0"/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="get"&gt;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="query"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prstClr val="black"/>
                </a:solidFill>
              </a:rPr>
              <a:t>Every page now has an album search facility</a:t>
            </a:r>
          </a:p>
          <a:p>
            <a:pPr lvl="0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It doesn't matter to the program if you use "get" or "post"	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Binder will find the first field named "query"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With "get", the user can store the search request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Form to do the search</a:t>
            </a:r>
          </a:p>
        </p:txBody>
      </p:sp>
    </p:spTree>
    <p:extLst>
      <p:ext uri="{BB962C8B-B14F-4D97-AF65-F5344CB8AC3E}">
        <p14:creationId xmlns:p14="http://schemas.microsoft.com/office/powerpoint/2010/main" val="46104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137" y="226170"/>
            <a:ext cx="10859588" cy="593078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MvcMusicStoreCore.Models.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"Search Results"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Search Results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item.Artist.Name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item.Price.ToString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2847" y="226169"/>
            <a:ext cx="3808471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Create view for Search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9062" y="2406734"/>
            <a:ext cx="443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 knows what model was passed in ViewData, so you can pick properties off each model item</a:t>
            </a:r>
          </a:p>
          <a:p>
            <a:endParaRPr lang="en-CA" sz="1600" dirty="0"/>
          </a:p>
          <a:p>
            <a:r>
              <a:rPr lang="en-CA" sz="1600" dirty="0"/>
              <a:t>and drill down to properties of imbedded objects</a:t>
            </a:r>
          </a:p>
        </p:txBody>
      </p:sp>
      <p:sp>
        <p:nvSpPr>
          <p:cNvPr id="13" name="Freeform 12"/>
          <p:cNvSpPr/>
          <p:nvPr/>
        </p:nvSpPr>
        <p:spPr>
          <a:xfrm>
            <a:off x="4275909" y="574766"/>
            <a:ext cx="2046514" cy="2586445"/>
          </a:xfrm>
          <a:custGeom>
            <a:avLst/>
            <a:gdLst>
              <a:gd name="connsiteX0" fmla="*/ 2046514 w 2046514"/>
              <a:gd name="connsiteY0" fmla="*/ 0 h 2586445"/>
              <a:gd name="connsiteX1" fmla="*/ 670560 w 2046514"/>
              <a:gd name="connsiteY1" fmla="*/ 1367245 h 2586445"/>
              <a:gd name="connsiteX2" fmla="*/ 1524000 w 2046514"/>
              <a:gd name="connsiteY2" fmla="*/ 1045028 h 2586445"/>
              <a:gd name="connsiteX3" fmla="*/ 0 w 2046514"/>
              <a:gd name="connsiteY3" fmla="*/ 2586445 h 258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4" h="2586445">
                <a:moveTo>
                  <a:pt x="2046514" y="0"/>
                </a:moveTo>
                <a:cubicBezTo>
                  <a:pt x="1402080" y="596537"/>
                  <a:pt x="757646" y="1193074"/>
                  <a:pt x="670560" y="1367245"/>
                </a:cubicBezTo>
                <a:cubicBezTo>
                  <a:pt x="583474" y="1541416"/>
                  <a:pt x="1635760" y="841828"/>
                  <a:pt x="1524000" y="1045028"/>
                </a:cubicBezTo>
                <a:cubicBezTo>
                  <a:pt x="1412240" y="1248228"/>
                  <a:pt x="706120" y="1917336"/>
                  <a:pt x="0" y="258644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4667794" y="3463013"/>
            <a:ext cx="1497875" cy="690976"/>
          </a:xfrm>
          <a:custGeom>
            <a:avLst/>
            <a:gdLst>
              <a:gd name="connsiteX0" fmla="*/ 1463040 w 1463040"/>
              <a:gd name="connsiteY0" fmla="*/ 72334 h 681934"/>
              <a:gd name="connsiteX1" fmla="*/ 1027612 w 1463040"/>
              <a:gd name="connsiteY1" fmla="*/ 54916 h 681934"/>
              <a:gd name="connsiteX2" fmla="*/ 0 w 1463040"/>
              <a:gd name="connsiteY2" fmla="*/ 681934 h 681934"/>
              <a:gd name="connsiteX0" fmla="*/ 1497875 w 1497875"/>
              <a:gd name="connsiteY0" fmla="*/ 58162 h 693887"/>
              <a:gd name="connsiteX1" fmla="*/ 1027612 w 1497875"/>
              <a:gd name="connsiteY1" fmla="*/ 66869 h 693887"/>
              <a:gd name="connsiteX2" fmla="*/ 0 w 1497875"/>
              <a:gd name="connsiteY2" fmla="*/ 693887 h 693887"/>
              <a:gd name="connsiteX0" fmla="*/ 1497875 w 1497875"/>
              <a:gd name="connsiteY0" fmla="*/ 38385 h 674110"/>
              <a:gd name="connsiteX1" fmla="*/ 1027612 w 1497875"/>
              <a:gd name="connsiteY1" fmla="*/ 47092 h 674110"/>
              <a:gd name="connsiteX2" fmla="*/ 0 w 1497875"/>
              <a:gd name="connsiteY2" fmla="*/ 674110 h 674110"/>
              <a:gd name="connsiteX0" fmla="*/ 1497875 w 1497875"/>
              <a:gd name="connsiteY0" fmla="*/ 55251 h 690976"/>
              <a:gd name="connsiteX1" fmla="*/ 1027612 w 1497875"/>
              <a:gd name="connsiteY1" fmla="*/ 63958 h 690976"/>
              <a:gd name="connsiteX2" fmla="*/ 0 w 1497875"/>
              <a:gd name="connsiteY2" fmla="*/ 690976 h 69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875" h="690976">
                <a:moveTo>
                  <a:pt x="1497875" y="55251"/>
                </a:moveTo>
                <a:cubicBezTo>
                  <a:pt x="1436915" y="4451"/>
                  <a:pt x="1277258" y="-41996"/>
                  <a:pt x="1027612" y="63958"/>
                </a:cubicBezTo>
                <a:cubicBezTo>
                  <a:pt x="777966" y="169912"/>
                  <a:pt x="391886" y="428267"/>
                  <a:pt x="0" y="69097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06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95400"/>
            <a:ext cx="10001250" cy="5248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Result, using "get"</a:t>
            </a:r>
          </a:p>
        </p:txBody>
      </p:sp>
      <p:sp>
        <p:nvSpPr>
          <p:cNvPr id="4" name="Oval 3"/>
          <p:cNvSpPr/>
          <p:nvPr/>
        </p:nvSpPr>
        <p:spPr>
          <a:xfrm>
            <a:off x="3385457" y="1556657"/>
            <a:ext cx="4800600" cy="762000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30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4" y="1092245"/>
            <a:ext cx="10001250" cy="5248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Result, using "post"</a:t>
            </a:r>
          </a:p>
        </p:txBody>
      </p:sp>
      <p:sp>
        <p:nvSpPr>
          <p:cNvPr id="4" name="Oval 3"/>
          <p:cNvSpPr/>
          <p:nvPr/>
        </p:nvSpPr>
        <p:spPr>
          <a:xfrm>
            <a:off x="2481943" y="1339073"/>
            <a:ext cx="5029200" cy="720505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05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an Edit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 exercise using Tag Helpers to create input controls</a:t>
            </a:r>
          </a:p>
        </p:txBody>
      </p:sp>
    </p:spTree>
    <p:extLst>
      <p:ext uri="{BB962C8B-B14F-4D97-AF65-F5344CB8AC3E}">
        <p14:creationId xmlns:p14="http://schemas.microsoft.com/office/powerpoint/2010/main" val="194910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3509" y="274638"/>
            <a:ext cx="118784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MyEdit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album.Price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"Price cannot be negative"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context.Update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TempData[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$"album updated: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album.Title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$"exception thrown on update: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().Message}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ViewBag.ArtistId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context.Artist.OrderBy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ViewBag.GenreId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context.Genre.OrderBy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7167" y="152599"/>
            <a:ext cx="508580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Post-back Controller action: </a:t>
            </a:r>
            <a:r>
              <a:rPr lang="en-CA" dirty="0" err="1"/>
              <a:t>MyEdit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58445" y="1680755"/>
            <a:ext cx="333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Creating a </a:t>
            </a:r>
            <a:r>
              <a:rPr lang="en-CA" sz="1200" u="sng" dirty="0"/>
              <a:t>field</a:t>
            </a:r>
            <a:r>
              <a:rPr lang="en-CA" sz="1200" dirty="0"/>
              <a:t> edit error … in </a:t>
            </a:r>
            <a:r>
              <a:rPr lang="en-CA" sz="1200" dirty="0" err="1"/>
              <a:t>ModelState</a:t>
            </a:r>
            <a:endParaRPr lang="en-CA" sz="1200" dirty="0"/>
          </a:p>
        </p:txBody>
      </p:sp>
      <p:sp>
        <p:nvSpPr>
          <p:cNvPr id="5" name="Freeform 4"/>
          <p:cNvSpPr/>
          <p:nvPr/>
        </p:nvSpPr>
        <p:spPr>
          <a:xfrm>
            <a:off x="6426929" y="1645919"/>
            <a:ext cx="775063" cy="184311"/>
          </a:xfrm>
          <a:custGeom>
            <a:avLst/>
            <a:gdLst>
              <a:gd name="connsiteX0" fmla="*/ 775063 w 775063"/>
              <a:gd name="connsiteY0" fmla="*/ 165463 h 195621"/>
              <a:gd name="connsiteX1" fmla="*/ 418012 w 775063"/>
              <a:gd name="connsiteY1" fmla="*/ 182880 h 195621"/>
              <a:gd name="connsiteX2" fmla="*/ 0 w 775063"/>
              <a:gd name="connsiteY2" fmla="*/ 0 h 195621"/>
              <a:gd name="connsiteX0" fmla="*/ 775063 w 775063"/>
              <a:gd name="connsiteY0" fmla="*/ 165463 h 189726"/>
              <a:gd name="connsiteX1" fmla="*/ 418012 w 775063"/>
              <a:gd name="connsiteY1" fmla="*/ 182880 h 189726"/>
              <a:gd name="connsiteX2" fmla="*/ 0 w 775063"/>
              <a:gd name="connsiteY2" fmla="*/ 0 h 189726"/>
              <a:gd name="connsiteX0" fmla="*/ 775063 w 775063"/>
              <a:gd name="connsiteY0" fmla="*/ 165463 h 184311"/>
              <a:gd name="connsiteX1" fmla="*/ 418012 w 775063"/>
              <a:gd name="connsiteY1" fmla="*/ 182880 h 184311"/>
              <a:gd name="connsiteX2" fmla="*/ 0 w 775063"/>
              <a:gd name="connsiteY2" fmla="*/ 0 h 18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3" h="184311">
                <a:moveTo>
                  <a:pt x="775063" y="165463"/>
                </a:moveTo>
                <a:cubicBezTo>
                  <a:pt x="635000" y="144417"/>
                  <a:pt x="573315" y="166914"/>
                  <a:pt x="418012" y="182880"/>
                </a:cubicBezTo>
                <a:cubicBezTo>
                  <a:pt x="262709" y="198846"/>
                  <a:pt x="144417" y="77651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201992" y="2407920"/>
            <a:ext cx="375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"happy path" – no edit errors detected on Model</a:t>
            </a:r>
          </a:p>
        </p:txBody>
      </p:sp>
      <p:sp>
        <p:nvSpPr>
          <p:cNvPr id="9" name="Freeform 8"/>
          <p:cNvSpPr/>
          <p:nvPr/>
        </p:nvSpPr>
        <p:spPr>
          <a:xfrm>
            <a:off x="5669280" y="2499280"/>
            <a:ext cx="1497874" cy="313588"/>
          </a:xfrm>
          <a:custGeom>
            <a:avLst/>
            <a:gdLst>
              <a:gd name="connsiteX0" fmla="*/ 1497874 w 1497874"/>
              <a:gd name="connsiteY0" fmla="*/ 22858 h 327658"/>
              <a:gd name="connsiteX1" fmla="*/ 1071154 w 1497874"/>
              <a:gd name="connsiteY1" fmla="*/ 14149 h 327658"/>
              <a:gd name="connsiteX2" fmla="*/ 740229 w 1497874"/>
              <a:gd name="connsiteY2" fmla="*/ 188320 h 327658"/>
              <a:gd name="connsiteX3" fmla="*/ 0 w 1497874"/>
              <a:gd name="connsiteY3" fmla="*/ 327658 h 327658"/>
              <a:gd name="connsiteX0" fmla="*/ 1497874 w 1497874"/>
              <a:gd name="connsiteY0" fmla="*/ 3784 h 308584"/>
              <a:gd name="connsiteX1" fmla="*/ 1071154 w 1497874"/>
              <a:gd name="connsiteY1" fmla="*/ 64744 h 308584"/>
              <a:gd name="connsiteX2" fmla="*/ 740229 w 1497874"/>
              <a:gd name="connsiteY2" fmla="*/ 169246 h 308584"/>
              <a:gd name="connsiteX3" fmla="*/ 0 w 1497874"/>
              <a:gd name="connsiteY3" fmla="*/ 308584 h 308584"/>
              <a:gd name="connsiteX0" fmla="*/ 1497874 w 1497874"/>
              <a:gd name="connsiteY0" fmla="*/ 4404 h 309204"/>
              <a:gd name="connsiteX1" fmla="*/ 1071154 w 1497874"/>
              <a:gd name="connsiteY1" fmla="*/ 65364 h 309204"/>
              <a:gd name="connsiteX2" fmla="*/ 775063 w 1497874"/>
              <a:gd name="connsiteY2" fmla="*/ 230826 h 309204"/>
              <a:gd name="connsiteX3" fmla="*/ 0 w 1497874"/>
              <a:gd name="connsiteY3" fmla="*/ 309204 h 309204"/>
              <a:gd name="connsiteX0" fmla="*/ 1497874 w 1497874"/>
              <a:gd name="connsiteY0" fmla="*/ 5157 h 309957"/>
              <a:gd name="connsiteX1" fmla="*/ 1140822 w 1497874"/>
              <a:gd name="connsiteY1" fmla="*/ 57408 h 309957"/>
              <a:gd name="connsiteX2" fmla="*/ 775063 w 1497874"/>
              <a:gd name="connsiteY2" fmla="*/ 231579 h 309957"/>
              <a:gd name="connsiteX3" fmla="*/ 0 w 1497874"/>
              <a:gd name="connsiteY3" fmla="*/ 309957 h 309957"/>
              <a:gd name="connsiteX0" fmla="*/ 1497874 w 1497874"/>
              <a:gd name="connsiteY0" fmla="*/ 8788 h 313588"/>
              <a:gd name="connsiteX1" fmla="*/ 1140822 w 1497874"/>
              <a:gd name="connsiteY1" fmla="*/ 61039 h 313588"/>
              <a:gd name="connsiteX2" fmla="*/ 775063 w 1497874"/>
              <a:gd name="connsiteY2" fmla="*/ 235210 h 313588"/>
              <a:gd name="connsiteX3" fmla="*/ 0 w 1497874"/>
              <a:gd name="connsiteY3" fmla="*/ 313588 h 31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874" h="313588">
                <a:moveTo>
                  <a:pt x="1497874" y="8788"/>
                </a:moveTo>
                <a:cubicBezTo>
                  <a:pt x="1347651" y="-9355"/>
                  <a:pt x="1261290" y="-2823"/>
                  <a:pt x="1140822" y="61039"/>
                </a:cubicBezTo>
                <a:cubicBezTo>
                  <a:pt x="1020354" y="124901"/>
                  <a:pt x="965200" y="193119"/>
                  <a:pt x="775063" y="235210"/>
                </a:cubicBezTo>
                <a:cubicBezTo>
                  <a:pt x="584926" y="277301"/>
                  <a:pt x="280851" y="270044"/>
                  <a:pt x="0" y="31358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158444" y="3891328"/>
            <a:ext cx="3977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Intercepting any exception thrown by the database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20343" y="3983075"/>
            <a:ext cx="2159726" cy="580216"/>
          </a:xfrm>
          <a:custGeom>
            <a:avLst/>
            <a:gdLst>
              <a:gd name="connsiteX0" fmla="*/ 2159726 w 2159726"/>
              <a:gd name="connsiteY0" fmla="*/ 22868 h 580216"/>
              <a:gd name="connsiteX1" fmla="*/ 1628503 w 2159726"/>
              <a:gd name="connsiteY1" fmla="*/ 48994 h 580216"/>
              <a:gd name="connsiteX2" fmla="*/ 757646 w 2159726"/>
              <a:gd name="connsiteY2" fmla="*/ 458296 h 580216"/>
              <a:gd name="connsiteX3" fmla="*/ 0 w 2159726"/>
              <a:gd name="connsiteY3" fmla="*/ 580216 h 58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726" h="580216">
                <a:moveTo>
                  <a:pt x="2159726" y="22868"/>
                </a:moveTo>
                <a:cubicBezTo>
                  <a:pt x="2010954" y="-355"/>
                  <a:pt x="1862183" y="-23577"/>
                  <a:pt x="1628503" y="48994"/>
                </a:cubicBezTo>
                <a:cubicBezTo>
                  <a:pt x="1394823" y="121565"/>
                  <a:pt x="1029063" y="369759"/>
                  <a:pt x="757646" y="458296"/>
                </a:cubicBezTo>
                <a:cubicBezTo>
                  <a:pt x="486229" y="546833"/>
                  <a:pt x="243114" y="563524"/>
                  <a:pt x="0" y="58021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201992" y="5999282"/>
            <a:ext cx="346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"sad path" – set up variable for view, return Model, with errors, to View</a:t>
            </a:r>
          </a:p>
        </p:txBody>
      </p:sp>
      <p:sp>
        <p:nvSpPr>
          <p:cNvPr id="13" name="Freeform 12"/>
          <p:cNvSpPr/>
          <p:nvPr/>
        </p:nvSpPr>
        <p:spPr>
          <a:xfrm>
            <a:off x="6200503" y="5869577"/>
            <a:ext cx="905691" cy="383866"/>
          </a:xfrm>
          <a:custGeom>
            <a:avLst/>
            <a:gdLst>
              <a:gd name="connsiteX0" fmla="*/ 905691 w 905691"/>
              <a:gd name="connsiteY0" fmla="*/ 330926 h 383866"/>
              <a:gd name="connsiteX1" fmla="*/ 574766 w 905691"/>
              <a:gd name="connsiteY1" fmla="*/ 357052 h 383866"/>
              <a:gd name="connsiteX2" fmla="*/ 0 w 905691"/>
              <a:gd name="connsiteY2" fmla="*/ 0 h 38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691" h="383866">
                <a:moveTo>
                  <a:pt x="905691" y="330926"/>
                </a:moveTo>
                <a:cubicBezTo>
                  <a:pt x="815702" y="371566"/>
                  <a:pt x="725714" y="412206"/>
                  <a:pt x="574766" y="357052"/>
                </a:cubicBezTo>
                <a:cubicBezTo>
                  <a:pt x="423818" y="301898"/>
                  <a:pt x="211909" y="150949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6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HTML Helpers were introduced in MVC 3, with Razor (2010)</a:t>
            </a:r>
          </a:p>
          <a:p>
            <a:pPr lvl="1"/>
            <a:r>
              <a:rPr lang="en-CA" dirty="0"/>
              <a:t>Generate HTML elements for hyperlinks, data input and display</a:t>
            </a:r>
          </a:p>
          <a:p>
            <a:pPr lvl="2"/>
            <a:r>
              <a:rPr lang="en-CA" dirty="0"/>
              <a:t>Inputs are adapted to suit the datatype &amp; data format of each target field</a:t>
            </a:r>
          </a:p>
          <a:p>
            <a:pPr lvl="1"/>
            <a:r>
              <a:rPr lang="en-CA" dirty="0"/>
              <a:t>Still used to display the value of a field, formatted as per the model</a:t>
            </a:r>
          </a:p>
          <a:p>
            <a:pPr lvl="2"/>
            <a:r>
              <a:rPr lang="en-CA" dirty="0"/>
              <a:t>Also to show the display name of fields in a collection of model objects</a:t>
            </a:r>
          </a:p>
          <a:p>
            <a:endParaRPr lang="en-CA" dirty="0"/>
          </a:p>
          <a:p>
            <a:r>
              <a:rPr lang="en-CA" dirty="0"/>
              <a:t>Most everything else has been replaced by Tag Helpers</a:t>
            </a:r>
          </a:p>
          <a:p>
            <a:pPr lvl="1"/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</a:t>
            </a:r>
            <a:r>
              <a:rPr lang="en-CA" dirty="0"/>
              <a:t> attributes added to HTML5 elements</a:t>
            </a:r>
          </a:p>
          <a:p>
            <a:pPr lvl="2"/>
            <a:r>
              <a:rPr lang="en-CA" dirty="0"/>
              <a:t>Will generate HTML attributes pertinent to the model field:</a:t>
            </a:r>
          </a:p>
          <a:p>
            <a:pPr lvl="3"/>
            <a:r>
              <a:rPr lang="en-CA" dirty="0"/>
              <a:t>&lt;input type="text" … or "numeric" or "email" or "date" …</a:t>
            </a:r>
          </a:p>
          <a:p>
            <a:pPr lvl="4"/>
            <a:r>
              <a:rPr lang="en-CA" dirty="0"/>
              <a:t>Adds </a:t>
            </a:r>
            <a:r>
              <a:rPr lang="en-CA" i="1" dirty="0"/>
              <a:t>data- </a:t>
            </a:r>
            <a:r>
              <a:rPr lang="en-CA" dirty="0"/>
              <a:t>validation: required, numeric, date, regular expression, range,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HTML Helpers vs Tag Helpers</a:t>
            </a:r>
          </a:p>
        </p:txBody>
      </p:sp>
    </p:spTree>
    <p:extLst>
      <p:ext uri="{BB962C8B-B14F-4D97-AF65-F5344CB8AC3E}">
        <p14:creationId xmlns:p14="http://schemas.microsoft.com/office/powerpoint/2010/main" val="249593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108" y="1498747"/>
            <a:ext cx="10972800" cy="1340247"/>
          </a:xfrm>
        </p:spPr>
        <p:txBody>
          <a:bodyPr>
            <a:normAutofit/>
          </a:bodyPr>
          <a:lstStyle/>
          <a:p>
            <a:r>
              <a:rPr lang="en-CA" dirty="0"/>
              <a:t>"</a:t>
            </a:r>
            <a:r>
              <a:rPr lang="en-CA" dirty="0" err="1"/>
              <a:t>MyEdit</a:t>
            </a:r>
            <a:r>
              <a:rPr lang="en-CA" dirty="0"/>
              <a:t>" expects the record key to be passed</a:t>
            </a:r>
          </a:p>
          <a:p>
            <a:pPr lvl="1"/>
            <a:r>
              <a:rPr lang="en-CA" dirty="0"/>
              <a:t>URL is something like "/Album/</a:t>
            </a:r>
            <a:r>
              <a:rPr lang="en-CA" dirty="0" err="1"/>
              <a:t>MyEdit</a:t>
            </a:r>
            <a:r>
              <a:rPr lang="en-CA" dirty="0"/>
              <a:t>/53</a:t>
            </a:r>
          </a:p>
          <a:p>
            <a:pPr lvl="1"/>
            <a:r>
              <a:rPr lang="en-CA" dirty="0"/>
              <a:t>The form would start like this: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108" y="274638"/>
            <a:ext cx="10972800" cy="1143000"/>
          </a:xfrm>
        </p:spPr>
        <p:txBody>
          <a:bodyPr/>
          <a:lstStyle/>
          <a:p>
            <a:r>
              <a:rPr lang="en-CA" dirty="0"/>
              <a:t>Setting up a "</a:t>
            </a:r>
            <a:r>
              <a:rPr lang="en-CA" dirty="0" err="1"/>
              <a:t>MyEdit</a:t>
            </a:r>
            <a:r>
              <a:rPr lang="en-CA" dirty="0"/>
              <a:t>"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3256" y="2920103"/>
            <a:ext cx="107725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CA" sz="2000" dirty="0" err="1"/>
              <a:t>MvcMusicStoreCore.Models.Album</a:t>
            </a:r>
            <a:endParaRPr lang="en-CA" sz="20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ViewData[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"My Album Edit"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="Edit"&gt;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46424" y="2564616"/>
            <a:ext cx="27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Declare that the model will be a </a:t>
            </a:r>
            <a:r>
              <a:rPr lang="en-CA" sz="1200" u="sng" dirty="0"/>
              <a:t>single</a:t>
            </a:r>
            <a:r>
              <a:rPr lang="en-CA" sz="1200" dirty="0"/>
              <a:t> instance of the </a:t>
            </a:r>
            <a:r>
              <a:rPr lang="en-CA" sz="1200" i="1" dirty="0"/>
              <a:t>Album</a:t>
            </a:r>
            <a:r>
              <a:rPr lang="en-CA" sz="1200" dirty="0"/>
              <a:t> class</a:t>
            </a:r>
          </a:p>
        </p:txBody>
      </p:sp>
      <p:sp>
        <p:nvSpPr>
          <p:cNvPr id="6" name="Freeform 5"/>
          <p:cNvSpPr/>
          <p:nvPr/>
        </p:nvSpPr>
        <p:spPr>
          <a:xfrm>
            <a:off x="6400800" y="2743200"/>
            <a:ext cx="1306286" cy="379238"/>
          </a:xfrm>
          <a:custGeom>
            <a:avLst/>
            <a:gdLst>
              <a:gd name="connsiteX0" fmla="*/ 1306286 w 1306286"/>
              <a:gd name="connsiteY0" fmla="*/ 45715 h 428412"/>
              <a:gd name="connsiteX1" fmla="*/ 740229 w 1306286"/>
              <a:gd name="connsiteY1" fmla="*/ 28298 h 428412"/>
              <a:gd name="connsiteX2" fmla="*/ 383177 w 1306286"/>
              <a:gd name="connsiteY2" fmla="*/ 376641 h 428412"/>
              <a:gd name="connsiteX3" fmla="*/ 0 w 1306286"/>
              <a:gd name="connsiteY3" fmla="*/ 420184 h 428412"/>
              <a:gd name="connsiteX0" fmla="*/ 1306286 w 1306286"/>
              <a:gd name="connsiteY0" fmla="*/ 11117 h 390355"/>
              <a:gd name="connsiteX1" fmla="*/ 748938 w 1306286"/>
              <a:gd name="connsiteY1" fmla="*/ 89495 h 390355"/>
              <a:gd name="connsiteX2" fmla="*/ 383177 w 1306286"/>
              <a:gd name="connsiteY2" fmla="*/ 342043 h 390355"/>
              <a:gd name="connsiteX3" fmla="*/ 0 w 1306286"/>
              <a:gd name="connsiteY3" fmla="*/ 385586 h 390355"/>
              <a:gd name="connsiteX0" fmla="*/ 1306286 w 1306286"/>
              <a:gd name="connsiteY0" fmla="*/ 0 h 379238"/>
              <a:gd name="connsiteX1" fmla="*/ 748938 w 1306286"/>
              <a:gd name="connsiteY1" fmla="*/ 78378 h 379238"/>
              <a:gd name="connsiteX2" fmla="*/ 383177 w 1306286"/>
              <a:gd name="connsiteY2" fmla="*/ 330926 h 379238"/>
              <a:gd name="connsiteX3" fmla="*/ 0 w 1306286"/>
              <a:gd name="connsiteY3" fmla="*/ 374469 h 3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6286" h="379238">
                <a:moveTo>
                  <a:pt x="1306286" y="0"/>
                </a:moveTo>
                <a:cubicBezTo>
                  <a:pt x="1082766" y="15966"/>
                  <a:pt x="902789" y="23224"/>
                  <a:pt x="748938" y="78378"/>
                </a:cubicBezTo>
                <a:cubicBezTo>
                  <a:pt x="595087" y="133532"/>
                  <a:pt x="508000" y="281578"/>
                  <a:pt x="383177" y="330926"/>
                </a:cubicBezTo>
                <a:cubicBezTo>
                  <a:pt x="258354" y="380274"/>
                  <a:pt x="129902" y="385354"/>
                  <a:pt x="0" y="37446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846423" y="3195019"/>
            <a:ext cx="427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Override the title content in the layout's header</a:t>
            </a:r>
          </a:p>
          <a:p>
            <a:r>
              <a:rPr lang="en-CA" sz="1200" dirty="0"/>
              <a:t>… and using the same variable for the page heading</a:t>
            </a:r>
          </a:p>
        </p:txBody>
      </p:sp>
      <p:sp>
        <p:nvSpPr>
          <p:cNvPr id="9" name="Freeform 8"/>
          <p:cNvSpPr/>
          <p:nvPr/>
        </p:nvSpPr>
        <p:spPr>
          <a:xfrm>
            <a:off x="6148251" y="3495082"/>
            <a:ext cx="1558835" cy="249649"/>
          </a:xfrm>
          <a:custGeom>
            <a:avLst/>
            <a:gdLst>
              <a:gd name="connsiteX0" fmla="*/ 1558835 w 1558835"/>
              <a:gd name="connsiteY0" fmla="*/ 14471 h 249649"/>
              <a:gd name="connsiteX1" fmla="*/ 1166949 w 1558835"/>
              <a:gd name="connsiteY1" fmla="*/ 23179 h 249649"/>
              <a:gd name="connsiteX2" fmla="*/ 827315 w 1558835"/>
              <a:gd name="connsiteY2" fmla="*/ 232185 h 249649"/>
              <a:gd name="connsiteX3" fmla="*/ 0 w 1558835"/>
              <a:gd name="connsiteY3" fmla="*/ 223476 h 24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835" h="249649">
                <a:moveTo>
                  <a:pt x="1558835" y="14471"/>
                </a:moveTo>
                <a:cubicBezTo>
                  <a:pt x="1423852" y="682"/>
                  <a:pt x="1288869" y="-13107"/>
                  <a:pt x="1166949" y="23179"/>
                </a:cubicBezTo>
                <a:cubicBezTo>
                  <a:pt x="1045029" y="59465"/>
                  <a:pt x="1021806" y="198802"/>
                  <a:pt x="827315" y="232185"/>
                </a:cubicBezTo>
                <a:cubicBezTo>
                  <a:pt x="632824" y="265568"/>
                  <a:pt x="316412" y="244522"/>
                  <a:pt x="0" y="223476"/>
                </a:cubicBezTo>
              </a:path>
            </a:pathLst>
          </a:cu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5869577" y="4134778"/>
            <a:ext cx="4406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Override the URL's action, leaving the current controller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19749" y="4249274"/>
            <a:ext cx="1349828" cy="109961"/>
          </a:xfrm>
          <a:custGeom>
            <a:avLst/>
            <a:gdLst>
              <a:gd name="connsiteX0" fmla="*/ 1349828 w 1349828"/>
              <a:gd name="connsiteY0" fmla="*/ 9217 h 109961"/>
              <a:gd name="connsiteX1" fmla="*/ 783771 w 1349828"/>
              <a:gd name="connsiteY1" fmla="*/ 9217 h 109961"/>
              <a:gd name="connsiteX2" fmla="*/ 548640 w 1349828"/>
              <a:gd name="connsiteY2" fmla="*/ 105012 h 109961"/>
              <a:gd name="connsiteX3" fmla="*/ 0 w 1349828"/>
              <a:gd name="connsiteY3" fmla="*/ 87595 h 10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828" h="109961">
                <a:moveTo>
                  <a:pt x="1349828" y="9217"/>
                </a:moveTo>
                <a:cubicBezTo>
                  <a:pt x="1133565" y="1234"/>
                  <a:pt x="917302" y="-6749"/>
                  <a:pt x="783771" y="9217"/>
                </a:cubicBezTo>
                <a:cubicBezTo>
                  <a:pt x="650240" y="25183"/>
                  <a:pt x="679268" y="91949"/>
                  <a:pt x="548640" y="105012"/>
                </a:cubicBezTo>
                <a:cubicBezTo>
                  <a:pt x="418012" y="118075"/>
                  <a:pt x="209006" y="102835"/>
                  <a:pt x="0" y="87595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267302" y="5016671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Display any model-level errors here, red &amp; bold</a:t>
            </a:r>
          </a:p>
          <a:p>
            <a:r>
              <a:rPr lang="en-CA" sz="1200" dirty="0"/>
              <a:t>… change "</a:t>
            </a:r>
            <a:r>
              <a:rPr lang="en-CA" sz="1200" dirty="0" err="1"/>
              <a:t>ModelOnly</a:t>
            </a:r>
            <a:r>
              <a:rPr lang="en-CA" sz="1200" dirty="0"/>
              <a:t>" to "All" to include field-level errors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235337" y="4859383"/>
            <a:ext cx="975360" cy="315036"/>
          </a:xfrm>
          <a:custGeom>
            <a:avLst/>
            <a:gdLst>
              <a:gd name="connsiteX0" fmla="*/ 975360 w 975360"/>
              <a:gd name="connsiteY0" fmla="*/ 287383 h 315036"/>
              <a:gd name="connsiteX1" fmla="*/ 653143 w 975360"/>
              <a:gd name="connsiteY1" fmla="*/ 287383 h 315036"/>
              <a:gd name="connsiteX2" fmla="*/ 0 w 975360"/>
              <a:gd name="connsiteY2" fmla="*/ 0 h 31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360" h="315036">
                <a:moveTo>
                  <a:pt x="975360" y="287383"/>
                </a:moveTo>
                <a:cubicBezTo>
                  <a:pt x="895531" y="311331"/>
                  <a:pt x="815703" y="335280"/>
                  <a:pt x="653143" y="287383"/>
                </a:cubicBezTo>
                <a:cubicBezTo>
                  <a:pt x="490583" y="239486"/>
                  <a:pt x="245291" y="119743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reeform 14"/>
          <p:cNvSpPr/>
          <p:nvPr/>
        </p:nvSpPr>
        <p:spPr>
          <a:xfrm>
            <a:off x="6844937" y="3286600"/>
            <a:ext cx="862149" cy="157288"/>
          </a:xfrm>
          <a:custGeom>
            <a:avLst/>
            <a:gdLst>
              <a:gd name="connsiteX0" fmla="*/ 1558835 w 1558835"/>
              <a:gd name="connsiteY0" fmla="*/ 14471 h 249649"/>
              <a:gd name="connsiteX1" fmla="*/ 1166949 w 1558835"/>
              <a:gd name="connsiteY1" fmla="*/ 23179 h 249649"/>
              <a:gd name="connsiteX2" fmla="*/ 827315 w 1558835"/>
              <a:gd name="connsiteY2" fmla="*/ 232185 h 249649"/>
              <a:gd name="connsiteX3" fmla="*/ 0 w 1558835"/>
              <a:gd name="connsiteY3" fmla="*/ 223476 h 249649"/>
              <a:gd name="connsiteX0" fmla="*/ 1558835 w 1558835"/>
              <a:gd name="connsiteY0" fmla="*/ 14471 h 249649"/>
              <a:gd name="connsiteX1" fmla="*/ 1166949 w 1558835"/>
              <a:gd name="connsiteY1" fmla="*/ 23179 h 249649"/>
              <a:gd name="connsiteX2" fmla="*/ 620455 w 1558835"/>
              <a:gd name="connsiteY2" fmla="*/ 232184 h 249649"/>
              <a:gd name="connsiteX3" fmla="*/ 0 w 1558835"/>
              <a:gd name="connsiteY3" fmla="*/ 223476 h 24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835" h="249649">
                <a:moveTo>
                  <a:pt x="1558835" y="14471"/>
                </a:moveTo>
                <a:cubicBezTo>
                  <a:pt x="1423852" y="682"/>
                  <a:pt x="1323346" y="-13107"/>
                  <a:pt x="1166949" y="23179"/>
                </a:cubicBezTo>
                <a:cubicBezTo>
                  <a:pt x="1010552" y="59465"/>
                  <a:pt x="814946" y="198801"/>
                  <a:pt x="620455" y="232184"/>
                </a:cubicBezTo>
                <a:cubicBezTo>
                  <a:pt x="425964" y="265567"/>
                  <a:pt x="316412" y="244522"/>
                  <a:pt x="0" y="223476"/>
                </a:cubicBezTo>
              </a:path>
            </a:pathLst>
          </a:custGeom>
          <a:noFill/>
          <a:ln w="28575" cmpd="sng"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79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517297" cy="47152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After a record had been posted back but fails edits:</a:t>
            </a:r>
          </a:p>
          <a:p>
            <a:pPr lvl="1"/>
            <a:r>
              <a:rPr lang="en-CA" dirty="0"/>
              <a:t>This will display the model errors in an unordered list, bold &amp; red</a:t>
            </a:r>
          </a:p>
          <a:p>
            <a:endParaRPr lang="en-CA" dirty="0"/>
          </a:p>
          <a:p>
            <a:r>
              <a:rPr lang="en-CA" dirty="0"/>
              <a:t>"</a:t>
            </a:r>
            <a:r>
              <a:rPr lang="en-CA" dirty="0" err="1"/>
              <a:t>ModelOnly</a:t>
            </a:r>
            <a:r>
              <a:rPr lang="en-CA" dirty="0"/>
              <a:t>" – model errors, where key is ""</a:t>
            </a:r>
          </a:p>
          <a:p>
            <a:pPr marL="109728" indent="0"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109728" indent="0">
              <a:buNone/>
            </a:pP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	       $"exception thrown: 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().Message}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CA" sz="2400" dirty="0"/>
          </a:p>
          <a:p>
            <a:r>
              <a:rPr lang="en-CA" sz="2800" dirty="0"/>
              <a:t>"All" – list </a:t>
            </a:r>
            <a:r>
              <a:rPr lang="en-CA" sz="2800" u="sng" dirty="0"/>
              <a:t>all</a:t>
            </a:r>
            <a:r>
              <a:rPr lang="en-CA" sz="2800" dirty="0"/>
              <a:t> model errors, both model- and field-level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200" dirty="0">
                <a:solidFill>
                  <a:srgbClr val="A31515"/>
                </a:solidFill>
                <a:latin typeface="Consolas" panose="020B0609020204030204" pitchFamily="49" charset="0"/>
              </a:rPr>
              <a:t>$"Price cannot be negative"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lvl="0" indent="0">
              <a:buClr>
                <a:srgbClr val="2DA2BF"/>
              </a:buClr>
              <a:buNone/>
            </a:pPr>
            <a:endParaRPr lang="en-CA" sz="2800" dirty="0"/>
          </a:p>
          <a:p>
            <a:r>
              <a:rPr lang="en-CA" sz="2800" dirty="0"/>
              <a:t>Normally, field errors display beside the field</a:t>
            </a:r>
          </a:p>
          <a:p>
            <a:pPr lvl="1"/>
            <a:r>
              <a:rPr lang="en-CA" dirty="0"/>
              <a:t>Sometimes, field errors don't show: spelled wrong, field hidden, etc.</a:t>
            </a:r>
          </a:p>
          <a:p>
            <a:pPr lvl="2"/>
            <a:r>
              <a:rPr lang="en-CA" dirty="0"/>
              <a:t>… missing &lt;/span&gt; …</a:t>
            </a:r>
          </a:p>
          <a:p>
            <a:pPr lvl="2"/>
            <a:r>
              <a:rPr lang="en-CA" dirty="0"/>
              <a:t>That's why you should use "All" on exams…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949566" y="2582681"/>
            <a:ext cx="31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Key (field-name) is empty for a model-wide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5352" y="4547836"/>
            <a:ext cx="368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Field-errors have a non-blank key.</a:t>
            </a:r>
          </a:p>
        </p:txBody>
      </p:sp>
      <p:sp>
        <p:nvSpPr>
          <p:cNvPr id="12" name="Freeform 11"/>
          <p:cNvSpPr/>
          <p:nvPr/>
        </p:nvSpPr>
        <p:spPr>
          <a:xfrm>
            <a:off x="5859262" y="2760955"/>
            <a:ext cx="2032987" cy="283486"/>
          </a:xfrm>
          <a:custGeom>
            <a:avLst/>
            <a:gdLst>
              <a:gd name="connsiteX0" fmla="*/ 2032987 w 2032987"/>
              <a:gd name="connsiteY0" fmla="*/ 0 h 253030"/>
              <a:gd name="connsiteX1" fmla="*/ 1580225 w 2032987"/>
              <a:gd name="connsiteY1" fmla="*/ 230820 h 253030"/>
              <a:gd name="connsiteX2" fmla="*/ 0 w 2032987"/>
              <a:gd name="connsiteY2" fmla="*/ 230820 h 253030"/>
              <a:gd name="connsiteX0" fmla="*/ 2032987 w 2032987"/>
              <a:gd name="connsiteY0" fmla="*/ 0 h 279716"/>
              <a:gd name="connsiteX1" fmla="*/ 1171852 w 2032987"/>
              <a:gd name="connsiteY1" fmla="*/ 266330 h 279716"/>
              <a:gd name="connsiteX2" fmla="*/ 0 w 2032987"/>
              <a:gd name="connsiteY2" fmla="*/ 230820 h 279716"/>
              <a:gd name="connsiteX0" fmla="*/ 2032987 w 2032987"/>
              <a:gd name="connsiteY0" fmla="*/ 0 h 271640"/>
              <a:gd name="connsiteX1" fmla="*/ 1171852 w 2032987"/>
              <a:gd name="connsiteY1" fmla="*/ 266330 h 271640"/>
              <a:gd name="connsiteX2" fmla="*/ 0 w 2032987"/>
              <a:gd name="connsiteY2" fmla="*/ 230820 h 271640"/>
              <a:gd name="connsiteX0" fmla="*/ 2032987 w 2032987"/>
              <a:gd name="connsiteY0" fmla="*/ 0 h 283486"/>
              <a:gd name="connsiteX1" fmla="*/ 1171852 w 2032987"/>
              <a:gd name="connsiteY1" fmla="*/ 266330 h 283486"/>
              <a:gd name="connsiteX2" fmla="*/ 0 w 2032987"/>
              <a:gd name="connsiteY2" fmla="*/ 230820 h 283486"/>
              <a:gd name="connsiteX0" fmla="*/ 2032987 w 2032987"/>
              <a:gd name="connsiteY0" fmla="*/ 0 h 283486"/>
              <a:gd name="connsiteX1" fmla="*/ 1171852 w 2032987"/>
              <a:gd name="connsiteY1" fmla="*/ 266330 h 283486"/>
              <a:gd name="connsiteX2" fmla="*/ 0 w 2032987"/>
              <a:gd name="connsiteY2" fmla="*/ 230820 h 28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987" h="283486">
                <a:moveTo>
                  <a:pt x="2032987" y="0"/>
                </a:moveTo>
                <a:cubicBezTo>
                  <a:pt x="1913877" y="7398"/>
                  <a:pt x="1599459" y="218983"/>
                  <a:pt x="1171852" y="266330"/>
                </a:cubicBezTo>
                <a:cubicBezTo>
                  <a:pt x="744245" y="313677"/>
                  <a:pt x="620697" y="250055"/>
                  <a:pt x="0" y="23082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6081204" y="4465468"/>
            <a:ext cx="2396971" cy="265203"/>
          </a:xfrm>
          <a:custGeom>
            <a:avLst/>
            <a:gdLst>
              <a:gd name="connsiteX0" fmla="*/ 2396971 w 2396971"/>
              <a:gd name="connsiteY0" fmla="*/ 221942 h 265203"/>
              <a:gd name="connsiteX1" fmla="*/ 692458 w 2396971"/>
              <a:gd name="connsiteY1" fmla="*/ 248575 h 265203"/>
              <a:gd name="connsiteX2" fmla="*/ 0 w 2396971"/>
              <a:gd name="connsiteY2" fmla="*/ 0 h 2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971" h="265203">
                <a:moveTo>
                  <a:pt x="2396971" y="221942"/>
                </a:moveTo>
                <a:cubicBezTo>
                  <a:pt x="1744462" y="253753"/>
                  <a:pt x="1091953" y="285565"/>
                  <a:pt x="692458" y="248575"/>
                </a:cubicBezTo>
                <a:cubicBezTo>
                  <a:pt x="292963" y="211585"/>
                  <a:pt x="146481" y="105792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/>
          <p:cNvSpPr/>
          <p:nvPr/>
        </p:nvSpPr>
        <p:spPr>
          <a:xfrm>
            <a:off x="139337" y="3666309"/>
            <a:ext cx="844732" cy="574765"/>
          </a:xfrm>
          <a:prstGeom prst="rightArrow">
            <a:avLst/>
          </a:prstGeom>
          <a:solidFill>
            <a:schemeClr val="accent2"/>
          </a:solidFill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69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0857" y="275694"/>
            <a:ext cx="10972800" cy="1143000"/>
          </a:xfrm>
        </p:spPr>
        <p:txBody>
          <a:bodyPr/>
          <a:lstStyle/>
          <a:p>
            <a:r>
              <a:rPr lang="en-CA" dirty="0"/>
              <a:t>Add labels &amp; Inputs to Edit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497" y="1080264"/>
            <a:ext cx="11399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MyEdit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  <p:sp>
        <p:nvSpPr>
          <p:cNvPr id="8" name="Right Brace 7"/>
          <p:cNvSpPr/>
          <p:nvPr/>
        </p:nvSpPr>
        <p:spPr>
          <a:xfrm>
            <a:off x="9675223" y="1915886"/>
            <a:ext cx="383177" cy="905691"/>
          </a:xfrm>
          <a:prstGeom prst="rightBrace">
            <a:avLst>
              <a:gd name="adj1" fmla="val 32622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0128069" y="2206401"/>
            <a:ext cx="192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GenreId</a:t>
            </a:r>
            <a:r>
              <a:rPr lang="en-CA" sz="1400" dirty="0"/>
              <a:t> dropdown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9675223" y="3301350"/>
            <a:ext cx="383177" cy="905691"/>
          </a:xfrm>
          <a:prstGeom prst="rightBrace">
            <a:avLst>
              <a:gd name="adj1" fmla="val 32622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10128069" y="3591865"/>
            <a:ext cx="192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Title textbox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9675223" y="4644225"/>
            <a:ext cx="383177" cy="905691"/>
          </a:xfrm>
          <a:prstGeom prst="rightBrace">
            <a:avLst>
              <a:gd name="adj1" fmla="val 32622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10128069" y="4854589"/>
            <a:ext cx="19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Price textbox, with numeric validation</a:t>
            </a:r>
          </a:p>
        </p:txBody>
      </p:sp>
    </p:spTree>
    <p:extLst>
      <p:ext uri="{BB962C8B-B14F-4D97-AF65-F5344CB8AC3E}">
        <p14:creationId xmlns:p14="http://schemas.microsoft.com/office/powerpoint/2010/main" val="4413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Sometimes, there's no output from an element with tag helpers</a:t>
            </a:r>
          </a:p>
          <a:p>
            <a:pPr lvl="1"/>
            <a:r>
              <a:rPr lang="en-CA" dirty="0"/>
              <a:t>Tag syntax is correct, etc.</a:t>
            </a:r>
          </a:p>
          <a:p>
            <a:r>
              <a:rPr lang="en-CA" dirty="0"/>
              <a:t>See if you have a closing element, like &lt;/span&gt;</a:t>
            </a:r>
          </a:p>
          <a:p>
            <a:pPr lvl="1"/>
            <a:r>
              <a:rPr lang="en-CA" dirty="0"/>
              <a:t>Only naturally self-closed elements like &lt;input … /&gt; work without</a:t>
            </a:r>
          </a:p>
          <a:p>
            <a:pPr lvl="2"/>
            <a:r>
              <a:rPr lang="en-CA" dirty="0"/>
              <a:t>Just add back the closing element and see.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</a:t>
            </a:r>
            <a:r>
              <a:rPr lang="en-CA" dirty="0" err="1"/>
              <a:t>tag'd</a:t>
            </a:r>
            <a:r>
              <a:rPr lang="en-CA" dirty="0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55031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/>
          </a:bodyPr>
          <a:lstStyle/>
          <a:p>
            <a:r>
              <a:rPr lang="en-CA" dirty="0"/>
              <a:t>Generates: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NL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="col-md-2"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="GenreId"&gt;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400" dirty="0"/>
          </a:p>
          <a:p>
            <a:pPr lvl="1"/>
            <a:r>
              <a:rPr lang="en-CA" dirty="0"/>
              <a:t>You need 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/>
              <a:t> … otherwise you don't get any text displayed:</a:t>
            </a:r>
          </a:p>
          <a:p>
            <a:pPr marL="393192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="col-md-2"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  <a:p>
            <a:r>
              <a:rPr lang="en-CA" dirty="0"/>
              <a:t>asp-for="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pPr lvl="1"/>
            <a:r>
              <a:rPr lang="en-CA" dirty="0"/>
              <a:t>Uses field's display-name from model instead of techie field-name </a:t>
            </a:r>
          </a:p>
          <a:p>
            <a:pPr lvl="1"/>
            <a:r>
              <a:rPr lang="nl-NL" sz="2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="GenreId"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this label refers to an input field with id="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pPr lvl="2"/>
            <a:r>
              <a:rPr lang="en-CA" dirty="0"/>
              <a:t>Clicking on the label selects the input field</a:t>
            </a:r>
          </a:p>
          <a:p>
            <a:r>
              <a:rPr lang="en-CA" sz="2000" dirty="0"/>
              <a:t>class="col-md-2"</a:t>
            </a:r>
          </a:p>
          <a:p>
            <a:pPr lvl="1"/>
            <a:r>
              <a:rPr lang="en-CA" sz="1800" dirty="0"/>
              <a:t>In bootstrap, each row is divided into 12 columns</a:t>
            </a:r>
          </a:p>
          <a:p>
            <a:pPr lvl="2"/>
            <a:r>
              <a:rPr lang="en-CA" sz="1800" dirty="0"/>
              <a:t>This field takes the first two columns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1143000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="col-md-2"&gt;&lt;/</a:t>
            </a:r>
            <a:r>
              <a:rPr lang="en-CA" sz="3200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42215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Generates a drop-down (&lt;select&gt;) named 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="The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 field is required."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="8"&gt;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Alternative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="10"&gt;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Blues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Rock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000" dirty="0"/>
          </a:p>
          <a:p>
            <a:r>
              <a:rPr lang="en-CA" b="1" dirty="0">
                <a:solidFill>
                  <a:srgbClr val="80008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asp-for</a:t>
            </a:r>
            <a:r>
              <a:rPr lang="en-CA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="</a:t>
            </a:r>
            <a:r>
              <a:rPr lang="en-CA" b="1" dirty="0" err="1"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GenreId</a:t>
            </a:r>
            <a:r>
              <a:rPr lang="en-CA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"</a:t>
            </a:r>
            <a:endParaRPr lang="en-CA" dirty="0"/>
          </a:p>
          <a:p>
            <a:pPr lvl="1"/>
            <a:r>
              <a:rPr lang="en-CA" dirty="0"/>
              <a:t>Name of the drop-down &amp; name of the variable it'll return to the controller</a:t>
            </a:r>
          </a:p>
          <a:p>
            <a:pPr lvl="1"/>
            <a:r>
              <a:rPr lang="en-CA" dirty="0"/>
              <a:t>ID of drop-down … attribute to which the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/>
              <a:t> in the label connects</a:t>
            </a:r>
          </a:p>
          <a:p>
            <a:pPr lvl="1"/>
            <a:r>
              <a:rPr lang="en-CA" dirty="0"/>
              <a:t>Link to model field of same name</a:t>
            </a:r>
          </a:p>
          <a:p>
            <a:pPr lvl="2"/>
            <a:r>
              <a:rPr lang="en-CA" dirty="0"/>
              <a:t>Will pre-select to the </a:t>
            </a:r>
            <a:r>
              <a:rPr lang="en-CA" dirty="0" err="1"/>
              <a:t>GenreId</a:t>
            </a:r>
            <a:r>
              <a:rPr lang="en-CA" dirty="0"/>
              <a:t> of the current model</a:t>
            </a:r>
          </a:p>
          <a:p>
            <a:r>
              <a:rPr lang="en-CA" sz="2800" b="1" dirty="0">
                <a:solidFill>
                  <a:srgbClr val="80008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asp-items</a:t>
            </a:r>
            <a:r>
              <a:rPr lang="en-CA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="</a:t>
            </a:r>
            <a:r>
              <a:rPr lang="en-CA" sz="2800" b="1" dirty="0" err="1"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ViewBag.GenreId</a:t>
            </a:r>
            <a:r>
              <a:rPr lang="en-CA" sz="28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"</a:t>
            </a:r>
            <a:endParaRPr lang="en-CA" dirty="0"/>
          </a:p>
          <a:p>
            <a:pPr lvl="1"/>
            <a:r>
              <a:rPr lang="en-CA" sz="2400" dirty="0"/>
              <a:t>A </a:t>
            </a:r>
            <a:r>
              <a:rPr lang="en-CA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dirty="0"/>
              <a:t> or collection of </a:t>
            </a:r>
            <a:r>
              <a:rPr lang="en-CA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SelectListItems</a:t>
            </a:r>
            <a:r>
              <a:rPr lang="en-CA" dirty="0"/>
              <a:t> containing all Genre records on file</a:t>
            </a:r>
          </a:p>
          <a:p>
            <a:pPr lvl="2"/>
            <a:r>
              <a:rPr lang="en-CA" sz="1800" dirty="0"/>
              <a:t>Identifies the fields providing drop-down's selected value, the display text &amp; the pre-selected value</a:t>
            </a:r>
            <a:endParaRPr lang="en-CA" dirty="0"/>
          </a:p>
          <a:p>
            <a:pPr lvl="2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1143000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ViewBag.GenreId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b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55818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78922"/>
            <a:ext cx="10972800" cy="320388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This specifies the collection</a:t>
            </a:r>
          </a:p>
          <a:p>
            <a:pPr lvl="1"/>
            <a:r>
              <a:rPr lang="en-CA" dirty="0"/>
              <a:t>All records from Genre table</a:t>
            </a:r>
          </a:p>
          <a:p>
            <a:r>
              <a:rPr lang="en-CA" dirty="0"/>
              <a:t>Identifies the property providing each &lt;option&gt;'s value</a:t>
            </a:r>
          </a:p>
          <a:p>
            <a:pPr lvl="1"/>
            <a:r>
              <a:rPr lang="en-CA" dirty="0"/>
              <a:t>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r>
              <a:rPr lang="en-CA" dirty="0"/>
              <a:t>Identifies the property providing each &lt;option&gt;'s displayed text</a:t>
            </a:r>
          </a:p>
          <a:p>
            <a:pPr lvl="1"/>
            <a:r>
              <a:rPr lang="en-CA" dirty="0"/>
              <a:t>"Name"</a:t>
            </a:r>
          </a:p>
          <a:p>
            <a:r>
              <a:rPr lang="en-CA" dirty="0"/>
              <a:t>And the initial selected value</a:t>
            </a:r>
          </a:p>
          <a:p>
            <a:pPr lvl="1"/>
            <a:r>
              <a:rPr lang="en-CA" dirty="0"/>
              <a:t>"</a:t>
            </a:r>
            <a:r>
              <a:rPr lang="en-CA" dirty="0" err="1"/>
              <a:t>GenreId</a:t>
            </a:r>
            <a:r>
              <a:rPr lang="en-CA" dirty="0"/>
              <a:t>" from the selected album object</a:t>
            </a:r>
          </a:p>
          <a:p>
            <a:pPr lvl="2"/>
            <a:r>
              <a:rPr lang="en-CA" dirty="0"/>
              <a:t>If not specified, Razor will push the </a:t>
            </a:r>
            <a:r>
              <a:rPr lang="en-CA" dirty="0" err="1"/>
              <a:t>GenreId</a:t>
            </a:r>
            <a:r>
              <a:rPr lang="en-CA" dirty="0"/>
              <a:t> from the model provided into the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Creating a SelectList</a:t>
            </a:r>
            <a:br>
              <a:rPr lang="en-CA"/>
            </a:br>
            <a:r>
              <a:rPr lang="en-CA"/>
              <a:t>for drop-downs and list-boxes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57950" y="1421421"/>
            <a:ext cx="10746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context.Album.FirstOrDefault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a.AlbumId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ViewBag.ArtistId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context.Genre.OrderBy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5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747" y="3555326"/>
            <a:ext cx="10428516" cy="2997875"/>
          </a:xfrm>
        </p:spPr>
        <p:txBody>
          <a:bodyPr/>
          <a:lstStyle/>
          <a:p>
            <a:r>
              <a:rPr lang="en-CA" dirty="0" err="1"/>
              <a:t>ViewBag.genreId</a:t>
            </a:r>
            <a:r>
              <a:rPr lang="en-CA" dirty="0"/>
              <a:t> is cast differently in the View:</a:t>
            </a:r>
          </a:p>
          <a:p>
            <a:pPr lvl="2"/>
            <a:r>
              <a:rPr lang="en-CA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SelectListItem</a:t>
            </a:r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/>
          </a:p>
          <a:p>
            <a:r>
              <a:rPr lang="en-CA" dirty="0"/>
              <a:t>Same effect, but interesting to see:</a:t>
            </a:r>
          </a:p>
          <a:p>
            <a:pPr lvl="1"/>
            <a:r>
              <a:rPr lang="en-CA" dirty="0"/>
              <a:t>Only the Name &amp; </a:t>
            </a:r>
            <a:r>
              <a:rPr lang="en-CA" dirty="0" err="1"/>
              <a:t>GenreId</a:t>
            </a:r>
            <a:r>
              <a:rPr lang="en-CA" dirty="0"/>
              <a:t> are included</a:t>
            </a:r>
          </a:p>
          <a:p>
            <a:pPr lvl="1"/>
            <a:r>
              <a:rPr lang="en-CA" dirty="0"/>
              <a:t>Each item has its own "Selected" Boolean</a:t>
            </a:r>
          </a:p>
          <a:p>
            <a:pPr lvl="2"/>
            <a:r>
              <a:rPr lang="en-CA" dirty="0"/>
              <a:t>So multiple items on a ListBox can be pre-selected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Alternate way </a:t>
            </a:r>
            <a:r>
              <a:rPr lang="en-CA" sz="2700" dirty="0"/>
              <a:t>… </a:t>
            </a:r>
            <a:br>
              <a:rPr lang="en-CA" sz="2700" dirty="0"/>
            </a:br>
            <a:r>
              <a:rPr lang="en-CA" sz="2700" dirty="0"/>
              <a:t>LINQ-like Entity Framework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473876"/>
            <a:ext cx="10165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ViewBag.genreId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_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context.Genre.OrderBy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=&gt;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AsEnumerable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.Select(g =&gt;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SelectListItem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Text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Value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g.GenreId.ToString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Selected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album.GenreId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g.GenreId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});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733550" y="2120205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way, you can flag multiple items for a </a:t>
            </a:r>
            <a:r>
              <a:rPr lang="en-US" sz="1400" dirty="0" err="1">
                <a:solidFill>
                  <a:srgbClr val="FF0000"/>
                </a:solidFill>
              </a:rPr>
              <a:t>ListBox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09951" y="2543175"/>
            <a:ext cx="904875" cy="457200"/>
          </a:xfrm>
          <a:custGeom>
            <a:avLst/>
            <a:gdLst>
              <a:gd name="connsiteX0" fmla="*/ 0 w 904875"/>
              <a:gd name="connsiteY0" fmla="*/ 0 h 457200"/>
              <a:gd name="connsiteX1" fmla="*/ 561975 w 904875"/>
              <a:gd name="connsiteY1" fmla="*/ 200025 h 457200"/>
              <a:gd name="connsiteX2" fmla="*/ 190500 w 904875"/>
              <a:gd name="connsiteY2" fmla="*/ 266700 h 457200"/>
              <a:gd name="connsiteX3" fmla="*/ 904875 w 90487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457200">
                <a:moveTo>
                  <a:pt x="0" y="0"/>
                </a:moveTo>
                <a:cubicBezTo>
                  <a:pt x="265112" y="77787"/>
                  <a:pt x="530225" y="155575"/>
                  <a:pt x="561975" y="200025"/>
                </a:cubicBezTo>
                <a:cubicBezTo>
                  <a:pt x="593725" y="244475"/>
                  <a:pt x="133350" y="223837"/>
                  <a:pt x="190500" y="266700"/>
                </a:cubicBezTo>
                <a:cubicBezTo>
                  <a:pt x="247650" y="309563"/>
                  <a:pt x="576262" y="383381"/>
                  <a:pt x="904875" y="457200"/>
                </a:cubicBezTo>
              </a:path>
            </a:pathLst>
          </a:custGeom>
          <a:noFill/>
          <a:ln w="28575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525963"/>
          </a:xfrm>
        </p:spPr>
        <p:txBody>
          <a:bodyPr/>
          <a:lstStyle/>
          <a:p>
            <a:r>
              <a:rPr lang="en-CA" dirty="0"/>
              <a:t>Generates:</a:t>
            </a:r>
          </a:p>
          <a:p>
            <a:pPr marL="109728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 field-validation-valid"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-replace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="true"&gt;&lt;/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400" dirty="0"/>
          </a:p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CA" dirty="0"/>
          </a:p>
          <a:p>
            <a:pPr lvl="1"/>
            <a:r>
              <a:rPr lang="en-CA" dirty="0"/>
              <a:t>This will be loaded with any </a:t>
            </a:r>
            <a:r>
              <a:rPr lang="en-CA" dirty="0" err="1"/>
              <a:t>ModelState</a:t>
            </a:r>
            <a:r>
              <a:rPr lang="en-CA" dirty="0"/>
              <a:t> error having the key 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valmsg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-replace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</a:p>
          <a:p>
            <a:pPr lvl="1"/>
            <a:r>
              <a:rPr lang="en-CA" dirty="0"/>
              <a:t>Allows client-side validation messages to replace contents of &lt;span&gt; 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416937" cy="1143000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 &lt;/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remember this!!!!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87943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582400" cy="4806260"/>
          </a:xfrm>
        </p:spPr>
        <p:txBody>
          <a:bodyPr>
            <a:normAutofit fontScale="92500"/>
          </a:bodyPr>
          <a:lstStyle/>
          <a:p>
            <a:r>
              <a:rPr lang="en-CA" dirty="0"/>
              <a:t>Generates:</a:t>
            </a:r>
          </a:p>
          <a:p>
            <a:pPr marL="109728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9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="Title"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="Title"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="Restless and Wild"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109728" indent="0">
              <a:buNone/>
            </a:pP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9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-number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="The field Price must be a number."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="The Price field is required."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="8.99"</a:t>
            </a:r>
            <a:r>
              <a:rPr lang="en-CA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900" dirty="0"/>
          </a:p>
          <a:p>
            <a:r>
              <a:rPr lang="en-CA" b="1" dirty="0">
                <a:solidFill>
                  <a:srgbClr val="80008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asp-for</a:t>
            </a:r>
            <a:r>
              <a:rPr lang="en-CA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="</a:t>
            </a:r>
            <a:r>
              <a:rPr lang="en-CA" b="1" dirty="0"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Title</a:t>
            </a:r>
            <a:r>
              <a:rPr lang="en-CA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"</a:t>
            </a:r>
            <a:endParaRPr lang="en-CA" dirty="0"/>
          </a:p>
          <a:p>
            <a:pPr lvl="1"/>
            <a:r>
              <a:rPr lang="en-CA" dirty="0"/>
              <a:t>This creates an input control suited to the datatype of field in model</a:t>
            </a:r>
          </a:p>
          <a:p>
            <a:pPr lvl="2"/>
            <a:r>
              <a:rPr lang="en-CA" dirty="0"/>
              <a:t>…and to annotations like [Required], [Datatype(</a:t>
            </a:r>
            <a:r>
              <a:rPr lang="en-CA" dirty="0" err="1"/>
              <a:t>DataType</a:t>
            </a:r>
            <a:r>
              <a:rPr lang="en-CA" dirty="0"/>
              <a:t>=</a:t>
            </a:r>
            <a:r>
              <a:rPr lang="en-CA" dirty="0" err="1"/>
              <a:t>EmailAddress</a:t>
            </a:r>
            <a:r>
              <a:rPr lang="en-CA" dirty="0"/>
              <a:t>)], etc.</a:t>
            </a:r>
          </a:p>
          <a:p>
            <a:pPr lvl="2"/>
            <a:r>
              <a:rPr lang="en-CA" dirty="0"/>
              <a:t>Includes pertinent client-side edits (numeric required, date is valid, text pattern,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"name" of the input control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name of the variable it'll return to the controller</a:t>
            </a:r>
          </a:p>
          <a:p>
            <a:pPr lvl="1"/>
            <a:r>
              <a:rPr lang="en-CA" dirty="0"/>
              <a:t>"id" of input control … attribute to which the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="Title"</a:t>
            </a:r>
            <a:r>
              <a:rPr lang="en-CA" dirty="0"/>
              <a:t> in the label connects</a:t>
            </a:r>
          </a:p>
          <a:p>
            <a:pPr lvl="1"/>
            <a:r>
              <a:rPr lang="en-CA" dirty="0"/>
              <a:t>Links to model field of same name</a:t>
            </a:r>
          </a:p>
          <a:p>
            <a:pPr lvl="2"/>
            <a:r>
              <a:rPr lang="en-CA" dirty="0"/>
              <a:t>Razor will load the element's "value" from the current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 &lt;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18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&lt;form&gt; is a container for input elements</a:t>
            </a:r>
          </a:p>
          <a:p>
            <a:pPr lvl="1"/>
            <a:r>
              <a:rPr lang="en-CA" dirty="0"/>
              <a:t>Submit button in form sends all input controls in the form to controller</a:t>
            </a:r>
          </a:p>
          <a:p>
            <a:pPr lvl="2"/>
            <a:r>
              <a:rPr lang="en-CA" dirty="0"/>
              <a:t>As name/value pairs</a:t>
            </a:r>
          </a:p>
          <a:p>
            <a:r>
              <a:rPr lang="en-CA" dirty="0"/>
              <a:t>Action</a:t>
            </a:r>
          </a:p>
          <a:p>
            <a:pPr lvl="1"/>
            <a:r>
              <a:rPr lang="en-CA" dirty="0"/>
              <a:t>Where to send the information … who's expected to act on it</a:t>
            </a:r>
          </a:p>
          <a:p>
            <a:pPr lvl="2"/>
            <a:r>
              <a:rPr lang="en-CA" dirty="0"/>
              <a:t>In MVC: receiving controller &amp; action</a:t>
            </a:r>
          </a:p>
          <a:p>
            <a:pPr lvl="3"/>
            <a:r>
              <a:rPr lang="en-CA" dirty="0"/>
              <a:t>… could be to another site, could specify ID &amp; QueryString parameters</a:t>
            </a:r>
          </a:p>
          <a:p>
            <a:pPr lvl="3"/>
            <a:r>
              <a:rPr lang="en-CA" dirty="0"/>
              <a:t>If missing, it uses the current page's URL</a:t>
            </a:r>
          </a:p>
          <a:p>
            <a:r>
              <a:rPr lang="en-CA" dirty="0"/>
              <a:t>Method</a:t>
            </a:r>
          </a:p>
          <a:p>
            <a:pPr lvl="1"/>
            <a:r>
              <a:rPr lang="en-CA" dirty="0"/>
              <a:t>How to send values of input fields between </a:t>
            </a:r>
            <a:r>
              <a:rPr lang="en-US" dirty="0"/>
              <a:t>&lt;form&gt; &amp; &lt;/form&gt;</a:t>
            </a:r>
            <a:endParaRPr lang="en-CA" dirty="0"/>
          </a:p>
          <a:p>
            <a:pPr lvl="2"/>
            <a:r>
              <a:rPr lang="en-CA" dirty="0"/>
              <a:t>Get </a:t>
            </a:r>
            <a:r>
              <a:rPr lang="en-CA" dirty="0">
                <a:sym typeface="Wingdings" pitchFamily="2" charset="2"/>
              </a:rPr>
              <a:t> name/value pairs in the QueryString after URL</a:t>
            </a:r>
          </a:p>
          <a:p>
            <a:pPr lvl="2"/>
            <a:r>
              <a:rPr lang="en-CA" dirty="0">
                <a:sym typeface="Wingdings" pitchFamily="2" charset="2"/>
              </a:rPr>
              <a:t>Post  name/values pairs inside the HTTP request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686903" cy="1143000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3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="/Album/Search"</a:t>
            </a:r>
            <a:r>
              <a:rPr lang="en-CA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096000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  <a:r>
              <a:rPr lang="en-CA" dirty="0">
                <a:solidFill>
                  <a:srgbClr val="FF0000"/>
                </a:solidFill>
              </a:rPr>
              <a:t>Get </a:t>
            </a:r>
            <a:r>
              <a:rPr lang="en-CA" dirty="0"/>
              <a:t> for reads, </a:t>
            </a:r>
            <a:r>
              <a:rPr lang="en-CA" dirty="0">
                <a:solidFill>
                  <a:srgbClr val="FF0000"/>
                </a:solidFill>
              </a:rPr>
              <a:t>Post</a:t>
            </a:r>
            <a:r>
              <a:rPr lang="en-CA" dirty="0"/>
              <a:t> for writes</a:t>
            </a:r>
          </a:p>
        </p:txBody>
      </p:sp>
    </p:spTree>
    <p:extLst>
      <p:ext uri="{BB962C8B-B14F-4D97-AF65-F5344CB8AC3E}">
        <p14:creationId xmlns:p14="http://schemas.microsoft.com/office/powerpoint/2010/main" val="418714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1633" y="1481329"/>
            <a:ext cx="10489476" cy="45259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Int32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="number"</a:t>
            </a:r>
          </a:p>
          <a:p>
            <a:r>
              <a:rPr lang="en-CA" dirty="0"/>
              <a:t>Double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="text"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val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data-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val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-number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="The field price must be a number."</a:t>
            </a:r>
            <a:endParaRPr lang="en-US" sz="2000" dirty="0">
              <a:solidFill>
                <a:srgbClr val="0000FF"/>
              </a:solidFill>
              <a:latin typeface="Consolas"/>
            </a:endParaRPr>
          </a:p>
          <a:p>
            <a:r>
              <a:rPr lang="en-CA" dirty="0"/>
              <a:t>Boolean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="checkbox"</a:t>
            </a:r>
            <a:endParaRPr lang="en-CA" dirty="0"/>
          </a:p>
          <a:p>
            <a:r>
              <a:rPr lang="en-CA" dirty="0"/>
              <a:t>DateTime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input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datetime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"</a:t>
            </a:r>
            <a:endParaRPr lang="en-CA" dirty="0">
              <a:solidFill>
                <a:prstClr val="black"/>
              </a:solidFill>
            </a:endParaRPr>
          </a:p>
          <a:p>
            <a:r>
              <a:rPr lang="en-CA" dirty="0"/>
              <a:t>Genre (a related model)</a:t>
            </a:r>
          </a:p>
          <a:p>
            <a:pPr lvl="1"/>
            <a:r>
              <a:rPr lang="en-CA" dirty="0"/>
              <a:t>Creates a labeled input for each property in the genre object!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2593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4400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800080"/>
                </a:solidFill>
                <a:latin typeface="Consolas" panose="020B0609020204030204" pitchFamily="49" charset="0"/>
              </a:rPr>
              <a:t>asp-for …</a:t>
            </a:r>
            <a:r>
              <a:rPr lang="en-CA" dirty="0"/>
              <a:t> </a:t>
            </a:r>
            <a:br>
              <a:rPr lang="en-CA" dirty="0"/>
            </a:br>
            <a:r>
              <a:rPr lang="en-CA" sz="3100" dirty="0"/>
              <a:t>HTML5 controls generated for other </a:t>
            </a:r>
            <a:r>
              <a:rPr lang="en-CA" sz="3100" dirty="0" err="1"/>
              <a:t>DataTypes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64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51771" cy="4525963"/>
          </a:xfrm>
        </p:spPr>
        <p:txBody>
          <a:bodyPr/>
          <a:lstStyle/>
          <a:p>
            <a:r>
              <a:rPr lang="en-CA" dirty="0"/>
              <a:t>Produces:</a:t>
            </a:r>
          </a:p>
          <a:p>
            <a:endParaRPr lang="en-CA" dirty="0"/>
          </a:p>
          <a:p>
            <a:pPr marL="109728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AlbumId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AlbumId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 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="The 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AlbumId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 field is required."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="219"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400" dirty="0"/>
          </a:p>
          <a:p>
            <a:endParaRPr lang="en-CA" dirty="0"/>
          </a:p>
          <a:p>
            <a:r>
              <a:rPr lang="en-CA" b="1" dirty="0"/>
              <a:t>Warning </a:t>
            </a:r>
            <a:r>
              <a:rPr lang="en-CA" b="1" dirty="0">
                <a:sym typeface="Wingdings" panose="05000000000000000000" pitchFamily="2" charset="2"/>
              </a:rPr>
              <a:t> </a:t>
            </a:r>
            <a:r>
              <a:rPr lang="en-CA" b="1" dirty="0"/>
              <a:t>You will die a horrible, un-</a:t>
            </a:r>
            <a:r>
              <a:rPr lang="en-CA" b="1" dirty="0" err="1"/>
              <a:t>debuggable</a:t>
            </a:r>
            <a:r>
              <a:rPr lang="en-CA" b="1" dirty="0"/>
              <a:t> death:</a:t>
            </a:r>
          </a:p>
          <a:p>
            <a:pPr lvl="1"/>
            <a:r>
              <a:rPr lang="en-CA" dirty="0"/>
              <a:t>If you manually create a hidden field with no "value" attribute…</a:t>
            </a:r>
          </a:p>
          <a:p>
            <a:pPr lvl="2"/>
            <a:r>
              <a:rPr lang="en-CA" dirty="0"/>
              <a:t>The value will default to "" (an empty string)</a:t>
            </a:r>
          </a:p>
          <a:p>
            <a:pPr lvl="3"/>
            <a:r>
              <a:rPr lang="en-CA" dirty="0"/>
              <a:t>…which cannot be converted to a numeric receiving field, even a </a:t>
            </a:r>
            <a:r>
              <a:rPr lang="en-CA" dirty="0" err="1"/>
              <a:t>nullable</a:t>
            </a:r>
            <a:r>
              <a:rPr lang="en-CA" dirty="0"/>
              <a:t> one…</a:t>
            </a:r>
          </a:p>
          <a:p>
            <a:pPr lvl="1"/>
            <a:r>
              <a:rPr lang="en-CA" dirty="0"/>
              <a:t>The abend happens before the receiving action even starts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Hidden Fields</a:t>
            </a:r>
            <a:br>
              <a:rPr lang="en-CA" dirty="0"/>
            </a:br>
            <a:r>
              <a:rPr lang="en-CA" sz="2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700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CA" sz="2700" b="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CA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7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7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sz="27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7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7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53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Annotated Model Properties:</a:t>
            </a:r>
            <a:br>
              <a:rPr lang="en-CA" dirty="0"/>
            </a:br>
            <a:r>
              <a:rPr lang="en-CA" sz="2700" dirty="0"/>
              <a:t>email, forced password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09600" y="1328955"/>
            <a:ext cx="115824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.EmailAddress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xxxx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xxxx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xxxx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CA" sz="4800" dirty="0"/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.Password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xxx {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="xxx"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="xxx"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84764" y="1311537"/>
            <a:ext cx="1140823" cy="1251947"/>
          </a:xfrm>
          <a:custGeom>
            <a:avLst/>
            <a:gdLst>
              <a:gd name="connsiteX0" fmla="*/ 0 w 1140823"/>
              <a:gd name="connsiteY0" fmla="*/ 398507 h 1251947"/>
              <a:gd name="connsiteX1" fmla="*/ 766354 w 1140823"/>
              <a:gd name="connsiteY1" fmla="*/ 41455 h 1251947"/>
              <a:gd name="connsiteX2" fmla="*/ 1140823 w 1140823"/>
              <a:gd name="connsiteY2" fmla="*/ 1251947 h 125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823" h="1251947">
                <a:moveTo>
                  <a:pt x="0" y="398507"/>
                </a:moveTo>
                <a:cubicBezTo>
                  <a:pt x="288108" y="148861"/>
                  <a:pt x="576217" y="-100785"/>
                  <a:pt x="766354" y="41455"/>
                </a:cubicBezTo>
                <a:cubicBezTo>
                  <a:pt x="956491" y="183695"/>
                  <a:pt x="1048657" y="717821"/>
                  <a:pt x="1140823" y="125194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4384765" y="3557290"/>
            <a:ext cx="1140823" cy="1251947"/>
          </a:xfrm>
          <a:custGeom>
            <a:avLst/>
            <a:gdLst>
              <a:gd name="connsiteX0" fmla="*/ 0 w 1140823"/>
              <a:gd name="connsiteY0" fmla="*/ 398507 h 1251947"/>
              <a:gd name="connsiteX1" fmla="*/ 766354 w 1140823"/>
              <a:gd name="connsiteY1" fmla="*/ 41455 h 1251947"/>
              <a:gd name="connsiteX2" fmla="*/ 1140823 w 1140823"/>
              <a:gd name="connsiteY2" fmla="*/ 1251947 h 125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823" h="1251947">
                <a:moveTo>
                  <a:pt x="0" y="398507"/>
                </a:moveTo>
                <a:cubicBezTo>
                  <a:pt x="288108" y="148861"/>
                  <a:pt x="576217" y="-100785"/>
                  <a:pt x="766354" y="41455"/>
                </a:cubicBezTo>
                <a:cubicBezTo>
                  <a:pt x="956491" y="183695"/>
                  <a:pt x="1048657" y="717821"/>
                  <a:pt x="1140823" y="125194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6644640" y="1841132"/>
            <a:ext cx="362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will invoke HTML5's email pattern validation</a:t>
            </a:r>
          </a:p>
        </p:txBody>
      </p:sp>
    </p:spTree>
    <p:extLst>
      <p:ext uri="{BB962C8B-B14F-4D97-AF65-F5344CB8AC3E}">
        <p14:creationId xmlns:p14="http://schemas.microsoft.com/office/powerpoint/2010/main" val="345741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textarea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CA" sz="2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textarea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CA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 err="1"/>
              <a:t>Listbox</a:t>
            </a:r>
            <a:r>
              <a:rPr lang="en-CA" dirty="0"/>
              <a:t> &amp; multi-select?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Other input control types</a:t>
            </a:r>
            <a:br>
              <a:rPr lang="en-CA" dirty="0"/>
            </a:br>
            <a:r>
              <a:rPr lang="en-CA" dirty="0" err="1"/>
              <a:t>textarea</a:t>
            </a:r>
            <a:r>
              <a:rPr lang="en-CA" dirty="0"/>
              <a:t>, hidden fields</a:t>
            </a:r>
          </a:p>
        </p:txBody>
      </p:sp>
    </p:spTree>
    <p:extLst>
      <p:ext uri="{BB962C8B-B14F-4D97-AF65-F5344CB8AC3E}">
        <p14:creationId xmlns:p14="http://schemas.microsoft.com/office/powerpoint/2010/main" val="285448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ModelState</a:t>
            </a:r>
            <a:r>
              <a:rPr lang="en-CA" dirty="0"/>
              <a:t> holds:</a:t>
            </a:r>
          </a:p>
          <a:p>
            <a:pPr lvl="1"/>
            <a:r>
              <a:rPr lang="en-CA" dirty="0"/>
              <a:t>All validation errors detected in model binding</a:t>
            </a:r>
          </a:p>
          <a:p>
            <a:pPr lvl="1"/>
            <a:r>
              <a:rPr lang="en-CA" dirty="0"/>
              <a:t>Raw values the user submitted to update a model</a:t>
            </a:r>
          </a:p>
          <a:p>
            <a:r>
              <a:rPr lang="en-CA" dirty="0"/>
              <a:t>Helpers look for their values by name:</a:t>
            </a:r>
          </a:p>
          <a:p>
            <a:pPr lvl="1"/>
            <a:r>
              <a:rPr lang="en-CA" dirty="0"/>
              <a:t>First in </a:t>
            </a:r>
            <a:r>
              <a:rPr lang="en-CA" dirty="0" err="1"/>
              <a:t>ModelState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Then in the Model</a:t>
            </a:r>
          </a:p>
          <a:p>
            <a:r>
              <a:rPr lang="en-CA" dirty="0"/>
              <a:t>This allows bad data to be preserved</a:t>
            </a:r>
          </a:p>
          <a:p>
            <a:pPr lvl="1"/>
            <a:r>
              <a:rPr lang="en-CA" dirty="0"/>
              <a:t>So the user can correct their errors</a:t>
            </a:r>
          </a:p>
          <a:p>
            <a:pPr lvl="2"/>
            <a:r>
              <a:rPr lang="en-CA" dirty="0"/>
              <a:t>Can't very well return "23 Julia" in Model's </a:t>
            </a:r>
            <a:r>
              <a:rPr lang="en-CA" dirty="0" err="1"/>
              <a:t>DateTime</a:t>
            </a:r>
            <a:r>
              <a:rPr lang="en-CA" dirty="0"/>
              <a:t>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Helpers &amp; </a:t>
            </a:r>
            <a:r>
              <a:rPr lang="en-CA" dirty="0" err="1"/>
              <a:t>ModelState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685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620" y="1481328"/>
            <a:ext cx="11508380" cy="4767072"/>
          </a:xfrm>
        </p:spPr>
        <p:txBody>
          <a:bodyPr>
            <a:normAutofit/>
          </a:bodyPr>
          <a:lstStyle/>
          <a:p>
            <a:r>
              <a:rPr lang="en-CA" dirty="0"/>
              <a:t>Model metadata refers to annotations on properties of the model:</a:t>
            </a:r>
          </a:p>
          <a:p>
            <a:pPr marL="393192" lvl="1" indent="0"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400" dirty="0">
                <a:solidFill>
                  <a:srgbClr val="2B91AF"/>
                </a:solidFill>
                <a:latin typeface="Consolas" panose="020B0609020204030204" pitchFamily="49" charset="0"/>
              </a:rPr>
              <a:t>Display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"Genre"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393192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93192" lvl="1" indent="0">
              <a:buNone/>
            </a:pPr>
            <a:endParaRPr lang="en-CA" dirty="0"/>
          </a:p>
          <a:p>
            <a:r>
              <a:rPr lang="en-CA" dirty="0"/>
              <a:t>… a helper like this can use that metadata:</a:t>
            </a:r>
          </a:p>
          <a:p>
            <a:pPr marL="393192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="…"&gt;&lt;/</a:t>
            </a:r>
            <a:r>
              <a:rPr lang="en-CA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93192" lvl="1" indent="0">
              <a:buNone/>
            </a:pP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>
              <a:buClr>
                <a:srgbClr val="2DA2BF"/>
              </a:buClr>
            </a:pPr>
            <a:r>
              <a:rPr lang="en-CA" dirty="0">
                <a:solidFill>
                  <a:prstClr val="black"/>
                </a:solidFill>
              </a:rPr>
              <a:t>Will display "Genre" instead of "</a:t>
            </a:r>
            <a:r>
              <a:rPr lang="en-CA" dirty="0" err="1">
                <a:solidFill>
                  <a:prstClr val="black"/>
                </a:solidFill>
              </a:rPr>
              <a:t>genreId</a:t>
            </a:r>
            <a:r>
              <a:rPr lang="en-CA" dirty="0">
                <a:solidFill>
                  <a:prstClr val="black"/>
                </a:solidFill>
              </a:rPr>
              <a:t>":</a:t>
            </a:r>
            <a:endParaRPr lang="en-CA" dirty="0"/>
          </a:p>
          <a:p>
            <a:pPr marL="393192" lvl="1" indent="0">
              <a:buClr>
                <a:srgbClr val="2DA2BF"/>
              </a:buClr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="…"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0224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Helpers &amp; Model Annotations</a:t>
            </a:r>
            <a:br>
              <a:rPr lang="en-CA" dirty="0"/>
            </a:br>
            <a:r>
              <a:rPr lang="en-CA" sz="2200" dirty="0"/>
              <a:t>users see a drop-down of genres, not </a:t>
            </a:r>
            <a:r>
              <a:rPr lang="en-CA" sz="2200" dirty="0" err="1"/>
              <a:t>genreId's</a:t>
            </a:r>
            <a:r>
              <a:rPr lang="en-CA" sz="2200" dirty="0"/>
              <a:t> </a:t>
            </a:r>
            <a:br>
              <a:rPr lang="en-CA" sz="2200" dirty="0"/>
            </a:br>
            <a:r>
              <a:rPr lang="en-CA" sz="2200" dirty="0"/>
              <a:t>…though that's what we need returned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92" y="5290322"/>
            <a:ext cx="4333875" cy="63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303" y="5564777"/>
            <a:ext cx="512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It's still </a:t>
            </a:r>
            <a:r>
              <a:rPr lang="en-CA" sz="1400" i="1" dirty="0"/>
              <a:t>associated</a:t>
            </a:r>
            <a:r>
              <a:rPr lang="en-CA" sz="1400" dirty="0"/>
              <a:t> with the control named "</a:t>
            </a:r>
            <a:r>
              <a:rPr lang="en-CA" sz="1400" dirty="0" err="1"/>
              <a:t>GenreId</a:t>
            </a:r>
            <a:r>
              <a:rPr lang="en-CA" sz="1400" dirty="0"/>
              <a:t>"</a:t>
            </a:r>
          </a:p>
        </p:txBody>
      </p:sp>
      <p:sp>
        <p:nvSpPr>
          <p:cNvPr id="7" name="Freeform 6"/>
          <p:cNvSpPr/>
          <p:nvPr/>
        </p:nvSpPr>
        <p:spPr>
          <a:xfrm>
            <a:off x="5686697" y="5329646"/>
            <a:ext cx="2083913" cy="261257"/>
          </a:xfrm>
          <a:custGeom>
            <a:avLst/>
            <a:gdLst>
              <a:gd name="connsiteX0" fmla="*/ 1968137 w 2083913"/>
              <a:gd name="connsiteY0" fmla="*/ 261257 h 261257"/>
              <a:gd name="connsiteX1" fmla="*/ 1950720 w 2083913"/>
              <a:gd name="connsiteY1" fmla="*/ 8708 h 261257"/>
              <a:gd name="connsiteX2" fmla="*/ 627017 w 2083913"/>
              <a:gd name="connsiteY2" fmla="*/ 226423 h 261257"/>
              <a:gd name="connsiteX3" fmla="*/ 0 w 2083913"/>
              <a:gd name="connsiteY3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913" h="261257">
                <a:moveTo>
                  <a:pt x="1968137" y="261257"/>
                </a:moveTo>
                <a:cubicBezTo>
                  <a:pt x="2071188" y="137885"/>
                  <a:pt x="2174240" y="14514"/>
                  <a:pt x="1950720" y="8708"/>
                </a:cubicBezTo>
                <a:cubicBezTo>
                  <a:pt x="1727200" y="2902"/>
                  <a:pt x="952137" y="227874"/>
                  <a:pt x="627017" y="226423"/>
                </a:cubicBezTo>
                <a:cubicBezTo>
                  <a:pt x="301897" y="224972"/>
                  <a:pt x="150948" y="112486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/>
          <p:cNvSpPr/>
          <p:nvPr/>
        </p:nvSpPr>
        <p:spPr>
          <a:xfrm>
            <a:off x="5556069" y="1820091"/>
            <a:ext cx="1773058" cy="348343"/>
          </a:xfrm>
          <a:custGeom>
            <a:avLst/>
            <a:gdLst>
              <a:gd name="connsiteX0" fmla="*/ 679268 w 1773058"/>
              <a:gd name="connsiteY0" fmla="*/ 0 h 348343"/>
              <a:gd name="connsiteX1" fmla="*/ 1759131 w 1773058"/>
              <a:gd name="connsiteY1" fmla="*/ 174172 h 348343"/>
              <a:gd name="connsiteX2" fmla="*/ 0 w 1773058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058" h="348343">
                <a:moveTo>
                  <a:pt x="679268" y="0"/>
                </a:moveTo>
                <a:cubicBezTo>
                  <a:pt x="1275805" y="58057"/>
                  <a:pt x="1872342" y="116115"/>
                  <a:pt x="1759131" y="174172"/>
                </a:cubicBezTo>
                <a:cubicBezTo>
                  <a:pt x="1645920" y="232229"/>
                  <a:pt x="822960" y="290286"/>
                  <a:pt x="0" y="348343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191794" y="4885509"/>
            <a:ext cx="1137333" cy="444137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01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390811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Alter the Album Model a bit…</a:t>
            </a:r>
            <a:br>
              <a:rPr lang="en-CA" dirty="0"/>
            </a:b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-length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="The field Title must be a string with a maximum length of 160."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-length-max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="160"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="The Title field is required."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="Title"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="Title"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="..."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68240" y="1759132"/>
            <a:ext cx="59980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Album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"Genre"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GenreId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ArtistId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StringLength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(160)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Title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AlbumArtUrl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dirty="0"/>
          </a:p>
        </p:txBody>
      </p:sp>
      <p:sp>
        <p:nvSpPr>
          <p:cNvPr id="5" name="Left Brace 4"/>
          <p:cNvSpPr/>
          <p:nvPr/>
        </p:nvSpPr>
        <p:spPr>
          <a:xfrm flipH="1">
            <a:off x="5649148" y="3435531"/>
            <a:ext cx="285750" cy="674915"/>
          </a:xfrm>
          <a:prstGeom prst="leftBrace">
            <a:avLst>
              <a:gd name="adj1" fmla="val 38809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434742" y="5031378"/>
            <a:ext cx="4381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the best technique …</a:t>
            </a:r>
          </a:p>
          <a:p>
            <a:endParaRPr lang="en-US" sz="1400" dirty="0"/>
          </a:p>
          <a:p>
            <a:r>
              <a:rPr lang="en-US" sz="1400" dirty="0"/>
              <a:t>Later, we'll see how to apply metadata classes without modifying the generated models</a:t>
            </a:r>
          </a:p>
        </p:txBody>
      </p:sp>
      <p:sp>
        <p:nvSpPr>
          <p:cNvPr id="6" name="Freeform 5"/>
          <p:cNvSpPr/>
          <p:nvPr/>
        </p:nvSpPr>
        <p:spPr>
          <a:xfrm>
            <a:off x="5023198" y="1271451"/>
            <a:ext cx="1546562" cy="2506221"/>
          </a:xfrm>
          <a:custGeom>
            <a:avLst/>
            <a:gdLst>
              <a:gd name="connsiteX0" fmla="*/ 0 w 546066"/>
              <a:gd name="connsiteY0" fmla="*/ 1942012 h 2135607"/>
              <a:gd name="connsiteX1" fmla="*/ 539932 w 546066"/>
              <a:gd name="connsiteY1" fmla="*/ 1950720 h 2135607"/>
              <a:gd name="connsiteX2" fmla="*/ 243840 w 546066"/>
              <a:gd name="connsiteY2" fmla="*/ 0 h 2135607"/>
              <a:gd name="connsiteX0" fmla="*/ 0 w 529595"/>
              <a:gd name="connsiteY0" fmla="*/ 2051531 h 2191791"/>
              <a:gd name="connsiteX1" fmla="*/ 524104 w 529595"/>
              <a:gd name="connsiteY1" fmla="*/ 1950720 h 2191791"/>
              <a:gd name="connsiteX2" fmla="*/ 228012 w 529595"/>
              <a:gd name="connsiteY2" fmla="*/ 0 h 2191791"/>
              <a:gd name="connsiteX0" fmla="*/ 0 w 529595"/>
              <a:gd name="connsiteY0" fmla="*/ 2051531 h 2131914"/>
              <a:gd name="connsiteX1" fmla="*/ 524104 w 529595"/>
              <a:gd name="connsiteY1" fmla="*/ 1950720 h 2131914"/>
              <a:gd name="connsiteX2" fmla="*/ 228012 w 529595"/>
              <a:gd name="connsiteY2" fmla="*/ 0 h 2131914"/>
              <a:gd name="connsiteX0" fmla="*/ 0 w 506574"/>
              <a:gd name="connsiteY0" fmla="*/ 2051531 h 2051531"/>
              <a:gd name="connsiteX1" fmla="*/ 500363 w 506574"/>
              <a:gd name="connsiteY1" fmla="*/ 1667799 h 2051531"/>
              <a:gd name="connsiteX2" fmla="*/ 228012 w 506574"/>
              <a:gd name="connsiteY2" fmla="*/ 0 h 2051531"/>
              <a:gd name="connsiteX0" fmla="*/ 697920 w 1221965"/>
              <a:gd name="connsiteY0" fmla="*/ 2215808 h 2215808"/>
              <a:gd name="connsiteX1" fmla="*/ 1198283 w 1221965"/>
              <a:gd name="connsiteY1" fmla="*/ 1832076 h 2215808"/>
              <a:gd name="connsiteX2" fmla="*/ 0 w 1221965"/>
              <a:gd name="connsiteY2" fmla="*/ 0 h 2215808"/>
              <a:gd name="connsiteX0" fmla="*/ 872027 w 1405444"/>
              <a:gd name="connsiteY0" fmla="*/ 2434845 h 2434845"/>
              <a:gd name="connsiteX1" fmla="*/ 1372390 w 1405444"/>
              <a:gd name="connsiteY1" fmla="*/ 2051113 h 2434845"/>
              <a:gd name="connsiteX2" fmla="*/ 0 w 1405444"/>
              <a:gd name="connsiteY2" fmla="*/ 0 h 243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44" h="2434845">
                <a:moveTo>
                  <a:pt x="872027" y="2434845"/>
                </a:moveTo>
                <a:cubicBezTo>
                  <a:pt x="1153329" y="2427629"/>
                  <a:pt x="1517728" y="2456920"/>
                  <a:pt x="1372390" y="2051113"/>
                </a:cubicBezTo>
                <a:cubicBezTo>
                  <a:pt x="1227052" y="1645306"/>
                  <a:pt x="168366" y="813525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5983957" y="1271450"/>
            <a:ext cx="2254353" cy="2512317"/>
          </a:xfrm>
          <a:custGeom>
            <a:avLst/>
            <a:gdLst>
              <a:gd name="connsiteX0" fmla="*/ 0 w 2229395"/>
              <a:gd name="connsiteY0" fmla="*/ 2490652 h 2723628"/>
              <a:gd name="connsiteX1" fmla="*/ 687977 w 2229395"/>
              <a:gd name="connsiteY1" fmla="*/ 2481943 h 2723628"/>
              <a:gd name="connsiteX2" fmla="*/ 2229395 w 2229395"/>
              <a:gd name="connsiteY2" fmla="*/ 0 h 2723628"/>
              <a:gd name="connsiteX0" fmla="*/ 0 w 2211978"/>
              <a:gd name="connsiteY0" fmla="*/ 2455818 h 2708110"/>
              <a:gd name="connsiteX1" fmla="*/ 670560 w 2211978"/>
              <a:gd name="connsiteY1" fmla="*/ 2481943 h 2708110"/>
              <a:gd name="connsiteX2" fmla="*/ 2211978 w 2211978"/>
              <a:gd name="connsiteY2" fmla="*/ 0 h 2708110"/>
              <a:gd name="connsiteX0" fmla="*/ 0 w 2194561"/>
              <a:gd name="connsiteY0" fmla="*/ 2473235 h 2715735"/>
              <a:gd name="connsiteX1" fmla="*/ 653143 w 2194561"/>
              <a:gd name="connsiteY1" fmla="*/ 2481943 h 2715735"/>
              <a:gd name="connsiteX2" fmla="*/ 2194561 w 2194561"/>
              <a:gd name="connsiteY2" fmla="*/ 0 h 2715735"/>
              <a:gd name="connsiteX0" fmla="*/ 0 w 2203270"/>
              <a:gd name="connsiteY0" fmla="*/ 2516778 h 2735985"/>
              <a:gd name="connsiteX1" fmla="*/ 661852 w 2203270"/>
              <a:gd name="connsiteY1" fmla="*/ 2481943 h 2735985"/>
              <a:gd name="connsiteX2" fmla="*/ 2203270 w 2203270"/>
              <a:gd name="connsiteY2" fmla="*/ 0 h 2735985"/>
              <a:gd name="connsiteX0" fmla="*/ 0 w 2203270"/>
              <a:gd name="connsiteY0" fmla="*/ 2516778 h 2676455"/>
              <a:gd name="connsiteX1" fmla="*/ 661852 w 2203270"/>
              <a:gd name="connsiteY1" fmla="*/ 2481943 h 2676455"/>
              <a:gd name="connsiteX2" fmla="*/ 2203270 w 2203270"/>
              <a:gd name="connsiteY2" fmla="*/ 0 h 2676455"/>
              <a:gd name="connsiteX0" fmla="*/ 0 w 2203270"/>
              <a:gd name="connsiteY0" fmla="*/ 2516778 h 2516778"/>
              <a:gd name="connsiteX1" fmla="*/ 1027612 w 2203270"/>
              <a:gd name="connsiteY1" fmla="*/ 2072640 h 2516778"/>
              <a:gd name="connsiteX2" fmla="*/ 2203270 w 2203270"/>
              <a:gd name="connsiteY2" fmla="*/ 0 h 2516778"/>
              <a:gd name="connsiteX0" fmla="*/ 0 w 2203270"/>
              <a:gd name="connsiteY0" fmla="*/ 2516778 h 2516778"/>
              <a:gd name="connsiteX1" fmla="*/ 1027612 w 2203270"/>
              <a:gd name="connsiteY1" fmla="*/ 2072640 h 2516778"/>
              <a:gd name="connsiteX2" fmla="*/ 2203270 w 2203270"/>
              <a:gd name="connsiteY2" fmla="*/ 0 h 2516778"/>
              <a:gd name="connsiteX0" fmla="*/ 0 w 2238814"/>
              <a:gd name="connsiteY0" fmla="*/ 2512317 h 2512317"/>
              <a:gd name="connsiteX1" fmla="*/ 1063156 w 2238814"/>
              <a:gd name="connsiteY1" fmla="*/ 2072640 h 2512317"/>
              <a:gd name="connsiteX2" fmla="*/ 2238814 w 2238814"/>
              <a:gd name="connsiteY2" fmla="*/ 0 h 2512317"/>
              <a:gd name="connsiteX0" fmla="*/ 0 w 2245478"/>
              <a:gd name="connsiteY0" fmla="*/ 2512317 h 2512317"/>
              <a:gd name="connsiteX1" fmla="*/ 1069820 w 2245478"/>
              <a:gd name="connsiteY1" fmla="*/ 2072640 h 2512317"/>
              <a:gd name="connsiteX2" fmla="*/ 2245478 w 2245478"/>
              <a:gd name="connsiteY2" fmla="*/ 0 h 251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478" h="2512317">
                <a:moveTo>
                  <a:pt x="0" y="2512317"/>
                </a:moveTo>
                <a:cubicBezTo>
                  <a:pt x="393337" y="2506511"/>
                  <a:pt x="695574" y="2491360"/>
                  <a:pt x="1069820" y="2072640"/>
                </a:cubicBezTo>
                <a:cubicBezTo>
                  <a:pt x="1444066" y="1653920"/>
                  <a:pt x="1660552" y="1033417"/>
                  <a:pt x="2245478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7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10972800" cy="1625938"/>
          </a:xfrm>
        </p:spPr>
        <p:txBody>
          <a:bodyPr/>
          <a:lstStyle/>
          <a:p>
            <a:r>
              <a:rPr lang="en-CA" dirty="0"/>
              <a:t>Override the default input type on the view</a:t>
            </a:r>
          </a:p>
          <a:p>
            <a:pPr lvl="1"/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CA" dirty="0"/>
              <a:t> is not available like drop-downs</a:t>
            </a:r>
          </a:p>
          <a:p>
            <a:pPr lvl="2"/>
            <a:r>
              <a:rPr lang="en-CA" dirty="0"/>
              <a:t>… so you'll have to loop through each possible value</a:t>
            </a:r>
          </a:p>
          <a:p>
            <a:pPr lvl="3"/>
            <a:r>
              <a:rPr lang="en-CA" dirty="0"/>
              <a:t>Creating a radio button and a label on each pass.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Radio Button Lists</a:t>
            </a:r>
            <a:r>
              <a:rPr lang="en-CA" sz="3200" dirty="0"/>
              <a:t> (instead of drop-downs)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70929" y="3122015"/>
            <a:ext cx="119210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="col-md-2"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@*</a:t>
            </a:r>
            <a:r>
              <a:rPr lang="en-CA" dirty="0">
                <a:solidFill>
                  <a:srgbClr val="006400"/>
                </a:solidFill>
                <a:latin typeface="Consolas" panose="020B0609020204030204" pitchFamily="49" charset="0"/>
              </a:rPr>
              <a:t>&lt;select asp-for="</a:t>
            </a:r>
            <a:r>
              <a:rPr lang="en-CA" dirty="0" err="1">
                <a:solidFill>
                  <a:srgbClr val="0064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6400"/>
                </a:solidFill>
                <a:latin typeface="Consolas" panose="020B0609020204030204" pitchFamily="49" charset="0"/>
              </a:rPr>
              <a:t>" asp-items="</a:t>
            </a:r>
            <a:r>
              <a:rPr lang="en-CA" dirty="0" err="1">
                <a:solidFill>
                  <a:srgbClr val="006400"/>
                </a:solidFill>
                <a:latin typeface="Consolas" panose="020B0609020204030204" pitchFamily="49" charset="0"/>
              </a:rPr>
              <a:t>ViewBag.GenreId</a:t>
            </a:r>
            <a:r>
              <a:rPr lang="en-CA" dirty="0">
                <a:solidFill>
                  <a:srgbClr val="006400"/>
                </a:solidFill>
                <a:latin typeface="Consolas" panose="020B0609020204030204" pitchFamily="49" charset="0"/>
              </a:rPr>
              <a:t>" &gt;&lt;/select&gt;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*@</a:t>
            </a:r>
          </a:p>
          <a:p>
            <a:endParaRPr lang="en-CA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ViewBag.Genres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value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item.Name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  <a:p>
            <a:r>
              <a:rPr lang="en-CA" dirty="0"/>
              <a:t>             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&lt;text&gt;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&lt;/text&gt;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 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item.Name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item.Name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label&gt;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@: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18600" y="3057087"/>
            <a:ext cx="2363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Get the property's display name</a:t>
            </a:r>
          </a:p>
        </p:txBody>
      </p:sp>
      <p:sp>
        <p:nvSpPr>
          <p:cNvPr id="11" name="Freeform 10"/>
          <p:cNvSpPr/>
          <p:nvPr/>
        </p:nvSpPr>
        <p:spPr>
          <a:xfrm>
            <a:off x="7289800" y="3170959"/>
            <a:ext cx="1828800" cy="159321"/>
          </a:xfrm>
          <a:custGeom>
            <a:avLst/>
            <a:gdLst>
              <a:gd name="connsiteX0" fmla="*/ 1498600 w 1498600"/>
              <a:gd name="connsiteY0" fmla="*/ 615 h 181296"/>
              <a:gd name="connsiteX1" fmla="*/ 795867 w 1498600"/>
              <a:gd name="connsiteY1" fmla="*/ 26015 h 181296"/>
              <a:gd name="connsiteX2" fmla="*/ 533400 w 1498600"/>
              <a:gd name="connsiteY2" fmla="*/ 169948 h 181296"/>
              <a:gd name="connsiteX3" fmla="*/ 0 w 1498600"/>
              <a:gd name="connsiteY3" fmla="*/ 161482 h 18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181296">
                <a:moveTo>
                  <a:pt x="1498600" y="615"/>
                </a:moveTo>
                <a:cubicBezTo>
                  <a:pt x="1227667" y="-796"/>
                  <a:pt x="956734" y="-2207"/>
                  <a:pt x="795867" y="26015"/>
                </a:cubicBezTo>
                <a:cubicBezTo>
                  <a:pt x="635000" y="54237"/>
                  <a:pt x="666044" y="147370"/>
                  <a:pt x="533400" y="169948"/>
                </a:cubicBezTo>
                <a:cubicBezTo>
                  <a:pt x="400756" y="192526"/>
                  <a:pt x="200378" y="177004"/>
                  <a:pt x="0" y="16148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118600" y="3907794"/>
            <a:ext cx="262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Declare datatype in ViewBag, so can pick properties off each "item"</a:t>
            </a:r>
          </a:p>
        </p:txBody>
      </p:sp>
      <p:sp>
        <p:nvSpPr>
          <p:cNvPr id="14" name="Freeform 13"/>
          <p:cNvSpPr/>
          <p:nvPr/>
        </p:nvSpPr>
        <p:spPr>
          <a:xfrm>
            <a:off x="8238067" y="4038599"/>
            <a:ext cx="880533" cy="105401"/>
          </a:xfrm>
          <a:custGeom>
            <a:avLst/>
            <a:gdLst>
              <a:gd name="connsiteX0" fmla="*/ 1498600 w 1498600"/>
              <a:gd name="connsiteY0" fmla="*/ 615 h 181296"/>
              <a:gd name="connsiteX1" fmla="*/ 795867 w 1498600"/>
              <a:gd name="connsiteY1" fmla="*/ 26015 h 181296"/>
              <a:gd name="connsiteX2" fmla="*/ 533400 w 1498600"/>
              <a:gd name="connsiteY2" fmla="*/ 169948 h 181296"/>
              <a:gd name="connsiteX3" fmla="*/ 0 w 1498600"/>
              <a:gd name="connsiteY3" fmla="*/ 161482 h 18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181296">
                <a:moveTo>
                  <a:pt x="1498600" y="615"/>
                </a:moveTo>
                <a:cubicBezTo>
                  <a:pt x="1227667" y="-796"/>
                  <a:pt x="956734" y="-2207"/>
                  <a:pt x="795867" y="26015"/>
                </a:cubicBezTo>
                <a:cubicBezTo>
                  <a:pt x="635000" y="54237"/>
                  <a:pt x="666044" y="147370"/>
                  <a:pt x="533400" y="169948"/>
                </a:cubicBezTo>
                <a:cubicBezTo>
                  <a:pt x="400756" y="192526"/>
                  <a:pt x="200378" y="177004"/>
                  <a:pt x="0" y="16148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9118599" y="5506641"/>
            <a:ext cx="2963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Create a radio button and label for each Genre record.  Clicking a label should select its button.</a:t>
            </a:r>
          </a:p>
        </p:txBody>
      </p:sp>
      <p:sp>
        <p:nvSpPr>
          <p:cNvPr id="12" name="Freeform 11"/>
          <p:cNvSpPr/>
          <p:nvPr/>
        </p:nvSpPr>
        <p:spPr>
          <a:xfrm>
            <a:off x="8009467" y="5190067"/>
            <a:ext cx="1100666" cy="466901"/>
          </a:xfrm>
          <a:custGeom>
            <a:avLst/>
            <a:gdLst>
              <a:gd name="connsiteX0" fmla="*/ 1100666 w 1100666"/>
              <a:gd name="connsiteY0" fmla="*/ 389466 h 466901"/>
              <a:gd name="connsiteX1" fmla="*/ 702733 w 1100666"/>
              <a:gd name="connsiteY1" fmla="*/ 143933 h 466901"/>
              <a:gd name="connsiteX2" fmla="*/ 838200 w 1100666"/>
              <a:gd name="connsiteY2" fmla="*/ 465666 h 466901"/>
              <a:gd name="connsiteX3" fmla="*/ 0 w 1100666"/>
              <a:gd name="connsiteY3" fmla="*/ 0 h 4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666" h="466901">
                <a:moveTo>
                  <a:pt x="1100666" y="389466"/>
                </a:moveTo>
                <a:cubicBezTo>
                  <a:pt x="923571" y="260349"/>
                  <a:pt x="746477" y="131233"/>
                  <a:pt x="702733" y="143933"/>
                </a:cubicBezTo>
                <a:cubicBezTo>
                  <a:pt x="658989" y="156633"/>
                  <a:pt x="955322" y="489655"/>
                  <a:pt x="838200" y="465666"/>
                </a:cubicBezTo>
                <a:cubicBezTo>
                  <a:pt x="721078" y="441677"/>
                  <a:pt x="360539" y="220838"/>
                  <a:pt x="0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32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30"/>
            <a:ext cx="11463867" cy="443687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prior slide generates: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="col-md-2"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="8"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="Alternative"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  &amp;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="Alternative"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Alternative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="Blues"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   &amp;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="Blues"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Blues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CA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CA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sz="1600" dirty="0"/>
          </a:p>
          <a:p>
            <a:r>
              <a:rPr lang="en-CA" dirty="0"/>
              <a:t>I specified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CA" dirty="0"/>
              <a:t>to load the model's current value</a:t>
            </a:r>
          </a:p>
          <a:p>
            <a:pPr lvl="1"/>
            <a:r>
              <a:rPr lang="en-CA" dirty="0"/>
              <a:t>…and to create the </a:t>
            </a:r>
            <a:r>
              <a:rPr lang="en-CA" sz="2400" dirty="0"/>
              <a:t>attribute 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GenreId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prstClr val="black"/>
                </a:solidFill>
              </a:rPr>
              <a:t> on all 12 radio buttons </a:t>
            </a:r>
            <a:endParaRPr lang="en-CA" sz="2400" dirty="0"/>
          </a:p>
          <a:p>
            <a:pPr lvl="2"/>
            <a:r>
              <a:rPr lang="en-CA" dirty="0"/>
              <a:t>Only the selected radio button returns a value for variable "</a:t>
            </a:r>
            <a:r>
              <a:rPr lang="en-CA" dirty="0" err="1"/>
              <a:t>GenreId</a:t>
            </a:r>
            <a:r>
              <a:rPr lang="en-CA" dirty="0"/>
              <a:t>"</a:t>
            </a:r>
          </a:p>
          <a:p>
            <a:pPr lvl="2"/>
            <a:r>
              <a:rPr lang="en-CA" dirty="0"/>
              <a:t>The rest return nothing</a:t>
            </a:r>
          </a:p>
          <a:p>
            <a:r>
              <a:rPr lang="en-CA" dirty="0"/>
              <a:t>I specified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value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item.GenreId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/>
              <a:t>item.Name</a:t>
            </a:r>
            <a:r>
              <a:rPr lang="en-CA" dirty="0"/>
              <a:t>"</a:t>
            </a:r>
            <a:endParaRPr lang="en-CA" sz="28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CA" dirty="0"/>
              <a:t>To override the generated &lt;input&gt; attributes</a:t>
            </a:r>
          </a:p>
          <a:p>
            <a:pPr lvl="1"/>
            <a:endParaRPr lang="en-CA" dirty="0"/>
          </a:p>
          <a:p>
            <a:r>
              <a:rPr lang="en-CA" dirty="0"/>
              <a:t>Label with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CA" dirty="0"/>
              <a:t> gives the user a larger "click" area</a:t>
            </a:r>
          </a:p>
          <a:p>
            <a:pPr lvl="1"/>
            <a:r>
              <a:rPr lang="en-CA" dirty="0"/>
              <a:t>Mutually-exclusive radio buttons </a:t>
            </a:r>
            <a:r>
              <a:rPr lang="en-CA" u="sng" dirty="0"/>
              <a:t>must</a:t>
            </a:r>
            <a:r>
              <a:rPr lang="en-CA" dirty="0"/>
              <a:t> have the same name</a:t>
            </a:r>
          </a:p>
          <a:p>
            <a:pPr lvl="1"/>
            <a:r>
              <a:rPr lang="en-CA" dirty="0"/>
              <a:t>…which is why labels link to the button's "id" attribute</a:t>
            </a:r>
          </a:p>
          <a:p>
            <a:pPr lvl="2"/>
            <a:r>
              <a:rPr lang="en-CA" dirty="0"/>
              <a:t>…which I made unique to each button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Radio Button Lists</a:t>
            </a:r>
            <a:r>
              <a:rPr lang="en-CA" sz="3200"/>
              <a:t> </a:t>
            </a:r>
            <a:r>
              <a:rPr lang="en-CA" sz="3200" dirty="0"/>
              <a:t>(instead of drop-downs)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366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497733" cy="48094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</a:t>
            </a:r>
            <a:r>
              <a:rPr lang="en-US" b="1" i="1" dirty="0" err="1"/>
              <a:t>inStock</a:t>
            </a:r>
            <a:r>
              <a:rPr lang="en-US" dirty="0"/>
              <a:t> is a Boolean property in the Model</a:t>
            </a:r>
          </a:p>
          <a:p>
            <a:r>
              <a:rPr lang="en-US" dirty="0"/>
              <a:t>The generated View code is: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CA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Produces:</a:t>
            </a:r>
          </a:p>
          <a:p>
            <a:pPr marL="393192" lvl="1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</a:t>
            </a:r>
            <a:r>
              <a:rPr lang="en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-required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="The 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 field is required."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93192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the end of the form is:</a:t>
            </a:r>
          </a:p>
          <a:p>
            <a:pPr marL="393192" lvl="1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inStock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393192" lvl="1" indent="0"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Two controls with the name "</a:t>
            </a:r>
            <a:r>
              <a:rPr lang="en-CA" dirty="0" err="1"/>
              <a:t>inStock</a:t>
            </a:r>
            <a:r>
              <a:rPr lang="en-CA" dirty="0"/>
              <a:t>" … one hidden …</a:t>
            </a:r>
          </a:p>
          <a:p>
            <a:pPr lvl="1"/>
            <a:r>
              <a:rPr lang="en-CA" dirty="0"/>
              <a:t>If the checkbox is checked, it's the first "</a:t>
            </a:r>
            <a:r>
              <a:rPr lang="en-CA" dirty="0" err="1"/>
              <a:t>inStock</a:t>
            </a:r>
            <a:r>
              <a:rPr lang="en-CA" dirty="0"/>
              <a:t>" the controller will see</a:t>
            </a:r>
          </a:p>
          <a:p>
            <a:pPr lvl="2"/>
            <a:r>
              <a:rPr lang="en-CA" dirty="0"/>
              <a:t>If the checkbox is cleared, it doesn't send anything back</a:t>
            </a:r>
          </a:p>
          <a:p>
            <a:pPr lvl="3"/>
            <a:r>
              <a:rPr lang="en-CA" dirty="0"/>
              <a:t>So the controller will see the second one: "false" for "</a:t>
            </a:r>
            <a:r>
              <a:rPr lang="en-CA" dirty="0" err="1"/>
              <a:t>inStock</a:t>
            </a:r>
            <a:r>
              <a:rPr lang="en-CA" dirty="0"/>
              <a:t>"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Watch Checkboxes for Booleans</a:t>
            </a:r>
            <a:br>
              <a:rPr lang="en-CA" dirty="0"/>
            </a:br>
            <a:r>
              <a:rPr lang="en-CA" sz="2000" dirty="0"/>
              <a:t>…they don't send anything back if unchecked … no </a:t>
            </a:r>
            <a:r>
              <a:rPr lang="en-CA" sz="2000" i="1" dirty="0"/>
              <a:t>false</a:t>
            </a:r>
            <a:r>
              <a:rPr lang="en-CA" sz="2000" dirty="0"/>
              <a:t> setting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3395135" y="3447978"/>
            <a:ext cx="1896534" cy="457200"/>
          </a:xfrm>
          <a:prstGeom prst="ellipse">
            <a:avLst/>
          </a:prstGeom>
          <a:noFill/>
          <a:ln w="19050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837266" y="4293809"/>
            <a:ext cx="1820333" cy="450755"/>
          </a:xfrm>
          <a:prstGeom prst="ellipse">
            <a:avLst/>
          </a:prstGeom>
          <a:noFill/>
          <a:ln w="19050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passes the variable "q" to the "Search" action in the "Album" controller </a:t>
            </a:r>
            <a:r>
              <a:rPr lang="en-CA" sz="1800" dirty="0"/>
              <a:t>(relative to the current server)</a:t>
            </a:r>
            <a:r>
              <a:rPr lang="en-CA" dirty="0"/>
              <a:t>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passes the variables "q" &amp; "country" to the Bing search engine: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Small Form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593655"/>
            <a:ext cx="8285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="http://www.bing.com/search"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="get"&gt;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="q"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="country"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="Search!"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057400" y="2362201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="/Album/Search"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="get"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="q"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="Search"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3189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Rendering Helpers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46713" y="2931712"/>
            <a:ext cx="4840287" cy="1454888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Html.ActionLink</a:t>
            </a:r>
            <a:r>
              <a:rPr lang="en-CA" dirty="0"/>
              <a:t>, </a:t>
            </a:r>
            <a:r>
              <a:rPr lang="en-CA" dirty="0" err="1"/>
              <a:t>Html.RouteLink</a:t>
            </a:r>
            <a:r>
              <a:rPr lang="en-CA" dirty="0"/>
              <a:t> </a:t>
            </a:r>
          </a:p>
          <a:p>
            <a:r>
              <a:rPr lang="en-CA" dirty="0" err="1"/>
              <a:t>Html.Partial</a:t>
            </a:r>
            <a:r>
              <a:rPr lang="en-CA" dirty="0"/>
              <a:t>, </a:t>
            </a:r>
            <a:r>
              <a:rPr lang="en-CA" dirty="0" err="1"/>
              <a:t>Html.RenderPartial</a:t>
            </a:r>
            <a:endParaRPr lang="en-CA" dirty="0"/>
          </a:p>
          <a:p>
            <a:r>
              <a:rPr lang="en-CA" dirty="0" err="1"/>
              <a:t>Html.Action</a:t>
            </a:r>
            <a:r>
              <a:rPr lang="en-CA" dirty="0"/>
              <a:t>, </a:t>
            </a:r>
            <a:r>
              <a:rPr lang="en-CA" dirty="0" err="1"/>
              <a:t>Html.RenderAction</a:t>
            </a:r>
            <a:endParaRPr lang="en-CA" dirty="0"/>
          </a:p>
          <a:p>
            <a:r>
              <a:rPr lang="en-CA" dirty="0"/>
              <a:t>&amp; </a:t>
            </a:r>
            <a:r>
              <a:rPr lang="en-CA" dirty="0" err="1"/>
              <a:t>Url</a:t>
            </a:r>
            <a:r>
              <a:rPr lang="en-CA" dirty="0"/>
              <a:t> Helpers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008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Link to other resources inside an application</a:t>
            </a:r>
          </a:p>
          <a:p>
            <a:pPr lvl="1"/>
            <a:r>
              <a:rPr lang="en-CA" dirty="0"/>
              <a:t>&amp; help build partial views: reusable pieces of HTML</a:t>
            </a:r>
          </a:p>
          <a:p>
            <a:r>
              <a:rPr lang="en-CA" dirty="0" err="1"/>
              <a:t>ActionLink</a:t>
            </a:r>
            <a:r>
              <a:rPr lang="en-CA" dirty="0"/>
              <a:t> &amp; </a:t>
            </a:r>
            <a:r>
              <a:rPr lang="en-CA" dirty="0" err="1"/>
              <a:t>RouteLink</a:t>
            </a:r>
            <a:endParaRPr lang="en-CA" dirty="0"/>
          </a:p>
          <a:p>
            <a:pPr lvl="1"/>
            <a:r>
              <a:rPr lang="en-CA" dirty="0"/>
              <a:t>Create hyperlinks to a controller action like &lt;a&gt; tag helpers</a:t>
            </a:r>
          </a:p>
          <a:p>
            <a:r>
              <a:rPr lang="en-CA" dirty="0"/>
              <a:t>Partial &amp; </a:t>
            </a:r>
            <a:r>
              <a:rPr lang="en-CA" dirty="0" err="1"/>
              <a:t>RenderPartial</a:t>
            </a:r>
            <a:endParaRPr lang="en-CA" dirty="0"/>
          </a:p>
          <a:p>
            <a:pPr lvl="1"/>
            <a:r>
              <a:rPr lang="en-CA" dirty="0"/>
              <a:t>Include an existing partial view into another view</a:t>
            </a:r>
          </a:p>
          <a:p>
            <a:r>
              <a:rPr lang="en-CA" dirty="0"/>
              <a:t>Action &amp; </a:t>
            </a:r>
            <a:r>
              <a:rPr lang="en-CA" dirty="0" err="1"/>
              <a:t>RenderAction</a:t>
            </a:r>
            <a:endParaRPr lang="en-CA" dirty="0"/>
          </a:p>
          <a:p>
            <a:pPr lvl="1"/>
            <a:r>
              <a:rPr lang="en-CA" dirty="0"/>
              <a:t>Calls a controller action to create a partial view</a:t>
            </a:r>
          </a:p>
          <a:p>
            <a:pPr lvl="2"/>
            <a:r>
              <a:rPr lang="en-CA" dirty="0"/>
              <a:t>For inclusion into another view</a:t>
            </a:r>
          </a:p>
          <a:p>
            <a:r>
              <a:rPr lang="en-CA" dirty="0"/>
              <a:t>URL helpers</a:t>
            </a:r>
          </a:p>
          <a:p>
            <a:pPr lvl="1"/>
            <a:r>
              <a:rPr lang="en-CA" dirty="0"/>
              <a:t>Create URL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Rendering Helpers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49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Creates a hyperlink to another action</a:t>
            </a:r>
          </a:p>
          <a:p>
            <a:pPr lvl="1"/>
            <a:r>
              <a:rPr lang="en-CA" dirty="0"/>
              <a:t>(for same controller):</a:t>
            </a:r>
          </a:p>
          <a:p>
            <a:pPr marL="109728" indent="0">
              <a:buNone/>
            </a:pPr>
            <a:endParaRPr lang="en-CA" dirty="0"/>
          </a:p>
          <a:p>
            <a:endParaRPr lang="en-CA" dirty="0"/>
          </a:p>
          <a:p>
            <a:r>
              <a:rPr lang="en-CA" dirty="0"/>
              <a:t>Produces: 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Interesting …</a:t>
            </a:r>
          </a:p>
          <a:p>
            <a:pPr lvl="1"/>
            <a:r>
              <a:rPr lang="en-CA" dirty="0"/>
              <a:t>If the </a:t>
            </a:r>
            <a:r>
              <a:rPr lang="en-CA" dirty="0" err="1"/>
              <a:t>routeValue</a:t>
            </a:r>
            <a:r>
              <a:rPr lang="en-CA" dirty="0"/>
              <a:t> is "id", it's appended to the URL</a:t>
            </a:r>
          </a:p>
          <a:p>
            <a:pPr lvl="2"/>
            <a:r>
              <a:rPr lang="en-CA" dirty="0"/>
              <a:t>Anything else, it's a QueryString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Html.ActionLink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Html.ActionLink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 Record"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{ id=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item.albumId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})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Html.ActionLink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linkText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 Album"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actionName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routeValues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albumId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item.albumId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})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Html.ActionLink(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 Album"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{albumId = item.albumId})</a:t>
            </a:r>
            <a:endParaRPr lang="en-CA" sz="1600" dirty="0"/>
          </a:p>
        </p:txBody>
      </p:sp>
      <p:sp>
        <p:nvSpPr>
          <p:cNvPr id="6" name="Rectangle 5"/>
          <p:cNvSpPr/>
          <p:nvPr/>
        </p:nvSpPr>
        <p:spPr>
          <a:xfrm>
            <a:off x="2057400" y="3733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="/Store/Delete/4"&gt;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Delete Record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&gt;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="/Store/Delete?albumId=4"&gt;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Delete Album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&gt;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href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="/Store/Delete?albumId=4"&gt;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Delete Album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a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&gt;</a:t>
            </a:r>
            <a:endParaRPr lang="it-IT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5507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95061"/>
            <a:ext cx="8229600" cy="4767072"/>
          </a:xfrm>
        </p:spPr>
        <p:txBody>
          <a:bodyPr>
            <a:normAutofit/>
          </a:bodyPr>
          <a:lstStyle/>
          <a:p>
            <a:r>
              <a:rPr lang="en-CA" dirty="0"/>
              <a:t>Rendering a hyperlink to another action</a:t>
            </a:r>
          </a:p>
          <a:p>
            <a:pPr lvl="1"/>
            <a:r>
              <a:rPr lang="en-CA" dirty="0"/>
              <a:t>(for a </a:t>
            </a:r>
            <a:r>
              <a:rPr lang="en-CA" u="sng" dirty="0"/>
              <a:t>different</a:t>
            </a:r>
            <a:r>
              <a:rPr lang="en-CA" dirty="0"/>
              <a:t> controller):</a:t>
            </a:r>
          </a:p>
          <a:p>
            <a:pPr marL="109728" indent="0">
              <a:buNone/>
            </a:pPr>
            <a:endParaRPr lang="en-CA" dirty="0"/>
          </a:p>
          <a:p>
            <a:endParaRPr lang="en-CA" sz="1400" dirty="0"/>
          </a:p>
          <a:p>
            <a:r>
              <a:rPr lang="en-CA" dirty="0"/>
              <a:t>Produces: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</a:t>
            </a:r>
          </a:p>
          <a:p>
            <a:pPr lvl="1"/>
            <a:r>
              <a:rPr lang="en-CA" dirty="0"/>
              <a:t>If you specify the controller parameter:</a:t>
            </a:r>
          </a:p>
          <a:p>
            <a:pPr lvl="2"/>
            <a:r>
              <a:rPr lang="en-CA" dirty="0"/>
              <a:t>You </a:t>
            </a:r>
            <a:r>
              <a:rPr lang="en-CA" u="sng" dirty="0"/>
              <a:t>must</a:t>
            </a:r>
            <a:r>
              <a:rPr lang="en-CA" dirty="0"/>
              <a:t> specify </a:t>
            </a:r>
            <a:r>
              <a:rPr lang="en-CA" dirty="0" err="1"/>
              <a:t>htmlAttributes</a:t>
            </a:r>
            <a:r>
              <a:rPr lang="en-CA" dirty="0"/>
              <a:t>, even if null</a:t>
            </a:r>
          </a:p>
          <a:p>
            <a:pPr lvl="3"/>
            <a:r>
              <a:rPr lang="en-CA" dirty="0"/>
              <a:t>Otherwise, it can't differentiate between the overloads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Html.ActionLink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19446" y="2175933"/>
            <a:ext cx="85769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5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Html.ActionLink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"Delete Artist"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"Artist"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5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 { id=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item.artistId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 }, </a:t>
            </a:r>
            <a:r>
              <a:rPr lang="en-CA" sz="15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CA" sz="15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Html.ActionLink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linkText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"Delete Artist"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actionName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controllerName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CA" sz="1500" dirty="0">
                <a:solidFill>
                  <a:srgbClr val="A31515"/>
                </a:solidFill>
                <a:highlight>
                  <a:srgbClr val="FFFFFF"/>
                </a:highlight>
              </a:rPr>
              <a:t>"Artist"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	             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routeValues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CA" sz="15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artistId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item.artistId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}, </a:t>
            </a:r>
            <a:r>
              <a:rPr lang="en-CA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htmlAttributes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CA" sz="15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sz="15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CA" sz="1500" dirty="0"/>
          </a:p>
        </p:txBody>
      </p:sp>
      <p:sp>
        <p:nvSpPr>
          <p:cNvPr id="6" name="Rectangle 5"/>
          <p:cNvSpPr/>
          <p:nvPr/>
        </p:nvSpPr>
        <p:spPr>
          <a:xfrm>
            <a:off x="685800" y="3471334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&lt;</a:t>
            </a:r>
            <a:r>
              <a:rPr lang="it-IT" dirty="0">
                <a:solidFill>
                  <a:srgbClr val="A31515"/>
                </a:solidFill>
              </a:rPr>
              <a:t>a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</a:rPr>
              <a:t>href</a:t>
            </a:r>
            <a:r>
              <a:rPr lang="it-IT" dirty="0">
                <a:solidFill>
                  <a:srgbClr val="0000FF"/>
                </a:solidFill>
              </a:rPr>
              <a:t>="/Artist/Delete/1"&gt;</a:t>
            </a:r>
            <a:r>
              <a:rPr lang="it-IT" dirty="0">
                <a:solidFill>
                  <a:prstClr val="black"/>
                </a:solidFill>
              </a:rPr>
              <a:t>Delete Artist</a:t>
            </a:r>
            <a:r>
              <a:rPr lang="it-IT" dirty="0">
                <a:solidFill>
                  <a:srgbClr val="0000FF"/>
                </a:solidFill>
              </a:rPr>
              <a:t>&lt;/</a:t>
            </a:r>
            <a:r>
              <a:rPr lang="it-IT" dirty="0">
                <a:solidFill>
                  <a:srgbClr val="A31515"/>
                </a:solidFill>
              </a:rPr>
              <a:t>a</a:t>
            </a:r>
            <a:r>
              <a:rPr lang="it-IT" dirty="0">
                <a:solidFill>
                  <a:srgbClr val="0000FF"/>
                </a:solidFill>
              </a:rPr>
              <a:t>&gt;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A31515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00FF"/>
                </a:solidFill>
              </a:rPr>
              <a:t>="/Artist/</a:t>
            </a:r>
            <a:r>
              <a:rPr lang="en-US" dirty="0" err="1">
                <a:solidFill>
                  <a:srgbClr val="0000FF"/>
                </a:solidFill>
              </a:rPr>
              <a:t>Delete?artistId</a:t>
            </a:r>
            <a:r>
              <a:rPr lang="en-US" dirty="0">
                <a:solidFill>
                  <a:srgbClr val="0000FF"/>
                </a:solidFill>
              </a:rPr>
              <a:t>=1"&gt;</a:t>
            </a:r>
            <a:r>
              <a:rPr lang="en-US" dirty="0">
                <a:solidFill>
                  <a:prstClr val="black"/>
                </a:solidFill>
              </a:rPr>
              <a:t>Delete Artist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A31515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124451" y="1852040"/>
            <a:ext cx="2676525" cy="352469"/>
          </a:xfrm>
          <a:custGeom>
            <a:avLst/>
            <a:gdLst>
              <a:gd name="connsiteX0" fmla="*/ 0 w 2676525"/>
              <a:gd name="connsiteY0" fmla="*/ 333419 h 352469"/>
              <a:gd name="connsiteX1" fmla="*/ 1171575 w 2676525"/>
              <a:gd name="connsiteY1" fmla="*/ 44 h 352469"/>
              <a:gd name="connsiteX2" fmla="*/ 2676525 w 2676525"/>
              <a:gd name="connsiteY2" fmla="*/ 352469 h 35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352469">
                <a:moveTo>
                  <a:pt x="0" y="333419"/>
                </a:moveTo>
                <a:cubicBezTo>
                  <a:pt x="362744" y="165144"/>
                  <a:pt x="725488" y="-3131"/>
                  <a:pt x="1171575" y="44"/>
                </a:cubicBezTo>
                <a:cubicBezTo>
                  <a:pt x="1617663" y="3219"/>
                  <a:pt x="2147094" y="177844"/>
                  <a:pt x="2676525" y="352469"/>
                </a:cubicBezTo>
              </a:path>
            </a:pathLst>
          </a:custGeom>
          <a:noFill/>
          <a:ln w="19050" cmpd="sng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7924" y="185199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6897" y="1852039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HtmlAttributes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336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13595"/>
            <a:ext cx="8610600" cy="45259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parameter is "</a:t>
            </a:r>
            <a:r>
              <a:rPr lang="en-US" dirty="0" err="1"/>
              <a:t>RouteValues</a:t>
            </a:r>
            <a:r>
              <a:rPr lang="en-US" dirty="0"/>
              <a:t>" (id/QueryString)</a:t>
            </a:r>
          </a:p>
          <a:p>
            <a:pPr lvl="1"/>
            <a:r>
              <a:rPr lang="en-US" dirty="0"/>
              <a:t>Not "Controller"</a:t>
            </a:r>
            <a:endParaRPr lang="nn-NO" dirty="0"/>
          </a:p>
          <a:p>
            <a:pPr marL="109728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Html.ActionLink(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</a:rPr>
              <a:t>"Delete Artist"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</a:rPr>
              <a:t>"Artist"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pPr marL="109728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	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{ artistId = item.artistId })</a:t>
            </a:r>
          </a:p>
          <a:p>
            <a:r>
              <a:rPr lang="en-US" dirty="0"/>
              <a:t>Produces: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A31515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artistId</a:t>
            </a:r>
            <a:r>
              <a:rPr lang="en-US" sz="2000" dirty="0">
                <a:solidFill>
                  <a:srgbClr val="0000FF"/>
                </a:solidFill>
              </a:rPr>
              <a:t>="1"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0000FF"/>
                </a:solidFill>
              </a:rPr>
              <a:t>="/Store/</a:t>
            </a:r>
            <a:r>
              <a:rPr lang="en-US" sz="2000" dirty="0" err="1">
                <a:solidFill>
                  <a:srgbClr val="0000FF"/>
                </a:solidFill>
              </a:rPr>
              <a:t>Delete?Length</a:t>
            </a:r>
            <a:r>
              <a:rPr lang="en-US" sz="2000" dirty="0">
                <a:solidFill>
                  <a:srgbClr val="0000FF"/>
                </a:solidFill>
              </a:rPr>
              <a:t>=6"&gt;</a:t>
            </a:r>
            <a:r>
              <a:rPr lang="en-US" sz="2000" dirty="0">
                <a:solidFill>
                  <a:prstClr val="black"/>
                </a:solidFill>
              </a:rPr>
              <a:t>Delete Artist</a:t>
            </a:r>
            <a:r>
              <a:rPr lang="en-US" sz="2000" dirty="0">
                <a:solidFill>
                  <a:srgbClr val="0000FF"/>
                </a:solidFill>
              </a:rPr>
              <a:t>&lt;/</a:t>
            </a:r>
            <a:r>
              <a:rPr lang="en-US" sz="2000" dirty="0">
                <a:solidFill>
                  <a:srgbClr val="A31515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</a:p>
          <a:p>
            <a:pPr marL="109728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…not what you expected:</a:t>
            </a:r>
          </a:p>
          <a:p>
            <a:pPr marL="109728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A31515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0000FF"/>
                </a:solidFill>
              </a:rPr>
              <a:t>="/Artist/</a:t>
            </a:r>
            <a:r>
              <a:rPr lang="en-US" sz="2000" dirty="0" err="1">
                <a:solidFill>
                  <a:srgbClr val="0000FF"/>
                </a:solidFill>
              </a:rPr>
              <a:t>Delete?artistId</a:t>
            </a:r>
            <a:r>
              <a:rPr lang="en-US" sz="2000" dirty="0">
                <a:solidFill>
                  <a:srgbClr val="0000FF"/>
                </a:solidFill>
              </a:rPr>
              <a:t>=1"&gt;</a:t>
            </a:r>
            <a:r>
              <a:rPr lang="en-US" sz="2000" dirty="0">
                <a:solidFill>
                  <a:prstClr val="black"/>
                </a:solidFill>
              </a:rPr>
              <a:t>Delete Artist</a:t>
            </a:r>
            <a:r>
              <a:rPr lang="en-US" sz="2000" dirty="0">
                <a:solidFill>
                  <a:srgbClr val="0000FF"/>
                </a:solidFill>
              </a:rPr>
              <a:t>&lt;/</a:t>
            </a:r>
            <a:r>
              <a:rPr lang="en-US" sz="2000" dirty="0">
                <a:solidFill>
                  <a:srgbClr val="A31515"/>
                </a:solidFill>
              </a:rPr>
              <a:t>a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endParaRPr lang="it-IT" sz="2000" dirty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6904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4-Parameter </a:t>
            </a:r>
            <a:r>
              <a:rPr lang="en-US" sz="3600" dirty="0" err="1"/>
              <a:t>ActionLink</a:t>
            </a:r>
            <a:r>
              <a:rPr lang="en-US" sz="3600" dirty="0"/>
              <a:t> w/ Controller</a:t>
            </a:r>
            <a:br>
              <a:rPr lang="en-US" sz="3600" dirty="0"/>
            </a:br>
            <a:r>
              <a:rPr lang="en-US" sz="1800" dirty="0"/>
              <a:t>… is not what you think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5410200" y="3675591"/>
            <a:ext cx="1600200" cy="6096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2400" y="5209116"/>
            <a:ext cx="1600200" cy="60960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305426" y="4313766"/>
            <a:ext cx="866775" cy="952500"/>
          </a:xfrm>
          <a:custGeom>
            <a:avLst/>
            <a:gdLst>
              <a:gd name="connsiteX0" fmla="*/ 866775 w 866775"/>
              <a:gd name="connsiteY0" fmla="*/ 0 h 1047750"/>
              <a:gd name="connsiteX1" fmla="*/ 714375 w 866775"/>
              <a:gd name="connsiteY1" fmla="*/ 628650 h 1047750"/>
              <a:gd name="connsiteX2" fmla="*/ 0 w 866775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1047750">
                <a:moveTo>
                  <a:pt x="866775" y="0"/>
                </a:moveTo>
                <a:cubicBezTo>
                  <a:pt x="862806" y="227012"/>
                  <a:pt x="858837" y="454025"/>
                  <a:pt x="714375" y="628650"/>
                </a:cubicBezTo>
                <a:cubicBezTo>
                  <a:pt x="569912" y="803275"/>
                  <a:pt x="284956" y="925512"/>
                  <a:pt x="0" y="1047750"/>
                </a:cubicBezTo>
              </a:path>
            </a:pathLst>
          </a:custGeom>
          <a:noFill/>
          <a:ln w="12700" cmpd="sng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1418" y="3358290"/>
            <a:ext cx="35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"Length=6" </a:t>
            </a:r>
            <a:r>
              <a:rPr lang="en-US" sz="1400" dirty="0">
                <a:sym typeface="Wingdings" panose="05000000000000000000" pitchFamily="2" charset="2"/>
              </a:rPr>
              <a:t> "Artist" is 6 characters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590924" y="3713691"/>
            <a:ext cx="1143000" cy="51435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5237691"/>
            <a:ext cx="1143000" cy="514350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1" y="3219046"/>
            <a:ext cx="131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 Controller</a:t>
            </a:r>
          </a:p>
        </p:txBody>
      </p:sp>
      <p:sp>
        <p:nvSpPr>
          <p:cNvPr id="14" name="Freeform 13"/>
          <p:cNvSpPr/>
          <p:nvPr/>
        </p:nvSpPr>
        <p:spPr>
          <a:xfrm>
            <a:off x="6925618" y="2599506"/>
            <a:ext cx="478175" cy="837961"/>
          </a:xfrm>
          <a:custGeom>
            <a:avLst/>
            <a:gdLst>
              <a:gd name="connsiteX0" fmla="*/ 436164 w 478175"/>
              <a:gd name="connsiteY0" fmla="*/ 714103 h 714103"/>
              <a:gd name="connsiteX1" fmla="*/ 444872 w 478175"/>
              <a:gd name="connsiteY1" fmla="*/ 357051 h 714103"/>
              <a:gd name="connsiteX2" fmla="*/ 70404 w 478175"/>
              <a:gd name="connsiteY2" fmla="*/ 226423 h 714103"/>
              <a:gd name="connsiteX3" fmla="*/ 735 w 478175"/>
              <a:gd name="connsiteY3" fmla="*/ 0 h 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75" h="714103">
                <a:moveTo>
                  <a:pt x="436164" y="714103"/>
                </a:moveTo>
                <a:cubicBezTo>
                  <a:pt x="470998" y="576217"/>
                  <a:pt x="505832" y="438331"/>
                  <a:pt x="444872" y="357051"/>
                </a:cubicBezTo>
                <a:cubicBezTo>
                  <a:pt x="383912" y="275771"/>
                  <a:pt x="144427" y="285931"/>
                  <a:pt x="70404" y="226423"/>
                </a:cubicBezTo>
                <a:cubicBezTo>
                  <a:pt x="-3619" y="166915"/>
                  <a:pt x="-1442" y="83457"/>
                  <a:pt x="735" y="0"/>
                </a:cubicBez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9795"/>
            <a:ext cx="11065933" cy="4843272"/>
          </a:xfrm>
        </p:spPr>
        <p:txBody>
          <a:bodyPr>
            <a:normAutofit/>
          </a:bodyPr>
          <a:lstStyle/>
          <a:p>
            <a:r>
              <a:rPr lang="en-CA" dirty="0"/>
              <a:t>Similar to </a:t>
            </a:r>
            <a:r>
              <a:rPr lang="en-CA" dirty="0" err="1"/>
              <a:t>ActionLink</a:t>
            </a:r>
            <a:r>
              <a:rPr lang="en-CA" dirty="0"/>
              <a:t>,</a:t>
            </a:r>
          </a:p>
          <a:p>
            <a:pPr lvl="1"/>
            <a:r>
              <a:rPr lang="en-CA" dirty="0"/>
              <a:t>Action, controller, </a:t>
            </a:r>
            <a:r>
              <a:rPr lang="en-CA" dirty="0" err="1"/>
              <a:t>routeValue</a:t>
            </a:r>
            <a:r>
              <a:rPr lang="en-CA" dirty="0"/>
              <a:t> in anonymous object</a:t>
            </a:r>
          </a:p>
          <a:p>
            <a:pPr lvl="2"/>
            <a:r>
              <a:rPr lang="en-CA" dirty="0"/>
              <a:t>All 3 fields are optional, current controller assumed</a:t>
            </a:r>
          </a:p>
          <a:p>
            <a:pPr lvl="1"/>
            <a:endParaRPr lang="en-CA" dirty="0"/>
          </a:p>
          <a:p>
            <a:pPr marL="109728" indent="0">
              <a:buNone/>
            </a:pPr>
            <a:endParaRPr lang="en-CA" dirty="0"/>
          </a:p>
          <a:p>
            <a:endParaRPr lang="en-CA" sz="1400" dirty="0"/>
          </a:p>
          <a:p>
            <a:r>
              <a:rPr lang="en-CA" dirty="0"/>
              <a:t>Produces: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Same result as </a:t>
            </a:r>
            <a:r>
              <a:rPr lang="en-CA" dirty="0" err="1"/>
              <a:t>ActionLink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Html.RouteLink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59031" y="2855669"/>
            <a:ext cx="8461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Html.RouteLink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 Artist"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{action=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controller=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"Artist"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id=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item.artistId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})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Html.RouteLink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 Album"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{action=</a:t>
            </a:r>
            <a:r>
              <a:rPr lang="en-CA" sz="16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albumId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item.albumId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})</a:t>
            </a:r>
            <a:endParaRPr lang="en-CA" sz="1600" dirty="0"/>
          </a:p>
        </p:txBody>
      </p:sp>
      <p:sp>
        <p:nvSpPr>
          <p:cNvPr id="6" name="Rectangle 5"/>
          <p:cNvSpPr/>
          <p:nvPr/>
        </p:nvSpPr>
        <p:spPr>
          <a:xfrm>
            <a:off x="759031" y="4315137"/>
            <a:ext cx="8424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&lt;</a:t>
            </a:r>
            <a:r>
              <a:rPr lang="it-IT" dirty="0">
                <a:solidFill>
                  <a:srgbClr val="A31515"/>
                </a:solidFill>
              </a:rPr>
              <a:t>a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</a:rPr>
              <a:t>href</a:t>
            </a:r>
            <a:r>
              <a:rPr lang="it-IT" dirty="0">
                <a:solidFill>
                  <a:srgbClr val="0000FF"/>
                </a:solidFill>
              </a:rPr>
              <a:t>="/Artist/Delete/1"&gt;</a:t>
            </a:r>
            <a:r>
              <a:rPr lang="it-IT" dirty="0">
                <a:solidFill>
                  <a:prstClr val="black"/>
                </a:solidFill>
              </a:rPr>
              <a:t>Delete Artist</a:t>
            </a:r>
            <a:r>
              <a:rPr lang="it-IT" dirty="0">
                <a:solidFill>
                  <a:srgbClr val="0000FF"/>
                </a:solidFill>
              </a:rPr>
              <a:t>&lt;/</a:t>
            </a:r>
            <a:r>
              <a:rPr lang="it-IT" dirty="0">
                <a:solidFill>
                  <a:srgbClr val="A31515"/>
                </a:solidFill>
              </a:rPr>
              <a:t>a</a:t>
            </a:r>
            <a:r>
              <a:rPr lang="it-IT" dirty="0">
                <a:solidFill>
                  <a:srgbClr val="0000FF"/>
                </a:solidFill>
              </a:rPr>
              <a:t>&gt;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A31515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00FF"/>
                </a:solidFill>
              </a:rPr>
              <a:t>="/Store/</a:t>
            </a:r>
            <a:r>
              <a:rPr lang="en-US" dirty="0" err="1">
                <a:solidFill>
                  <a:srgbClr val="0000FF"/>
                </a:solidFill>
              </a:rPr>
              <a:t>Delete?albumId</a:t>
            </a:r>
            <a:r>
              <a:rPr lang="en-US" dirty="0">
                <a:solidFill>
                  <a:srgbClr val="0000FF"/>
                </a:solidFill>
              </a:rPr>
              <a:t>=5"&gt;</a:t>
            </a:r>
            <a:r>
              <a:rPr lang="en-US" dirty="0">
                <a:solidFill>
                  <a:prstClr val="black"/>
                </a:solidFill>
              </a:rPr>
              <a:t>Delete Album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A31515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1" y="3617669"/>
            <a:ext cx="6019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action, controller &amp; id  are URL fields … rest go in QueryString</a:t>
            </a:r>
          </a:p>
        </p:txBody>
      </p:sp>
    </p:spTree>
    <p:extLst>
      <p:ext uri="{BB962C8B-B14F-4D97-AF65-F5344CB8AC3E}">
        <p14:creationId xmlns:p14="http://schemas.microsoft.com/office/powerpoint/2010/main" val="3425254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53102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Url.Action</a:t>
            </a:r>
            <a:endParaRPr lang="en-CA" dirty="0"/>
          </a:p>
          <a:p>
            <a:pPr lvl="1"/>
            <a:r>
              <a:rPr lang="en-CA" dirty="0"/>
              <a:t>Syntax like </a:t>
            </a:r>
            <a:r>
              <a:rPr lang="en-CA" dirty="0" err="1"/>
              <a:t>ActionLink</a:t>
            </a:r>
            <a:r>
              <a:rPr lang="en-CA" dirty="0"/>
              <a:t>, returns just the URL as a string</a:t>
            </a:r>
          </a:p>
          <a:p>
            <a:pPr lvl="1"/>
            <a:endParaRPr lang="en-CA" dirty="0"/>
          </a:p>
          <a:p>
            <a:pPr marL="13716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Url.Action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</a:rPr>
              <a:t>"Store"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new 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albumId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Model.AlbumId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} )</a:t>
            </a:r>
          </a:p>
          <a:p>
            <a:pPr lvl="3"/>
            <a:r>
              <a:rPr lang="en-CA" dirty="0"/>
              <a:t>Returns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</a:rPr>
              <a:t>"/Store/</a:t>
            </a:r>
            <a:r>
              <a:rPr lang="en-CA" sz="1800" dirty="0" err="1">
                <a:solidFill>
                  <a:srgbClr val="A31515"/>
                </a:solidFill>
                <a:highlight>
                  <a:srgbClr val="FFFFFF"/>
                </a:highlight>
              </a:rPr>
              <a:t>Delete?albumId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</a:rPr>
              <a:t>=2"</a:t>
            </a:r>
          </a:p>
          <a:p>
            <a:pPr lvl="4"/>
            <a:endParaRPr lang="en-CA" dirty="0"/>
          </a:p>
          <a:p>
            <a:r>
              <a:rPr lang="en-CA" dirty="0" err="1"/>
              <a:t>Url.RouteUrl</a:t>
            </a:r>
            <a:endParaRPr lang="en-CA" dirty="0"/>
          </a:p>
          <a:p>
            <a:pPr lvl="1"/>
            <a:r>
              <a:rPr lang="en-CA" dirty="0"/>
              <a:t>Syntax like </a:t>
            </a:r>
            <a:r>
              <a:rPr lang="en-CA" dirty="0" err="1"/>
              <a:t>RouteLink</a:t>
            </a:r>
            <a:r>
              <a:rPr lang="en-CA" dirty="0"/>
              <a:t>, returning the URL as a string</a:t>
            </a:r>
          </a:p>
          <a:p>
            <a:pPr lvl="1"/>
            <a:endParaRPr lang="en-CA" dirty="0"/>
          </a:p>
          <a:p>
            <a:r>
              <a:rPr lang="en-CA" dirty="0"/>
              <a:t>Could be used:</a:t>
            </a:r>
          </a:p>
          <a:p>
            <a:pPr lvl="1"/>
            <a:r>
              <a:rPr lang="en-CA" dirty="0"/>
              <a:t>To create an anchor tag around an &lt;</a:t>
            </a:r>
            <a:r>
              <a:rPr lang="en-CA" dirty="0" err="1"/>
              <a:t>img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In JavaScript sent to the page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Url.Action</a:t>
            </a:r>
            <a:r>
              <a:rPr lang="en-CA" dirty="0"/>
              <a:t> &amp; </a:t>
            </a:r>
            <a:r>
              <a:rPr lang="en-CA" dirty="0" err="1"/>
              <a:t>Url.RouteUrl</a:t>
            </a:r>
            <a:br>
              <a:rPr lang="en-CA" dirty="0"/>
            </a:br>
            <a:r>
              <a:rPr lang="en-CA" sz="2400" dirty="0"/>
              <a:t>return URL path-and-parameters to 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833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03528"/>
            <a:ext cx="8686800" cy="4919472"/>
          </a:xfrm>
        </p:spPr>
        <p:txBody>
          <a:bodyPr>
            <a:normAutofit/>
          </a:bodyPr>
          <a:lstStyle/>
          <a:p>
            <a:r>
              <a:rPr lang="en-CA" dirty="0"/>
              <a:t>Insert a </a:t>
            </a:r>
            <a:r>
              <a:rPr lang="en-CA" i="1" dirty="0"/>
              <a:t>partial </a:t>
            </a:r>
            <a:r>
              <a:rPr lang="en-CA" dirty="0"/>
              <a:t>view into a host view</a:t>
            </a:r>
          </a:p>
          <a:p>
            <a:pPr lvl="1"/>
            <a:r>
              <a:rPr lang="en-CA" dirty="0"/>
              <a:t>A </a:t>
            </a:r>
            <a:r>
              <a:rPr lang="en-CA" i="1" dirty="0"/>
              <a:t>partial view</a:t>
            </a:r>
            <a:r>
              <a:rPr lang="en-CA" dirty="0"/>
              <a:t> is a reusable snippet of HTML</a:t>
            </a:r>
          </a:p>
          <a:p>
            <a:pPr lvl="2"/>
            <a:r>
              <a:rPr lang="en-CA" dirty="0"/>
              <a:t>Containing its own HTML helpers</a:t>
            </a:r>
          </a:p>
          <a:p>
            <a:r>
              <a:rPr lang="en-CA" dirty="0"/>
              <a:t>Parameters:</a:t>
            </a:r>
          </a:p>
          <a:p>
            <a:pPr lvl="1"/>
            <a:r>
              <a:rPr lang="en-CA" dirty="0" err="1"/>
              <a:t>partialViewName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Required: looks in controller's View folder, then ~/Views/Shared</a:t>
            </a:r>
          </a:p>
          <a:p>
            <a:pPr lvl="1"/>
            <a:r>
              <a:rPr lang="en-CA" dirty="0"/>
              <a:t>model</a:t>
            </a:r>
          </a:p>
          <a:p>
            <a:pPr lvl="2"/>
            <a:r>
              <a:rPr lang="en-CA" dirty="0"/>
              <a:t>optional</a:t>
            </a:r>
          </a:p>
          <a:p>
            <a:pPr lvl="1"/>
            <a:r>
              <a:rPr lang="en-CA" dirty="0" err="1"/>
              <a:t>viewData</a:t>
            </a:r>
            <a:r>
              <a:rPr lang="en-CA" dirty="0"/>
              <a:t> 	</a:t>
            </a:r>
          </a:p>
          <a:p>
            <a:pPr lvl="2"/>
            <a:r>
              <a:rPr lang="en-CA" dirty="0"/>
              <a:t>optional</a:t>
            </a:r>
          </a:p>
          <a:p>
            <a:pPr marL="393192" lvl="1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Html.Partial</a:t>
            </a:r>
            <a:r>
              <a:rPr lang="en-CA" dirty="0"/>
              <a:t>, </a:t>
            </a:r>
            <a:r>
              <a:rPr lang="en-CA" dirty="0" err="1"/>
              <a:t>Html.RenderPartial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81201" y="5689601"/>
            <a:ext cx="7237879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Important part: a partial view does not have a controller</a:t>
            </a:r>
          </a:p>
          <a:p>
            <a:pPr algn="ctr"/>
            <a:r>
              <a:rPr lang="en-CA" sz="1600" dirty="0">
                <a:solidFill>
                  <a:srgbClr val="FFFF00"/>
                </a:solidFill>
              </a:rPr>
              <a:t>… no action to create context …</a:t>
            </a:r>
          </a:p>
          <a:p>
            <a:pPr algn="ctr"/>
            <a:r>
              <a:rPr lang="en-CA" sz="1600" dirty="0">
                <a:solidFill>
                  <a:srgbClr val="FFFF00"/>
                </a:solidFill>
                <a:sym typeface="Wingdings" pitchFamily="2" charset="2"/>
              </a:rPr>
              <a:t> It can't see the host's ViewData or Model unless you pass them </a:t>
            </a:r>
            <a:endParaRPr lang="en-CA" sz="1600" dirty="0">
              <a:solidFill>
                <a:srgbClr val="FFFF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819400" y="4355919"/>
            <a:ext cx="1561172" cy="1305106"/>
          </a:xfrm>
          <a:custGeom>
            <a:avLst/>
            <a:gdLst>
              <a:gd name="connsiteX0" fmla="*/ 0 w 1553502"/>
              <a:gd name="connsiteY0" fmla="*/ 276406 h 1305106"/>
              <a:gd name="connsiteX1" fmla="*/ 1381125 w 1553502"/>
              <a:gd name="connsiteY1" fmla="*/ 66856 h 1305106"/>
              <a:gd name="connsiteX2" fmla="*/ 1485900 w 1553502"/>
              <a:gd name="connsiteY2" fmla="*/ 1305106 h 130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502" h="1305106">
                <a:moveTo>
                  <a:pt x="0" y="276406"/>
                </a:moveTo>
                <a:cubicBezTo>
                  <a:pt x="566737" y="85906"/>
                  <a:pt x="1133475" y="-104594"/>
                  <a:pt x="1381125" y="66856"/>
                </a:cubicBezTo>
                <a:cubicBezTo>
                  <a:pt x="1628775" y="238306"/>
                  <a:pt x="1557337" y="771706"/>
                  <a:pt x="1485900" y="1305106"/>
                </a:cubicBezTo>
              </a:path>
            </a:pathLst>
          </a:custGeom>
          <a:noFill/>
          <a:ln w="28575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81300" y="4878134"/>
            <a:ext cx="1589117" cy="468566"/>
          </a:xfrm>
          <a:custGeom>
            <a:avLst/>
            <a:gdLst>
              <a:gd name="connsiteX0" fmla="*/ 1581150 w 1677074"/>
              <a:gd name="connsiteY0" fmla="*/ 390965 h 457640"/>
              <a:gd name="connsiteX1" fmla="*/ 1504950 w 1677074"/>
              <a:gd name="connsiteY1" fmla="*/ 440 h 457640"/>
              <a:gd name="connsiteX2" fmla="*/ 0 w 1677074"/>
              <a:gd name="connsiteY2" fmla="*/ 457640 h 457640"/>
              <a:gd name="connsiteX0" fmla="*/ 1581150 w 1631997"/>
              <a:gd name="connsiteY0" fmla="*/ 390965 h 457640"/>
              <a:gd name="connsiteX1" fmla="*/ 1390650 w 1631997"/>
              <a:gd name="connsiteY1" fmla="*/ 440 h 457640"/>
              <a:gd name="connsiteX2" fmla="*/ 0 w 1631997"/>
              <a:gd name="connsiteY2" fmla="*/ 457640 h 457640"/>
              <a:gd name="connsiteX0" fmla="*/ 1581150 w 1622135"/>
              <a:gd name="connsiteY0" fmla="*/ 401891 h 468566"/>
              <a:gd name="connsiteX1" fmla="*/ 1390650 w 1622135"/>
              <a:gd name="connsiteY1" fmla="*/ 11366 h 468566"/>
              <a:gd name="connsiteX2" fmla="*/ 0 w 1622135"/>
              <a:gd name="connsiteY2" fmla="*/ 468566 h 468566"/>
              <a:gd name="connsiteX0" fmla="*/ 1581150 w 1589117"/>
              <a:gd name="connsiteY0" fmla="*/ 401891 h 468566"/>
              <a:gd name="connsiteX1" fmla="*/ 1390650 w 1589117"/>
              <a:gd name="connsiteY1" fmla="*/ 11366 h 468566"/>
              <a:gd name="connsiteX2" fmla="*/ 0 w 1589117"/>
              <a:gd name="connsiteY2" fmla="*/ 468566 h 468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117" h="468566">
                <a:moveTo>
                  <a:pt x="1581150" y="401891"/>
                </a:moveTo>
                <a:cubicBezTo>
                  <a:pt x="1598612" y="191547"/>
                  <a:pt x="1606550" y="85979"/>
                  <a:pt x="1390650" y="11366"/>
                </a:cubicBezTo>
                <a:cubicBezTo>
                  <a:pt x="1174750" y="-63247"/>
                  <a:pt x="620712" y="245522"/>
                  <a:pt x="0" y="468566"/>
                </a:cubicBezTo>
              </a:path>
            </a:pathLst>
          </a:custGeom>
          <a:noFill/>
          <a:ln w="28575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Partial returns a string (of HTML):</a:t>
            </a:r>
          </a:p>
          <a:p>
            <a:pPr lvl="4"/>
            <a:r>
              <a:rPr lang="en-CA" dirty="0"/>
              <a:t>@</a:t>
            </a:r>
            <a:r>
              <a:rPr lang="en-CA" dirty="0" err="1"/>
              <a:t>Html.Partial</a:t>
            </a:r>
            <a:r>
              <a:rPr lang="en-CA" dirty="0"/>
              <a:t>("</a:t>
            </a:r>
            <a:r>
              <a:rPr lang="en-CA" dirty="0" err="1"/>
              <a:t>AlbumDisplay</a:t>
            </a:r>
            <a:r>
              <a:rPr lang="en-CA" dirty="0"/>
              <a:t>")</a:t>
            </a:r>
          </a:p>
          <a:p>
            <a:r>
              <a:rPr lang="en-CA" dirty="0" err="1"/>
              <a:t>RenderPartial</a:t>
            </a:r>
            <a:r>
              <a:rPr lang="en-CA" dirty="0"/>
              <a:t> sends directly to output stream</a:t>
            </a:r>
          </a:p>
          <a:p>
            <a:pPr lvl="1"/>
            <a:r>
              <a:rPr lang="en-CA" dirty="0"/>
              <a:t>So must be inside code block {  }: </a:t>
            </a:r>
          </a:p>
          <a:p>
            <a:pPr lvl="4"/>
            <a:r>
              <a:rPr lang="en-CA" dirty="0"/>
              <a:t>@{ </a:t>
            </a:r>
            <a:r>
              <a:rPr lang="en-CA" dirty="0" err="1"/>
              <a:t>Html.RenderPartial</a:t>
            </a:r>
            <a:r>
              <a:rPr lang="en-CA" dirty="0"/>
              <a:t>("</a:t>
            </a:r>
            <a:r>
              <a:rPr lang="en-CA" dirty="0" err="1"/>
              <a:t>AlbumDisplay</a:t>
            </a:r>
            <a:r>
              <a:rPr lang="en-CA" dirty="0"/>
              <a:t>"); }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Which is "better"?</a:t>
            </a:r>
          </a:p>
          <a:p>
            <a:pPr lvl="1"/>
            <a:r>
              <a:rPr lang="en-CA" dirty="0"/>
              <a:t>Hypothesis: </a:t>
            </a:r>
          </a:p>
          <a:p>
            <a:pPr lvl="2"/>
            <a:r>
              <a:rPr lang="en-CA" dirty="0"/>
              <a:t>"Partial" is included in the current page</a:t>
            </a:r>
          </a:p>
          <a:p>
            <a:pPr lvl="2"/>
            <a:r>
              <a:rPr lang="en-CA" dirty="0"/>
              <a:t>… </a:t>
            </a:r>
            <a:r>
              <a:rPr lang="en-CA" dirty="0" err="1"/>
              <a:t>RenderPartial</a:t>
            </a:r>
            <a:r>
              <a:rPr lang="en-CA" dirty="0"/>
              <a:t> is immediately sent to the browser</a:t>
            </a:r>
          </a:p>
          <a:p>
            <a:pPr lvl="3"/>
            <a:r>
              <a:rPr lang="en-CA" dirty="0"/>
              <a:t>Before the current page &amp; layout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Html.Partial vs Html.RenderPartial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172201" y="6172201"/>
            <a:ext cx="3158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Should only take 30 minutes to find out</a:t>
            </a:r>
          </a:p>
        </p:txBody>
      </p:sp>
    </p:spTree>
    <p:extLst>
      <p:ext uri="{BB962C8B-B14F-4D97-AF65-F5344CB8AC3E}">
        <p14:creationId xmlns:p14="http://schemas.microsoft.com/office/powerpoint/2010/main" val="1583160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</a:t>
            </a:r>
            <a:r>
              <a:rPr lang="en-CA" dirty="0" err="1"/>
              <a:t>Html.Partial</a:t>
            </a:r>
            <a:r>
              <a:rPr lang="en-CA" dirty="0"/>
              <a:t> &amp; </a:t>
            </a:r>
            <a:r>
              <a:rPr lang="en-CA" dirty="0" err="1"/>
              <a:t>Html.RenderPartial</a:t>
            </a:r>
            <a:endParaRPr lang="en-CA" dirty="0"/>
          </a:p>
          <a:p>
            <a:pPr lvl="1"/>
            <a:r>
              <a:rPr lang="en-CA" dirty="0"/>
              <a:t>To render a partial view into another view</a:t>
            </a:r>
          </a:p>
          <a:p>
            <a:r>
              <a:rPr lang="en-CA" dirty="0"/>
              <a:t>But these execute a controller action</a:t>
            </a:r>
          </a:p>
          <a:p>
            <a:pPr lvl="1"/>
            <a:r>
              <a:rPr lang="en-CA" dirty="0"/>
              <a:t>With its own independent </a:t>
            </a:r>
            <a:r>
              <a:rPr lang="en-CA" dirty="0" err="1"/>
              <a:t>DataView</a:t>
            </a:r>
            <a:r>
              <a:rPr lang="en-CA" dirty="0"/>
              <a:t> and Model</a:t>
            </a:r>
          </a:p>
          <a:p>
            <a:r>
              <a:rPr lang="en-CA" dirty="0"/>
              <a:t>Example controller action:</a:t>
            </a:r>
          </a:p>
          <a:p>
            <a:pPr lvl="2"/>
            <a:r>
              <a:rPr lang="en-CA" dirty="0"/>
              <a:t>[</a:t>
            </a:r>
            <a:r>
              <a:rPr lang="en-CA" dirty="0" err="1"/>
              <a:t>ChildActionOnly</a:t>
            </a:r>
            <a:r>
              <a:rPr lang="en-CA" dirty="0"/>
              <a:t>]</a:t>
            </a:r>
          </a:p>
          <a:p>
            <a:pPr lvl="2"/>
            <a:r>
              <a:rPr lang="en-CA" dirty="0"/>
              <a:t>public </a:t>
            </a:r>
            <a:r>
              <a:rPr lang="en-CA" dirty="0" err="1"/>
              <a:t>ActionResult</a:t>
            </a:r>
            <a:r>
              <a:rPr lang="en-CA" dirty="0"/>
              <a:t> Menu()</a:t>
            </a:r>
          </a:p>
          <a:p>
            <a:pPr lvl="2"/>
            <a:r>
              <a:rPr lang="en-CA" dirty="0"/>
              <a:t>{</a:t>
            </a:r>
          </a:p>
          <a:p>
            <a:pPr lvl="2"/>
            <a:r>
              <a:rPr lang="en-CA" dirty="0"/>
              <a:t>    </a:t>
            </a:r>
            <a:r>
              <a:rPr lang="en-CA" dirty="0" err="1"/>
              <a:t>var</a:t>
            </a:r>
            <a:r>
              <a:rPr lang="en-CA" dirty="0"/>
              <a:t> menu = </a:t>
            </a:r>
            <a:r>
              <a:rPr lang="en-CA" dirty="0" err="1"/>
              <a:t>BuildMenu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    return </a:t>
            </a:r>
            <a:r>
              <a:rPr lang="en-CA" dirty="0" err="1"/>
              <a:t>PartialView</a:t>
            </a:r>
            <a:r>
              <a:rPr lang="en-CA" dirty="0"/>
              <a:t>(menu);</a:t>
            </a:r>
          </a:p>
          <a:p>
            <a:pPr lvl="2"/>
            <a:r>
              <a:rPr lang="en-CA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Html.Action</a:t>
            </a:r>
            <a:r>
              <a:rPr lang="en-CA" dirty="0"/>
              <a:t> &amp; </a:t>
            </a:r>
            <a:r>
              <a:rPr lang="en-CA" dirty="0" err="1"/>
              <a:t>Html.RenderAction</a:t>
            </a:r>
            <a:br>
              <a:rPr lang="en-CA" dirty="0"/>
            </a:br>
            <a:r>
              <a:rPr lang="en-CA" sz="2700" dirty="0"/>
              <a:t>(</a:t>
            </a:r>
            <a:r>
              <a:rPr lang="en-CA" sz="2700" u="sng" dirty="0"/>
              <a:t>not</a:t>
            </a:r>
            <a:r>
              <a:rPr lang="en-CA" sz="2700" dirty="0"/>
              <a:t> </a:t>
            </a:r>
            <a:r>
              <a:rPr lang="en-CA" sz="2700" dirty="0" err="1"/>
              <a:t>ActionLink</a:t>
            </a:r>
            <a:r>
              <a:rPr lang="en-CA" sz="2700" dirty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3714996"/>
            <a:ext cx="3581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Note: [</a:t>
            </a:r>
            <a:r>
              <a:rPr lang="en-CA" sz="1600" dirty="0" err="1">
                <a:solidFill>
                  <a:srgbClr val="2B91AF"/>
                </a:solidFill>
                <a:highlight>
                  <a:srgbClr val="FFFFFF"/>
                </a:highlight>
              </a:rPr>
              <a:t>ChildOnlyAction</a:t>
            </a:r>
            <a:r>
              <a:rPr lang="en-CA" sz="1600" dirty="0"/>
              <a:t>]</a:t>
            </a:r>
          </a:p>
          <a:p>
            <a:endParaRPr lang="en-CA" sz="1600" dirty="0"/>
          </a:p>
          <a:p>
            <a:r>
              <a:rPr lang="en-CA" sz="1600" dirty="0"/>
              <a:t>Restricts action to </a:t>
            </a:r>
            <a:r>
              <a:rPr lang="en-CA" sz="1600" dirty="0" err="1"/>
              <a:t>invokation</a:t>
            </a:r>
            <a:r>
              <a:rPr lang="en-CA" sz="1600" dirty="0"/>
              <a:t> by </a:t>
            </a:r>
            <a:r>
              <a:rPr lang="en-CA" sz="1600" dirty="0" err="1"/>
              <a:t>Html.Action</a:t>
            </a:r>
            <a:r>
              <a:rPr lang="en-CA" sz="1600" dirty="0"/>
              <a:t> / </a:t>
            </a:r>
            <a:r>
              <a:rPr lang="en-CA" sz="1600" dirty="0" err="1"/>
              <a:t>RenderAction</a:t>
            </a:r>
            <a:r>
              <a:rPr lang="en-CA" sz="1600" dirty="0"/>
              <a:t>, not by URL</a:t>
            </a:r>
          </a:p>
          <a:p>
            <a:endParaRPr lang="en-CA" sz="1600" dirty="0"/>
          </a:p>
          <a:p>
            <a:r>
              <a:rPr lang="en-CA" sz="1400" dirty="0"/>
              <a:t>… not required, but recommended</a:t>
            </a:r>
          </a:p>
        </p:txBody>
      </p:sp>
    </p:spTree>
    <p:extLst>
      <p:ext uri="{BB962C8B-B14F-4D97-AF65-F5344CB8AC3E}">
        <p14:creationId xmlns:p14="http://schemas.microsoft.com/office/powerpoint/2010/main" val="110301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passes the variable "q" to the "Search" action in the "Album" controller: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passes the variable "q" to the Bing search engine: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Small Form Examples – Tag Helper 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343400"/>
            <a:ext cx="8285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="http://www.bing.com/search"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="get"&gt;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="q"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="country"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="Search!"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form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057399" y="2362201"/>
            <a:ext cx="9376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="query"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492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actionName</a:t>
            </a:r>
            <a:endParaRPr lang="en-CA" dirty="0"/>
          </a:p>
          <a:p>
            <a:pPr lvl="1"/>
            <a:r>
              <a:rPr lang="en-CA" dirty="0"/>
              <a:t>Required: action to be executed</a:t>
            </a:r>
          </a:p>
          <a:p>
            <a:r>
              <a:rPr lang="en-CA" dirty="0" err="1"/>
              <a:t>controllerName</a:t>
            </a:r>
            <a:endParaRPr lang="en-CA" dirty="0"/>
          </a:p>
          <a:p>
            <a:pPr lvl="1"/>
            <a:r>
              <a:rPr lang="en-CA" dirty="0"/>
              <a:t>Optional: controller to route to</a:t>
            </a:r>
          </a:p>
          <a:p>
            <a:pPr lvl="2"/>
            <a:r>
              <a:rPr lang="en-CA" dirty="0"/>
              <a:t>Default: current controller</a:t>
            </a:r>
          </a:p>
          <a:p>
            <a:r>
              <a:rPr lang="en-CA" dirty="0" err="1"/>
              <a:t>routeValues</a:t>
            </a:r>
            <a:endParaRPr lang="en-CA" dirty="0"/>
          </a:p>
          <a:p>
            <a:pPr lvl="1"/>
            <a:r>
              <a:rPr lang="en-CA" dirty="0"/>
              <a:t>Optional: parameters being passed	</a:t>
            </a:r>
          </a:p>
          <a:p>
            <a:pPr lvl="2"/>
            <a:r>
              <a:rPr lang="en-CA" dirty="0"/>
              <a:t>These aren't URL or QueryString variables </a:t>
            </a:r>
          </a:p>
          <a:p>
            <a:pPr lvl="3"/>
            <a:r>
              <a:rPr lang="en-CA" dirty="0"/>
              <a:t>So the Binder needs to look for these as parameters to the target action</a:t>
            </a:r>
          </a:p>
          <a:p>
            <a:pPr lvl="2"/>
            <a:r>
              <a:rPr lang="en-CA" dirty="0"/>
              <a:t>Use this to pass ViewData variables from the host view 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Html.Action</a:t>
            </a:r>
            <a:r>
              <a:rPr lang="en-CA" dirty="0"/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384007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Assume this class: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MenuOptions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886968" lvl="3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Width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 marL="886968" lvl="3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Height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  <a:p>
            <a:r>
              <a:rPr lang="en-CA" dirty="0"/>
              <a:t>And this controller action: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ChildActionOnly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ActionResult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Menu(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MenuOptions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options)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PartialView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(options);</a:t>
            </a:r>
          </a:p>
          <a:p>
            <a:pPr marL="886968" lvl="3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CA" sz="2000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Values via </a:t>
            </a:r>
            <a:r>
              <a:rPr lang="en-CA" dirty="0" err="1"/>
              <a:t>Html.Action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1535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17638"/>
            <a:ext cx="11294533" cy="4627562"/>
          </a:xfrm>
        </p:spPr>
        <p:txBody>
          <a:bodyPr>
            <a:normAutofit fontScale="92500"/>
          </a:bodyPr>
          <a:lstStyle/>
          <a:p>
            <a:r>
              <a:rPr lang="en-CA" dirty="0"/>
              <a:t>To reference the partial view from another view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@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Html.Action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</a:rPr>
              <a:t>"Menu"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{options =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MenuOptions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{ Width=400, Height=500 } })</a:t>
            </a:r>
            <a:endParaRPr lang="en-CA" sz="2000" dirty="0"/>
          </a:p>
          <a:p>
            <a:r>
              <a:rPr lang="en-CA" dirty="0"/>
              <a:t>Process:</a:t>
            </a:r>
          </a:p>
          <a:p>
            <a:pPr lvl="1"/>
            <a:r>
              <a:rPr lang="en-CA" dirty="0"/>
              <a:t>Host controller runs the action specified in the URL</a:t>
            </a:r>
          </a:p>
          <a:p>
            <a:pPr lvl="1"/>
            <a:r>
              <a:rPr lang="en-CA" dirty="0"/>
              <a:t>Starts to render the host view</a:t>
            </a:r>
          </a:p>
          <a:p>
            <a:pPr lvl="1"/>
            <a:r>
              <a:rPr lang="en-CA" dirty="0"/>
              <a:t>Hits the </a:t>
            </a:r>
            <a:r>
              <a:rPr lang="en-CA" dirty="0" err="1"/>
              <a:t>Html.Action</a:t>
            </a:r>
            <a:r>
              <a:rPr lang="en-CA" dirty="0"/>
              <a:t> helper</a:t>
            </a:r>
          </a:p>
          <a:p>
            <a:pPr lvl="2"/>
            <a:r>
              <a:rPr lang="en-CA" dirty="0"/>
              <a:t>Specified controller action executes</a:t>
            </a:r>
          </a:p>
          <a:p>
            <a:pPr lvl="2"/>
            <a:r>
              <a:rPr lang="en-CA" dirty="0"/>
              <a:t>Renders the partial view into host's HTML markup</a:t>
            </a:r>
          </a:p>
          <a:p>
            <a:pPr lvl="1"/>
            <a:r>
              <a:rPr lang="en-CA" dirty="0"/>
              <a:t>Continues with the line after the </a:t>
            </a:r>
            <a:r>
              <a:rPr lang="en-CA" dirty="0" err="1"/>
              <a:t>Html.Action</a:t>
            </a:r>
            <a:endParaRPr lang="en-CA" dirty="0"/>
          </a:p>
          <a:p>
            <a:r>
              <a:rPr lang="en-CA" dirty="0">
                <a:sym typeface="Wingdings" pitchFamily="2" charset="2"/>
              </a:rPr>
              <a:t> the host's ViewData is not available to the partial view or its action</a:t>
            </a:r>
          </a:p>
          <a:p>
            <a:pPr lvl="2"/>
            <a:r>
              <a:rPr lang="en-CA" dirty="0">
                <a:sym typeface="Wingdings" pitchFamily="2" charset="2"/>
              </a:rPr>
              <a:t>But you can pass ViewData fields in </a:t>
            </a:r>
            <a:r>
              <a:rPr lang="en-CA" i="1" dirty="0" err="1">
                <a:sym typeface="Wingdings" pitchFamily="2" charset="2"/>
              </a:rPr>
              <a:t>routeValues</a:t>
            </a:r>
            <a:endParaRPr lang="en-CA" i="1" dirty="0"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Passing Values via </a:t>
            </a:r>
            <a:r>
              <a:rPr lang="en-CA" dirty="0" err="1"/>
              <a:t>Html.Action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777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35997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default </a:t>
            </a:r>
            <a:r>
              <a:rPr lang="en-US" i="1" dirty="0"/>
              <a:t>action, </a:t>
            </a:r>
            <a:r>
              <a:rPr lang="en-US" dirty="0"/>
              <a:t>if not specified in the &lt;form&gt;tag</a:t>
            </a:r>
          </a:p>
          <a:p>
            <a:pPr lvl="1"/>
            <a:r>
              <a:rPr lang="en-US" dirty="0"/>
              <a:t>Uses the current URL, less the ID portion and QueryStrings</a:t>
            </a:r>
          </a:p>
          <a:p>
            <a:r>
              <a:rPr lang="en-US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</a:p>
          <a:p>
            <a:pPr lvl="1"/>
            <a:r>
              <a:rPr lang="en-US" dirty="0"/>
              <a:t>This replaces the controller in the current URL</a:t>
            </a:r>
          </a:p>
          <a:p>
            <a:r>
              <a:rPr lang="en-CA" sz="28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endParaRPr lang="en-US" dirty="0"/>
          </a:p>
          <a:p>
            <a:pPr lvl="1"/>
            <a:r>
              <a:rPr lang="en-US" dirty="0"/>
              <a:t>This replaces the action in the current URL</a:t>
            </a:r>
          </a:p>
          <a:p>
            <a:pPr lvl="1"/>
            <a:endParaRPr lang="en-US" dirty="0"/>
          </a:p>
          <a:p>
            <a:r>
              <a:rPr lang="en-US" dirty="0"/>
              <a:t>Example </a:t>
            </a:r>
            <a:r>
              <a:rPr lang="en-US" sz="1800" dirty="0"/>
              <a:t>(the resulting URL retains the original </a:t>
            </a:r>
            <a:r>
              <a:rPr lang="en-US" sz="1800" i="1" dirty="0"/>
              <a:t>http://server/)</a:t>
            </a:r>
            <a:endParaRPr lang="en-US" i="1" dirty="0"/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="get"&gt;</a:t>
            </a:r>
            <a:endParaRPr lang="en-US" sz="2400" dirty="0"/>
          </a:p>
          <a:p>
            <a:pPr lvl="1"/>
            <a:r>
              <a:rPr lang="en-US" dirty="0"/>
              <a:t>Produces: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="/Album/search"&gt;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700" dirty="0"/>
              <a:t>&lt;form&gt; Tag Helpers</a:t>
            </a:r>
            <a:br>
              <a:rPr lang="en-CA" dirty="0"/>
            </a:br>
            <a:r>
              <a:rPr lang="en-CA" dirty="0"/>
              <a:t>specifying the target controller &amp; action</a:t>
            </a:r>
          </a:p>
        </p:txBody>
      </p:sp>
    </p:spTree>
    <p:extLst>
      <p:ext uri="{BB962C8B-B14F-4D97-AF65-F5344CB8AC3E}">
        <p14:creationId xmlns:p14="http://schemas.microsoft.com/office/powerpoint/2010/main" val="76778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396" y="1417638"/>
            <a:ext cx="11977815" cy="4525963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="album"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="post"&gt;</a:t>
            </a:r>
            <a:endParaRPr lang="en-US" dirty="0"/>
          </a:p>
          <a:p>
            <a:r>
              <a:rPr lang="en-US" dirty="0"/>
              <a:t>Produces:</a:t>
            </a:r>
          </a:p>
          <a:p>
            <a:pPr marL="393192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="/album/search"&gt;</a:t>
            </a:r>
          </a:p>
          <a:p>
            <a:pPr marL="393192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&lt;!-- input and submit elements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--&gt;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2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="__</a:t>
            </a:r>
            <a:r>
              <a:rPr lang="en-CA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RequestVerificationToken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="CfD34…"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  <a:p>
            <a:pPr marL="393192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RequestVerficationToken</a:t>
            </a:r>
            <a:r>
              <a:rPr lang="en-US" dirty="0"/>
              <a:t> prevents cross-site request forgery</a:t>
            </a:r>
          </a:p>
          <a:p>
            <a:pPr lvl="1"/>
            <a:r>
              <a:rPr lang="en-US" dirty="0"/>
              <a:t>pronounced "c-surf"</a:t>
            </a:r>
          </a:p>
          <a:p>
            <a:pPr lvl="1"/>
            <a:r>
              <a:rPr lang="en-US" dirty="0"/>
              <a:t>…someone intercepting the request cannot replay it nor alter it</a:t>
            </a:r>
          </a:p>
          <a:p>
            <a:pPr lvl="3"/>
            <a:r>
              <a:rPr lang="en-US" dirty="0"/>
              <a:t>(if the receiving action has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annotation to look for it)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&lt;form&gt; Tag Helpers</a:t>
            </a:r>
            <a:br>
              <a:rPr lang="en-CA" dirty="0"/>
            </a:br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r>
              <a:rPr lang="en-CA" dirty="0"/>
              <a:t> adds security</a:t>
            </a:r>
          </a:p>
        </p:txBody>
      </p:sp>
      <p:sp>
        <p:nvSpPr>
          <p:cNvPr id="4" name="Oval 3"/>
          <p:cNvSpPr/>
          <p:nvPr/>
        </p:nvSpPr>
        <p:spPr>
          <a:xfrm>
            <a:off x="8913341" y="1260389"/>
            <a:ext cx="2669059" cy="881449"/>
          </a:xfrm>
          <a:prstGeom prst="ellipse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Arrow 4"/>
          <p:cNvSpPr/>
          <p:nvPr/>
        </p:nvSpPr>
        <p:spPr>
          <a:xfrm>
            <a:off x="189469" y="2952207"/>
            <a:ext cx="829433" cy="450020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351047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"Get" tacks all input fields on the form onto the URL</a:t>
            </a:r>
          </a:p>
          <a:p>
            <a:pPr lvl="1"/>
            <a:r>
              <a:rPr lang="en-CA" dirty="0"/>
              <a:t>As QueryString variables</a:t>
            </a:r>
          </a:p>
          <a:p>
            <a:pPr lvl="2"/>
            <a:r>
              <a:rPr lang="en-CA" dirty="0"/>
              <a:t>These are visible to the user and nasties looking over their shoulder</a:t>
            </a:r>
          </a:p>
          <a:p>
            <a:pPr lvl="1"/>
            <a:r>
              <a:rPr lang="en-CA" dirty="0"/>
              <a:t>User can save &amp; replay the request later</a:t>
            </a:r>
          </a:p>
          <a:p>
            <a:pPr lvl="2"/>
            <a:r>
              <a:rPr lang="en-CA" dirty="0"/>
              <a:t>Nasties can intercept &amp; replay request … with altered values </a:t>
            </a:r>
          </a:p>
          <a:p>
            <a:r>
              <a:rPr lang="en-CA" dirty="0"/>
              <a:t>"Post" puts the input fields into the request body</a:t>
            </a:r>
          </a:p>
          <a:p>
            <a:pPr lvl="1"/>
            <a:r>
              <a:rPr lang="en-CA" dirty="0"/>
              <a:t>Variables are not visible to the user (or to nasties)</a:t>
            </a:r>
          </a:p>
          <a:p>
            <a:pPr lvl="1"/>
            <a:r>
              <a:rPr lang="en-CA" dirty="0"/>
              <a:t>Cannot be saved, cannot be replayed … on some browsers</a:t>
            </a:r>
          </a:p>
          <a:p>
            <a:pPr lvl="1"/>
            <a:r>
              <a:rPr lang="en-CA" dirty="0"/>
              <a:t>Anti-forgery token added</a:t>
            </a:r>
          </a:p>
          <a:p>
            <a:pPr lvl="2"/>
            <a:r>
              <a:rPr lang="en-CA" dirty="0"/>
              <a:t>Prevents nasties from intercepting, altering &amp; replaying request</a:t>
            </a:r>
            <a:br>
              <a:rPr lang="en-CA" dirty="0"/>
            </a:br>
            <a:r>
              <a:rPr lang="en-CA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CA" dirty="0"/>
              <a:t> …vs…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151870" y="5655484"/>
            <a:ext cx="7470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General rule: </a:t>
            </a:r>
            <a:r>
              <a:rPr lang="en-CA" sz="1600" dirty="0">
                <a:solidFill>
                  <a:srgbClr val="FF0000"/>
                </a:solidFill>
              </a:rPr>
              <a:t>get</a:t>
            </a:r>
            <a:r>
              <a:rPr lang="en-CA" sz="1600" dirty="0"/>
              <a:t> for reading, </a:t>
            </a:r>
            <a:r>
              <a:rPr lang="en-CA" sz="1600" dirty="0">
                <a:solidFill>
                  <a:srgbClr val="FF0000"/>
                </a:solidFill>
              </a:rPr>
              <a:t>post</a:t>
            </a:r>
            <a:r>
              <a:rPr lang="en-CA" sz="1600" dirty="0"/>
              <a:t> for everything else</a:t>
            </a:r>
          </a:p>
          <a:p>
            <a:r>
              <a:rPr lang="en-CA" sz="1600" dirty="0"/>
              <a:t>Better rule: </a:t>
            </a:r>
            <a:r>
              <a:rPr lang="en-CA" sz="1600" dirty="0">
                <a:solidFill>
                  <a:srgbClr val="FF0000"/>
                </a:solidFill>
              </a:rPr>
              <a:t>post</a:t>
            </a:r>
            <a:r>
              <a:rPr lang="en-CA" sz="1600" dirty="0"/>
              <a:t> for everything, </a:t>
            </a:r>
            <a:r>
              <a:rPr lang="en-CA" sz="1600" dirty="0">
                <a:solidFill>
                  <a:srgbClr val="FF0000"/>
                </a:solidFill>
              </a:rPr>
              <a:t>get</a:t>
            </a:r>
            <a:r>
              <a:rPr lang="en-CA" sz="1600" dirty="0"/>
              <a:t> when justified &amp; then only for reading</a:t>
            </a:r>
          </a:p>
          <a:p>
            <a:r>
              <a:rPr lang="en-CA" sz="1600" dirty="0"/>
              <a:t>Best Rule: </a:t>
            </a:r>
            <a:r>
              <a:rPr lang="en-CA" sz="1600" dirty="0">
                <a:solidFill>
                  <a:srgbClr val="FF0000"/>
                </a:solidFill>
              </a:rPr>
              <a:t>post</a:t>
            </a:r>
            <a:r>
              <a:rPr lang="en-CA" sz="1600" dirty="0"/>
              <a:t> </a:t>
            </a:r>
            <a:r>
              <a:rPr lang="en-CA" sz="1600" u="sng" dirty="0"/>
              <a:t>and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FF0000"/>
                </a:solidFill>
              </a:rPr>
              <a:t>HTTPS </a:t>
            </a:r>
            <a:r>
              <a:rPr lang="en-CA" sz="1600" dirty="0"/>
              <a:t>for everything. 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2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18180"/>
            <a:ext cx="10972800" cy="1143000"/>
          </a:xfrm>
        </p:spPr>
        <p:txBody>
          <a:bodyPr/>
          <a:lstStyle/>
          <a:p>
            <a:r>
              <a:rPr lang="en-CA" dirty="0"/>
              <a:t>POST example: post-back Create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6717" y="3878996"/>
            <a:ext cx="104785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post-back Create action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save new Album record to the database, if it passes the edits.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Create([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09600" y="1653588"/>
            <a:ext cx="481584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="Create"&gt;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="form-horizontal"&gt;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744207" y="1738184"/>
            <a:ext cx="7128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method specified … so it defaults to POST</a:t>
            </a:r>
          </a:p>
          <a:p>
            <a:r>
              <a:rPr lang="en-CA" dirty="0"/>
              <a:t>No controller specified … defaults to current (Album)</a:t>
            </a:r>
          </a:p>
          <a:p>
            <a:r>
              <a:rPr lang="en-CA" dirty="0"/>
              <a:t>- anti-forgery token generated in View &amp; validated in action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3328086" y="1771615"/>
            <a:ext cx="1375719" cy="469077"/>
          </a:xfrm>
          <a:custGeom>
            <a:avLst/>
            <a:gdLst>
              <a:gd name="connsiteX0" fmla="*/ 1375719 w 1375719"/>
              <a:gd name="connsiteY0" fmla="*/ 98374 h 469077"/>
              <a:gd name="connsiteX1" fmla="*/ 626076 w 1375719"/>
              <a:gd name="connsiteY1" fmla="*/ 24234 h 469077"/>
              <a:gd name="connsiteX2" fmla="*/ 0 w 1375719"/>
              <a:gd name="connsiteY2" fmla="*/ 469077 h 46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19" h="469077">
                <a:moveTo>
                  <a:pt x="1375719" y="98374"/>
                </a:moveTo>
                <a:cubicBezTo>
                  <a:pt x="1115540" y="30412"/>
                  <a:pt x="855362" y="-37550"/>
                  <a:pt x="626076" y="24234"/>
                </a:cubicBezTo>
                <a:cubicBezTo>
                  <a:pt x="396790" y="86018"/>
                  <a:pt x="198395" y="277547"/>
                  <a:pt x="0" y="46907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 rot="421675">
            <a:off x="4664448" y="2205564"/>
            <a:ext cx="5619370" cy="2923820"/>
          </a:xfrm>
          <a:custGeom>
            <a:avLst/>
            <a:gdLst>
              <a:gd name="connsiteX0" fmla="*/ 2257168 w 2257168"/>
              <a:gd name="connsiteY0" fmla="*/ 0 h 1985319"/>
              <a:gd name="connsiteX1" fmla="*/ 1136822 w 2257168"/>
              <a:gd name="connsiteY1" fmla="*/ 733168 h 1985319"/>
              <a:gd name="connsiteX2" fmla="*/ 1985319 w 2257168"/>
              <a:gd name="connsiteY2" fmla="*/ 642552 h 1985319"/>
              <a:gd name="connsiteX3" fmla="*/ 0 w 2257168"/>
              <a:gd name="connsiteY3" fmla="*/ 1985319 h 198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168" h="1985319">
                <a:moveTo>
                  <a:pt x="2257168" y="0"/>
                </a:moveTo>
                <a:cubicBezTo>
                  <a:pt x="1719649" y="313038"/>
                  <a:pt x="1182130" y="626076"/>
                  <a:pt x="1136822" y="733168"/>
                </a:cubicBezTo>
                <a:cubicBezTo>
                  <a:pt x="1091514" y="840260"/>
                  <a:pt x="2174789" y="433860"/>
                  <a:pt x="1985319" y="642552"/>
                </a:cubicBezTo>
                <a:cubicBezTo>
                  <a:pt x="1795849" y="851244"/>
                  <a:pt x="897924" y="1418281"/>
                  <a:pt x="0" y="1985319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3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01_CreatingAWebSite</Template>
  <TotalTime>3214</TotalTime>
  <Words>4285</Words>
  <Application>Microsoft Office PowerPoint</Application>
  <PresentationFormat>Widescreen</PresentationFormat>
  <Paragraphs>665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3_Concourse</vt:lpstr>
      <vt:lpstr>4_Concourse</vt:lpstr>
      <vt:lpstr>Tag Helpers (HTML generators)</vt:lpstr>
      <vt:lpstr>HTML Helpers vs Tag Helpers</vt:lpstr>
      <vt:lpstr>&lt;form method="get" action="/Album/Search" &gt;</vt:lpstr>
      <vt:lpstr>Small Form Examples</vt:lpstr>
      <vt:lpstr>Small Form Examples – Tag Helper version</vt:lpstr>
      <vt:lpstr>&lt;form&gt; Tag Helpers specifying the target controller &amp; action</vt:lpstr>
      <vt:lpstr>&lt;form&gt; Tag Helpers method="post" adds security</vt:lpstr>
      <vt:lpstr>method="get" …vs… method="post"</vt:lpstr>
      <vt:lpstr>POST example: post-back Create</vt:lpstr>
      <vt:lpstr>&lt;form&gt; Tag Helpers Passing variables in/on the URL</vt:lpstr>
      <vt:lpstr>&lt;form&gt; Tag Helpers less common &lt;form&gt; tags</vt:lpstr>
      <vt:lpstr>Aside: submit button's formaction override</vt:lpstr>
      <vt:lpstr>Create a Search action in AlbumController - find albums with a given string in the title or artist name</vt:lpstr>
      <vt:lpstr>HTML Form to do the search</vt:lpstr>
      <vt:lpstr>Create view for Search action</vt:lpstr>
      <vt:lpstr>Result, using "get"</vt:lpstr>
      <vt:lpstr>Result, using "post"</vt:lpstr>
      <vt:lpstr>Setting up an Edit View</vt:lpstr>
      <vt:lpstr>Post-back Controller action: MyEdit</vt:lpstr>
      <vt:lpstr>Setting up a "MyEdit" View</vt:lpstr>
      <vt:lpstr>&lt;div asp-validation-summary="ModelOnly"   class="text-danger"&gt;&lt;/div&gt;</vt:lpstr>
      <vt:lpstr>Add labels &amp; Inputs to Edit View</vt:lpstr>
      <vt:lpstr>Closing tag'd elements</vt:lpstr>
      <vt:lpstr>&lt;label asp-for="GenreId" class="col-md-2"&gt;&lt;/label&gt;</vt:lpstr>
      <vt:lpstr>&lt;select asp-for="GenreId" asp-items="ViewBag.GenreId"&gt; &lt;/select&gt;</vt:lpstr>
      <vt:lpstr>Creating a SelectList for drop-downs and list-boxes</vt:lpstr>
      <vt:lpstr>Alternate way …  LINQ-like Entity Framework </vt:lpstr>
      <vt:lpstr>&lt;span asp-validation-for="GenreId" class="text-danger"&gt; &lt;/span&gt;  remember this!!!!</vt:lpstr>
      <vt:lpstr>&lt;input asp-for="Title" /&gt; &lt;input asp-for="Price" /&gt;</vt:lpstr>
      <vt:lpstr>&lt;input asp-for …  HTML5 controls generated for other DataTypes</vt:lpstr>
      <vt:lpstr>Hidden Fields &lt;input type="hidden" asp-for="AlbumId" /&gt;</vt:lpstr>
      <vt:lpstr>Annotated Model Properties: email, forced password</vt:lpstr>
      <vt:lpstr>Other input control types textarea, hidden fields</vt:lpstr>
      <vt:lpstr>Helpers &amp; ModelState</vt:lpstr>
      <vt:lpstr>Helpers &amp; Model Annotations users see a drop-down of genres, not genreId's  …though that's what we need returned</vt:lpstr>
      <vt:lpstr>Alter the Album Model a bit… &lt;input type="text" data-val="true" data-val-length="The field Title must be a string with a maximum length of 160." data-val-length-max="160" data-val-required="The Title field is required." id="Title" name="Title" value="..." /&gt;</vt:lpstr>
      <vt:lpstr>Radio Button Lists (instead of drop-downs)</vt:lpstr>
      <vt:lpstr>Radio Button Lists (instead of drop-downs)</vt:lpstr>
      <vt:lpstr>Watch Checkboxes for Booleans …they don't send anything back if unchecked … no false setting</vt:lpstr>
      <vt:lpstr>HTML Rendering Helpers</vt:lpstr>
      <vt:lpstr>Rendering Helpers</vt:lpstr>
      <vt:lpstr>Html.ActionLink</vt:lpstr>
      <vt:lpstr>Html.ActionLink</vt:lpstr>
      <vt:lpstr>4-Parameter ActionLink w/ Controller … is not what you think</vt:lpstr>
      <vt:lpstr>Html.RouteLink</vt:lpstr>
      <vt:lpstr>Url.Action &amp; Url.RouteUrl return URL path-and-parameters to action</vt:lpstr>
      <vt:lpstr>Html.Partial, Html.RenderPartial</vt:lpstr>
      <vt:lpstr>Html.Partial vs Html.RenderPartial</vt:lpstr>
      <vt:lpstr>Html.Action &amp; Html.RenderAction (not ActionLink)</vt:lpstr>
      <vt:lpstr>Html.Action parameters</vt:lpstr>
      <vt:lpstr>Passing Values via Html.Action</vt:lpstr>
      <vt:lpstr>Passing Values via Html.Action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Tag Helpers (HTML generators)</dc:title>
  <dc:creator>dturton</dc:creator>
  <cp:lastModifiedBy>dturton</cp:lastModifiedBy>
  <cp:revision>145</cp:revision>
  <dcterms:created xsi:type="dcterms:W3CDTF">2016-07-19T18:33:11Z</dcterms:created>
  <dcterms:modified xsi:type="dcterms:W3CDTF">2016-08-19T16:00:22Z</dcterms:modified>
</cp:coreProperties>
</file>