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79" r:id="rId13"/>
    <p:sldId id="265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0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5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9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97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5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343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9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7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9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8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7335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95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7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02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12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029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7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7588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15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647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3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26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4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10/26/2016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926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9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97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42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71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35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630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4276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D30913-32FA-4215-98F0-AE6A5748E7DD}" type="datetimeFigureOut">
              <a:rPr lang="en-CA" smtClean="0"/>
              <a:t>26/10/2016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E6897E-CB99-42D8-B5A6-0244AA83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6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10/26/2016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Field Display Annotations</a:t>
            </a:r>
            <a:br>
              <a:rPr lang="en-CA" dirty="0"/>
            </a:br>
            <a:r>
              <a:rPr lang="en-CA" sz="3600" dirty="0"/>
              <a:t>…using metadata &amp; partial classes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/>
              <a:t>David </a:t>
            </a:r>
            <a:r>
              <a:rPr lang="en-CA" dirty="0" err="1"/>
              <a:t>Turton</a:t>
            </a:r>
            <a:endParaRPr lang="en-CA" dirty="0"/>
          </a:p>
          <a:p>
            <a:r>
              <a:rPr lang="en-CA" dirty="0"/>
              <a:t>Conestoga College</a:t>
            </a:r>
          </a:p>
          <a:p>
            <a:r>
              <a:rPr lang="en-CA" dirty="0"/>
              <a:t>Institute of Technology and Advanced Learning</a:t>
            </a:r>
          </a:p>
          <a:p>
            <a:r>
              <a:rPr lang="en-CA" dirty="0">
                <a:hlinkClick r:id="rId2"/>
              </a:rPr>
              <a:t>dturton@conestogac.on.ca</a:t>
            </a:r>
            <a:r>
              <a:rPr lang="en-CA" dirty="0"/>
              <a:t>   </a:t>
            </a:r>
          </a:p>
          <a:p>
            <a:r>
              <a:rPr lang="en-CA" dirty="0" err="1"/>
              <a:t>Doon</a:t>
            </a:r>
            <a:r>
              <a:rPr lang="en-CA" dirty="0"/>
              <a:t> 2A605  x3610</a:t>
            </a:r>
          </a:p>
        </p:txBody>
      </p:sp>
    </p:spTree>
    <p:extLst>
      <p:ext uri="{BB962C8B-B14F-4D97-AF65-F5344CB8AC3E}">
        <p14:creationId xmlns:p14="http://schemas.microsoft.com/office/powerpoint/2010/main" val="120221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Add an annotation you can spell that doesn't need parameters</a:t>
            </a:r>
          </a:p>
          <a:p>
            <a:pPr marL="365760" lvl="1" indent="0">
              <a:buNone/>
            </a:pP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[Required]</a:t>
            </a:r>
          </a:p>
          <a:p>
            <a:pPr marL="365760" lvl="1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dirty="0"/>
          </a:p>
          <a:p>
            <a:r>
              <a:rPr lang="en-CA" dirty="0"/>
              <a:t>Right-click … open lightbulb for ideas:</a:t>
            </a:r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Select: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CA" dirty="0">
                <a:solidFill>
                  <a:srgbClr val="000000"/>
                </a:solidFill>
              </a:rPr>
              <a:t>…or type it yourself.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Annotations</a:t>
            </a:r>
            <a:br>
              <a:rPr lang="en-CA" dirty="0"/>
            </a:br>
            <a:r>
              <a:rPr lang="en-CA" sz="2700" dirty="0"/>
              <a:t>- simplest method to add the annotation's "using" clause</a:t>
            </a:r>
            <a:endParaRPr lang="en-CA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22189" y="2238862"/>
            <a:ext cx="1364257" cy="45719"/>
            <a:chOff x="1274444" y="2335494"/>
            <a:chExt cx="1588770" cy="49932"/>
          </a:xfrm>
        </p:grpSpPr>
        <p:grpSp>
          <p:nvGrpSpPr>
            <p:cNvPr id="11" name="Group 10"/>
            <p:cNvGrpSpPr/>
            <p:nvPr/>
          </p:nvGrpSpPr>
          <p:grpSpPr>
            <a:xfrm>
              <a:off x="1274444" y="2339304"/>
              <a:ext cx="436245" cy="46122"/>
              <a:chOff x="1274444" y="2339304"/>
              <a:chExt cx="436245" cy="4612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74444" y="2343114"/>
                <a:ext cx="224790" cy="42312"/>
                <a:chOff x="1274444" y="2343114"/>
                <a:chExt cx="224790" cy="42312"/>
              </a:xfrm>
            </p:grpSpPr>
            <p:sp>
              <p:nvSpPr>
                <p:cNvPr id="4" name="Freeform: Shape 3"/>
                <p:cNvSpPr/>
                <p:nvPr/>
              </p:nvSpPr>
              <p:spPr>
                <a:xfrm>
                  <a:off x="1274444" y="2343114"/>
                  <a:ext cx="120015" cy="42312"/>
                </a:xfrm>
                <a:custGeom>
                  <a:avLst/>
                  <a:gdLst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4" fmla="*/ 165735 w 165735"/>
                    <a:gd name="connsiteY4" fmla="*/ 0 h 45727"/>
                    <a:gd name="connsiteX0" fmla="*/ 0 w 166087"/>
                    <a:gd name="connsiteY0" fmla="*/ 40108 h 45830"/>
                    <a:gd name="connsiteX1" fmla="*/ 45720 w 166087"/>
                    <a:gd name="connsiteY1" fmla="*/ 3913 h 45830"/>
                    <a:gd name="connsiteX2" fmla="*/ 87630 w 166087"/>
                    <a:gd name="connsiteY2" fmla="*/ 45823 h 45830"/>
                    <a:gd name="connsiteX3" fmla="*/ 165735 w 166087"/>
                    <a:gd name="connsiteY3" fmla="*/ 103 h 45830"/>
                    <a:gd name="connsiteX4" fmla="*/ 114300 w 166087"/>
                    <a:gd name="connsiteY4" fmla="*/ 34393 h 45830"/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0" fmla="*/ 0 w 121920"/>
                    <a:gd name="connsiteY0" fmla="*/ 36231 h 43013"/>
                    <a:gd name="connsiteX1" fmla="*/ 45720 w 121920"/>
                    <a:gd name="connsiteY1" fmla="*/ 36 h 43013"/>
                    <a:gd name="connsiteX2" fmla="*/ 87630 w 121920"/>
                    <a:gd name="connsiteY2" fmla="*/ 41946 h 43013"/>
                    <a:gd name="connsiteX3" fmla="*/ 121920 w 121920"/>
                    <a:gd name="connsiteY3" fmla="*/ 30516 h 43013"/>
                    <a:gd name="connsiteX0" fmla="*/ 0 w 120015"/>
                    <a:gd name="connsiteY0" fmla="*/ 36231 h 42312"/>
                    <a:gd name="connsiteX1" fmla="*/ 45720 w 120015"/>
                    <a:gd name="connsiteY1" fmla="*/ 36 h 42312"/>
                    <a:gd name="connsiteX2" fmla="*/ 87630 w 120015"/>
                    <a:gd name="connsiteY2" fmla="*/ 41946 h 42312"/>
                    <a:gd name="connsiteX3" fmla="*/ 120015 w 120015"/>
                    <a:gd name="connsiteY3" fmla="*/ 20991 h 42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" h="42312">
                      <a:moveTo>
                        <a:pt x="0" y="36231"/>
                      </a:moveTo>
                      <a:cubicBezTo>
                        <a:pt x="15557" y="17657"/>
                        <a:pt x="31115" y="-917"/>
                        <a:pt x="45720" y="36"/>
                      </a:cubicBezTo>
                      <a:cubicBezTo>
                        <a:pt x="60325" y="988"/>
                        <a:pt x="75248" y="38454"/>
                        <a:pt x="87630" y="41946"/>
                      </a:cubicBezTo>
                      <a:cubicBezTo>
                        <a:pt x="100012" y="45438"/>
                        <a:pt x="115570" y="22896"/>
                        <a:pt x="120015" y="2099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" name="Freeform: Shape 5"/>
                <p:cNvSpPr/>
                <p:nvPr/>
              </p:nvSpPr>
              <p:spPr>
                <a:xfrm>
                  <a:off x="1379219" y="2343114"/>
                  <a:ext cx="120015" cy="42312"/>
                </a:xfrm>
                <a:custGeom>
                  <a:avLst/>
                  <a:gdLst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4" fmla="*/ 165735 w 165735"/>
                    <a:gd name="connsiteY4" fmla="*/ 0 h 45727"/>
                    <a:gd name="connsiteX0" fmla="*/ 0 w 166087"/>
                    <a:gd name="connsiteY0" fmla="*/ 40108 h 45830"/>
                    <a:gd name="connsiteX1" fmla="*/ 45720 w 166087"/>
                    <a:gd name="connsiteY1" fmla="*/ 3913 h 45830"/>
                    <a:gd name="connsiteX2" fmla="*/ 87630 w 166087"/>
                    <a:gd name="connsiteY2" fmla="*/ 45823 h 45830"/>
                    <a:gd name="connsiteX3" fmla="*/ 165735 w 166087"/>
                    <a:gd name="connsiteY3" fmla="*/ 103 h 45830"/>
                    <a:gd name="connsiteX4" fmla="*/ 114300 w 166087"/>
                    <a:gd name="connsiteY4" fmla="*/ 34393 h 45830"/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0" fmla="*/ 0 w 121920"/>
                    <a:gd name="connsiteY0" fmla="*/ 36231 h 43013"/>
                    <a:gd name="connsiteX1" fmla="*/ 45720 w 121920"/>
                    <a:gd name="connsiteY1" fmla="*/ 36 h 43013"/>
                    <a:gd name="connsiteX2" fmla="*/ 87630 w 121920"/>
                    <a:gd name="connsiteY2" fmla="*/ 41946 h 43013"/>
                    <a:gd name="connsiteX3" fmla="*/ 121920 w 121920"/>
                    <a:gd name="connsiteY3" fmla="*/ 30516 h 43013"/>
                    <a:gd name="connsiteX0" fmla="*/ 0 w 120015"/>
                    <a:gd name="connsiteY0" fmla="*/ 36231 h 42312"/>
                    <a:gd name="connsiteX1" fmla="*/ 45720 w 120015"/>
                    <a:gd name="connsiteY1" fmla="*/ 36 h 42312"/>
                    <a:gd name="connsiteX2" fmla="*/ 87630 w 120015"/>
                    <a:gd name="connsiteY2" fmla="*/ 41946 h 42312"/>
                    <a:gd name="connsiteX3" fmla="*/ 120015 w 120015"/>
                    <a:gd name="connsiteY3" fmla="*/ 20991 h 42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" h="42312">
                      <a:moveTo>
                        <a:pt x="0" y="36231"/>
                      </a:moveTo>
                      <a:cubicBezTo>
                        <a:pt x="15557" y="17657"/>
                        <a:pt x="31115" y="-917"/>
                        <a:pt x="45720" y="36"/>
                      </a:cubicBezTo>
                      <a:cubicBezTo>
                        <a:pt x="60325" y="988"/>
                        <a:pt x="75248" y="38454"/>
                        <a:pt x="87630" y="41946"/>
                      </a:cubicBezTo>
                      <a:cubicBezTo>
                        <a:pt x="100012" y="45438"/>
                        <a:pt x="115570" y="22896"/>
                        <a:pt x="120015" y="2099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485899" y="2339304"/>
                <a:ext cx="224790" cy="42312"/>
                <a:chOff x="1274444" y="2343114"/>
                <a:chExt cx="224790" cy="42312"/>
              </a:xfrm>
            </p:grpSpPr>
            <p:sp>
              <p:nvSpPr>
                <p:cNvPr id="9" name="Freeform: Shape 8"/>
                <p:cNvSpPr/>
                <p:nvPr/>
              </p:nvSpPr>
              <p:spPr>
                <a:xfrm>
                  <a:off x="1274444" y="2343114"/>
                  <a:ext cx="120015" cy="42312"/>
                </a:xfrm>
                <a:custGeom>
                  <a:avLst/>
                  <a:gdLst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4" fmla="*/ 165735 w 165735"/>
                    <a:gd name="connsiteY4" fmla="*/ 0 h 45727"/>
                    <a:gd name="connsiteX0" fmla="*/ 0 w 166087"/>
                    <a:gd name="connsiteY0" fmla="*/ 40108 h 45830"/>
                    <a:gd name="connsiteX1" fmla="*/ 45720 w 166087"/>
                    <a:gd name="connsiteY1" fmla="*/ 3913 h 45830"/>
                    <a:gd name="connsiteX2" fmla="*/ 87630 w 166087"/>
                    <a:gd name="connsiteY2" fmla="*/ 45823 h 45830"/>
                    <a:gd name="connsiteX3" fmla="*/ 165735 w 166087"/>
                    <a:gd name="connsiteY3" fmla="*/ 103 h 45830"/>
                    <a:gd name="connsiteX4" fmla="*/ 114300 w 166087"/>
                    <a:gd name="connsiteY4" fmla="*/ 34393 h 45830"/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0" fmla="*/ 0 w 121920"/>
                    <a:gd name="connsiteY0" fmla="*/ 36231 h 43013"/>
                    <a:gd name="connsiteX1" fmla="*/ 45720 w 121920"/>
                    <a:gd name="connsiteY1" fmla="*/ 36 h 43013"/>
                    <a:gd name="connsiteX2" fmla="*/ 87630 w 121920"/>
                    <a:gd name="connsiteY2" fmla="*/ 41946 h 43013"/>
                    <a:gd name="connsiteX3" fmla="*/ 121920 w 121920"/>
                    <a:gd name="connsiteY3" fmla="*/ 30516 h 43013"/>
                    <a:gd name="connsiteX0" fmla="*/ 0 w 120015"/>
                    <a:gd name="connsiteY0" fmla="*/ 36231 h 42312"/>
                    <a:gd name="connsiteX1" fmla="*/ 45720 w 120015"/>
                    <a:gd name="connsiteY1" fmla="*/ 36 h 42312"/>
                    <a:gd name="connsiteX2" fmla="*/ 87630 w 120015"/>
                    <a:gd name="connsiteY2" fmla="*/ 41946 h 42312"/>
                    <a:gd name="connsiteX3" fmla="*/ 120015 w 120015"/>
                    <a:gd name="connsiteY3" fmla="*/ 20991 h 42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" h="42312">
                      <a:moveTo>
                        <a:pt x="0" y="36231"/>
                      </a:moveTo>
                      <a:cubicBezTo>
                        <a:pt x="15557" y="17657"/>
                        <a:pt x="31115" y="-917"/>
                        <a:pt x="45720" y="36"/>
                      </a:cubicBezTo>
                      <a:cubicBezTo>
                        <a:pt x="60325" y="988"/>
                        <a:pt x="75248" y="38454"/>
                        <a:pt x="87630" y="41946"/>
                      </a:cubicBezTo>
                      <a:cubicBezTo>
                        <a:pt x="100012" y="45438"/>
                        <a:pt x="115570" y="22896"/>
                        <a:pt x="120015" y="2099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" name="Freeform: Shape 9"/>
                <p:cNvSpPr/>
                <p:nvPr/>
              </p:nvSpPr>
              <p:spPr>
                <a:xfrm>
                  <a:off x="1379219" y="2343114"/>
                  <a:ext cx="120015" cy="42312"/>
                </a:xfrm>
                <a:custGeom>
                  <a:avLst/>
                  <a:gdLst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4" fmla="*/ 165735 w 165735"/>
                    <a:gd name="connsiteY4" fmla="*/ 0 h 45727"/>
                    <a:gd name="connsiteX0" fmla="*/ 0 w 166087"/>
                    <a:gd name="connsiteY0" fmla="*/ 40108 h 45830"/>
                    <a:gd name="connsiteX1" fmla="*/ 45720 w 166087"/>
                    <a:gd name="connsiteY1" fmla="*/ 3913 h 45830"/>
                    <a:gd name="connsiteX2" fmla="*/ 87630 w 166087"/>
                    <a:gd name="connsiteY2" fmla="*/ 45823 h 45830"/>
                    <a:gd name="connsiteX3" fmla="*/ 165735 w 166087"/>
                    <a:gd name="connsiteY3" fmla="*/ 103 h 45830"/>
                    <a:gd name="connsiteX4" fmla="*/ 114300 w 166087"/>
                    <a:gd name="connsiteY4" fmla="*/ 34393 h 45830"/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0" fmla="*/ 0 w 121920"/>
                    <a:gd name="connsiteY0" fmla="*/ 36231 h 43013"/>
                    <a:gd name="connsiteX1" fmla="*/ 45720 w 121920"/>
                    <a:gd name="connsiteY1" fmla="*/ 36 h 43013"/>
                    <a:gd name="connsiteX2" fmla="*/ 87630 w 121920"/>
                    <a:gd name="connsiteY2" fmla="*/ 41946 h 43013"/>
                    <a:gd name="connsiteX3" fmla="*/ 121920 w 121920"/>
                    <a:gd name="connsiteY3" fmla="*/ 30516 h 43013"/>
                    <a:gd name="connsiteX0" fmla="*/ 0 w 120015"/>
                    <a:gd name="connsiteY0" fmla="*/ 36231 h 42312"/>
                    <a:gd name="connsiteX1" fmla="*/ 45720 w 120015"/>
                    <a:gd name="connsiteY1" fmla="*/ 36 h 42312"/>
                    <a:gd name="connsiteX2" fmla="*/ 87630 w 120015"/>
                    <a:gd name="connsiteY2" fmla="*/ 41946 h 42312"/>
                    <a:gd name="connsiteX3" fmla="*/ 120015 w 120015"/>
                    <a:gd name="connsiteY3" fmla="*/ 20991 h 42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" h="42312">
                      <a:moveTo>
                        <a:pt x="0" y="36231"/>
                      </a:moveTo>
                      <a:cubicBezTo>
                        <a:pt x="15557" y="17657"/>
                        <a:pt x="31115" y="-917"/>
                        <a:pt x="45720" y="36"/>
                      </a:cubicBezTo>
                      <a:cubicBezTo>
                        <a:pt x="60325" y="988"/>
                        <a:pt x="75248" y="38454"/>
                        <a:pt x="87630" y="41946"/>
                      </a:cubicBezTo>
                      <a:cubicBezTo>
                        <a:pt x="100012" y="45438"/>
                        <a:pt x="115570" y="22896"/>
                        <a:pt x="120015" y="2099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1693544" y="2335494"/>
              <a:ext cx="1169670" cy="48027"/>
              <a:chOff x="1693544" y="2335494"/>
              <a:chExt cx="1169670" cy="4802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93544" y="2337399"/>
                <a:ext cx="436245" cy="46122"/>
                <a:chOff x="1274444" y="2339304"/>
                <a:chExt cx="436245" cy="461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74444" y="2343114"/>
                  <a:ext cx="224790" cy="42312"/>
                  <a:chOff x="1274444" y="2343114"/>
                  <a:chExt cx="224790" cy="42312"/>
                </a:xfrm>
              </p:grpSpPr>
              <p:sp>
                <p:nvSpPr>
                  <p:cNvPr id="17" name="Freeform: Shape 16"/>
                  <p:cNvSpPr/>
                  <p:nvPr/>
                </p:nvSpPr>
                <p:spPr>
                  <a:xfrm>
                    <a:off x="1274444" y="2343114"/>
                    <a:ext cx="120015" cy="42312"/>
                  </a:xfrm>
                  <a:custGeom>
                    <a:avLst/>
                    <a:gdLst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4" fmla="*/ 165735 w 165735"/>
                      <a:gd name="connsiteY4" fmla="*/ 0 h 45727"/>
                      <a:gd name="connsiteX0" fmla="*/ 0 w 166087"/>
                      <a:gd name="connsiteY0" fmla="*/ 40108 h 45830"/>
                      <a:gd name="connsiteX1" fmla="*/ 45720 w 166087"/>
                      <a:gd name="connsiteY1" fmla="*/ 3913 h 45830"/>
                      <a:gd name="connsiteX2" fmla="*/ 87630 w 166087"/>
                      <a:gd name="connsiteY2" fmla="*/ 45823 h 45830"/>
                      <a:gd name="connsiteX3" fmla="*/ 165735 w 166087"/>
                      <a:gd name="connsiteY3" fmla="*/ 103 h 45830"/>
                      <a:gd name="connsiteX4" fmla="*/ 114300 w 166087"/>
                      <a:gd name="connsiteY4" fmla="*/ 34393 h 45830"/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0" fmla="*/ 0 w 121920"/>
                      <a:gd name="connsiteY0" fmla="*/ 36231 h 43013"/>
                      <a:gd name="connsiteX1" fmla="*/ 45720 w 121920"/>
                      <a:gd name="connsiteY1" fmla="*/ 36 h 43013"/>
                      <a:gd name="connsiteX2" fmla="*/ 87630 w 121920"/>
                      <a:gd name="connsiteY2" fmla="*/ 41946 h 43013"/>
                      <a:gd name="connsiteX3" fmla="*/ 121920 w 121920"/>
                      <a:gd name="connsiteY3" fmla="*/ 30516 h 43013"/>
                      <a:gd name="connsiteX0" fmla="*/ 0 w 120015"/>
                      <a:gd name="connsiteY0" fmla="*/ 36231 h 42312"/>
                      <a:gd name="connsiteX1" fmla="*/ 45720 w 120015"/>
                      <a:gd name="connsiteY1" fmla="*/ 36 h 42312"/>
                      <a:gd name="connsiteX2" fmla="*/ 87630 w 120015"/>
                      <a:gd name="connsiteY2" fmla="*/ 41946 h 42312"/>
                      <a:gd name="connsiteX3" fmla="*/ 120015 w 120015"/>
                      <a:gd name="connsiteY3" fmla="*/ 20991 h 4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015" h="42312">
                        <a:moveTo>
                          <a:pt x="0" y="36231"/>
                        </a:moveTo>
                        <a:cubicBezTo>
                          <a:pt x="15557" y="17657"/>
                          <a:pt x="31115" y="-917"/>
                          <a:pt x="45720" y="36"/>
                        </a:cubicBezTo>
                        <a:cubicBezTo>
                          <a:pt x="60325" y="988"/>
                          <a:pt x="75248" y="38454"/>
                          <a:pt x="87630" y="41946"/>
                        </a:cubicBezTo>
                        <a:cubicBezTo>
                          <a:pt x="100012" y="45438"/>
                          <a:pt x="115570" y="22896"/>
                          <a:pt x="120015" y="2099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8" name="Freeform: Shape 17"/>
                  <p:cNvSpPr/>
                  <p:nvPr/>
                </p:nvSpPr>
                <p:spPr>
                  <a:xfrm>
                    <a:off x="1379219" y="2343114"/>
                    <a:ext cx="120015" cy="42312"/>
                  </a:xfrm>
                  <a:custGeom>
                    <a:avLst/>
                    <a:gdLst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4" fmla="*/ 165735 w 165735"/>
                      <a:gd name="connsiteY4" fmla="*/ 0 h 45727"/>
                      <a:gd name="connsiteX0" fmla="*/ 0 w 166087"/>
                      <a:gd name="connsiteY0" fmla="*/ 40108 h 45830"/>
                      <a:gd name="connsiteX1" fmla="*/ 45720 w 166087"/>
                      <a:gd name="connsiteY1" fmla="*/ 3913 h 45830"/>
                      <a:gd name="connsiteX2" fmla="*/ 87630 w 166087"/>
                      <a:gd name="connsiteY2" fmla="*/ 45823 h 45830"/>
                      <a:gd name="connsiteX3" fmla="*/ 165735 w 166087"/>
                      <a:gd name="connsiteY3" fmla="*/ 103 h 45830"/>
                      <a:gd name="connsiteX4" fmla="*/ 114300 w 166087"/>
                      <a:gd name="connsiteY4" fmla="*/ 34393 h 45830"/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0" fmla="*/ 0 w 121920"/>
                      <a:gd name="connsiteY0" fmla="*/ 36231 h 43013"/>
                      <a:gd name="connsiteX1" fmla="*/ 45720 w 121920"/>
                      <a:gd name="connsiteY1" fmla="*/ 36 h 43013"/>
                      <a:gd name="connsiteX2" fmla="*/ 87630 w 121920"/>
                      <a:gd name="connsiteY2" fmla="*/ 41946 h 43013"/>
                      <a:gd name="connsiteX3" fmla="*/ 121920 w 121920"/>
                      <a:gd name="connsiteY3" fmla="*/ 30516 h 43013"/>
                      <a:gd name="connsiteX0" fmla="*/ 0 w 120015"/>
                      <a:gd name="connsiteY0" fmla="*/ 36231 h 42312"/>
                      <a:gd name="connsiteX1" fmla="*/ 45720 w 120015"/>
                      <a:gd name="connsiteY1" fmla="*/ 36 h 42312"/>
                      <a:gd name="connsiteX2" fmla="*/ 87630 w 120015"/>
                      <a:gd name="connsiteY2" fmla="*/ 41946 h 42312"/>
                      <a:gd name="connsiteX3" fmla="*/ 120015 w 120015"/>
                      <a:gd name="connsiteY3" fmla="*/ 20991 h 4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015" h="42312">
                        <a:moveTo>
                          <a:pt x="0" y="36231"/>
                        </a:moveTo>
                        <a:cubicBezTo>
                          <a:pt x="15557" y="17657"/>
                          <a:pt x="31115" y="-917"/>
                          <a:pt x="45720" y="36"/>
                        </a:cubicBezTo>
                        <a:cubicBezTo>
                          <a:pt x="60325" y="988"/>
                          <a:pt x="75248" y="38454"/>
                          <a:pt x="87630" y="41946"/>
                        </a:cubicBezTo>
                        <a:cubicBezTo>
                          <a:pt x="100012" y="45438"/>
                          <a:pt x="115570" y="22896"/>
                          <a:pt x="120015" y="2099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1485899" y="2339304"/>
                  <a:ext cx="224790" cy="42312"/>
                  <a:chOff x="1274444" y="2343114"/>
                  <a:chExt cx="224790" cy="42312"/>
                </a:xfrm>
              </p:grpSpPr>
              <p:sp>
                <p:nvSpPr>
                  <p:cNvPr id="15" name="Freeform: Shape 14"/>
                  <p:cNvSpPr/>
                  <p:nvPr/>
                </p:nvSpPr>
                <p:spPr>
                  <a:xfrm>
                    <a:off x="1274444" y="2343114"/>
                    <a:ext cx="120015" cy="42312"/>
                  </a:xfrm>
                  <a:custGeom>
                    <a:avLst/>
                    <a:gdLst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4" fmla="*/ 165735 w 165735"/>
                      <a:gd name="connsiteY4" fmla="*/ 0 h 45727"/>
                      <a:gd name="connsiteX0" fmla="*/ 0 w 166087"/>
                      <a:gd name="connsiteY0" fmla="*/ 40108 h 45830"/>
                      <a:gd name="connsiteX1" fmla="*/ 45720 w 166087"/>
                      <a:gd name="connsiteY1" fmla="*/ 3913 h 45830"/>
                      <a:gd name="connsiteX2" fmla="*/ 87630 w 166087"/>
                      <a:gd name="connsiteY2" fmla="*/ 45823 h 45830"/>
                      <a:gd name="connsiteX3" fmla="*/ 165735 w 166087"/>
                      <a:gd name="connsiteY3" fmla="*/ 103 h 45830"/>
                      <a:gd name="connsiteX4" fmla="*/ 114300 w 166087"/>
                      <a:gd name="connsiteY4" fmla="*/ 34393 h 45830"/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0" fmla="*/ 0 w 121920"/>
                      <a:gd name="connsiteY0" fmla="*/ 36231 h 43013"/>
                      <a:gd name="connsiteX1" fmla="*/ 45720 w 121920"/>
                      <a:gd name="connsiteY1" fmla="*/ 36 h 43013"/>
                      <a:gd name="connsiteX2" fmla="*/ 87630 w 121920"/>
                      <a:gd name="connsiteY2" fmla="*/ 41946 h 43013"/>
                      <a:gd name="connsiteX3" fmla="*/ 121920 w 121920"/>
                      <a:gd name="connsiteY3" fmla="*/ 30516 h 43013"/>
                      <a:gd name="connsiteX0" fmla="*/ 0 w 120015"/>
                      <a:gd name="connsiteY0" fmla="*/ 36231 h 42312"/>
                      <a:gd name="connsiteX1" fmla="*/ 45720 w 120015"/>
                      <a:gd name="connsiteY1" fmla="*/ 36 h 42312"/>
                      <a:gd name="connsiteX2" fmla="*/ 87630 w 120015"/>
                      <a:gd name="connsiteY2" fmla="*/ 41946 h 42312"/>
                      <a:gd name="connsiteX3" fmla="*/ 120015 w 120015"/>
                      <a:gd name="connsiteY3" fmla="*/ 20991 h 4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015" h="42312">
                        <a:moveTo>
                          <a:pt x="0" y="36231"/>
                        </a:moveTo>
                        <a:cubicBezTo>
                          <a:pt x="15557" y="17657"/>
                          <a:pt x="31115" y="-917"/>
                          <a:pt x="45720" y="36"/>
                        </a:cubicBezTo>
                        <a:cubicBezTo>
                          <a:pt x="60325" y="988"/>
                          <a:pt x="75248" y="38454"/>
                          <a:pt x="87630" y="41946"/>
                        </a:cubicBezTo>
                        <a:cubicBezTo>
                          <a:pt x="100012" y="45438"/>
                          <a:pt x="115570" y="22896"/>
                          <a:pt x="120015" y="2099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6" name="Freeform: Shape 15"/>
                  <p:cNvSpPr/>
                  <p:nvPr/>
                </p:nvSpPr>
                <p:spPr>
                  <a:xfrm>
                    <a:off x="1379219" y="2343114"/>
                    <a:ext cx="120015" cy="42312"/>
                  </a:xfrm>
                  <a:custGeom>
                    <a:avLst/>
                    <a:gdLst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4" fmla="*/ 165735 w 165735"/>
                      <a:gd name="connsiteY4" fmla="*/ 0 h 45727"/>
                      <a:gd name="connsiteX0" fmla="*/ 0 w 166087"/>
                      <a:gd name="connsiteY0" fmla="*/ 40108 h 45830"/>
                      <a:gd name="connsiteX1" fmla="*/ 45720 w 166087"/>
                      <a:gd name="connsiteY1" fmla="*/ 3913 h 45830"/>
                      <a:gd name="connsiteX2" fmla="*/ 87630 w 166087"/>
                      <a:gd name="connsiteY2" fmla="*/ 45823 h 45830"/>
                      <a:gd name="connsiteX3" fmla="*/ 165735 w 166087"/>
                      <a:gd name="connsiteY3" fmla="*/ 103 h 45830"/>
                      <a:gd name="connsiteX4" fmla="*/ 114300 w 166087"/>
                      <a:gd name="connsiteY4" fmla="*/ 34393 h 45830"/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0" fmla="*/ 0 w 121920"/>
                      <a:gd name="connsiteY0" fmla="*/ 36231 h 43013"/>
                      <a:gd name="connsiteX1" fmla="*/ 45720 w 121920"/>
                      <a:gd name="connsiteY1" fmla="*/ 36 h 43013"/>
                      <a:gd name="connsiteX2" fmla="*/ 87630 w 121920"/>
                      <a:gd name="connsiteY2" fmla="*/ 41946 h 43013"/>
                      <a:gd name="connsiteX3" fmla="*/ 121920 w 121920"/>
                      <a:gd name="connsiteY3" fmla="*/ 30516 h 43013"/>
                      <a:gd name="connsiteX0" fmla="*/ 0 w 120015"/>
                      <a:gd name="connsiteY0" fmla="*/ 36231 h 42312"/>
                      <a:gd name="connsiteX1" fmla="*/ 45720 w 120015"/>
                      <a:gd name="connsiteY1" fmla="*/ 36 h 42312"/>
                      <a:gd name="connsiteX2" fmla="*/ 87630 w 120015"/>
                      <a:gd name="connsiteY2" fmla="*/ 41946 h 42312"/>
                      <a:gd name="connsiteX3" fmla="*/ 120015 w 120015"/>
                      <a:gd name="connsiteY3" fmla="*/ 20991 h 4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015" h="42312">
                        <a:moveTo>
                          <a:pt x="0" y="36231"/>
                        </a:moveTo>
                        <a:cubicBezTo>
                          <a:pt x="15557" y="17657"/>
                          <a:pt x="31115" y="-917"/>
                          <a:pt x="45720" y="36"/>
                        </a:cubicBezTo>
                        <a:cubicBezTo>
                          <a:pt x="60325" y="988"/>
                          <a:pt x="75248" y="38454"/>
                          <a:pt x="87630" y="41946"/>
                        </a:cubicBezTo>
                        <a:cubicBezTo>
                          <a:pt x="100012" y="45438"/>
                          <a:pt x="115570" y="22896"/>
                          <a:pt x="120015" y="2099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grpSp>
            <p:nvGrpSpPr>
              <p:cNvPr id="33" name="Group 32"/>
              <p:cNvGrpSpPr/>
              <p:nvPr/>
            </p:nvGrpSpPr>
            <p:grpSpPr>
              <a:xfrm>
                <a:off x="2112644" y="2335494"/>
                <a:ext cx="750570" cy="48027"/>
                <a:chOff x="2112644" y="2335494"/>
                <a:chExt cx="750570" cy="4802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112644" y="2337399"/>
                  <a:ext cx="436245" cy="46122"/>
                  <a:chOff x="1274444" y="2339304"/>
                  <a:chExt cx="436245" cy="46122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274444" y="2343114"/>
                    <a:ext cx="224790" cy="42312"/>
                    <a:chOff x="1274444" y="2343114"/>
                    <a:chExt cx="224790" cy="42312"/>
                  </a:xfrm>
                </p:grpSpPr>
                <p:sp>
                  <p:nvSpPr>
                    <p:cNvPr id="24" name="Freeform: Shape 23"/>
                    <p:cNvSpPr/>
                    <p:nvPr/>
                  </p:nvSpPr>
                  <p:spPr>
                    <a:xfrm>
                      <a:off x="1274444" y="2343114"/>
                      <a:ext cx="120015" cy="42312"/>
                    </a:xfrm>
                    <a:custGeom>
                      <a:avLst/>
                      <a:gdLst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4" fmla="*/ 165735 w 165735"/>
                        <a:gd name="connsiteY4" fmla="*/ 0 h 45727"/>
                        <a:gd name="connsiteX0" fmla="*/ 0 w 166087"/>
                        <a:gd name="connsiteY0" fmla="*/ 40108 h 45830"/>
                        <a:gd name="connsiteX1" fmla="*/ 45720 w 166087"/>
                        <a:gd name="connsiteY1" fmla="*/ 3913 h 45830"/>
                        <a:gd name="connsiteX2" fmla="*/ 87630 w 166087"/>
                        <a:gd name="connsiteY2" fmla="*/ 45823 h 45830"/>
                        <a:gd name="connsiteX3" fmla="*/ 165735 w 166087"/>
                        <a:gd name="connsiteY3" fmla="*/ 103 h 45830"/>
                        <a:gd name="connsiteX4" fmla="*/ 114300 w 166087"/>
                        <a:gd name="connsiteY4" fmla="*/ 34393 h 45830"/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0" fmla="*/ 0 w 121920"/>
                        <a:gd name="connsiteY0" fmla="*/ 36231 h 43013"/>
                        <a:gd name="connsiteX1" fmla="*/ 45720 w 121920"/>
                        <a:gd name="connsiteY1" fmla="*/ 36 h 43013"/>
                        <a:gd name="connsiteX2" fmla="*/ 87630 w 121920"/>
                        <a:gd name="connsiteY2" fmla="*/ 41946 h 43013"/>
                        <a:gd name="connsiteX3" fmla="*/ 121920 w 121920"/>
                        <a:gd name="connsiteY3" fmla="*/ 30516 h 43013"/>
                        <a:gd name="connsiteX0" fmla="*/ 0 w 120015"/>
                        <a:gd name="connsiteY0" fmla="*/ 36231 h 42312"/>
                        <a:gd name="connsiteX1" fmla="*/ 45720 w 120015"/>
                        <a:gd name="connsiteY1" fmla="*/ 36 h 42312"/>
                        <a:gd name="connsiteX2" fmla="*/ 87630 w 120015"/>
                        <a:gd name="connsiteY2" fmla="*/ 41946 h 42312"/>
                        <a:gd name="connsiteX3" fmla="*/ 120015 w 120015"/>
                        <a:gd name="connsiteY3" fmla="*/ 20991 h 42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0015" h="42312">
                          <a:moveTo>
                            <a:pt x="0" y="36231"/>
                          </a:moveTo>
                          <a:cubicBezTo>
                            <a:pt x="15557" y="17657"/>
                            <a:pt x="31115" y="-917"/>
                            <a:pt x="45720" y="36"/>
                          </a:cubicBezTo>
                          <a:cubicBezTo>
                            <a:pt x="60325" y="988"/>
                            <a:pt x="75248" y="38454"/>
                            <a:pt x="87630" y="41946"/>
                          </a:cubicBezTo>
                          <a:cubicBezTo>
                            <a:pt x="100012" y="45438"/>
                            <a:pt x="115570" y="22896"/>
                            <a:pt x="120015" y="20991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5" name="Freeform: Shape 24"/>
                    <p:cNvSpPr/>
                    <p:nvPr/>
                  </p:nvSpPr>
                  <p:spPr>
                    <a:xfrm>
                      <a:off x="1379219" y="2343114"/>
                      <a:ext cx="120015" cy="42312"/>
                    </a:xfrm>
                    <a:custGeom>
                      <a:avLst/>
                      <a:gdLst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4" fmla="*/ 165735 w 165735"/>
                        <a:gd name="connsiteY4" fmla="*/ 0 h 45727"/>
                        <a:gd name="connsiteX0" fmla="*/ 0 w 166087"/>
                        <a:gd name="connsiteY0" fmla="*/ 40108 h 45830"/>
                        <a:gd name="connsiteX1" fmla="*/ 45720 w 166087"/>
                        <a:gd name="connsiteY1" fmla="*/ 3913 h 45830"/>
                        <a:gd name="connsiteX2" fmla="*/ 87630 w 166087"/>
                        <a:gd name="connsiteY2" fmla="*/ 45823 h 45830"/>
                        <a:gd name="connsiteX3" fmla="*/ 165735 w 166087"/>
                        <a:gd name="connsiteY3" fmla="*/ 103 h 45830"/>
                        <a:gd name="connsiteX4" fmla="*/ 114300 w 166087"/>
                        <a:gd name="connsiteY4" fmla="*/ 34393 h 45830"/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0" fmla="*/ 0 w 121920"/>
                        <a:gd name="connsiteY0" fmla="*/ 36231 h 43013"/>
                        <a:gd name="connsiteX1" fmla="*/ 45720 w 121920"/>
                        <a:gd name="connsiteY1" fmla="*/ 36 h 43013"/>
                        <a:gd name="connsiteX2" fmla="*/ 87630 w 121920"/>
                        <a:gd name="connsiteY2" fmla="*/ 41946 h 43013"/>
                        <a:gd name="connsiteX3" fmla="*/ 121920 w 121920"/>
                        <a:gd name="connsiteY3" fmla="*/ 30516 h 43013"/>
                        <a:gd name="connsiteX0" fmla="*/ 0 w 120015"/>
                        <a:gd name="connsiteY0" fmla="*/ 36231 h 42312"/>
                        <a:gd name="connsiteX1" fmla="*/ 45720 w 120015"/>
                        <a:gd name="connsiteY1" fmla="*/ 36 h 42312"/>
                        <a:gd name="connsiteX2" fmla="*/ 87630 w 120015"/>
                        <a:gd name="connsiteY2" fmla="*/ 41946 h 42312"/>
                        <a:gd name="connsiteX3" fmla="*/ 120015 w 120015"/>
                        <a:gd name="connsiteY3" fmla="*/ 20991 h 42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0015" h="42312">
                          <a:moveTo>
                            <a:pt x="0" y="36231"/>
                          </a:moveTo>
                          <a:cubicBezTo>
                            <a:pt x="15557" y="17657"/>
                            <a:pt x="31115" y="-917"/>
                            <a:pt x="45720" y="36"/>
                          </a:cubicBezTo>
                          <a:cubicBezTo>
                            <a:pt x="60325" y="988"/>
                            <a:pt x="75248" y="38454"/>
                            <a:pt x="87630" y="41946"/>
                          </a:cubicBezTo>
                          <a:cubicBezTo>
                            <a:pt x="100012" y="45438"/>
                            <a:pt x="115570" y="22896"/>
                            <a:pt x="120015" y="20991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485899" y="2339304"/>
                    <a:ext cx="224790" cy="42312"/>
                    <a:chOff x="1274444" y="2343114"/>
                    <a:chExt cx="224790" cy="42312"/>
                  </a:xfrm>
                </p:grpSpPr>
                <p:sp>
                  <p:nvSpPr>
                    <p:cNvPr id="22" name="Freeform: Shape 21"/>
                    <p:cNvSpPr/>
                    <p:nvPr/>
                  </p:nvSpPr>
                  <p:spPr>
                    <a:xfrm>
                      <a:off x="1274444" y="2343114"/>
                      <a:ext cx="120015" cy="42312"/>
                    </a:xfrm>
                    <a:custGeom>
                      <a:avLst/>
                      <a:gdLst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4" fmla="*/ 165735 w 165735"/>
                        <a:gd name="connsiteY4" fmla="*/ 0 h 45727"/>
                        <a:gd name="connsiteX0" fmla="*/ 0 w 166087"/>
                        <a:gd name="connsiteY0" fmla="*/ 40108 h 45830"/>
                        <a:gd name="connsiteX1" fmla="*/ 45720 w 166087"/>
                        <a:gd name="connsiteY1" fmla="*/ 3913 h 45830"/>
                        <a:gd name="connsiteX2" fmla="*/ 87630 w 166087"/>
                        <a:gd name="connsiteY2" fmla="*/ 45823 h 45830"/>
                        <a:gd name="connsiteX3" fmla="*/ 165735 w 166087"/>
                        <a:gd name="connsiteY3" fmla="*/ 103 h 45830"/>
                        <a:gd name="connsiteX4" fmla="*/ 114300 w 166087"/>
                        <a:gd name="connsiteY4" fmla="*/ 34393 h 45830"/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0" fmla="*/ 0 w 121920"/>
                        <a:gd name="connsiteY0" fmla="*/ 36231 h 43013"/>
                        <a:gd name="connsiteX1" fmla="*/ 45720 w 121920"/>
                        <a:gd name="connsiteY1" fmla="*/ 36 h 43013"/>
                        <a:gd name="connsiteX2" fmla="*/ 87630 w 121920"/>
                        <a:gd name="connsiteY2" fmla="*/ 41946 h 43013"/>
                        <a:gd name="connsiteX3" fmla="*/ 121920 w 121920"/>
                        <a:gd name="connsiteY3" fmla="*/ 30516 h 43013"/>
                        <a:gd name="connsiteX0" fmla="*/ 0 w 120015"/>
                        <a:gd name="connsiteY0" fmla="*/ 36231 h 42312"/>
                        <a:gd name="connsiteX1" fmla="*/ 45720 w 120015"/>
                        <a:gd name="connsiteY1" fmla="*/ 36 h 42312"/>
                        <a:gd name="connsiteX2" fmla="*/ 87630 w 120015"/>
                        <a:gd name="connsiteY2" fmla="*/ 41946 h 42312"/>
                        <a:gd name="connsiteX3" fmla="*/ 120015 w 120015"/>
                        <a:gd name="connsiteY3" fmla="*/ 20991 h 42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0015" h="42312">
                          <a:moveTo>
                            <a:pt x="0" y="36231"/>
                          </a:moveTo>
                          <a:cubicBezTo>
                            <a:pt x="15557" y="17657"/>
                            <a:pt x="31115" y="-917"/>
                            <a:pt x="45720" y="36"/>
                          </a:cubicBezTo>
                          <a:cubicBezTo>
                            <a:pt x="60325" y="988"/>
                            <a:pt x="75248" y="38454"/>
                            <a:pt x="87630" y="41946"/>
                          </a:cubicBezTo>
                          <a:cubicBezTo>
                            <a:pt x="100012" y="45438"/>
                            <a:pt x="115570" y="22896"/>
                            <a:pt x="120015" y="20991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3" name="Freeform: Shape 22"/>
                    <p:cNvSpPr/>
                    <p:nvPr/>
                  </p:nvSpPr>
                  <p:spPr>
                    <a:xfrm>
                      <a:off x="1379219" y="2343114"/>
                      <a:ext cx="120015" cy="42312"/>
                    </a:xfrm>
                    <a:custGeom>
                      <a:avLst/>
                      <a:gdLst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4" fmla="*/ 165735 w 165735"/>
                        <a:gd name="connsiteY4" fmla="*/ 0 h 45727"/>
                        <a:gd name="connsiteX0" fmla="*/ 0 w 166087"/>
                        <a:gd name="connsiteY0" fmla="*/ 40108 h 45830"/>
                        <a:gd name="connsiteX1" fmla="*/ 45720 w 166087"/>
                        <a:gd name="connsiteY1" fmla="*/ 3913 h 45830"/>
                        <a:gd name="connsiteX2" fmla="*/ 87630 w 166087"/>
                        <a:gd name="connsiteY2" fmla="*/ 45823 h 45830"/>
                        <a:gd name="connsiteX3" fmla="*/ 165735 w 166087"/>
                        <a:gd name="connsiteY3" fmla="*/ 103 h 45830"/>
                        <a:gd name="connsiteX4" fmla="*/ 114300 w 166087"/>
                        <a:gd name="connsiteY4" fmla="*/ 34393 h 45830"/>
                        <a:gd name="connsiteX0" fmla="*/ 0 w 165735"/>
                        <a:gd name="connsiteY0" fmla="*/ 40005 h 45727"/>
                        <a:gd name="connsiteX1" fmla="*/ 45720 w 165735"/>
                        <a:gd name="connsiteY1" fmla="*/ 3810 h 45727"/>
                        <a:gd name="connsiteX2" fmla="*/ 87630 w 165735"/>
                        <a:gd name="connsiteY2" fmla="*/ 45720 h 45727"/>
                        <a:gd name="connsiteX3" fmla="*/ 165735 w 165735"/>
                        <a:gd name="connsiteY3" fmla="*/ 0 h 45727"/>
                        <a:gd name="connsiteX0" fmla="*/ 0 w 121920"/>
                        <a:gd name="connsiteY0" fmla="*/ 36231 h 43013"/>
                        <a:gd name="connsiteX1" fmla="*/ 45720 w 121920"/>
                        <a:gd name="connsiteY1" fmla="*/ 36 h 43013"/>
                        <a:gd name="connsiteX2" fmla="*/ 87630 w 121920"/>
                        <a:gd name="connsiteY2" fmla="*/ 41946 h 43013"/>
                        <a:gd name="connsiteX3" fmla="*/ 121920 w 121920"/>
                        <a:gd name="connsiteY3" fmla="*/ 30516 h 43013"/>
                        <a:gd name="connsiteX0" fmla="*/ 0 w 120015"/>
                        <a:gd name="connsiteY0" fmla="*/ 36231 h 42312"/>
                        <a:gd name="connsiteX1" fmla="*/ 45720 w 120015"/>
                        <a:gd name="connsiteY1" fmla="*/ 36 h 42312"/>
                        <a:gd name="connsiteX2" fmla="*/ 87630 w 120015"/>
                        <a:gd name="connsiteY2" fmla="*/ 41946 h 42312"/>
                        <a:gd name="connsiteX3" fmla="*/ 120015 w 120015"/>
                        <a:gd name="connsiteY3" fmla="*/ 20991 h 42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0015" h="42312">
                          <a:moveTo>
                            <a:pt x="0" y="36231"/>
                          </a:moveTo>
                          <a:cubicBezTo>
                            <a:pt x="15557" y="17657"/>
                            <a:pt x="31115" y="-917"/>
                            <a:pt x="45720" y="36"/>
                          </a:cubicBezTo>
                          <a:cubicBezTo>
                            <a:pt x="60325" y="988"/>
                            <a:pt x="75248" y="38454"/>
                            <a:pt x="87630" y="41946"/>
                          </a:cubicBezTo>
                          <a:cubicBezTo>
                            <a:pt x="100012" y="45438"/>
                            <a:pt x="115570" y="22896"/>
                            <a:pt x="120015" y="20991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2531744" y="2339304"/>
                  <a:ext cx="224790" cy="42312"/>
                  <a:chOff x="1274444" y="2343114"/>
                  <a:chExt cx="224790" cy="42312"/>
                </a:xfrm>
              </p:grpSpPr>
              <p:sp>
                <p:nvSpPr>
                  <p:cNvPr id="31" name="Freeform: Shape 30"/>
                  <p:cNvSpPr/>
                  <p:nvPr/>
                </p:nvSpPr>
                <p:spPr>
                  <a:xfrm>
                    <a:off x="1274444" y="2343114"/>
                    <a:ext cx="120015" cy="42312"/>
                  </a:xfrm>
                  <a:custGeom>
                    <a:avLst/>
                    <a:gdLst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4" fmla="*/ 165735 w 165735"/>
                      <a:gd name="connsiteY4" fmla="*/ 0 h 45727"/>
                      <a:gd name="connsiteX0" fmla="*/ 0 w 166087"/>
                      <a:gd name="connsiteY0" fmla="*/ 40108 h 45830"/>
                      <a:gd name="connsiteX1" fmla="*/ 45720 w 166087"/>
                      <a:gd name="connsiteY1" fmla="*/ 3913 h 45830"/>
                      <a:gd name="connsiteX2" fmla="*/ 87630 w 166087"/>
                      <a:gd name="connsiteY2" fmla="*/ 45823 h 45830"/>
                      <a:gd name="connsiteX3" fmla="*/ 165735 w 166087"/>
                      <a:gd name="connsiteY3" fmla="*/ 103 h 45830"/>
                      <a:gd name="connsiteX4" fmla="*/ 114300 w 166087"/>
                      <a:gd name="connsiteY4" fmla="*/ 34393 h 45830"/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0" fmla="*/ 0 w 121920"/>
                      <a:gd name="connsiteY0" fmla="*/ 36231 h 43013"/>
                      <a:gd name="connsiteX1" fmla="*/ 45720 w 121920"/>
                      <a:gd name="connsiteY1" fmla="*/ 36 h 43013"/>
                      <a:gd name="connsiteX2" fmla="*/ 87630 w 121920"/>
                      <a:gd name="connsiteY2" fmla="*/ 41946 h 43013"/>
                      <a:gd name="connsiteX3" fmla="*/ 121920 w 121920"/>
                      <a:gd name="connsiteY3" fmla="*/ 30516 h 43013"/>
                      <a:gd name="connsiteX0" fmla="*/ 0 w 120015"/>
                      <a:gd name="connsiteY0" fmla="*/ 36231 h 42312"/>
                      <a:gd name="connsiteX1" fmla="*/ 45720 w 120015"/>
                      <a:gd name="connsiteY1" fmla="*/ 36 h 42312"/>
                      <a:gd name="connsiteX2" fmla="*/ 87630 w 120015"/>
                      <a:gd name="connsiteY2" fmla="*/ 41946 h 42312"/>
                      <a:gd name="connsiteX3" fmla="*/ 120015 w 120015"/>
                      <a:gd name="connsiteY3" fmla="*/ 20991 h 4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015" h="42312">
                        <a:moveTo>
                          <a:pt x="0" y="36231"/>
                        </a:moveTo>
                        <a:cubicBezTo>
                          <a:pt x="15557" y="17657"/>
                          <a:pt x="31115" y="-917"/>
                          <a:pt x="45720" y="36"/>
                        </a:cubicBezTo>
                        <a:cubicBezTo>
                          <a:pt x="60325" y="988"/>
                          <a:pt x="75248" y="38454"/>
                          <a:pt x="87630" y="41946"/>
                        </a:cubicBezTo>
                        <a:cubicBezTo>
                          <a:pt x="100012" y="45438"/>
                          <a:pt x="115570" y="22896"/>
                          <a:pt x="120015" y="2099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2" name="Freeform: Shape 31"/>
                  <p:cNvSpPr/>
                  <p:nvPr/>
                </p:nvSpPr>
                <p:spPr>
                  <a:xfrm>
                    <a:off x="1379219" y="2343114"/>
                    <a:ext cx="120015" cy="42312"/>
                  </a:xfrm>
                  <a:custGeom>
                    <a:avLst/>
                    <a:gdLst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4" fmla="*/ 165735 w 165735"/>
                      <a:gd name="connsiteY4" fmla="*/ 0 h 45727"/>
                      <a:gd name="connsiteX0" fmla="*/ 0 w 166087"/>
                      <a:gd name="connsiteY0" fmla="*/ 40108 h 45830"/>
                      <a:gd name="connsiteX1" fmla="*/ 45720 w 166087"/>
                      <a:gd name="connsiteY1" fmla="*/ 3913 h 45830"/>
                      <a:gd name="connsiteX2" fmla="*/ 87630 w 166087"/>
                      <a:gd name="connsiteY2" fmla="*/ 45823 h 45830"/>
                      <a:gd name="connsiteX3" fmla="*/ 165735 w 166087"/>
                      <a:gd name="connsiteY3" fmla="*/ 103 h 45830"/>
                      <a:gd name="connsiteX4" fmla="*/ 114300 w 166087"/>
                      <a:gd name="connsiteY4" fmla="*/ 34393 h 45830"/>
                      <a:gd name="connsiteX0" fmla="*/ 0 w 165735"/>
                      <a:gd name="connsiteY0" fmla="*/ 40005 h 45727"/>
                      <a:gd name="connsiteX1" fmla="*/ 45720 w 165735"/>
                      <a:gd name="connsiteY1" fmla="*/ 3810 h 45727"/>
                      <a:gd name="connsiteX2" fmla="*/ 87630 w 165735"/>
                      <a:gd name="connsiteY2" fmla="*/ 45720 h 45727"/>
                      <a:gd name="connsiteX3" fmla="*/ 165735 w 165735"/>
                      <a:gd name="connsiteY3" fmla="*/ 0 h 45727"/>
                      <a:gd name="connsiteX0" fmla="*/ 0 w 121920"/>
                      <a:gd name="connsiteY0" fmla="*/ 36231 h 43013"/>
                      <a:gd name="connsiteX1" fmla="*/ 45720 w 121920"/>
                      <a:gd name="connsiteY1" fmla="*/ 36 h 43013"/>
                      <a:gd name="connsiteX2" fmla="*/ 87630 w 121920"/>
                      <a:gd name="connsiteY2" fmla="*/ 41946 h 43013"/>
                      <a:gd name="connsiteX3" fmla="*/ 121920 w 121920"/>
                      <a:gd name="connsiteY3" fmla="*/ 30516 h 43013"/>
                      <a:gd name="connsiteX0" fmla="*/ 0 w 120015"/>
                      <a:gd name="connsiteY0" fmla="*/ 36231 h 42312"/>
                      <a:gd name="connsiteX1" fmla="*/ 45720 w 120015"/>
                      <a:gd name="connsiteY1" fmla="*/ 36 h 42312"/>
                      <a:gd name="connsiteX2" fmla="*/ 87630 w 120015"/>
                      <a:gd name="connsiteY2" fmla="*/ 41946 h 42312"/>
                      <a:gd name="connsiteX3" fmla="*/ 120015 w 120015"/>
                      <a:gd name="connsiteY3" fmla="*/ 20991 h 4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015" h="42312">
                        <a:moveTo>
                          <a:pt x="0" y="36231"/>
                        </a:moveTo>
                        <a:cubicBezTo>
                          <a:pt x="15557" y="17657"/>
                          <a:pt x="31115" y="-917"/>
                          <a:pt x="45720" y="36"/>
                        </a:cubicBezTo>
                        <a:cubicBezTo>
                          <a:pt x="60325" y="988"/>
                          <a:pt x="75248" y="38454"/>
                          <a:pt x="87630" y="41946"/>
                        </a:cubicBezTo>
                        <a:cubicBezTo>
                          <a:pt x="100012" y="45438"/>
                          <a:pt x="115570" y="22896"/>
                          <a:pt x="120015" y="2099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29" name="Freeform: Shape 28"/>
                <p:cNvSpPr/>
                <p:nvPr/>
              </p:nvSpPr>
              <p:spPr>
                <a:xfrm>
                  <a:off x="2743199" y="2335494"/>
                  <a:ext cx="120015" cy="42312"/>
                </a:xfrm>
                <a:custGeom>
                  <a:avLst/>
                  <a:gdLst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4" fmla="*/ 165735 w 165735"/>
                    <a:gd name="connsiteY4" fmla="*/ 0 h 45727"/>
                    <a:gd name="connsiteX0" fmla="*/ 0 w 166087"/>
                    <a:gd name="connsiteY0" fmla="*/ 40108 h 45830"/>
                    <a:gd name="connsiteX1" fmla="*/ 45720 w 166087"/>
                    <a:gd name="connsiteY1" fmla="*/ 3913 h 45830"/>
                    <a:gd name="connsiteX2" fmla="*/ 87630 w 166087"/>
                    <a:gd name="connsiteY2" fmla="*/ 45823 h 45830"/>
                    <a:gd name="connsiteX3" fmla="*/ 165735 w 166087"/>
                    <a:gd name="connsiteY3" fmla="*/ 103 h 45830"/>
                    <a:gd name="connsiteX4" fmla="*/ 114300 w 166087"/>
                    <a:gd name="connsiteY4" fmla="*/ 34393 h 45830"/>
                    <a:gd name="connsiteX0" fmla="*/ 0 w 165735"/>
                    <a:gd name="connsiteY0" fmla="*/ 40005 h 45727"/>
                    <a:gd name="connsiteX1" fmla="*/ 45720 w 165735"/>
                    <a:gd name="connsiteY1" fmla="*/ 3810 h 45727"/>
                    <a:gd name="connsiteX2" fmla="*/ 87630 w 165735"/>
                    <a:gd name="connsiteY2" fmla="*/ 45720 h 45727"/>
                    <a:gd name="connsiteX3" fmla="*/ 165735 w 165735"/>
                    <a:gd name="connsiteY3" fmla="*/ 0 h 45727"/>
                    <a:gd name="connsiteX0" fmla="*/ 0 w 121920"/>
                    <a:gd name="connsiteY0" fmla="*/ 36231 h 43013"/>
                    <a:gd name="connsiteX1" fmla="*/ 45720 w 121920"/>
                    <a:gd name="connsiteY1" fmla="*/ 36 h 43013"/>
                    <a:gd name="connsiteX2" fmla="*/ 87630 w 121920"/>
                    <a:gd name="connsiteY2" fmla="*/ 41946 h 43013"/>
                    <a:gd name="connsiteX3" fmla="*/ 121920 w 121920"/>
                    <a:gd name="connsiteY3" fmla="*/ 30516 h 43013"/>
                    <a:gd name="connsiteX0" fmla="*/ 0 w 120015"/>
                    <a:gd name="connsiteY0" fmla="*/ 36231 h 42312"/>
                    <a:gd name="connsiteX1" fmla="*/ 45720 w 120015"/>
                    <a:gd name="connsiteY1" fmla="*/ 36 h 42312"/>
                    <a:gd name="connsiteX2" fmla="*/ 87630 w 120015"/>
                    <a:gd name="connsiteY2" fmla="*/ 41946 h 42312"/>
                    <a:gd name="connsiteX3" fmla="*/ 120015 w 120015"/>
                    <a:gd name="connsiteY3" fmla="*/ 20991 h 42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" h="42312">
                      <a:moveTo>
                        <a:pt x="0" y="36231"/>
                      </a:moveTo>
                      <a:cubicBezTo>
                        <a:pt x="15557" y="17657"/>
                        <a:pt x="31115" y="-917"/>
                        <a:pt x="45720" y="36"/>
                      </a:cubicBezTo>
                      <a:cubicBezTo>
                        <a:pt x="60325" y="988"/>
                        <a:pt x="75248" y="38454"/>
                        <a:pt x="87630" y="41946"/>
                      </a:cubicBezTo>
                      <a:cubicBezTo>
                        <a:pt x="100012" y="45438"/>
                        <a:pt x="115570" y="22896"/>
                        <a:pt x="120015" y="2099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52" y="3147196"/>
            <a:ext cx="8943975" cy="1800225"/>
          </a:xfrm>
          <a:prstGeom prst="rect">
            <a:avLst/>
          </a:prstGeom>
        </p:spPr>
      </p:pic>
      <p:sp>
        <p:nvSpPr>
          <p:cNvPr id="37" name="Freeform: Shape 36"/>
          <p:cNvSpPr/>
          <p:nvPr/>
        </p:nvSpPr>
        <p:spPr>
          <a:xfrm>
            <a:off x="3770811" y="3971109"/>
            <a:ext cx="1205338" cy="1306285"/>
          </a:xfrm>
          <a:custGeom>
            <a:avLst/>
            <a:gdLst>
              <a:gd name="connsiteX0" fmla="*/ 1201783 w 1205338"/>
              <a:gd name="connsiteY0" fmla="*/ 1306285 h 1306285"/>
              <a:gd name="connsiteX1" fmla="*/ 1018903 w 1205338"/>
              <a:gd name="connsiteY1" fmla="*/ 687977 h 1306285"/>
              <a:gd name="connsiteX2" fmla="*/ 0 w 1205338"/>
              <a:gd name="connsiteY2" fmla="*/ 0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38" h="1306285">
                <a:moveTo>
                  <a:pt x="1201783" y="1306285"/>
                </a:moveTo>
                <a:cubicBezTo>
                  <a:pt x="1210491" y="1105988"/>
                  <a:pt x="1219200" y="905691"/>
                  <a:pt x="1018903" y="687977"/>
                </a:cubicBezTo>
                <a:cubicBezTo>
                  <a:pt x="818606" y="470263"/>
                  <a:pt x="409303" y="235131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21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field-names aren't always clear</a:t>
            </a:r>
          </a:p>
          <a:p>
            <a:pPr lvl="1"/>
            <a:r>
              <a:rPr lang="en-CA" dirty="0"/>
              <a:t>A drop-down will provide the </a:t>
            </a:r>
            <a:r>
              <a:rPr lang="en-CA" i="1" dirty="0" err="1"/>
              <a:t>ArtistId</a:t>
            </a:r>
            <a:r>
              <a:rPr lang="en-CA" dirty="0"/>
              <a:t> for this album</a:t>
            </a:r>
          </a:p>
          <a:p>
            <a:pPr lvl="1"/>
            <a:r>
              <a:rPr lang="en-CA" dirty="0"/>
              <a:t>But the user sees artist names, never the ID</a:t>
            </a:r>
          </a:p>
          <a:p>
            <a:pPr lvl="2"/>
            <a:r>
              <a:rPr lang="en-CA" dirty="0"/>
              <a:t>…so display "Artist" or "Artist Name" in the field heading &amp; errors</a:t>
            </a:r>
          </a:p>
          <a:p>
            <a:pPr lvl="3"/>
            <a:r>
              <a:rPr lang="en-CA" u="sng" dirty="0"/>
              <a:t>What</a:t>
            </a:r>
            <a:r>
              <a:rPr lang="en-CA" dirty="0"/>
              <a:t> they're seeing, not how it's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204970"/>
            <a:ext cx="11086011" cy="114300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36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CA" sz="3600" dirty="0">
                <a:solidFill>
                  <a:srgbClr val="A31515"/>
                </a:solidFill>
                <a:latin typeface="Consolas" panose="020B0609020204030204" pitchFamily="49" charset="0"/>
              </a:rPr>
              <a:t>"Artist"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b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3400" dirty="0"/>
          </a:p>
        </p:txBody>
      </p:sp>
    </p:spTree>
    <p:extLst>
      <p:ext uri="{BB962C8B-B14F-4D97-AF65-F5344CB8AC3E}">
        <p14:creationId xmlns:p14="http://schemas.microsoft.com/office/powerpoint/2010/main" val="427315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Format used to translate field-names in the model</a:t>
            </a:r>
          </a:p>
          <a:p>
            <a:pPr lvl="1"/>
            <a:r>
              <a:rPr lang="en-CA" dirty="0"/>
              <a:t>Uses resource files </a:t>
            </a:r>
            <a:r>
              <a:rPr lang="en-CA" dirty="0" err="1"/>
              <a:t>named</a:t>
            </a:r>
            <a:r>
              <a:rPr lang="en-CA" i="1" dirty="0" err="1"/>
              <a:t>Translations</a:t>
            </a:r>
            <a:r>
              <a:rPr lang="en-CA" dirty="0"/>
              <a:t> like:</a:t>
            </a:r>
          </a:p>
          <a:p>
            <a:pPr lvl="2"/>
            <a:r>
              <a:rPr lang="en-CA" dirty="0" err="1"/>
              <a:t>Translations.resx</a:t>
            </a:r>
            <a:r>
              <a:rPr lang="en-CA" dirty="0"/>
              <a:t>		</a:t>
            </a:r>
            <a:r>
              <a:rPr lang="en-CA" dirty="0" err="1"/>
              <a:t>Translations.de.resx</a:t>
            </a:r>
            <a:endParaRPr lang="en-CA" dirty="0"/>
          </a:p>
          <a:p>
            <a:pPr lvl="2"/>
            <a:r>
              <a:rPr lang="en-CA" dirty="0" err="1"/>
              <a:t>Translations.fr.resx</a:t>
            </a:r>
            <a:r>
              <a:rPr lang="en-CA" dirty="0"/>
              <a:t>		</a:t>
            </a:r>
            <a:r>
              <a:rPr lang="en-CA" dirty="0" err="1"/>
              <a:t>Translations.zh-CN.resx</a:t>
            </a:r>
            <a:endParaRPr lang="en-CA" dirty="0"/>
          </a:p>
          <a:p>
            <a:pPr lvl="2"/>
            <a:r>
              <a:rPr lang="en-CA" dirty="0"/>
              <a:t>Each file is for a different language … default (I use English), German, French, and Chinese (mainland China)</a:t>
            </a:r>
          </a:p>
          <a:p>
            <a:r>
              <a:rPr lang="en-CA" dirty="0"/>
              <a:t>These contain key/value pairs</a:t>
            </a:r>
          </a:p>
          <a:p>
            <a:pPr lvl="1"/>
            <a:r>
              <a:rPr lang="en-CA" dirty="0"/>
              <a:t>The "key" indexing into these files is the "Name=" field</a:t>
            </a:r>
          </a:p>
          <a:p>
            <a:pPr lvl="2"/>
            <a:r>
              <a:rPr lang="en-CA" dirty="0"/>
              <a:t>Must be a valid C# variable name: </a:t>
            </a:r>
            <a:r>
              <a:rPr lang="en-CA" dirty="0">
                <a:sym typeface="Wingdings" panose="05000000000000000000" pitchFamily="2" charset="2"/>
              </a:rPr>
              <a:t> can't be </a:t>
            </a:r>
            <a:r>
              <a:rPr lang="en-CA" dirty="0">
                <a:solidFill>
                  <a:srgbClr val="A31515"/>
                </a:solidFill>
              </a:rPr>
              <a:t>"Artist Name"</a:t>
            </a:r>
            <a:endParaRPr lang="en-CA" dirty="0"/>
          </a:p>
          <a:p>
            <a:pPr lvl="3"/>
            <a:r>
              <a:rPr lang="en-CA" dirty="0"/>
              <a:t>…and it won't default to the property name … it </a:t>
            </a:r>
            <a:r>
              <a:rPr lang="en-CA" u="sng" dirty="0"/>
              <a:t>must</a:t>
            </a:r>
            <a:r>
              <a:rPr lang="en-CA" dirty="0"/>
              <a:t> be a </a:t>
            </a:r>
            <a:r>
              <a:rPr lang="en-CA" i="1" dirty="0"/>
              <a:t>Name=</a:t>
            </a:r>
            <a:r>
              <a:rPr lang="en-CA" dirty="0"/>
              <a:t> attribute</a:t>
            </a:r>
          </a:p>
          <a:p>
            <a:pPr lvl="1"/>
            <a:r>
              <a:rPr lang="en-CA" dirty="0"/>
              <a:t>The "value" is the required term, translated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2766" cy="1143000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4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ResourceType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Resources.</a:t>
            </a:r>
            <a:r>
              <a:rPr lang="en-CA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Translations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b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0353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611958"/>
            <a:ext cx="11504023" cy="45259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Applies standard formatting to a field</a:t>
            </a:r>
          </a:p>
          <a:p>
            <a:pPr lvl="1"/>
            <a:r>
              <a:rPr lang="en-CA" dirty="0"/>
              <a:t>Does not affect the field's value, just how it's displayed</a:t>
            </a:r>
          </a:p>
          <a:p>
            <a:r>
              <a:rPr lang="en-CA" dirty="0" err="1"/>
              <a:t>DataFormatString</a:t>
            </a:r>
            <a:r>
              <a:rPr lang="en-CA" dirty="0"/>
              <a:t>=</a:t>
            </a:r>
            <a:r>
              <a:rPr lang="en-CA" dirty="0">
                <a:solidFill>
                  <a:schemeClr val="accent2"/>
                </a:solidFill>
              </a:rPr>
              <a:t>"{0:c}"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 defaults to </a:t>
            </a:r>
            <a:r>
              <a:rPr lang="en-CA" b="1" i="1" dirty="0" smtClean="0">
                <a:sym typeface="Wingdings" panose="05000000000000000000" pitchFamily="2" charset="2"/>
              </a:rPr>
              <a:t>false</a:t>
            </a:r>
            <a:r>
              <a:rPr lang="en-CA" dirty="0" smtClean="0">
                <a:sym typeface="Wingdings" panose="05000000000000000000" pitchFamily="2" charset="2"/>
              </a:rPr>
              <a:t> … add in if you do </a:t>
            </a:r>
            <a:r>
              <a:rPr lang="en-CA" smtClean="0">
                <a:sym typeface="Wingdings" panose="05000000000000000000" pitchFamily="2" charset="2"/>
              </a:rPr>
              <a:t>want formatting … see later</a:t>
            </a:r>
            <a:endParaRPr lang="en-CA" dirty="0"/>
          </a:p>
          <a:p>
            <a:r>
              <a:rPr lang="en-CA" dirty="0" err="1"/>
              <a:t>ApplyFormatInEditMode</a:t>
            </a:r>
            <a:r>
              <a:rPr lang="en-CA" dirty="0"/>
              <a:t>=</a:t>
            </a:r>
            <a:r>
              <a:rPr lang="en-CA" dirty="0">
                <a:solidFill>
                  <a:srgbClr val="0070C0"/>
                </a:solidFill>
              </a:rPr>
              <a:t>false</a:t>
            </a:r>
          </a:p>
          <a:p>
            <a:pPr lvl="1"/>
            <a:r>
              <a:rPr lang="en-CA" dirty="0"/>
              <a:t>Formatted numeric data ($12.50) may not fit a field's datatype</a:t>
            </a:r>
          </a:p>
          <a:p>
            <a:pPr lvl="1"/>
            <a:r>
              <a:rPr lang="en-CA" dirty="0"/>
              <a:t>This skips formatting when the field is in edit mode</a:t>
            </a:r>
          </a:p>
          <a:p>
            <a:pPr lvl="2"/>
            <a:r>
              <a:rPr lang="en-CA" dirty="0"/>
              <a:t>Dates (23 Jun 2016, Jun 23 2016 and 23/06/2016) are OK with formatting</a:t>
            </a:r>
          </a:p>
          <a:p>
            <a:r>
              <a:rPr lang="en-CA" dirty="0" err="1"/>
              <a:t>ConvertEmptyStringToNull</a:t>
            </a:r>
            <a:r>
              <a:rPr lang="en-CA" dirty="0"/>
              <a:t>=</a:t>
            </a:r>
            <a:r>
              <a:rPr lang="en-CA" dirty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dirty="0"/>
              <a:t>Hidden input fields with no value attribute return ""</a:t>
            </a:r>
          </a:p>
          <a:p>
            <a:pPr lvl="2"/>
            <a:r>
              <a:rPr lang="en-CA" dirty="0"/>
              <a:t>Receiving datatypes like Int32? and float? will abend on "", but not on null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1143000"/>
          </a:xfrm>
        </p:spPr>
        <p:txBody>
          <a:bodyPr>
            <a:noAutofit/>
          </a:bodyPr>
          <a:lstStyle/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DisplayFormat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ApplyFormatInEditMode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"{0:c}"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b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4089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059886" cy="4233672"/>
          </a:xfrm>
        </p:spPr>
        <p:txBody>
          <a:bodyPr>
            <a:normAutofit/>
          </a:bodyPr>
          <a:lstStyle/>
          <a:p>
            <a:r>
              <a:rPr lang="en-CA" dirty="0" err="1"/>
              <a:t>HtmlEncode</a:t>
            </a:r>
            <a:r>
              <a:rPr lang="en-CA" dirty="0"/>
              <a:t>=</a:t>
            </a:r>
            <a:r>
              <a:rPr lang="en-CA" dirty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dirty="0"/>
              <a:t>Intent: encode HTML in input before Binder places it into the model</a:t>
            </a:r>
          </a:p>
          <a:p>
            <a:pPr lvl="3"/>
            <a:r>
              <a:rPr lang="en-CA" dirty="0"/>
              <a:t>Allowing HTML tags &amp; script from user, but storing as non-functional &amp;</a:t>
            </a:r>
            <a:r>
              <a:rPr lang="en-CA" dirty="0" err="1"/>
              <a:t>lt</a:t>
            </a:r>
            <a:r>
              <a:rPr lang="en-CA" dirty="0"/>
              <a:t>; stuff</a:t>
            </a:r>
          </a:p>
          <a:p>
            <a:pPr lvl="2"/>
            <a:r>
              <a:rPr lang="en-CA" dirty="0"/>
              <a:t>However, page errors-out on invalid input before it gets here</a:t>
            </a:r>
          </a:p>
          <a:p>
            <a:pPr lvl="2"/>
            <a:endParaRPr lang="en-CA" dirty="0"/>
          </a:p>
          <a:p>
            <a:r>
              <a:rPr lang="en-CA" dirty="0" err="1"/>
              <a:t>NullDisplayText</a:t>
            </a:r>
            <a:r>
              <a:rPr lang="en-CA" dirty="0"/>
              <a:t>=</a:t>
            </a:r>
            <a:r>
              <a:rPr lang="en-CA" dirty="0">
                <a:solidFill>
                  <a:schemeClr val="accent2"/>
                </a:solidFill>
              </a:rPr>
              <a:t>“no album title"</a:t>
            </a:r>
          </a:p>
          <a:p>
            <a:pPr lvl="1"/>
            <a:r>
              <a:rPr lang="en-CA" dirty="0"/>
              <a:t>Text displayed if data inserted from model is null</a:t>
            </a:r>
          </a:p>
          <a:p>
            <a:pPr lvl="2"/>
            <a:r>
              <a:rPr lang="en-CA" dirty="0"/>
              <a:t>Pretty useless, actually</a:t>
            </a:r>
          </a:p>
          <a:p>
            <a:pPr lvl="1"/>
            <a:r>
              <a:rPr lang="en-CA" dirty="0"/>
              <a:t>Not a </a:t>
            </a:r>
            <a:r>
              <a:rPr lang="en-CA" b="1" i="1" dirty="0"/>
              <a:t>placeholder</a:t>
            </a:r>
            <a:r>
              <a:rPr lang="en-CA" dirty="0"/>
              <a:t> prompt … so just add this attribute to the element: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[</a:t>
            </a:r>
            <a:r>
              <a:rPr lang="en-CA" dirty="0" err="1">
                <a:solidFill>
                  <a:srgbClr val="00B0F0"/>
                </a:solidFill>
              </a:rPr>
              <a:t>DisplayFormat</a:t>
            </a:r>
            <a:r>
              <a:rPr lang="en-CA" dirty="0"/>
              <a:t>] attributes cont'd</a:t>
            </a:r>
            <a:br>
              <a:rPr lang="en-CA" dirty="0"/>
            </a:br>
            <a:r>
              <a:rPr lang="en-CA" sz="1800" dirty="0"/>
              <a:t>good intentions … let me know if these work in ASP.NET Core or if you can get them to work …</a:t>
            </a:r>
            <a:endParaRPr lang="en-CA" sz="4000" dirty="0"/>
          </a:p>
        </p:txBody>
      </p:sp>
      <p:sp>
        <p:nvSpPr>
          <p:cNvPr id="5" name="Rectangle 4"/>
          <p:cNvSpPr/>
          <p:nvPr/>
        </p:nvSpPr>
        <p:spPr>
          <a:xfrm>
            <a:off x="1238988" y="5047008"/>
            <a:ext cx="520366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3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CA" sz="2300" dirty="0">
                <a:solidFill>
                  <a:srgbClr val="0000FF"/>
                </a:solidFill>
                <a:latin typeface="Consolas" panose="020B0609020204030204" pitchFamily="49" charset="0"/>
              </a:rPr>
              <a:t>="enter album title"</a:t>
            </a:r>
            <a:endParaRPr lang="en-CA" sz="2300" dirty="0"/>
          </a:p>
        </p:txBody>
      </p:sp>
    </p:spTree>
    <p:extLst>
      <p:ext uri="{BB962C8B-B14F-4D97-AF65-F5344CB8AC3E}">
        <p14:creationId xmlns:p14="http://schemas.microsoft.com/office/powerpoint/2010/main" val="377496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0</a:t>
            </a:r>
            <a:r>
              <a:rPr lang="en-CA" dirty="0"/>
              <a:t> (index zero)</a:t>
            </a:r>
          </a:p>
          <a:p>
            <a:pPr lvl="1"/>
            <a:r>
              <a:rPr lang="en-CA" dirty="0"/>
              <a:t>Means this applies to 1</a:t>
            </a:r>
            <a:r>
              <a:rPr lang="en-CA" baseline="30000" dirty="0"/>
              <a:t>st</a:t>
            </a:r>
            <a:r>
              <a:rPr lang="en-CA" dirty="0"/>
              <a:t> parameter (the only one)</a:t>
            </a:r>
          </a:p>
          <a:p>
            <a:r>
              <a:rPr lang="en-CA" dirty="0">
                <a:solidFill>
                  <a:schemeClr val="accent2"/>
                </a:solidFill>
              </a:rPr>
              <a:t>C</a:t>
            </a:r>
          </a:p>
          <a:p>
            <a:pPr lvl="1"/>
            <a:r>
              <a:rPr lang="en-CA" dirty="0"/>
              <a:t>Format as currency: $ symbol, commas, 2 decimal places</a:t>
            </a:r>
          </a:p>
          <a:p>
            <a:pPr lvl="1"/>
            <a:r>
              <a:rPr lang="en-CA" dirty="0"/>
              <a:t>Same format string you would use in code:  </a:t>
            </a:r>
          </a:p>
          <a:p>
            <a:pPr lvl="2"/>
            <a:r>
              <a:rPr lang="en-CA" dirty="0" err="1"/>
              <a:t>Price.ToString</a:t>
            </a:r>
            <a:r>
              <a:rPr lang="en-CA" dirty="0"/>
              <a:t>(</a:t>
            </a:r>
            <a:r>
              <a:rPr lang="en-CA" dirty="0">
                <a:solidFill>
                  <a:schemeClr val="accent2"/>
                </a:solidFill>
              </a:rPr>
              <a:t>"c"</a:t>
            </a:r>
            <a:r>
              <a:rPr lang="en-CA" dirty="0"/>
              <a:t>)</a:t>
            </a:r>
          </a:p>
          <a:p>
            <a:pPr lvl="2"/>
            <a:r>
              <a:rPr lang="en-CA" dirty="0" err="1"/>
              <a:t>DateOfBirth.ToString</a:t>
            </a:r>
            <a:r>
              <a:rPr lang="en-CA" dirty="0"/>
              <a:t>(</a:t>
            </a:r>
            <a:r>
              <a:rPr lang="en-CA" dirty="0">
                <a:solidFill>
                  <a:schemeClr val="accent2"/>
                </a:solidFill>
              </a:rPr>
              <a:t>"</a:t>
            </a:r>
            <a:r>
              <a:rPr lang="en-CA" dirty="0" err="1">
                <a:solidFill>
                  <a:schemeClr val="accent2"/>
                </a:solidFill>
              </a:rPr>
              <a:t>dddd</a:t>
            </a:r>
            <a:r>
              <a:rPr lang="en-CA" dirty="0">
                <a:solidFill>
                  <a:schemeClr val="accent2"/>
                </a:solidFill>
              </a:rPr>
              <a:t>, </a:t>
            </a:r>
            <a:r>
              <a:rPr lang="en-CA" dirty="0" err="1">
                <a:solidFill>
                  <a:schemeClr val="accent2"/>
                </a:solidFill>
              </a:rPr>
              <a:t>dd</a:t>
            </a:r>
            <a:r>
              <a:rPr lang="en-CA" dirty="0">
                <a:solidFill>
                  <a:schemeClr val="accent2"/>
                </a:solidFill>
              </a:rPr>
              <a:t> MMM </a:t>
            </a:r>
            <a:r>
              <a:rPr lang="en-CA" dirty="0" err="1">
                <a:solidFill>
                  <a:schemeClr val="accent2"/>
                </a:solidFill>
              </a:rPr>
              <a:t>yyyy</a:t>
            </a:r>
            <a:r>
              <a:rPr lang="en-CA" dirty="0">
                <a:solidFill>
                  <a:schemeClr val="accent2"/>
                </a:solidFill>
              </a:rPr>
              <a:t>"</a:t>
            </a:r>
            <a:r>
              <a:rPr lang="en-CA" dirty="0"/>
              <a:t>)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[</a:t>
            </a:r>
            <a:r>
              <a:rPr lang="en-CA" sz="2700" dirty="0" err="1">
                <a:solidFill>
                  <a:srgbClr val="00B0F0"/>
                </a:solidFill>
              </a:rPr>
              <a:t>DisplayFormat</a:t>
            </a:r>
            <a:r>
              <a:rPr lang="en-CA" sz="2700" dirty="0"/>
              <a:t>] attribute: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DataFormatString</a:t>
            </a:r>
            <a:r>
              <a:rPr lang="en-CA" dirty="0"/>
              <a:t>=</a:t>
            </a:r>
            <a:r>
              <a:rPr lang="en-CA" dirty="0">
                <a:solidFill>
                  <a:schemeClr val="accent2"/>
                </a:solidFill>
              </a:rPr>
              <a:t>"{0:c}"</a:t>
            </a:r>
          </a:p>
        </p:txBody>
      </p:sp>
    </p:spTree>
    <p:extLst>
      <p:ext uri="{BB962C8B-B14F-4D97-AF65-F5344CB8AC3E}">
        <p14:creationId xmlns:p14="http://schemas.microsoft.com/office/powerpoint/2010/main" val="309877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Formatting Numbers</a:t>
            </a:r>
            <a:br>
              <a:rPr lang="en-CA" dirty="0"/>
            </a:br>
            <a:r>
              <a:rPr lang="en-CA" sz="1600" dirty="0"/>
              <a:t>Banker's rounding: midpoints (10.535 &amp; 10.545) round towards the even number (10.54)</a:t>
            </a:r>
            <a:endParaRPr lang="en-CA" sz="1800" dirty="0"/>
          </a:p>
        </p:txBody>
      </p:sp>
      <p:graphicFrame>
        <p:nvGraphicFramePr>
          <p:cNvPr id="1437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29111"/>
              </p:ext>
            </p:extLst>
          </p:nvPr>
        </p:nvGraphicFramePr>
        <p:xfrm>
          <a:off x="2199505" y="1417638"/>
          <a:ext cx="8064500" cy="4738690"/>
        </p:xfrm>
        <a:graphic>
          <a:graphicData uri="http://schemas.openxmlformats.org/drawingml/2006/table">
            <a:tbl>
              <a:tblPr/>
              <a:tblGrid>
                <a:gridCol w="1387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7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Format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Specifier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Effect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 or c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Currency: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bracket negative, commas, 2 decimals default, rounded, system currency symbol</a:t>
                      </a:r>
                      <a:endParaRPr kumimoji="0" lang="en-CA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</a:t>
                      </a: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2085.03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growthRate.ToString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("c")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 $2,085.03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 or d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Decimal (integers):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integer, zero-padded to number of digits specified</a:t>
                      </a:r>
                      <a:endParaRPr kumimoji="0" lang="en-C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Int32 </a:t>
                      </a: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classCount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classCount.ToString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("d3")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 030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 or d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Date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variables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see next page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 or f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Fixed-point: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real number, decimal part rounded/padded to given # digits, no commas</a:t>
                      </a:r>
                      <a:endParaRPr kumimoji="0" lang="en-CA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</a:t>
                      </a: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0.3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growthRate.ToString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("f3")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 0.300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or n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leading minus, commas, 2 decimals default, rounded/padded to given # digits</a:t>
                      </a:r>
                      <a:endParaRPr kumimoji="0" lang="en-CA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</a:t>
                      </a: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2085.06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growthRate.ToString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("n1")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 2,085.1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7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or p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Percent: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number converted to percentage, with "%"</a:t>
                      </a:r>
                      <a:endParaRPr kumimoji="0" lang="en-CA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Couble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0.3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growthRate.ToString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("p3")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 30.000%</a:t>
                      </a:r>
                      <a:endParaRPr kumimoji="0" lang="en-CA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0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D, d	January 21, 2007 	21/01/2007</a:t>
            </a:r>
          </a:p>
          <a:p>
            <a:pPr lvl="1"/>
            <a:r>
              <a:rPr lang="en-US" dirty="0"/>
              <a:t>Date:	long ("D")                         short ("d")</a:t>
            </a:r>
          </a:p>
          <a:p>
            <a:r>
              <a:rPr lang="en-US" dirty="0"/>
              <a:t>T, t	3:05:46 PM		3:05 PM</a:t>
            </a:r>
          </a:p>
          <a:p>
            <a:pPr lvl="1"/>
            <a:r>
              <a:rPr lang="en-US" dirty="0"/>
              <a:t>Time:	long                      		short</a:t>
            </a:r>
          </a:p>
          <a:p>
            <a:r>
              <a:rPr lang="en-US" dirty="0"/>
              <a:t>F, f		January 21, 2007 3:05:46 PM</a:t>
            </a:r>
          </a:p>
          <a:p>
            <a:pPr lvl="1"/>
            <a:r>
              <a:rPr lang="en-US" dirty="0"/>
              <a:t>Full date-time: long (shown) &amp; short (no seconds)</a:t>
            </a:r>
          </a:p>
          <a:p>
            <a:r>
              <a:rPr lang="en-US" dirty="0"/>
              <a:t>U		January 21, 2007 8:05:46 PM</a:t>
            </a:r>
          </a:p>
          <a:p>
            <a:pPr lvl="1"/>
            <a:r>
              <a:rPr lang="en-US" dirty="0"/>
              <a:t>Long date-time, converted to Universal time (aka </a:t>
            </a:r>
            <a:r>
              <a:rPr lang="en-US" dirty="0" err="1"/>
              <a:t>zulu</a:t>
            </a:r>
            <a:r>
              <a:rPr lang="en-US" dirty="0"/>
              <a:t> or GMT)</a:t>
            </a:r>
            <a:endParaRPr lang="en-CA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Dates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6686" y="109811"/>
            <a:ext cx="8534400" cy="1462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Converting Dates: custom formats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sample: </a:t>
            </a:r>
            <a:r>
              <a:rPr lang="en-US" sz="2400" dirty="0">
                <a:solidFill>
                  <a:srgbClr val="FF0000"/>
                </a:solidFill>
              </a:rPr>
              <a:t>Monday 8 January, 2007, 1:07:05 PM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49131" y="1673716"/>
            <a:ext cx="5371418" cy="3628486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d, </a:t>
            </a:r>
            <a:r>
              <a:rPr lang="en-US" sz="2800" dirty="0" err="1"/>
              <a:t>dd</a:t>
            </a:r>
            <a:r>
              <a:rPr lang="en-US" sz="2800" dirty="0"/>
              <a:t>, </a:t>
            </a:r>
            <a:r>
              <a:rPr lang="en-US" sz="2800" dirty="0" err="1"/>
              <a:t>ddd</a:t>
            </a:r>
            <a:r>
              <a:rPr lang="en-US" sz="2800" dirty="0"/>
              <a:t>, </a:t>
            </a:r>
            <a:r>
              <a:rPr lang="en-US" sz="2800" dirty="0" err="1"/>
              <a:t>dddd</a:t>
            </a:r>
            <a:endParaRPr lang="en-US" sz="2800" dirty="0"/>
          </a:p>
          <a:p>
            <a:pPr lvl="1" eaLnBrk="1" hangingPunct="1"/>
            <a:r>
              <a:rPr lang="en-US" sz="2400" dirty="0"/>
              <a:t>Day: 8, 08, Mon, Monday</a:t>
            </a:r>
          </a:p>
          <a:p>
            <a:pPr eaLnBrk="1" hangingPunct="1"/>
            <a:r>
              <a:rPr lang="en-US" sz="2800" dirty="0"/>
              <a:t>M, MM, MMM, MMMM</a:t>
            </a:r>
          </a:p>
          <a:p>
            <a:pPr lvl="1" eaLnBrk="1" hangingPunct="1"/>
            <a:r>
              <a:rPr lang="en-US" sz="2400" dirty="0"/>
              <a:t>Month: 1, 01, Jan, January</a:t>
            </a:r>
          </a:p>
          <a:p>
            <a:pPr eaLnBrk="1" hangingPunct="1"/>
            <a:r>
              <a:rPr lang="en-US" sz="2800" dirty="0"/>
              <a:t>y, </a:t>
            </a:r>
            <a:r>
              <a:rPr lang="en-US" sz="2800" dirty="0" err="1"/>
              <a:t>yy</a:t>
            </a:r>
            <a:r>
              <a:rPr lang="en-US" sz="2800" dirty="0"/>
              <a:t>, </a:t>
            </a:r>
            <a:r>
              <a:rPr lang="en-US" sz="2800" dirty="0" err="1"/>
              <a:t>yyyy</a:t>
            </a:r>
            <a:endParaRPr lang="en-US" sz="2800" dirty="0"/>
          </a:p>
          <a:p>
            <a:pPr lvl="1" eaLnBrk="1" hangingPunct="1"/>
            <a:r>
              <a:rPr lang="en-US" sz="2400" dirty="0"/>
              <a:t>Year: 7, 07, 2007</a:t>
            </a:r>
          </a:p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All other characters</a:t>
            </a:r>
          </a:p>
          <a:p>
            <a:pPr lvl="1" eaLnBrk="1" hangingPunct="1"/>
            <a:r>
              <a:rPr lang="en-US" sz="2400" dirty="0"/>
              <a:t>Straight-piped to output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5398" y="1674964"/>
            <a:ext cx="4809081" cy="3627238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h, </a:t>
            </a:r>
            <a:r>
              <a:rPr lang="en-US" sz="2800" dirty="0" err="1"/>
              <a:t>hh</a:t>
            </a:r>
            <a:r>
              <a:rPr lang="en-US" sz="2800" dirty="0"/>
              <a:t>, H, HH</a:t>
            </a:r>
          </a:p>
          <a:p>
            <a:pPr lvl="1" eaLnBrk="1" hangingPunct="1"/>
            <a:r>
              <a:rPr lang="en-US" sz="2400" dirty="0"/>
              <a:t>Hour: 1, 01, 13, 13</a:t>
            </a:r>
          </a:p>
          <a:p>
            <a:pPr eaLnBrk="1" hangingPunct="1"/>
            <a:r>
              <a:rPr lang="en-US" sz="2800" dirty="0"/>
              <a:t>m, mm</a:t>
            </a:r>
          </a:p>
          <a:p>
            <a:pPr lvl="1" eaLnBrk="1" hangingPunct="1"/>
            <a:r>
              <a:rPr lang="en-US" sz="2400" dirty="0"/>
              <a:t>Minute: 7, 07</a:t>
            </a:r>
          </a:p>
          <a:p>
            <a:pPr eaLnBrk="1" hangingPunct="1"/>
            <a:r>
              <a:rPr lang="en-US" sz="2800" dirty="0"/>
              <a:t>s, </a:t>
            </a:r>
            <a:r>
              <a:rPr lang="en-US" sz="2800" dirty="0" err="1"/>
              <a:t>ss</a:t>
            </a:r>
            <a:endParaRPr lang="en-US" sz="2800" dirty="0"/>
          </a:p>
          <a:p>
            <a:pPr lvl="1" eaLnBrk="1" hangingPunct="1"/>
            <a:r>
              <a:rPr lang="en-US" sz="2400" dirty="0"/>
              <a:t>Second: 5, 05</a:t>
            </a:r>
          </a:p>
          <a:p>
            <a:pPr eaLnBrk="1" hangingPunct="1"/>
            <a:r>
              <a:rPr lang="en-US" sz="2800" dirty="0"/>
              <a:t>t, </a:t>
            </a:r>
            <a:r>
              <a:rPr lang="en-US" sz="2800" dirty="0" err="1"/>
              <a:t>tt</a:t>
            </a:r>
            <a:endParaRPr lang="en-US" sz="2800" dirty="0"/>
          </a:p>
          <a:p>
            <a:pPr lvl="1" eaLnBrk="1" hangingPunct="1"/>
            <a:r>
              <a:rPr lang="en-US" sz="2400" dirty="0"/>
              <a:t>P, PM</a:t>
            </a:r>
            <a:endParaRPr lang="en-CA" sz="2400" dirty="0"/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211274" y="5350102"/>
            <a:ext cx="7997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[</a:t>
            </a:r>
            <a:r>
              <a:rPr lang="en-US" dirty="0" err="1">
                <a:solidFill>
                  <a:srgbClr val="00B0F0"/>
                </a:solidFill>
              </a:rPr>
              <a:t>DisplayFormat</a:t>
            </a:r>
            <a:r>
              <a:rPr lang="en-US" dirty="0"/>
              <a:t>(</a:t>
            </a:r>
            <a:r>
              <a:rPr lang="en-US" dirty="0" err="1"/>
              <a:t>DataFormatString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"{0: </a:t>
            </a:r>
            <a:r>
              <a:rPr lang="en-US" dirty="0" err="1">
                <a:solidFill>
                  <a:schemeClr val="accent2"/>
                </a:solidFill>
              </a:rPr>
              <a:t>dddd</a:t>
            </a:r>
            <a:r>
              <a:rPr lang="en-US" dirty="0">
                <a:solidFill>
                  <a:schemeClr val="accent2"/>
                </a:solidFill>
              </a:rPr>
              <a:t> d MMMM, </a:t>
            </a:r>
            <a:r>
              <a:rPr lang="en-US" dirty="0" err="1">
                <a:solidFill>
                  <a:schemeClr val="accent2"/>
                </a:solidFill>
              </a:rPr>
              <a:t>yyyy</a:t>
            </a:r>
            <a:r>
              <a:rPr lang="en-US" dirty="0">
                <a:solidFill>
                  <a:schemeClr val="accent2"/>
                </a:solidFill>
              </a:rPr>
              <a:t>, h:mm:ss </a:t>
            </a:r>
            <a:r>
              <a:rPr lang="en-US" dirty="0" err="1">
                <a:solidFill>
                  <a:schemeClr val="accent2"/>
                </a:solidFill>
              </a:rPr>
              <a:t>tt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)];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public </a:t>
            </a:r>
            <a:r>
              <a:rPr lang="en-US" dirty="0" err="1">
                <a:solidFill>
                  <a:srgbClr val="00B0F0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 err="1"/>
              <a:t>DateOfBirth</a:t>
            </a:r>
            <a:r>
              <a:rPr lang="en-US" dirty="0"/>
              <a:t> { 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set</a:t>
            </a:r>
            <a:r>
              <a:rPr lang="en-US" dirty="0"/>
              <a:t>; }</a:t>
            </a:r>
            <a:endParaRPr lang="en-CA" dirty="0"/>
          </a:p>
        </p:txBody>
      </p:sp>
      <p:sp>
        <p:nvSpPr>
          <p:cNvPr id="2" name="Left Brace 1"/>
          <p:cNvSpPr/>
          <p:nvPr/>
        </p:nvSpPr>
        <p:spPr>
          <a:xfrm rot="5400000">
            <a:off x="6793887" y="3634883"/>
            <a:ext cx="311105" cy="3361508"/>
          </a:xfrm>
          <a:prstGeom prst="leftBrace">
            <a:avLst>
              <a:gd name="adj1" fmla="val 99132"/>
              <a:gd name="adj2" fmla="val 82403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Left Brace 11"/>
          <p:cNvSpPr/>
          <p:nvPr/>
        </p:nvSpPr>
        <p:spPr>
          <a:xfrm rot="16200000" flipV="1">
            <a:off x="4278086" y="-1171303"/>
            <a:ext cx="381001" cy="5105400"/>
          </a:xfrm>
          <a:prstGeom prst="leftBrace">
            <a:avLst>
              <a:gd name="adj1" fmla="val 70047"/>
              <a:gd name="adj2" fmla="val 5385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Freeform 5"/>
          <p:cNvSpPr/>
          <p:nvPr/>
        </p:nvSpPr>
        <p:spPr>
          <a:xfrm>
            <a:off x="3330118" y="1588495"/>
            <a:ext cx="2539459" cy="3611889"/>
          </a:xfrm>
          <a:custGeom>
            <a:avLst/>
            <a:gdLst>
              <a:gd name="connsiteX0" fmla="*/ 991528 w 2494404"/>
              <a:gd name="connsiteY0" fmla="*/ 0 h 3597234"/>
              <a:gd name="connsiteX1" fmla="*/ 59022 w 2494404"/>
              <a:gd name="connsiteY1" fmla="*/ 3078178 h 3597234"/>
              <a:gd name="connsiteX2" fmla="*/ 2494404 w 2494404"/>
              <a:gd name="connsiteY2" fmla="*/ 3567065 h 3597234"/>
              <a:gd name="connsiteX0" fmla="*/ 991528 w 2494404"/>
              <a:gd name="connsiteY0" fmla="*/ 0 h 3612139"/>
              <a:gd name="connsiteX1" fmla="*/ 59022 w 2494404"/>
              <a:gd name="connsiteY1" fmla="*/ 3078178 h 3612139"/>
              <a:gd name="connsiteX2" fmla="*/ 1416598 w 2494404"/>
              <a:gd name="connsiteY2" fmla="*/ 3578249 h 3612139"/>
              <a:gd name="connsiteX3" fmla="*/ 2494404 w 2494404"/>
              <a:gd name="connsiteY3" fmla="*/ 3567065 h 3612139"/>
              <a:gd name="connsiteX0" fmla="*/ 991528 w 2494404"/>
              <a:gd name="connsiteY0" fmla="*/ 0 h 3567082"/>
              <a:gd name="connsiteX1" fmla="*/ 59022 w 2494404"/>
              <a:gd name="connsiteY1" fmla="*/ 3078178 h 3567082"/>
              <a:gd name="connsiteX2" fmla="*/ 2259280 w 2494404"/>
              <a:gd name="connsiteY2" fmla="*/ 3336202 h 3567082"/>
              <a:gd name="connsiteX3" fmla="*/ 2494404 w 2494404"/>
              <a:gd name="connsiteY3" fmla="*/ 3567065 h 3567082"/>
              <a:gd name="connsiteX0" fmla="*/ 991528 w 2566122"/>
              <a:gd name="connsiteY0" fmla="*/ 0 h 3567082"/>
              <a:gd name="connsiteX1" fmla="*/ 59022 w 2566122"/>
              <a:gd name="connsiteY1" fmla="*/ 3078178 h 3567082"/>
              <a:gd name="connsiteX2" fmla="*/ 2259280 w 2566122"/>
              <a:gd name="connsiteY2" fmla="*/ 3336202 h 3567082"/>
              <a:gd name="connsiteX3" fmla="*/ 2566122 w 2566122"/>
              <a:gd name="connsiteY3" fmla="*/ 3567065 h 3567082"/>
              <a:gd name="connsiteX0" fmla="*/ 991528 w 2566122"/>
              <a:gd name="connsiteY0" fmla="*/ 0 h 3567065"/>
              <a:gd name="connsiteX1" fmla="*/ 59022 w 2566122"/>
              <a:gd name="connsiteY1" fmla="*/ 3078178 h 3567065"/>
              <a:gd name="connsiteX2" fmla="*/ 2259280 w 2566122"/>
              <a:gd name="connsiteY2" fmla="*/ 3336202 h 3567065"/>
              <a:gd name="connsiteX3" fmla="*/ 2566122 w 2566122"/>
              <a:gd name="connsiteY3" fmla="*/ 3567065 h 3567065"/>
              <a:gd name="connsiteX0" fmla="*/ 991528 w 2566122"/>
              <a:gd name="connsiteY0" fmla="*/ 0 h 3567065"/>
              <a:gd name="connsiteX1" fmla="*/ 59022 w 2566122"/>
              <a:gd name="connsiteY1" fmla="*/ 3078178 h 3567065"/>
              <a:gd name="connsiteX2" fmla="*/ 2214457 w 2566122"/>
              <a:gd name="connsiteY2" fmla="*/ 3327238 h 3567065"/>
              <a:gd name="connsiteX3" fmla="*/ 2566122 w 2566122"/>
              <a:gd name="connsiteY3" fmla="*/ 3567065 h 3567065"/>
              <a:gd name="connsiteX0" fmla="*/ 991528 w 2566122"/>
              <a:gd name="connsiteY0" fmla="*/ 0 h 3567065"/>
              <a:gd name="connsiteX1" fmla="*/ 59022 w 2566122"/>
              <a:gd name="connsiteY1" fmla="*/ 3078178 h 3567065"/>
              <a:gd name="connsiteX2" fmla="*/ 2214457 w 2566122"/>
              <a:gd name="connsiteY2" fmla="*/ 3327238 h 3567065"/>
              <a:gd name="connsiteX3" fmla="*/ 2566122 w 2566122"/>
              <a:gd name="connsiteY3" fmla="*/ 3567065 h 3567065"/>
              <a:gd name="connsiteX0" fmla="*/ 991528 w 2566122"/>
              <a:gd name="connsiteY0" fmla="*/ 0 h 3567065"/>
              <a:gd name="connsiteX1" fmla="*/ 59022 w 2566122"/>
              <a:gd name="connsiteY1" fmla="*/ 3078178 h 3567065"/>
              <a:gd name="connsiteX2" fmla="*/ 2214457 w 2566122"/>
              <a:gd name="connsiteY2" fmla="*/ 3327238 h 3567065"/>
              <a:gd name="connsiteX3" fmla="*/ 2566122 w 2566122"/>
              <a:gd name="connsiteY3" fmla="*/ 3567065 h 3567065"/>
              <a:gd name="connsiteX0" fmla="*/ 991528 w 2583138"/>
              <a:gd name="connsiteY0" fmla="*/ 0 h 3567065"/>
              <a:gd name="connsiteX1" fmla="*/ 59022 w 2583138"/>
              <a:gd name="connsiteY1" fmla="*/ 3078178 h 3567065"/>
              <a:gd name="connsiteX2" fmla="*/ 2214457 w 2583138"/>
              <a:gd name="connsiteY2" fmla="*/ 3327238 h 3567065"/>
              <a:gd name="connsiteX3" fmla="*/ 2566122 w 2583138"/>
              <a:gd name="connsiteY3" fmla="*/ 3567065 h 3567065"/>
              <a:gd name="connsiteX0" fmla="*/ 987706 w 2579316"/>
              <a:gd name="connsiteY0" fmla="*/ 0 h 3567065"/>
              <a:gd name="connsiteX1" fmla="*/ 668705 w 2579316"/>
              <a:gd name="connsiteY1" fmla="*/ 682650 h 3567065"/>
              <a:gd name="connsiteX2" fmla="*/ 55200 w 2579316"/>
              <a:gd name="connsiteY2" fmla="*/ 3078178 h 3567065"/>
              <a:gd name="connsiteX3" fmla="*/ 2210635 w 2579316"/>
              <a:gd name="connsiteY3" fmla="*/ 3327238 h 3567065"/>
              <a:gd name="connsiteX4" fmla="*/ 2562300 w 2579316"/>
              <a:gd name="connsiteY4" fmla="*/ 3567065 h 3567065"/>
              <a:gd name="connsiteX0" fmla="*/ 981429 w 2573039"/>
              <a:gd name="connsiteY0" fmla="*/ 0 h 3567065"/>
              <a:gd name="connsiteX1" fmla="*/ 778969 w 2573039"/>
              <a:gd name="connsiteY1" fmla="*/ 700579 h 3567065"/>
              <a:gd name="connsiteX2" fmla="*/ 48923 w 2573039"/>
              <a:gd name="connsiteY2" fmla="*/ 3078178 h 3567065"/>
              <a:gd name="connsiteX3" fmla="*/ 2204358 w 2573039"/>
              <a:gd name="connsiteY3" fmla="*/ 3327238 h 3567065"/>
              <a:gd name="connsiteX4" fmla="*/ 2556023 w 2573039"/>
              <a:gd name="connsiteY4" fmla="*/ 3567065 h 3567065"/>
              <a:gd name="connsiteX0" fmla="*/ 977125 w 2568735"/>
              <a:gd name="connsiteY0" fmla="*/ 0 h 3567065"/>
              <a:gd name="connsiteX1" fmla="*/ 873276 w 2568735"/>
              <a:gd name="connsiteY1" fmla="*/ 700579 h 3567065"/>
              <a:gd name="connsiteX2" fmla="*/ 44619 w 2568735"/>
              <a:gd name="connsiteY2" fmla="*/ 3078178 h 3567065"/>
              <a:gd name="connsiteX3" fmla="*/ 2200054 w 2568735"/>
              <a:gd name="connsiteY3" fmla="*/ 3327238 h 3567065"/>
              <a:gd name="connsiteX4" fmla="*/ 2551719 w 2568735"/>
              <a:gd name="connsiteY4" fmla="*/ 3567065 h 3567065"/>
              <a:gd name="connsiteX0" fmla="*/ 948723 w 2540333"/>
              <a:gd name="connsiteY0" fmla="*/ 0 h 3567065"/>
              <a:gd name="connsiteX1" fmla="*/ 844874 w 2540333"/>
              <a:gd name="connsiteY1" fmla="*/ 700579 h 3567065"/>
              <a:gd name="connsiteX2" fmla="*/ 16217 w 2540333"/>
              <a:gd name="connsiteY2" fmla="*/ 3078178 h 3567065"/>
              <a:gd name="connsiteX3" fmla="*/ 2171652 w 2540333"/>
              <a:gd name="connsiteY3" fmla="*/ 3327238 h 3567065"/>
              <a:gd name="connsiteX4" fmla="*/ 2523317 w 2540333"/>
              <a:gd name="connsiteY4" fmla="*/ 3567065 h 3567065"/>
              <a:gd name="connsiteX0" fmla="*/ 948723 w 2540333"/>
              <a:gd name="connsiteY0" fmla="*/ 0 h 3567065"/>
              <a:gd name="connsiteX1" fmla="*/ 844874 w 2540333"/>
              <a:gd name="connsiteY1" fmla="*/ 700579 h 3567065"/>
              <a:gd name="connsiteX2" fmla="*/ 16217 w 2540333"/>
              <a:gd name="connsiteY2" fmla="*/ 3078178 h 3567065"/>
              <a:gd name="connsiteX3" fmla="*/ 2171652 w 2540333"/>
              <a:gd name="connsiteY3" fmla="*/ 3327238 h 3567065"/>
              <a:gd name="connsiteX4" fmla="*/ 2523317 w 2540333"/>
              <a:gd name="connsiteY4" fmla="*/ 3567065 h 3567065"/>
              <a:gd name="connsiteX0" fmla="*/ 948723 w 2569437"/>
              <a:gd name="connsiteY0" fmla="*/ 0 h 3611889"/>
              <a:gd name="connsiteX1" fmla="*/ 844874 w 2569437"/>
              <a:gd name="connsiteY1" fmla="*/ 700579 h 3611889"/>
              <a:gd name="connsiteX2" fmla="*/ 16217 w 2569437"/>
              <a:gd name="connsiteY2" fmla="*/ 3078178 h 3611889"/>
              <a:gd name="connsiteX3" fmla="*/ 2171652 w 2569437"/>
              <a:gd name="connsiteY3" fmla="*/ 3327238 h 3611889"/>
              <a:gd name="connsiteX4" fmla="*/ 2559175 w 2569437"/>
              <a:gd name="connsiteY4" fmla="*/ 3611889 h 36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437" h="3611889">
                <a:moveTo>
                  <a:pt x="948723" y="0"/>
                </a:moveTo>
                <a:cubicBezTo>
                  <a:pt x="895556" y="113775"/>
                  <a:pt x="1000292" y="187549"/>
                  <a:pt x="844874" y="700579"/>
                </a:cubicBezTo>
                <a:cubicBezTo>
                  <a:pt x="689456" y="1213609"/>
                  <a:pt x="-124229" y="2592589"/>
                  <a:pt x="16217" y="3078178"/>
                </a:cubicBezTo>
                <a:cubicBezTo>
                  <a:pt x="212568" y="3638694"/>
                  <a:pt x="1756790" y="3344369"/>
                  <a:pt x="2171652" y="3327238"/>
                </a:cubicBezTo>
                <a:cubicBezTo>
                  <a:pt x="2622372" y="3310107"/>
                  <a:pt x="2576765" y="3434459"/>
                  <a:pt x="2559175" y="361188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[</a:t>
            </a:r>
            <a:r>
              <a:rPr lang="en-US" sz="3200" dirty="0" err="1">
                <a:solidFill>
                  <a:srgbClr val="00B0F0"/>
                </a:solidFill>
              </a:rPr>
              <a:t>ReadOnly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70C0"/>
                </a:solidFill>
              </a:rPr>
              <a:t>true</a:t>
            </a:r>
            <a:r>
              <a:rPr lang="en-US" sz="3200" dirty="0"/>
              <a:t>)]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public </a:t>
            </a:r>
            <a:r>
              <a:rPr lang="en-US" sz="3200" dirty="0">
                <a:solidFill>
                  <a:srgbClr val="00B0F0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AlbumArtUrl</a:t>
            </a:r>
            <a:r>
              <a:rPr lang="en-US" sz="3200" dirty="0"/>
              <a:t> { </a:t>
            </a:r>
            <a:r>
              <a:rPr lang="en-US" sz="3200" dirty="0">
                <a:solidFill>
                  <a:srgbClr val="0070C0"/>
                </a:solidFill>
              </a:rPr>
              <a:t>get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70C0"/>
                </a:solidFill>
              </a:rPr>
              <a:t>set</a:t>
            </a:r>
            <a:r>
              <a:rPr lang="en-US" sz="3200" dirty="0"/>
              <a:t>; }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19" y="1496019"/>
            <a:ext cx="10859592" cy="4309872"/>
          </a:xfrm>
        </p:spPr>
        <p:txBody>
          <a:bodyPr>
            <a:normAutofit/>
          </a:bodyPr>
          <a:lstStyle/>
          <a:p>
            <a:r>
              <a:rPr lang="en-CA" dirty="0"/>
              <a:t>At post-back: tells model binder:</a:t>
            </a:r>
          </a:p>
          <a:p>
            <a:pPr lvl="1"/>
            <a:r>
              <a:rPr lang="en-CA" dirty="0"/>
              <a:t>"Do not set this property with a new value"</a:t>
            </a:r>
          </a:p>
          <a:p>
            <a:r>
              <a:rPr lang="en-CA" dirty="0"/>
              <a:t>But: it still shows as an enabled input textbox</a:t>
            </a:r>
          </a:p>
          <a:p>
            <a:pPr lvl="1"/>
            <a:r>
              <a:rPr lang="en-CA" dirty="0"/>
              <a:t>Users will pick at it &amp; freak out if they forget what it was</a:t>
            </a:r>
          </a:p>
          <a:p>
            <a:pPr lvl="1"/>
            <a:r>
              <a:rPr lang="en-CA" dirty="0"/>
              <a:t>Binder continues to respect </a:t>
            </a:r>
            <a:r>
              <a:rPr lang="en-CA" dirty="0" err="1"/>
              <a:t>ReadOnly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Try: </a:t>
            </a:r>
            <a:r>
              <a:rPr lang="en-CA" sz="2800" dirty="0"/>
              <a:t>[</a:t>
            </a:r>
            <a:r>
              <a:rPr lang="en-CA" sz="2800" dirty="0" err="1">
                <a:solidFill>
                  <a:srgbClr val="00B0F0"/>
                </a:solidFill>
              </a:rPr>
              <a:t>HiddenInput</a:t>
            </a:r>
            <a:r>
              <a:rPr lang="en-CA" sz="2800" dirty="0"/>
              <a:t>(</a:t>
            </a:r>
            <a:r>
              <a:rPr lang="en-CA" sz="2800" dirty="0" err="1"/>
              <a:t>DisplayValue</a:t>
            </a:r>
            <a:r>
              <a:rPr lang="en-CA" sz="2800" dirty="0"/>
              <a:t>=</a:t>
            </a:r>
            <a:r>
              <a:rPr lang="en-CA" sz="2800" dirty="0">
                <a:solidFill>
                  <a:srgbClr val="0070C0"/>
                </a:solidFill>
              </a:rPr>
              <a:t>true</a:t>
            </a:r>
            <a:r>
              <a:rPr lang="en-CA" sz="2800" dirty="0"/>
              <a:t>)]</a:t>
            </a:r>
          </a:p>
          <a:p>
            <a:pPr lvl="1"/>
            <a:r>
              <a:rPr lang="en-CA" dirty="0"/>
              <a:t>This displays the value as text on the page</a:t>
            </a:r>
          </a:p>
          <a:p>
            <a:pPr lvl="2"/>
            <a:r>
              <a:rPr lang="en-CA" dirty="0"/>
              <a:t>And hides the field-name with its original value as an input </a:t>
            </a:r>
            <a:r>
              <a:rPr lang="en-CA" dirty="0" smtClean="0"/>
              <a:t>field</a:t>
            </a:r>
          </a:p>
          <a:p>
            <a:pPr lvl="2"/>
            <a:r>
              <a:rPr lang="en-CA" dirty="0" smtClean="0"/>
              <a:t>… um … Core 1.0.1 … won’t display the value.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701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a metadata class for each model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 to </a:t>
            </a:r>
            <a:r>
              <a:rPr lang="en-CA" dirty="0"/>
              <a:t>avoid contaminating the generated model</a:t>
            </a:r>
          </a:p>
          <a:p>
            <a:r>
              <a:rPr lang="en-CA" i="1" dirty="0"/>
              <a:t>Apply</a:t>
            </a:r>
            <a:r>
              <a:rPr lang="en-CA" dirty="0"/>
              <a:t> metadata to a partial class</a:t>
            </a:r>
          </a:p>
          <a:p>
            <a:pPr lvl="1"/>
            <a:r>
              <a:rPr lang="en-CA" dirty="0"/>
              <a:t>An overlay for the model with the same name &amp; namespace</a:t>
            </a:r>
          </a:p>
          <a:p>
            <a:pPr lvl="2"/>
            <a:r>
              <a:rPr lang="en-CA" dirty="0"/>
              <a:t>… will annotate the model without touching it</a:t>
            </a:r>
          </a:p>
          <a:p>
            <a:r>
              <a:rPr lang="en-CA" dirty="0"/>
              <a:t>Use Annotations to modify Razor defaults:</a:t>
            </a:r>
          </a:p>
          <a:p>
            <a:pPr lvl="1"/>
            <a:r>
              <a:rPr lang="en-CA" dirty="0"/>
              <a:t>Show a user-friendly name for a field,</a:t>
            </a:r>
          </a:p>
          <a:p>
            <a:pPr lvl="1"/>
            <a:r>
              <a:rPr lang="en-CA" dirty="0"/>
              <a:t>Show/don't show, or hide a field</a:t>
            </a:r>
          </a:p>
          <a:p>
            <a:pPr lvl="1"/>
            <a:r>
              <a:rPr lang="en-CA" dirty="0"/>
              <a:t>Format fields: currency, dates, numerics </a:t>
            </a:r>
          </a:p>
          <a:p>
            <a:pPr lvl="1"/>
            <a:r>
              <a:rPr lang="en-CA" dirty="0"/>
              <a:t>Make a field read-only</a:t>
            </a:r>
          </a:p>
          <a:p>
            <a:pPr lvl="1"/>
            <a:r>
              <a:rPr lang="en-CA" dirty="0"/>
              <a:t>Influence the type of control &amp; </a:t>
            </a:r>
            <a:r>
              <a:rPr lang="en-CA" dirty="0" err="1"/>
              <a:t>DataType</a:t>
            </a:r>
            <a:r>
              <a:rPr lang="en-CA" dirty="0"/>
              <a:t> checks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9667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37" y="2752749"/>
            <a:ext cx="5912303" cy="410525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4690" y="1417638"/>
            <a:ext cx="11057709" cy="4525963"/>
          </a:xfrm>
        </p:spPr>
        <p:txBody>
          <a:bodyPr/>
          <a:lstStyle/>
          <a:p>
            <a:r>
              <a:rPr lang="en-CA" dirty="0"/>
              <a:t>Information about the purpose of a property</a:t>
            </a:r>
          </a:p>
          <a:p>
            <a:pPr lvl="1"/>
            <a:r>
              <a:rPr lang="en-CA" dirty="0"/>
              <a:t>Strings can mean many things</a:t>
            </a:r>
          </a:p>
          <a:p>
            <a:r>
              <a:rPr lang="en-CA" dirty="0"/>
              <a:t>May create specific HTML elements, like:</a:t>
            </a:r>
          </a:p>
          <a:p>
            <a:pPr lvl="1"/>
            <a:r>
              <a:rPr lang="en-CA" dirty="0" err="1">
                <a:solidFill>
                  <a:srgbClr val="00B0F0"/>
                </a:solidFill>
              </a:rPr>
              <a:t>DataType</a:t>
            </a:r>
            <a:r>
              <a:rPr lang="en-CA" dirty="0" err="1"/>
              <a:t>.Password</a:t>
            </a:r>
            <a:endParaRPr lang="en-CA" dirty="0"/>
          </a:p>
          <a:p>
            <a:pPr lvl="1"/>
            <a:r>
              <a:rPr lang="en-CA" dirty="0" err="1">
                <a:solidFill>
                  <a:srgbClr val="00B0F0"/>
                </a:solidFill>
              </a:rPr>
              <a:t>DataType</a:t>
            </a:r>
            <a:r>
              <a:rPr lang="en-CA" dirty="0" err="1"/>
              <a:t>.EmailAddress</a:t>
            </a:r>
            <a:endParaRPr lang="en-CA" dirty="0"/>
          </a:p>
          <a:p>
            <a:pPr lvl="2"/>
            <a:r>
              <a:rPr lang="en-CA" dirty="0"/>
              <a:t>This'll add HTML5 validation on the page</a:t>
            </a:r>
          </a:p>
          <a:p>
            <a:r>
              <a:rPr lang="en-CA" dirty="0"/>
              <a:t>Most haven't been implemented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[</a:t>
            </a:r>
            <a:r>
              <a:rPr lang="en-CA" sz="2800" dirty="0" err="1">
                <a:solidFill>
                  <a:srgbClr val="00B0F0"/>
                </a:solidFill>
              </a:rPr>
              <a:t>DataType</a:t>
            </a:r>
            <a:r>
              <a:rPr lang="en-CA" sz="2800" dirty="0"/>
              <a:t>(</a:t>
            </a:r>
            <a:r>
              <a:rPr lang="en-CA" sz="2800" dirty="0" err="1">
                <a:solidFill>
                  <a:srgbClr val="00B0F0"/>
                </a:solidFill>
              </a:rPr>
              <a:t>DataType</a:t>
            </a:r>
            <a:r>
              <a:rPr lang="en-CA" sz="2800" dirty="0" err="1"/>
              <a:t>.Url</a:t>
            </a:r>
            <a:r>
              <a:rPr lang="en-CA" sz="2800" dirty="0"/>
              <a:t>)]</a:t>
            </a:r>
            <a:br>
              <a:rPr lang="en-CA" sz="2800" dirty="0"/>
            </a:br>
            <a:r>
              <a:rPr lang="en-US" sz="2800" dirty="0">
                <a:solidFill>
                  <a:srgbClr val="0070C0"/>
                </a:solidFill>
              </a:rPr>
              <a:t>public </a:t>
            </a:r>
            <a:r>
              <a:rPr lang="en-US" sz="2800" dirty="0" err="1">
                <a:solidFill>
                  <a:srgbClr val="00B0F0"/>
                </a:solidFill>
              </a:rPr>
              <a:t>DateTime</a:t>
            </a:r>
            <a:r>
              <a:rPr lang="en-US" sz="2800" dirty="0"/>
              <a:t> </a:t>
            </a:r>
            <a:r>
              <a:rPr lang="en-US" sz="2800" dirty="0" err="1"/>
              <a:t>AlbumArtUrl</a:t>
            </a:r>
            <a:r>
              <a:rPr lang="en-US" sz="2800" dirty="0"/>
              <a:t> { </a:t>
            </a:r>
            <a:r>
              <a:rPr lang="en-US" sz="2800" dirty="0">
                <a:solidFill>
                  <a:srgbClr val="0070C0"/>
                </a:solidFill>
              </a:rPr>
              <a:t>get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70C0"/>
                </a:solidFill>
              </a:rPr>
              <a:t>set</a:t>
            </a:r>
            <a:r>
              <a:rPr lang="en-US" sz="2800" dirty="0"/>
              <a:t>; }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8823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928" y="1481329"/>
            <a:ext cx="10972800" cy="4525963"/>
          </a:xfrm>
        </p:spPr>
        <p:txBody>
          <a:bodyPr/>
          <a:lstStyle/>
          <a:p>
            <a:r>
              <a:rPr lang="en-CA" dirty="0"/>
              <a:t>Renders an input element of type </a:t>
            </a:r>
            <a:r>
              <a:rPr lang="en-CA" i="1" dirty="0"/>
              <a:t>hidden</a:t>
            </a:r>
            <a:endParaRPr lang="en-CA" dirty="0"/>
          </a:p>
          <a:p>
            <a:pPr lvl="1"/>
            <a:r>
              <a:rPr lang="en-CA" dirty="0"/>
              <a:t>Containing the original value</a:t>
            </a:r>
          </a:p>
          <a:p>
            <a:pPr lvl="2"/>
            <a:r>
              <a:rPr lang="en-CA" dirty="0"/>
              <a:t>Manually-coded hidden elements commonly forget the </a:t>
            </a:r>
            <a:r>
              <a:rPr lang="en-CA" i="1" dirty="0"/>
              <a:t>value=</a:t>
            </a:r>
            <a:r>
              <a:rPr lang="en-CA" dirty="0"/>
              <a:t> attribute</a:t>
            </a:r>
          </a:p>
          <a:p>
            <a:r>
              <a:rPr lang="en-CA" dirty="0"/>
              <a:t>Browser will send field value back to server</a:t>
            </a:r>
          </a:p>
          <a:p>
            <a:pPr lvl="1"/>
            <a:r>
              <a:rPr lang="en-CA" dirty="0"/>
              <a:t>But it's hidden from the user … and so is the field's label</a:t>
            </a:r>
          </a:p>
          <a:p>
            <a:r>
              <a:rPr lang="en-CA" dirty="0"/>
              <a:t>Still visible in </a:t>
            </a:r>
            <a:r>
              <a:rPr lang="en-CA" i="1" dirty="0"/>
              <a:t>view source</a:t>
            </a:r>
            <a:endParaRPr lang="en-CA" dirty="0"/>
          </a:p>
          <a:p>
            <a:pPr lvl="1"/>
            <a:r>
              <a:rPr lang="en-CA" dirty="0"/>
              <a:t>Can be altered by </a:t>
            </a:r>
            <a:r>
              <a:rPr lang="en-CA" dirty="0" err="1"/>
              <a:t>nasties</a:t>
            </a:r>
            <a:r>
              <a:rPr lang="en-CA" dirty="0"/>
              <a:t> on submission</a:t>
            </a:r>
          </a:p>
          <a:p>
            <a:r>
              <a:rPr lang="en-CA" dirty="0" err="1"/>
              <a:t>DisplayValue</a:t>
            </a:r>
            <a:r>
              <a:rPr lang="en-CA" dirty="0"/>
              <a:t>=true</a:t>
            </a:r>
          </a:p>
          <a:p>
            <a:pPr lvl="1"/>
            <a:r>
              <a:rPr lang="en-CA" dirty="0"/>
              <a:t>Will also display the field's value, but as a label … users can't pick at </a:t>
            </a:r>
            <a:r>
              <a:rPr lang="en-CA" dirty="0" smtClean="0"/>
              <a:t>it</a:t>
            </a:r>
          </a:p>
          <a:p>
            <a:pPr lvl="2"/>
            <a:r>
              <a:rPr lang="en-CA" dirty="0" smtClean="0"/>
              <a:t>… not implemented in </a:t>
            </a:r>
            <a:r>
              <a:rPr lang="en-CA" dirty="0" err="1" smtClean="0"/>
              <a:t>.Net</a:t>
            </a:r>
            <a:r>
              <a:rPr lang="en-CA" dirty="0" smtClean="0"/>
              <a:t> Core 1.01 …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[</a:t>
            </a:r>
            <a:r>
              <a:rPr lang="en-CA" sz="3200" dirty="0" err="1">
                <a:solidFill>
                  <a:srgbClr val="00B0F0"/>
                </a:solidFill>
              </a:rPr>
              <a:t>HiddenInput</a:t>
            </a:r>
            <a:r>
              <a:rPr lang="en-CA" sz="3200" dirty="0"/>
              <a:t>(</a:t>
            </a:r>
            <a:r>
              <a:rPr lang="en-CA" sz="3200" dirty="0" err="1"/>
              <a:t>DisplayValue</a:t>
            </a:r>
            <a:r>
              <a:rPr lang="en-CA" sz="3200" dirty="0"/>
              <a:t>=</a:t>
            </a:r>
            <a:r>
              <a:rPr lang="en-CA" sz="3200" dirty="0">
                <a:solidFill>
                  <a:srgbClr val="0070C0"/>
                </a:solidFill>
              </a:rPr>
              <a:t>false</a:t>
            </a:r>
            <a:r>
              <a:rPr lang="en-CA" sz="3200" dirty="0"/>
              <a:t>)]</a:t>
            </a:r>
            <a:br>
              <a:rPr lang="en-CA" sz="3200" dirty="0"/>
            </a:br>
            <a:r>
              <a:rPr lang="en-US" sz="3200" dirty="0">
                <a:solidFill>
                  <a:srgbClr val="0070C0"/>
                </a:solidFill>
              </a:rPr>
              <a:t>public </a:t>
            </a:r>
            <a:r>
              <a:rPr lang="en-US" sz="3200" dirty="0">
                <a:solidFill>
                  <a:srgbClr val="00B0F0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AlbumId</a:t>
            </a:r>
            <a:r>
              <a:rPr lang="en-US" sz="3200" dirty="0"/>
              <a:t> { </a:t>
            </a:r>
            <a:r>
              <a:rPr lang="en-US" sz="3200" dirty="0">
                <a:solidFill>
                  <a:srgbClr val="0070C0"/>
                </a:solidFill>
              </a:rPr>
              <a:t>get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70C0"/>
                </a:solidFill>
              </a:rPr>
              <a:t>set</a:t>
            </a:r>
            <a:r>
              <a:rPr lang="en-US" sz="3200" dirty="0"/>
              <a:t>; }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933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2141"/>
            <a:ext cx="10972800" cy="4525963"/>
          </a:xfrm>
        </p:spPr>
        <p:txBody>
          <a:bodyPr>
            <a:normAutofit/>
          </a:bodyPr>
          <a:lstStyle/>
          <a:p>
            <a:r>
              <a:rPr lang="en-CA" dirty="0"/>
              <a:t>Annotations like [Required], [Display] and [</a:t>
            </a:r>
            <a:r>
              <a:rPr lang="en-CA" dirty="0" err="1"/>
              <a:t>DataType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Are applied to properties in the model</a:t>
            </a:r>
          </a:p>
          <a:p>
            <a:pPr lvl="2"/>
            <a:r>
              <a:rPr lang="en-CA" dirty="0"/>
              <a:t>Will enforce basic validation rules</a:t>
            </a:r>
          </a:p>
          <a:p>
            <a:pPr lvl="3"/>
            <a:r>
              <a:rPr lang="en-CA" dirty="0"/>
              <a:t>…or control how the property is displayed</a:t>
            </a:r>
          </a:p>
          <a:p>
            <a:r>
              <a:rPr lang="en-CA" u="sng" dirty="0"/>
              <a:t>However</a:t>
            </a:r>
          </a:p>
          <a:p>
            <a:pPr lvl="1"/>
            <a:r>
              <a:rPr lang="en-CA" dirty="0"/>
              <a:t>The models were generated by Entity Framework</a:t>
            </a:r>
          </a:p>
          <a:p>
            <a:pPr lvl="1"/>
            <a:r>
              <a:rPr lang="en-CA" dirty="0"/>
              <a:t>…we will lose the annotations if the models are regenerated</a:t>
            </a:r>
          </a:p>
          <a:p>
            <a:pPr lvl="2"/>
            <a:r>
              <a:rPr lang="en-CA" dirty="0"/>
              <a:t>Like: changing a manual key into an identity column</a:t>
            </a:r>
          </a:p>
          <a:p>
            <a:r>
              <a:rPr lang="en-CA" dirty="0"/>
              <a:t>We need to keep the annotations separate</a:t>
            </a:r>
          </a:p>
          <a:p>
            <a:pPr lvl="1"/>
            <a:r>
              <a:rPr lang="en-CA" dirty="0"/>
              <a:t>But still linked to the model</a:t>
            </a:r>
          </a:p>
          <a:p>
            <a:pPr lvl="2"/>
            <a:r>
              <a:rPr lang="en-CA" dirty="0"/>
              <a:t>Solution: </a:t>
            </a:r>
            <a:r>
              <a:rPr lang="en-CA" b="1" i="1" dirty="0">
                <a:solidFill>
                  <a:srgbClr val="C00000"/>
                </a:solidFill>
              </a:rPr>
              <a:t>Metadata Classes &amp; Partial 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We Need to Annotate the Model</a:t>
            </a:r>
            <a:br>
              <a:rPr lang="en-CA" dirty="0"/>
            </a:br>
            <a:r>
              <a:rPr lang="en-CA" sz="2200" dirty="0"/>
              <a:t>for display, validation &amp; translation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5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8"/>
            <a:ext cx="11277600" cy="4525963"/>
          </a:xfrm>
        </p:spPr>
        <p:txBody>
          <a:bodyPr>
            <a:normAutofit/>
          </a:bodyPr>
          <a:lstStyle/>
          <a:p>
            <a:r>
              <a:rPr lang="en-CA" dirty="0"/>
              <a:t>These have property definitions</a:t>
            </a:r>
          </a:p>
          <a:p>
            <a:pPr lvl="1"/>
            <a:r>
              <a:rPr lang="en-CA" dirty="0"/>
              <a:t>Just like the generated models</a:t>
            </a:r>
          </a:p>
          <a:p>
            <a:r>
              <a:rPr lang="en-CA" dirty="0"/>
              <a:t>However, these are used to identify the fields</a:t>
            </a:r>
          </a:p>
          <a:p>
            <a:pPr lvl="1"/>
            <a:r>
              <a:rPr lang="en-CA" dirty="0" smtClean="0"/>
              <a:t>Fields that </a:t>
            </a:r>
            <a:r>
              <a:rPr lang="en-CA" dirty="0"/>
              <a:t>each annotation is being applied to</a:t>
            </a:r>
          </a:p>
          <a:p>
            <a:pPr lvl="1"/>
            <a:r>
              <a:rPr lang="en-CA" dirty="0"/>
              <a:t>Not to actually define/redefine the fields</a:t>
            </a:r>
          </a:p>
          <a:p>
            <a:pPr lvl="1"/>
            <a:endParaRPr lang="en-CA" dirty="0"/>
          </a:p>
          <a:p>
            <a:r>
              <a:rPr lang="en-CA" dirty="0"/>
              <a:t>Because EF generates models as </a:t>
            </a:r>
            <a:r>
              <a:rPr lang="en-CA" b="1" i="1" dirty="0"/>
              <a:t>partial</a:t>
            </a:r>
            <a:r>
              <a:rPr lang="en-CA" dirty="0"/>
              <a:t> classes</a:t>
            </a:r>
          </a:p>
          <a:p>
            <a:pPr lvl="1"/>
            <a:r>
              <a:rPr lang="en-CA" dirty="0"/>
              <a:t>Another </a:t>
            </a:r>
            <a:r>
              <a:rPr lang="en-CA" i="1" dirty="0"/>
              <a:t>partial class</a:t>
            </a:r>
            <a:r>
              <a:rPr lang="en-CA" dirty="0"/>
              <a:t> with the same name &amp; namespace</a:t>
            </a:r>
          </a:p>
          <a:p>
            <a:pPr lvl="2"/>
            <a:r>
              <a:rPr lang="en-CA" dirty="0"/>
              <a:t>With properties, methods &amp; characteristics</a:t>
            </a:r>
          </a:p>
          <a:p>
            <a:pPr lvl="3"/>
            <a:r>
              <a:rPr lang="en-CA" dirty="0"/>
              <a:t>Will have these added to other partial views of same name</a:t>
            </a:r>
          </a:p>
          <a:p>
            <a:pPr lvl="1"/>
            <a:r>
              <a:rPr lang="en-CA" dirty="0"/>
              <a:t>Conflicting or </a:t>
            </a:r>
            <a:r>
              <a:rPr lang="en-CA" dirty="0" smtClean="0"/>
              <a:t>duplicated properties </a:t>
            </a:r>
            <a:r>
              <a:rPr lang="en-CA" dirty="0"/>
              <a:t>&amp; methods </a:t>
            </a:r>
            <a:r>
              <a:rPr lang="en-CA" u="sng" dirty="0"/>
              <a:t>will cause a build error</a:t>
            </a:r>
            <a:r>
              <a:rPr lang="en-CA" dirty="0"/>
              <a:t>.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Metadata classes</a:t>
            </a:r>
          </a:p>
        </p:txBody>
      </p:sp>
    </p:spTree>
    <p:extLst>
      <p:ext uri="{BB962C8B-B14F-4D97-AF65-F5344CB8AC3E}">
        <p14:creationId xmlns:p14="http://schemas.microsoft.com/office/powerpoint/2010/main" val="150846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55762" y="3422644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MetadataClasses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53719"/>
            <a:ext cx="8229600" cy="2328672"/>
          </a:xfrm>
        </p:spPr>
        <p:txBody>
          <a:bodyPr/>
          <a:lstStyle/>
          <a:p>
            <a:r>
              <a:rPr lang="en-CA" dirty="0"/>
              <a:t>It isn't enough for two partial classes to be named the same</a:t>
            </a:r>
          </a:p>
          <a:p>
            <a:pPr lvl="1"/>
            <a:r>
              <a:rPr lang="en-CA" dirty="0"/>
              <a:t>They need to be in the same </a:t>
            </a:r>
            <a:r>
              <a:rPr lang="en-CA" b="1" i="1" dirty="0"/>
              <a:t>namespace</a:t>
            </a:r>
            <a:endParaRPr lang="en-CA" dirty="0"/>
          </a:p>
          <a:p>
            <a:r>
              <a:rPr lang="en-CA" dirty="0"/>
              <a:t>They can't be in the same </a:t>
            </a:r>
            <a:r>
              <a:rPr lang="en-CA" i="1" dirty="0"/>
              <a:t>physical</a:t>
            </a:r>
            <a:r>
              <a:rPr lang="en-CA" dirty="0"/>
              <a:t> folder</a:t>
            </a:r>
          </a:p>
          <a:p>
            <a:pPr lvl="1"/>
            <a:r>
              <a:rPr lang="en-CA" dirty="0"/>
              <a:t>So you modify their </a:t>
            </a:r>
            <a:r>
              <a:rPr lang="en-CA" i="1" dirty="0"/>
              <a:t>logical</a:t>
            </a:r>
            <a:r>
              <a:rPr lang="en-CA" dirty="0"/>
              <a:t> location: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Partial-Class Namespaces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8463" y="3422644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MusicStore.Models</a:t>
            </a:r>
            <a:endParaRPr lang="en-CA" sz="2400" strike="sngStrike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C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ModelMetadataType</a:t>
            </a:r>
            <a:r>
              <a:rPr lang="en-C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C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C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lbumMetadata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))]</a:t>
            </a:r>
          </a:p>
          <a:p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C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lbum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5855762" y="3422644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CA" sz="24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MetadataClasses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1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17638"/>
            <a:ext cx="11582401" cy="4690872"/>
          </a:xfrm>
        </p:spPr>
        <p:txBody>
          <a:bodyPr>
            <a:normAutofit fontScale="92500"/>
          </a:bodyPr>
          <a:lstStyle/>
          <a:p>
            <a:r>
              <a:rPr lang="en-CA" dirty="0"/>
              <a:t>For each model class:</a:t>
            </a:r>
          </a:p>
          <a:p>
            <a:pPr lvl="1"/>
            <a:r>
              <a:rPr lang="en-CA" dirty="0"/>
              <a:t>Create a class file named after the model, suffixed with </a:t>
            </a:r>
            <a:r>
              <a:rPr lang="en-CA" i="1" dirty="0"/>
              <a:t>Metadata</a:t>
            </a:r>
            <a:endParaRPr lang="en-CA" dirty="0"/>
          </a:p>
          <a:p>
            <a:pPr marL="630936" lvl="2" indent="0">
              <a:buNone/>
            </a:pP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AlbumMetadata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8000"/>
                </a:solidFill>
                <a:latin typeface="Consolas" panose="020B0609020204030204" pitchFamily="49" charset="0"/>
              </a:rPr>
              <a:t>// this is the metadata class for the "Album" model</a:t>
            </a:r>
            <a:endParaRPr lang="en-CA" sz="1700" dirty="0"/>
          </a:p>
          <a:p>
            <a:pPr lvl="2"/>
            <a:r>
              <a:rPr lang="en-CA" dirty="0"/>
              <a:t>Copy the model's </a:t>
            </a:r>
            <a:r>
              <a:rPr lang="en-CA" u="sng" dirty="0"/>
              <a:t>physical</a:t>
            </a:r>
            <a:r>
              <a:rPr lang="en-CA" dirty="0"/>
              <a:t> properties to this class</a:t>
            </a:r>
          </a:p>
          <a:p>
            <a:pPr lvl="1"/>
            <a:r>
              <a:rPr lang="en-CA" dirty="0"/>
              <a:t>Add a second class to this file, named after the model</a:t>
            </a:r>
          </a:p>
          <a:p>
            <a:pPr lvl="2"/>
            <a:r>
              <a:rPr lang="en-CA" dirty="0"/>
              <a:t>Declare it to be a </a:t>
            </a:r>
            <a:r>
              <a:rPr lang="en-CA" b="1" i="1" dirty="0"/>
              <a:t>partial</a:t>
            </a:r>
            <a:r>
              <a:rPr lang="en-CA" dirty="0"/>
              <a:t> class</a:t>
            </a:r>
          </a:p>
          <a:p>
            <a:pPr marL="630936" lvl="2" indent="0">
              <a:buNone/>
            </a:pP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8000"/>
                </a:solidFill>
                <a:latin typeface="Consolas" panose="020B0609020204030204" pitchFamily="49" charset="0"/>
              </a:rPr>
              <a:t>// this partial class will merge with the "Album" model</a:t>
            </a:r>
            <a:endParaRPr lang="en-CA" sz="1900" dirty="0"/>
          </a:p>
          <a:p>
            <a:pPr lvl="1"/>
            <a:r>
              <a:rPr lang="en-CA" dirty="0"/>
              <a:t>Remove the subfolder ".</a:t>
            </a:r>
            <a:r>
              <a:rPr lang="en-CA" dirty="0" err="1"/>
              <a:t>MetadataClasses</a:t>
            </a:r>
            <a:r>
              <a:rPr lang="en-CA" dirty="0"/>
              <a:t>" from the file's namespace</a:t>
            </a:r>
          </a:p>
          <a:p>
            <a:pPr marL="630936" lvl="2" indent="0">
              <a:buNone/>
            </a:pP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r>
              <a:rPr lang="en-CA" sz="19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.MetadataClasses</a:t>
            </a:r>
            <a:endParaRPr lang="en-CA" sz="1900" strike="sngStrike" dirty="0"/>
          </a:p>
          <a:p>
            <a:pPr lvl="2"/>
            <a:r>
              <a:rPr lang="en-CA" dirty="0"/>
              <a:t>So it's </a:t>
            </a:r>
            <a:r>
              <a:rPr lang="en-CA" i="1" dirty="0"/>
              <a:t>logically</a:t>
            </a:r>
            <a:r>
              <a:rPr lang="en-CA" dirty="0"/>
              <a:t> in same namespace as the original model</a:t>
            </a:r>
          </a:p>
          <a:p>
            <a:pPr lvl="1"/>
            <a:r>
              <a:rPr lang="en-CA" dirty="0"/>
              <a:t>Apply the Metadata class to the partial-class copy</a:t>
            </a:r>
          </a:p>
          <a:p>
            <a:pPr marL="630936" lvl="2" indent="0">
              <a:buNone/>
            </a:pP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ModelMetadataTypeAttribute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AlbumMetadata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pPr marL="630936" lvl="2" indent="0">
              <a:buNone/>
            </a:pP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8000"/>
                </a:solidFill>
                <a:latin typeface="Consolas" panose="020B0609020204030204" pitchFamily="49" charset="0"/>
              </a:rPr>
              <a:t>// this partial class will merge with the "Album" model</a:t>
            </a:r>
            <a:endParaRPr lang="en-CA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400" dirty="0"/>
              <a:t>Creating Metadata Classes</a:t>
            </a:r>
            <a:r>
              <a:rPr lang="en-CA" dirty="0"/>
              <a:t/>
            </a:r>
            <a:br>
              <a:rPr lang="en-CA" dirty="0"/>
            </a:br>
            <a:r>
              <a:rPr lang="en-CA" sz="3200" dirty="0"/>
              <a:t>Create sub-folder ~/Models/</a:t>
            </a:r>
            <a:r>
              <a:rPr lang="en-CA" sz="3200" dirty="0" err="1"/>
              <a:t>MetadataClasses</a:t>
            </a:r>
            <a:r>
              <a:rPr lang="en-CA" sz="3200" dirty="0"/>
              <a:t> (or whatever)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492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.NET Framework</a:t>
            </a:r>
          </a:p>
          <a:p>
            <a:pPr lvl="1"/>
            <a:r>
              <a:rPr lang="en-CA" dirty="0"/>
              <a:t>This used to be the </a:t>
            </a:r>
            <a:r>
              <a:rPr lang="en-CA" dirty="0" err="1"/>
              <a:t>MetadataTypeAttribute</a:t>
            </a:r>
            <a:endParaRPr lang="en-CA" dirty="0"/>
          </a:p>
          <a:p>
            <a:pPr lvl="2"/>
            <a:r>
              <a:rPr lang="en-CA" dirty="0"/>
              <a:t>In the </a:t>
            </a:r>
            <a:r>
              <a:rPr lang="en-CA" dirty="0" err="1"/>
              <a:t>System.ComponentModel.DataAnnotations</a:t>
            </a:r>
            <a:r>
              <a:rPr lang="en-CA" dirty="0"/>
              <a:t> namespace</a:t>
            </a:r>
          </a:p>
          <a:p>
            <a:pPr lvl="2"/>
            <a:endParaRPr lang="en-CA" dirty="0"/>
          </a:p>
          <a:p>
            <a:r>
              <a:rPr lang="en-CA" dirty="0"/>
              <a:t>In the .NET Core</a:t>
            </a:r>
          </a:p>
          <a:p>
            <a:pPr lvl="1"/>
            <a:r>
              <a:rPr lang="en-CA" dirty="0"/>
              <a:t>This is located in </a:t>
            </a:r>
            <a:r>
              <a:rPr lang="en-CA" dirty="0" err="1"/>
              <a:t>Microsoft.AspNetCore.MVC</a:t>
            </a:r>
            <a:r>
              <a:rPr lang="en-CA" dirty="0"/>
              <a:t> namespace</a:t>
            </a:r>
          </a:p>
          <a:p>
            <a:pPr lvl="1"/>
            <a:endParaRPr lang="en-CA" dirty="0"/>
          </a:p>
          <a:p>
            <a:r>
              <a:rPr lang="en-CA" dirty="0"/>
              <a:t>Different name, different namespace</a:t>
            </a:r>
          </a:p>
          <a:p>
            <a:pPr lvl="1"/>
            <a:r>
              <a:rPr lang="en-CA" dirty="0"/>
              <a:t>Not hard to locate at all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70136"/>
            <a:ext cx="10972800" cy="1143000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ModelMetadataTypeAttribute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AlbumMetadata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b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000" dirty="0">
                <a:solidFill>
                  <a:srgbClr val="000000"/>
                </a:solidFill>
                <a:latin typeface="+mn-lt"/>
              </a:rPr>
              <a:t>- the "Attribute" extension is optional, by the way</a:t>
            </a:r>
            <a:endParaRPr lang="en-CA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80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214"/>
            <a:ext cx="12298670" cy="59627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110" y="135300"/>
            <a:ext cx="11112136" cy="120582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CA" sz="3600" dirty="0"/>
              <a:t>Create &amp; apply metadata class</a:t>
            </a:r>
            <a:br>
              <a:rPr lang="en-CA" sz="3600" dirty="0"/>
            </a:br>
            <a:r>
              <a:rPr lang="en-CA" sz="1800" dirty="0"/>
              <a:t>pre-load with concrete properties</a:t>
            </a:r>
            <a:endParaRPr lang="en-CA" sz="3600" dirty="0"/>
          </a:p>
        </p:txBody>
      </p:sp>
      <p:sp>
        <p:nvSpPr>
          <p:cNvPr id="10" name="Oval 9"/>
          <p:cNvSpPr/>
          <p:nvPr/>
        </p:nvSpPr>
        <p:spPr>
          <a:xfrm>
            <a:off x="8525692" y="3559193"/>
            <a:ext cx="1576251" cy="40930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7001691" y="2362312"/>
            <a:ext cx="3239589" cy="330926"/>
          </a:xfrm>
          <a:prstGeom prst="ellipse">
            <a:avLst/>
          </a:pr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73044" y="1702525"/>
            <a:ext cx="3614056" cy="1079863"/>
          </a:xfrm>
          <a:prstGeom prst="ellipse">
            <a:avLst/>
          </a:pr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97932" y="3015564"/>
            <a:ext cx="2542902" cy="438692"/>
          </a:xfrm>
          <a:prstGeom prst="ellipse">
            <a:avLst/>
          </a:pr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/>
          <p:cNvSpPr/>
          <p:nvPr/>
        </p:nvSpPr>
        <p:spPr>
          <a:xfrm>
            <a:off x="4284617" y="2183639"/>
            <a:ext cx="2717074" cy="339870"/>
          </a:xfrm>
          <a:custGeom>
            <a:avLst/>
            <a:gdLst>
              <a:gd name="connsiteX0" fmla="*/ 2534194 w 2534194"/>
              <a:gd name="connsiteY0" fmla="*/ 218528 h 315849"/>
              <a:gd name="connsiteX1" fmla="*/ 1184366 w 2534194"/>
              <a:gd name="connsiteY1" fmla="*/ 813 h 315849"/>
              <a:gd name="connsiteX2" fmla="*/ 1576252 w 2534194"/>
              <a:gd name="connsiteY2" fmla="*/ 288196 h 315849"/>
              <a:gd name="connsiteX3" fmla="*/ 0 w 2534194"/>
              <a:gd name="connsiteY3" fmla="*/ 288196 h 315849"/>
              <a:gd name="connsiteX0" fmla="*/ 2534194 w 2534194"/>
              <a:gd name="connsiteY0" fmla="*/ 219927 h 357346"/>
              <a:gd name="connsiteX1" fmla="*/ 1184366 w 2534194"/>
              <a:gd name="connsiteY1" fmla="*/ 2212 h 357346"/>
              <a:gd name="connsiteX2" fmla="*/ 1663338 w 2534194"/>
              <a:gd name="connsiteY2" fmla="*/ 341846 h 357346"/>
              <a:gd name="connsiteX3" fmla="*/ 0 w 2534194"/>
              <a:gd name="connsiteY3" fmla="*/ 289595 h 35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4194" h="357346">
                <a:moveTo>
                  <a:pt x="2534194" y="219927"/>
                </a:moveTo>
                <a:cubicBezTo>
                  <a:pt x="1939108" y="105264"/>
                  <a:pt x="1329509" y="-18108"/>
                  <a:pt x="1184366" y="2212"/>
                </a:cubicBezTo>
                <a:cubicBezTo>
                  <a:pt x="1039223" y="22532"/>
                  <a:pt x="1860732" y="293949"/>
                  <a:pt x="1663338" y="341846"/>
                </a:cubicBezTo>
                <a:cubicBezTo>
                  <a:pt x="1465944" y="389743"/>
                  <a:pt x="689429" y="313543"/>
                  <a:pt x="0" y="289595"/>
                </a:cubicBezTo>
              </a:path>
            </a:pathLst>
          </a:custGeom>
          <a:noFill/>
          <a:ln w="28575" cmpd="sng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: Shape 14"/>
          <p:cNvSpPr/>
          <p:nvPr/>
        </p:nvSpPr>
        <p:spPr>
          <a:xfrm>
            <a:off x="4293326" y="2475865"/>
            <a:ext cx="3104606" cy="698866"/>
          </a:xfrm>
          <a:custGeom>
            <a:avLst/>
            <a:gdLst>
              <a:gd name="connsiteX0" fmla="*/ 2804160 w 2804160"/>
              <a:gd name="connsiteY0" fmla="*/ 600891 h 600891"/>
              <a:gd name="connsiteX1" fmla="*/ 1227908 w 2804160"/>
              <a:gd name="connsiteY1" fmla="*/ 330926 h 600891"/>
              <a:gd name="connsiteX2" fmla="*/ 1785257 w 2804160"/>
              <a:gd name="connsiteY2" fmla="*/ 148046 h 600891"/>
              <a:gd name="connsiteX3" fmla="*/ 0 w 2804160"/>
              <a:gd name="connsiteY3" fmla="*/ 0 h 600891"/>
              <a:gd name="connsiteX0" fmla="*/ 2804160 w 2804160"/>
              <a:gd name="connsiteY0" fmla="*/ 600891 h 600891"/>
              <a:gd name="connsiteX1" fmla="*/ 1227908 w 2804160"/>
              <a:gd name="connsiteY1" fmla="*/ 330926 h 600891"/>
              <a:gd name="connsiteX2" fmla="*/ 1654628 w 2804160"/>
              <a:gd name="connsiteY2" fmla="*/ 121920 h 600891"/>
              <a:gd name="connsiteX3" fmla="*/ 0 w 2804160"/>
              <a:gd name="connsiteY3" fmla="*/ 0 h 6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160" h="600891">
                <a:moveTo>
                  <a:pt x="2804160" y="600891"/>
                </a:moveTo>
                <a:cubicBezTo>
                  <a:pt x="2100942" y="503645"/>
                  <a:pt x="1419497" y="410754"/>
                  <a:pt x="1227908" y="330926"/>
                </a:cubicBezTo>
                <a:cubicBezTo>
                  <a:pt x="1036319" y="251098"/>
                  <a:pt x="1859279" y="177074"/>
                  <a:pt x="1654628" y="121920"/>
                </a:cubicBezTo>
                <a:cubicBezTo>
                  <a:pt x="1449977" y="66766"/>
                  <a:pt x="790303" y="46446"/>
                  <a:pt x="0" y="0"/>
                </a:cubicBezTo>
              </a:path>
            </a:pathLst>
          </a:custGeom>
          <a:noFill/>
          <a:ln w="28575" cmpd="sng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/>
          <p:cNvSpPr/>
          <p:nvPr/>
        </p:nvSpPr>
        <p:spPr>
          <a:xfrm>
            <a:off x="4807128" y="3381138"/>
            <a:ext cx="792480" cy="2207796"/>
          </a:xfrm>
          <a:prstGeom prst="rightBrace">
            <a:avLst>
              <a:gd name="adj1" fmla="val 41300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Brace 18"/>
          <p:cNvSpPr/>
          <p:nvPr/>
        </p:nvSpPr>
        <p:spPr>
          <a:xfrm flipH="1">
            <a:off x="6827520" y="4073434"/>
            <a:ext cx="792480" cy="2100943"/>
          </a:xfrm>
          <a:prstGeom prst="rightBrace">
            <a:avLst>
              <a:gd name="adj1" fmla="val 41300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5512525" y="3751108"/>
            <a:ext cx="158496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Copy physical properties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11633" y="1568764"/>
            <a:ext cx="168946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Same name &amp; namespace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660571" y="4484914"/>
            <a:ext cx="1140823" cy="635726"/>
          </a:xfrm>
          <a:custGeom>
            <a:avLst/>
            <a:gdLst>
              <a:gd name="connsiteX0" fmla="*/ 1140823 w 1140823"/>
              <a:gd name="connsiteY0" fmla="*/ 635726 h 635726"/>
              <a:gd name="connsiteX1" fmla="*/ 461555 w 1140823"/>
              <a:gd name="connsiteY1" fmla="*/ 418012 h 635726"/>
              <a:gd name="connsiteX2" fmla="*/ 1036320 w 1140823"/>
              <a:gd name="connsiteY2" fmla="*/ 322217 h 635726"/>
              <a:gd name="connsiteX3" fmla="*/ 0 w 1140823"/>
              <a:gd name="connsiteY3" fmla="*/ 0 h 63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0823" h="635726">
                <a:moveTo>
                  <a:pt x="1140823" y="635726"/>
                </a:moveTo>
                <a:cubicBezTo>
                  <a:pt x="809897" y="552994"/>
                  <a:pt x="478972" y="470263"/>
                  <a:pt x="461555" y="418012"/>
                </a:cubicBezTo>
                <a:cubicBezTo>
                  <a:pt x="444138" y="365761"/>
                  <a:pt x="1113246" y="391886"/>
                  <a:pt x="1036320" y="322217"/>
                </a:cubicBezTo>
                <a:cubicBezTo>
                  <a:pt x="959394" y="252548"/>
                  <a:pt x="479697" y="126274"/>
                  <a:pt x="0" y="0"/>
                </a:cubicBezTo>
              </a:path>
            </a:pathLst>
          </a:custGeom>
          <a:noFill/>
          <a:ln w="28575" cmpd="sng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5830" y="0"/>
            <a:ext cx="9067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Microsoft.AspNetCore.Mvc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ModelMetadataTypeAttribute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AlbumMetadata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  } 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AlbumMetadata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AlbumDate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City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ProvinceCode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Phone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Total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000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4200" y="274638"/>
            <a:ext cx="37338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Metadata Class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714099"/>
            <a:ext cx="1524000" cy="381000"/>
          </a:xfrm>
          <a:prstGeom prst="ellipse">
            <a:avLst/>
          </a:pr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2838" y="1552300"/>
            <a:ext cx="46506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prstClr val="black"/>
                </a:solidFill>
              </a:rPr>
              <a:t>Same class name &amp; namespace as generated model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prstClr val="black"/>
                </a:solidFill>
              </a:rPr>
              <a:t>Apply Metadata class to this </a:t>
            </a:r>
            <a:r>
              <a:rPr lang="en-CA" sz="1400" b="1" i="1" dirty="0">
                <a:solidFill>
                  <a:prstClr val="black"/>
                </a:solidFill>
              </a:rPr>
              <a:t>partial</a:t>
            </a:r>
            <a:r>
              <a:rPr lang="en-CA" sz="1400" i="1" dirty="0">
                <a:solidFill>
                  <a:prstClr val="black"/>
                </a:solidFill>
              </a:rPr>
              <a:t> </a:t>
            </a:r>
            <a:r>
              <a:rPr lang="en-CA" sz="1400" dirty="0">
                <a:solidFill>
                  <a:prstClr val="black"/>
                </a:solidFill>
              </a:rPr>
              <a:t>class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prstClr val="black"/>
                </a:solidFill>
              </a:rPr>
              <a:t>This will add to the definition of the class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prstClr val="black"/>
                </a:solidFill>
              </a:rPr>
              <a:t>Later, we'll add a </a:t>
            </a:r>
            <a:r>
              <a:rPr lang="en-CA" sz="1400" b="1" i="1" dirty="0">
                <a:solidFill>
                  <a:prstClr val="black"/>
                </a:solidFill>
              </a:rPr>
              <a:t>Validate </a:t>
            </a:r>
            <a:r>
              <a:rPr lang="en-CA" sz="1400" dirty="0">
                <a:solidFill>
                  <a:prstClr val="black"/>
                </a:solidFill>
              </a:rPr>
              <a:t>method  </a:t>
            </a:r>
          </a:p>
          <a:p>
            <a:pPr marL="742950" lvl="1" indent="-285750">
              <a:buFontTx/>
              <a:buChar char="-"/>
            </a:pPr>
            <a:r>
              <a:rPr lang="en-CA" sz="1400" dirty="0">
                <a:solidFill>
                  <a:prstClr val="black"/>
                </a:solidFill>
              </a:rPr>
              <a:t>For more complex edits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4709" y="2786390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prstClr val="black"/>
                </a:solidFill>
              </a:rPr>
              <a:t>No convention for metadata class name</a:t>
            </a:r>
          </a:p>
          <a:p>
            <a:r>
              <a:rPr lang="en-CA" sz="1400" dirty="0">
                <a:solidFill>
                  <a:prstClr val="black"/>
                </a:solidFill>
              </a:rPr>
              <a:t>- just convenient if it's related to source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3515" y="3716383"/>
            <a:ext cx="3574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prstClr val="black"/>
                </a:solidFill>
              </a:rPr>
              <a:t>Copy all properties in … or just ones that'll have annotations for validation, display &amp; translation </a:t>
            </a:r>
          </a:p>
          <a:p>
            <a:endParaRPr lang="en-CA" sz="1400" dirty="0">
              <a:solidFill>
                <a:prstClr val="black"/>
              </a:solidFill>
            </a:endParaRPr>
          </a:p>
          <a:p>
            <a:r>
              <a:rPr lang="en-CA" sz="1400" dirty="0">
                <a:solidFill>
                  <a:prstClr val="black"/>
                </a:solidFill>
              </a:rPr>
              <a:t>… OK … just copy them all in</a:t>
            </a:r>
          </a:p>
        </p:txBody>
      </p:sp>
      <p:sp>
        <p:nvSpPr>
          <p:cNvPr id="2" name="Freeform 1"/>
          <p:cNvSpPr/>
          <p:nvPr/>
        </p:nvSpPr>
        <p:spPr>
          <a:xfrm>
            <a:off x="5860870" y="1045026"/>
            <a:ext cx="2552500" cy="539931"/>
          </a:xfrm>
          <a:custGeom>
            <a:avLst/>
            <a:gdLst>
              <a:gd name="connsiteX0" fmla="*/ 2429691 w 2558881"/>
              <a:gd name="connsiteY0" fmla="*/ 539931 h 539931"/>
              <a:gd name="connsiteX1" fmla="*/ 2377440 w 2558881"/>
              <a:gd name="connsiteY1" fmla="*/ 243840 h 539931"/>
              <a:gd name="connsiteX2" fmla="*/ 679268 w 2558881"/>
              <a:gd name="connsiteY2" fmla="*/ 313508 h 539931"/>
              <a:gd name="connsiteX3" fmla="*/ 0 w 2558881"/>
              <a:gd name="connsiteY3" fmla="*/ 0 h 539931"/>
              <a:gd name="connsiteX0" fmla="*/ 2429691 w 2552500"/>
              <a:gd name="connsiteY0" fmla="*/ 539931 h 539931"/>
              <a:gd name="connsiteX1" fmla="*/ 2377440 w 2552500"/>
              <a:gd name="connsiteY1" fmla="*/ 243840 h 539931"/>
              <a:gd name="connsiteX2" fmla="*/ 775063 w 2552500"/>
              <a:gd name="connsiteY2" fmla="*/ 235131 h 539931"/>
              <a:gd name="connsiteX3" fmla="*/ 0 w 2552500"/>
              <a:gd name="connsiteY3" fmla="*/ 0 h 5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500" h="539931">
                <a:moveTo>
                  <a:pt x="2429691" y="539931"/>
                </a:moveTo>
                <a:cubicBezTo>
                  <a:pt x="2549434" y="410754"/>
                  <a:pt x="2653211" y="294640"/>
                  <a:pt x="2377440" y="243840"/>
                </a:cubicBezTo>
                <a:cubicBezTo>
                  <a:pt x="2101669" y="193040"/>
                  <a:pt x="1171303" y="275771"/>
                  <a:pt x="775063" y="235131"/>
                </a:cubicBezTo>
                <a:cubicBezTo>
                  <a:pt x="378823" y="194491"/>
                  <a:pt x="141514" y="136434"/>
                  <a:pt x="0" y="0"/>
                </a:cubicBezTo>
              </a:path>
            </a:pathLst>
          </a:cu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720046" y="1515291"/>
            <a:ext cx="1384663" cy="204328"/>
          </a:xfrm>
          <a:custGeom>
            <a:avLst/>
            <a:gdLst>
              <a:gd name="connsiteX0" fmla="*/ 1384663 w 1384663"/>
              <a:gd name="connsiteY0" fmla="*/ 374469 h 417316"/>
              <a:gd name="connsiteX1" fmla="*/ 679268 w 1384663"/>
              <a:gd name="connsiteY1" fmla="*/ 383178 h 417316"/>
              <a:gd name="connsiteX2" fmla="*/ 0 w 1384663"/>
              <a:gd name="connsiteY2" fmla="*/ 0 h 4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663" h="417316">
                <a:moveTo>
                  <a:pt x="1384663" y="374469"/>
                </a:moveTo>
                <a:cubicBezTo>
                  <a:pt x="1147354" y="410029"/>
                  <a:pt x="910045" y="445589"/>
                  <a:pt x="679268" y="383178"/>
                </a:cubicBezTo>
                <a:cubicBezTo>
                  <a:pt x="448491" y="320767"/>
                  <a:pt x="224245" y="160383"/>
                  <a:pt x="0" y="0"/>
                </a:cubicBezTo>
              </a:path>
            </a:pathLst>
          </a:cu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032069" y="1689463"/>
            <a:ext cx="2081348" cy="174349"/>
          </a:xfrm>
          <a:custGeom>
            <a:avLst/>
            <a:gdLst>
              <a:gd name="connsiteX0" fmla="*/ 2081348 w 2081348"/>
              <a:gd name="connsiteY0" fmla="*/ 26126 h 174349"/>
              <a:gd name="connsiteX1" fmla="*/ 1132114 w 2081348"/>
              <a:gd name="connsiteY1" fmla="*/ 174171 h 174349"/>
              <a:gd name="connsiteX2" fmla="*/ 0 w 2081348"/>
              <a:gd name="connsiteY2" fmla="*/ 0 h 17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348" h="174349">
                <a:moveTo>
                  <a:pt x="2081348" y="26126"/>
                </a:moveTo>
                <a:cubicBezTo>
                  <a:pt x="1780176" y="102325"/>
                  <a:pt x="1479005" y="178525"/>
                  <a:pt x="1132114" y="174171"/>
                </a:cubicBezTo>
                <a:cubicBezTo>
                  <a:pt x="785223" y="169817"/>
                  <a:pt x="392611" y="84908"/>
                  <a:pt x="0" y="0"/>
                </a:cubicBezTo>
              </a:path>
            </a:pathLst>
          </a:cu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4084320" y="2124891"/>
            <a:ext cx="2029097" cy="801189"/>
          </a:xfrm>
          <a:custGeom>
            <a:avLst/>
            <a:gdLst>
              <a:gd name="connsiteX0" fmla="*/ 2029097 w 2029097"/>
              <a:gd name="connsiteY0" fmla="*/ 801189 h 801189"/>
              <a:gd name="connsiteX1" fmla="*/ 1489166 w 2029097"/>
              <a:gd name="connsiteY1" fmla="*/ 235132 h 801189"/>
              <a:gd name="connsiteX2" fmla="*/ 0 w 2029097"/>
              <a:gd name="connsiteY2" fmla="*/ 0 h 801189"/>
              <a:gd name="connsiteX0" fmla="*/ 2029097 w 2029097"/>
              <a:gd name="connsiteY0" fmla="*/ 801189 h 801189"/>
              <a:gd name="connsiteX1" fmla="*/ 1907177 w 2029097"/>
              <a:gd name="connsiteY1" fmla="*/ 583475 h 801189"/>
              <a:gd name="connsiteX2" fmla="*/ 1489166 w 2029097"/>
              <a:gd name="connsiteY2" fmla="*/ 235132 h 801189"/>
              <a:gd name="connsiteX3" fmla="*/ 0 w 2029097"/>
              <a:gd name="connsiteY3" fmla="*/ 0 h 801189"/>
              <a:gd name="connsiteX0" fmla="*/ 2029097 w 2029097"/>
              <a:gd name="connsiteY0" fmla="*/ 801189 h 801189"/>
              <a:gd name="connsiteX1" fmla="*/ 1924594 w 2029097"/>
              <a:gd name="connsiteY1" fmla="*/ 731521 h 801189"/>
              <a:gd name="connsiteX2" fmla="*/ 1489166 w 2029097"/>
              <a:gd name="connsiteY2" fmla="*/ 235132 h 801189"/>
              <a:gd name="connsiteX3" fmla="*/ 0 w 2029097"/>
              <a:gd name="connsiteY3" fmla="*/ 0 h 8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097" h="801189">
                <a:moveTo>
                  <a:pt x="2029097" y="801189"/>
                </a:moveTo>
                <a:cubicBezTo>
                  <a:pt x="2008777" y="764903"/>
                  <a:pt x="2014582" y="825864"/>
                  <a:pt x="1924594" y="731521"/>
                </a:cubicBezTo>
                <a:cubicBezTo>
                  <a:pt x="1834606" y="637178"/>
                  <a:pt x="1809932" y="357052"/>
                  <a:pt x="1489166" y="235132"/>
                </a:cubicBezTo>
                <a:cubicBezTo>
                  <a:pt x="1168400" y="113212"/>
                  <a:pt x="575491" y="50800"/>
                  <a:pt x="0" y="0"/>
                </a:cubicBezTo>
              </a:path>
            </a:pathLst>
          </a:cu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4709" y="222642"/>
            <a:ext cx="4818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prstClr val="black"/>
                </a:solidFill>
              </a:rPr>
              <a:t>Namespace containing </a:t>
            </a:r>
            <a:r>
              <a:rPr lang="en-CA" sz="1400" dirty="0" err="1">
                <a:solidFill>
                  <a:prstClr val="black"/>
                </a:solidFill>
              </a:rPr>
              <a:t>ModelMetadataType</a:t>
            </a:r>
            <a:r>
              <a:rPr lang="en-CA" sz="1400" dirty="0">
                <a:solidFill>
                  <a:prstClr val="black"/>
                </a:solidFill>
              </a:rPr>
              <a:t> attribute</a:t>
            </a:r>
          </a:p>
        </p:txBody>
      </p:sp>
      <p:sp>
        <p:nvSpPr>
          <p:cNvPr id="16" name="Freeform: Shape 15"/>
          <p:cNvSpPr/>
          <p:nvPr/>
        </p:nvSpPr>
        <p:spPr>
          <a:xfrm flipV="1">
            <a:off x="4192922" y="330570"/>
            <a:ext cx="1920496" cy="151111"/>
          </a:xfrm>
          <a:custGeom>
            <a:avLst/>
            <a:gdLst>
              <a:gd name="connsiteX0" fmla="*/ 2029097 w 2029097"/>
              <a:gd name="connsiteY0" fmla="*/ 801189 h 801189"/>
              <a:gd name="connsiteX1" fmla="*/ 1489166 w 2029097"/>
              <a:gd name="connsiteY1" fmla="*/ 235132 h 801189"/>
              <a:gd name="connsiteX2" fmla="*/ 0 w 2029097"/>
              <a:gd name="connsiteY2" fmla="*/ 0 h 801189"/>
              <a:gd name="connsiteX0" fmla="*/ 2029097 w 2029097"/>
              <a:gd name="connsiteY0" fmla="*/ 801189 h 801189"/>
              <a:gd name="connsiteX1" fmla="*/ 1907177 w 2029097"/>
              <a:gd name="connsiteY1" fmla="*/ 583475 h 801189"/>
              <a:gd name="connsiteX2" fmla="*/ 1489166 w 2029097"/>
              <a:gd name="connsiteY2" fmla="*/ 235132 h 801189"/>
              <a:gd name="connsiteX3" fmla="*/ 0 w 2029097"/>
              <a:gd name="connsiteY3" fmla="*/ 0 h 801189"/>
              <a:gd name="connsiteX0" fmla="*/ 2029097 w 2029097"/>
              <a:gd name="connsiteY0" fmla="*/ 801189 h 801189"/>
              <a:gd name="connsiteX1" fmla="*/ 1924594 w 2029097"/>
              <a:gd name="connsiteY1" fmla="*/ 731521 h 801189"/>
              <a:gd name="connsiteX2" fmla="*/ 1489166 w 2029097"/>
              <a:gd name="connsiteY2" fmla="*/ 235132 h 801189"/>
              <a:gd name="connsiteX3" fmla="*/ 0 w 2029097"/>
              <a:gd name="connsiteY3" fmla="*/ 0 h 801189"/>
              <a:gd name="connsiteX0" fmla="*/ 2029097 w 2029097"/>
              <a:gd name="connsiteY0" fmla="*/ 801189 h 801189"/>
              <a:gd name="connsiteX1" fmla="*/ 1489166 w 2029097"/>
              <a:gd name="connsiteY1" fmla="*/ 235132 h 801189"/>
              <a:gd name="connsiteX2" fmla="*/ 0 w 2029097"/>
              <a:gd name="connsiteY2" fmla="*/ 0 h 801189"/>
              <a:gd name="connsiteX0" fmla="*/ 2029097 w 2029097"/>
              <a:gd name="connsiteY0" fmla="*/ 1211872 h 1211872"/>
              <a:gd name="connsiteX1" fmla="*/ 1443162 w 2029097"/>
              <a:gd name="connsiteY1" fmla="*/ 17250 h 1211872"/>
              <a:gd name="connsiteX2" fmla="*/ 0 w 2029097"/>
              <a:gd name="connsiteY2" fmla="*/ 410683 h 121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97" h="1211872">
                <a:moveTo>
                  <a:pt x="2029097" y="1211872"/>
                </a:moveTo>
                <a:cubicBezTo>
                  <a:pt x="1916612" y="1093944"/>
                  <a:pt x="1781345" y="150782"/>
                  <a:pt x="1443162" y="17250"/>
                </a:cubicBezTo>
                <a:cubicBezTo>
                  <a:pt x="1122396" y="-104670"/>
                  <a:pt x="575491" y="461483"/>
                  <a:pt x="0" y="410683"/>
                </a:cubicBezTo>
              </a:path>
            </a:pathLst>
          </a:cu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62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01_Core_CreatingAWebSite</Template>
  <TotalTime>375</TotalTime>
  <Words>1591</Words>
  <Application>Microsoft Office PowerPoint</Application>
  <PresentationFormat>Widescreen</PresentationFormat>
  <Paragraphs>266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Consolas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Field Display Annotations …using metadata &amp; partial classes</vt:lpstr>
      <vt:lpstr>Objectives</vt:lpstr>
      <vt:lpstr>We Need to Annotate the Model for display, validation &amp; translation</vt:lpstr>
      <vt:lpstr>Metadata classes</vt:lpstr>
      <vt:lpstr>Partial-Class Namespaces</vt:lpstr>
      <vt:lpstr>Creating Metadata Classes Create sub-folder ~/Models/MetadataClasses (or whatever)</vt:lpstr>
      <vt:lpstr>[ModelMetadataTypeAttribute(typeof(AlbumMetadata))] - the "Attribute" extension is optional, by the way</vt:lpstr>
      <vt:lpstr>Create &amp; apply metadata class pre-load with concrete properties</vt:lpstr>
      <vt:lpstr>Metadata Class</vt:lpstr>
      <vt:lpstr>Adding Annotations - simplest method to add the annotation's "using" clause</vt:lpstr>
      <vt:lpstr>[Display(Name = "Artist")] public string ArtistId { get; set; }</vt:lpstr>
      <vt:lpstr>[Display(Name = "ArtistId",       ResourceType =typeof(Resources.Translations))] public string ArtistId { get; set; }</vt:lpstr>
      <vt:lpstr>[DisplayFormat(ApplyFormatInEditMode = false, DataFormatString = "{0:c}")] public float Price { get; set; }</vt:lpstr>
      <vt:lpstr>[DisplayFormat] attributes cont'd good intentions … let me know if these work in ASP.NET Core or if you can get them to work …</vt:lpstr>
      <vt:lpstr>[DisplayFormat] attribute: DataFormatString="{0:c}"</vt:lpstr>
      <vt:lpstr>Formatting Numbers Banker's rounding: midpoints (10.535 &amp; 10.545) round towards the even number (10.54)</vt:lpstr>
      <vt:lpstr>Formatting Dates</vt:lpstr>
      <vt:lpstr>Converting Dates: custom formats sample: Monday 8 January, 2007, 1:07:05 PM</vt:lpstr>
      <vt:lpstr>[ReadOnly(true)] public String AlbumArtUrl { get; set; }</vt:lpstr>
      <vt:lpstr>[DataType(DataType.Url)] public DateTime AlbumArtUrl { get; set; }</vt:lpstr>
      <vt:lpstr>[HiddenInput(DisplayValue=false)] public String AlbumId { get; set; 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dturton</dc:creator>
  <cp:lastModifiedBy>David Turton</cp:lastModifiedBy>
  <cp:revision>36</cp:revision>
  <dcterms:created xsi:type="dcterms:W3CDTF">2016-07-31T22:23:43Z</dcterms:created>
  <dcterms:modified xsi:type="dcterms:W3CDTF">2016-10-26T12:51:23Z</dcterms:modified>
</cp:coreProperties>
</file>