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89" r:id="rId13"/>
    <p:sldId id="267" r:id="rId14"/>
    <p:sldId id="268" r:id="rId15"/>
    <p:sldId id="269" r:id="rId16"/>
    <p:sldId id="290" r:id="rId17"/>
    <p:sldId id="291" r:id="rId18"/>
    <p:sldId id="270" r:id="rId19"/>
    <p:sldId id="271" r:id="rId20"/>
    <p:sldId id="272" r:id="rId21"/>
    <p:sldId id="273" r:id="rId22"/>
    <p:sldId id="274" r:id="rId23"/>
    <p:sldId id="293" r:id="rId24"/>
    <p:sldId id="276" r:id="rId25"/>
    <p:sldId id="292" r:id="rId26"/>
    <p:sldId id="277" r:id="rId27"/>
    <p:sldId id="278" r:id="rId28"/>
    <p:sldId id="279" r:id="rId29"/>
    <p:sldId id="280" r:id="rId30"/>
    <p:sldId id="281" r:id="rId31"/>
    <p:sldId id="283" r:id="rId32"/>
    <p:sldId id="284" r:id="rId33"/>
    <p:sldId id="285" r:id="rId34"/>
    <p:sldId id="286" r:id="rId35"/>
    <p:sldId id="28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D37C0A9-B698-43DB-9330-BC73803493B4}" type="datetimeFigureOut">
              <a:rPr lang="en-CA" smtClean="0"/>
              <a:t>2016-08-18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EE5439-A531-447B-9E77-5CA7C547A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235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C0A9-B698-43DB-9330-BC73803493B4}" type="datetimeFigureOut">
              <a:rPr lang="en-CA" smtClean="0"/>
              <a:t>2016-08-18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E5439-A531-447B-9E77-5CA7C547A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9647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C0A9-B698-43DB-9330-BC73803493B4}" type="datetimeFigureOut">
              <a:rPr lang="en-CA" smtClean="0"/>
              <a:t>2016-08-18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E5439-A531-447B-9E77-5CA7C547A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5551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8/18/2016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80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8/18/2016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6147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8/18/2016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50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8/18/2016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43543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8/18/2016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6296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8/18/2016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97350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8/18/2016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6993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8/18/2016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2812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C0A9-B698-43DB-9330-BC73803493B4}" type="datetimeFigureOut">
              <a:rPr lang="en-CA" smtClean="0"/>
              <a:t>2016-08-18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E5439-A531-447B-9E77-5CA7C547AAFC}" type="slidenum">
              <a:rPr lang="en-CA" smtClean="0"/>
              <a:t>‹#›</a:t>
            </a:fld>
            <a:endParaRPr lang="en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59579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8/18/2016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962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8/18/2016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5530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8/18/2016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1146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8/18/2016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370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8/18/2016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88575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8/18/2016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236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8/18/2016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6756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8/18/2016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5235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8/18/2016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67701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8/18/2016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657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C0A9-B698-43DB-9330-BC73803493B4}" type="datetimeFigureOut">
              <a:rPr lang="en-CA" smtClean="0"/>
              <a:t>2016-08-18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E5439-A531-447B-9E77-5CA7C547AAFC}" type="slidenum">
              <a:rPr lang="en-CA" smtClean="0"/>
              <a:t>‹#›</a:t>
            </a:fld>
            <a:endParaRPr lang="en-CA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1864457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8/18/2016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121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8/18/2016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931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8/18/2016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4908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8/18/2016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13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C0A9-B698-43DB-9330-BC73803493B4}" type="datetimeFigureOut">
              <a:rPr lang="en-CA" smtClean="0"/>
              <a:t>2016-08-18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E5439-A531-447B-9E77-5CA7C547AAFC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585920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C0A9-B698-43DB-9330-BC73803493B4}" type="datetimeFigureOut">
              <a:rPr lang="en-CA" smtClean="0"/>
              <a:t>2016-08-18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E5439-A531-447B-9E77-5CA7C547A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22924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C0A9-B698-43DB-9330-BC73803493B4}" type="datetimeFigureOut">
              <a:rPr lang="en-CA" smtClean="0"/>
              <a:t>2016-08-18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E5439-A531-447B-9E77-5CA7C547AAFC}" type="slidenum">
              <a:rPr lang="en-CA" smtClean="0"/>
              <a:t>‹#›</a:t>
            </a:fld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26361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C0A9-B698-43DB-9330-BC73803493B4}" type="datetimeFigureOut">
              <a:rPr lang="en-CA" smtClean="0"/>
              <a:t>2016-08-18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E5439-A531-447B-9E77-5CA7C547A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3483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4D37C0A9-B698-43DB-9330-BC73803493B4}" type="datetimeFigureOut">
              <a:rPr lang="en-CA" smtClean="0"/>
              <a:t>2016-08-18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E5439-A531-447B-9E77-5CA7C547A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41045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D37C0A9-B698-43DB-9330-BC73803493B4}" type="datetimeFigureOut">
              <a:rPr lang="en-CA" smtClean="0"/>
              <a:t>2016-08-18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EE5439-A531-447B-9E77-5CA7C547AAFC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1164363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D37C0A9-B698-43DB-9330-BC73803493B4}" type="datetimeFigureOut">
              <a:rPr lang="en-CA" smtClean="0"/>
              <a:t>2016-08-18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EE5439-A531-447B-9E77-5CA7C547A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8325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8/18/2016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43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8/18/2016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722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referencesource.microsoft.com/#System.ComponentModel.DataAnnotations/DataAnnotations" TargetMode="External"/><Relationship Id="rId2" Type="http://schemas.openxmlformats.org/officeDocument/2006/relationships/hyperlink" Target="mailto:dturton@conestogac.on.ca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referencesource.microsoft.com/#System.ComponentModel.DataAnnotations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system.componentmodel.dataannotations(v=vs.110).aspx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>MVC</a:t>
            </a:r>
            <a:br>
              <a:rPr lang="en-CA"/>
            </a:br>
            <a:r>
              <a:rPr lang="en-CA"/>
              <a:t>Validation &amp; Edits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CA"/>
              <a:t>David Turton</a:t>
            </a:r>
          </a:p>
          <a:p>
            <a:r>
              <a:rPr lang="en-CA"/>
              <a:t>Conestoga College</a:t>
            </a:r>
          </a:p>
          <a:p>
            <a:r>
              <a:rPr lang="en-CA"/>
              <a:t>Institute of Technology and Advanced Learning</a:t>
            </a:r>
          </a:p>
          <a:p>
            <a:r>
              <a:rPr lang="en-CA">
                <a:hlinkClick r:id="rId2"/>
              </a:rPr>
              <a:t>dturton@conestogac.on.ca</a:t>
            </a:r>
            <a:r>
              <a:rPr lang="en-CA"/>
              <a:t>   </a:t>
            </a:r>
          </a:p>
          <a:p>
            <a:r>
              <a:rPr lang="en-CA"/>
              <a:t>Doon 2A605  x3610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3938345" y="862148"/>
            <a:ext cx="7853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Annotation Source Code (copy this to a browser … it doesn’t like passing “#”):</a:t>
            </a:r>
            <a:endParaRPr lang="en-CA" sz="1400" dirty="0">
              <a:hlinkClick r:id="rId3"/>
            </a:endParaRPr>
          </a:p>
          <a:p>
            <a:r>
              <a:rPr lang="en-CA" sz="1400" dirty="0">
                <a:hlinkClick r:id="rId4"/>
              </a:rPr>
              <a:t>http://referencesource.microsoft.com/#System.ComponentModel.DataAnnotations</a:t>
            </a:r>
            <a:r>
              <a:rPr lang="en-CA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9209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930536" y="1481329"/>
            <a:ext cx="6139544" cy="4525963"/>
          </a:xfrm>
        </p:spPr>
        <p:txBody>
          <a:bodyPr/>
          <a:lstStyle/>
          <a:p>
            <a:r>
              <a:rPr lang="en-CA" sz="2800" dirty="0"/>
              <a:t>Date format is ugly</a:t>
            </a:r>
          </a:p>
          <a:p>
            <a:r>
              <a:rPr lang="en-CA" sz="2800" dirty="0"/>
              <a:t>Provinces don't match country</a:t>
            </a:r>
          </a:p>
          <a:p>
            <a:pPr lvl="1"/>
            <a:r>
              <a:rPr lang="en-CA" sz="2400" dirty="0"/>
              <a:t>Need a "where" clause</a:t>
            </a:r>
          </a:p>
          <a:p>
            <a:r>
              <a:rPr lang="en-CA" sz="2800" dirty="0"/>
              <a:t>Inputs are listed alphabetically</a:t>
            </a:r>
          </a:p>
          <a:p>
            <a:pPr lvl="1"/>
            <a:r>
              <a:rPr lang="en-CA" sz="2400" dirty="0"/>
              <a:t>Not grouped logically</a:t>
            </a:r>
          </a:p>
          <a:p>
            <a:pPr lvl="2"/>
            <a:r>
              <a:rPr lang="en-CA" dirty="0"/>
              <a:t>Person, address, account, order …</a:t>
            </a:r>
            <a:br>
              <a:rPr lang="en-CA" dirty="0"/>
            </a:b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52456" y="274638"/>
            <a:ext cx="5529943" cy="1143000"/>
          </a:xfrm>
        </p:spPr>
        <p:txBody>
          <a:bodyPr>
            <a:normAutofit fontScale="90000"/>
          </a:bodyPr>
          <a:lstStyle/>
          <a:p>
            <a:r>
              <a:rPr lang="en-CA" dirty="0"/>
              <a:t>First Cut … </a:t>
            </a:r>
            <a:br>
              <a:rPr lang="en-CA" dirty="0"/>
            </a:b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68" y="1"/>
            <a:ext cx="5334370" cy="652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347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76822" y="3534338"/>
            <a:ext cx="444925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DateTime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; } 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CA" sz="1400" dirty="0">
                <a:solidFill>
                  <a:srgbClr val="2B91AF"/>
                </a:solidFill>
                <a:latin typeface="Consolas" panose="020B0609020204030204" pitchFamily="49" charset="0"/>
              </a:rPr>
              <a:t>Display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(Name =</a:t>
            </a:r>
            <a:r>
              <a:rPr lang="en-CA" sz="1400" dirty="0">
                <a:solidFill>
                  <a:srgbClr val="A31515"/>
                </a:solidFill>
                <a:latin typeface="Consolas" panose="020B0609020204030204" pitchFamily="49" charset="0"/>
              </a:rPr>
              <a:t>"First Name"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)]     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CA" sz="1400" dirty="0">
                <a:solidFill>
                  <a:srgbClr val="2B91AF"/>
                </a:solidFill>
                <a:latin typeface="Consolas" panose="020B0609020204030204" pitchFamily="49" charset="0"/>
              </a:rPr>
              <a:t>Required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CA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CA" sz="1400" dirty="0">
                <a:solidFill>
                  <a:srgbClr val="2B91AF"/>
                </a:solidFill>
                <a:latin typeface="Consolas" panose="020B0609020204030204" pitchFamily="49" charset="0"/>
              </a:rPr>
              <a:t>Required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en-CA" sz="1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Place attributes before the property they apply to</a:t>
            </a:r>
          </a:p>
          <a:p>
            <a:pPr lvl="1"/>
            <a:endParaRPr lang="en-CA" dirty="0"/>
          </a:p>
          <a:p>
            <a:r>
              <a:rPr lang="en-CA" dirty="0"/>
              <a:t>[Required]</a:t>
            </a:r>
          </a:p>
          <a:p>
            <a:pPr lvl="1"/>
            <a:r>
              <a:rPr lang="en-CA" dirty="0"/>
              <a:t>Raises an error if property is null, empty or just spaces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Validation Annotations</a:t>
            </a:r>
            <a:br>
              <a:rPr lang="en-CA" dirty="0"/>
            </a:b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System.ComponentModel.DataAnnotations</a:t>
            </a:r>
            <a:endParaRPr lang="en-CA" strike="sngStrike" dirty="0"/>
          </a:p>
        </p:txBody>
      </p:sp>
      <p:sp>
        <p:nvSpPr>
          <p:cNvPr id="6" name="Oval 5"/>
          <p:cNvSpPr/>
          <p:nvPr/>
        </p:nvSpPr>
        <p:spPr>
          <a:xfrm>
            <a:off x="4776822" y="4604132"/>
            <a:ext cx="1295400" cy="372071"/>
          </a:xfrm>
          <a:prstGeom prst="ellipse">
            <a:avLst/>
          </a:prstGeom>
          <a:noFill/>
          <a:ln w="12700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4776822" y="5205678"/>
            <a:ext cx="1295400" cy="372071"/>
          </a:xfrm>
          <a:prstGeom prst="ellipse">
            <a:avLst/>
          </a:prstGeom>
          <a:noFill/>
          <a:ln w="12700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" name="Straight Arrow Connector 8"/>
          <p:cNvCxnSpPr>
            <a:stCxn id="8" idx="6"/>
          </p:cNvCxnSpPr>
          <p:nvPr/>
        </p:nvCxnSpPr>
        <p:spPr>
          <a:xfrm flipV="1">
            <a:off x="6072222" y="5307159"/>
            <a:ext cx="3153850" cy="8455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6"/>
          </p:cNvCxnSpPr>
          <p:nvPr/>
        </p:nvCxnSpPr>
        <p:spPr>
          <a:xfrm flipV="1">
            <a:off x="6072222" y="4558400"/>
            <a:ext cx="3153850" cy="23176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6072" y="1133016"/>
            <a:ext cx="2965928" cy="4797825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9022251" y="3877006"/>
            <a:ext cx="1295400" cy="372071"/>
          </a:xfrm>
          <a:prstGeom prst="ellipse">
            <a:avLst/>
          </a:prstGeom>
          <a:noFill/>
          <a:ln w="12700" cmpd="sng"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Freeform: Shape 16"/>
          <p:cNvSpPr/>
          <p:nvPr/>
        </p:nvSpPr>
        <p:spPr>
          <a:xfrm>
            <a:off x="9892937" y="4066903"/>
            <a:ext cx="1380658" cy="792480"/>
          </a:xfrm>
          <a:custGeom>
            <a:avLst/>
            <a:gdLst>
              <a:gd name="connsiteX0" fmla="*/ 444137 w 1380658"/>
              <a:gd name="connsiteY0" fmla="*/ 0 h 792480"/>
              <a:gd name="connsiteX1" fmla="*/ 1219200 w 1380658"/>
              <a:gd name="connsiteY1" fmla="*/ 165463 h 792480"/>
              <a:gd name="connsiteX2" fmla="*/ 1271452 w 1380658"/>
              <a:gd name="connsiteY2" fmla="*/ 592183 h 792480"/>
              <a:gd name="connsiteX3" fmla="*/ 0 w 1380658"/>
              <a:gd name="connsiteY3" fmla="*/ 792480 h 79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658" h="792480">
                <a:moveTo>
                  <a:pt x="444137" y="0"/>
                </a:moveTo>
                <a:cubicBezTo>
                  <a:pt x="762725" y="33383"/>
                  <a:pt x="1081314" y="66766"/>
                  <a:pt x="1219200" y="165463"/>
                </a:cubicBezTo>
                <a:cubicBezTo>
                  <a:pt x="1357086" y="264160"/>
                  <a:pt x="1474652" y="487680"/>
                  <a:pt x="1271452" y="592183"/>
                </a:cubicBezTo>
                <a:cubicBezTo>
                  <a:pt x="1068252" y="696686"/>
                  <a:pt x="534126" y="744583"/>
                  <a:pt x="0" y="792480"/>
                </a:cubicBezTo>
              </a:path>
            </a:pathLst>
          </a:custGeom>
          <a:noFill/>
          <a:ln w="12700" cmpd="sng">
            <a:prstDash val="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4174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[</a:t>
            </a:r>
            <a:r>
              <a:rPr lang="en-CA" dirty="0" err="1"/>
              <a:t>StringLength</a:t>
            </a:r>
            <a:r>
              <a:rPr lang="en-CA" dirty="0"/>
              <a:t>(120)]</a:t>
            </a:r>
          </a:p>
          <a:p>
            <a:pPr lvl="1"/>
            <a:r>
              <a:rPr lang="en-CA" dirty="0"/>
              <a:t>Maximum length 120 characters</a:t>
            </a:r>
          </a:p>
          <a:p>
            <a:r>
              <a:rPr lang="en-CA" dirty="0"/>
              <a:t>[</a:t>
            </a:r>
            <a:r>
              <a:rPr lang="en-CA" dirty="0" err="1"/>
              <a:t>StringLength</a:t>
            </a:r>
            <a:r>
              <a:rPr lang="en-CA" dirty="0"/>
              <a:t>(120, </a:t>
            </a:r>
            <a:r>
              <a:rPr lang="en-CA" dirty="0" err="1"/>
              <a:t>MinimumLength</a:t>
            </a:r>
            <a:r>
              <a:rPr lang="en-CA" dirty="0"/>
              <a:t>=3)]</a:t>
            </a:r>
          </a:p>
          <a:p>
            <a:pPr lvl="1"/>
            <a:r>
              <a:rPr lang="en-CA" dirty="0"/>
              <a:t>Must be at least 3 characters, max 120</a:t>
            </a:r>
          </a:p>
          <a:p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6122127" y="3276600"/>
            <a:ext cx="5181600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CA" dirty="0">
                <a:solidFill>
                  <a:srgbClr val="2B91AF"/>
                </a:solidFill>
                <a:latin typeface="Consolas" panose="020B0609020204030204" pitchFamily="49" charset="0"/>
              </a:rPr>
              <a:t>Display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(Name =</a:t>
            </a:r>
            <a:r>
              <a:rPr lang="en-CA" dirty="0">
                <a:solidFill>
                  <a:srgbClr val="A31515"/>
                </a:solidFill>
                <a:latin typeface="Consolas" panose="020B0609020204030204" pitchFamily="49" charset="0"/>
              </a:rPr>
              <a:t>"First Name"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(20,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MinimumLength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3)]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(20)]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String Length</a:t>
            </a:r>
            <a:endParaRPr lang="en-CA" dirty="0"/>
          </a:p>
        </p:txBody>
      </p:sp>
      <p:sp>
        <p:nvSpPr>
          <p:cNvPr id="9" name="Right Arrow 8"/>
          <p:cNvSpPr/>
          <p:nvPr/>
        </p:nvSpPr>
        <p:spPr>
          <a:xfrm rot="10800000">
            <a:off x="11086557" y="3933825"/>
            <a:ext cx="457200" cy="228600"/>
          </a:xfrm>
          <a:prstGeom prst="rightArrow">
            <a:avLst/>
          </a:pr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ight Arrow 10"/>
          <p:cNvSpPr/>
          <p:nvPr/>
        </p:nvSpPr>
        <p:spPr>
          <a:xfrm rot="10800000">
            <a:off x="8751027" y="5003074"/>
            <a:ext cx="457200" cy="228600"/>
          </a:xfrm>
          <a:prstGeom prst="rightArrow">
            <a:avLst/>
          </a:pr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777" y="3276600"/>
            <a:ext cx="44767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96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Ensures text, if provided, meets a certain pattern</a:t>
            </a:r>
          </a:p>
          <a:p>
            <a:pPr lvl="1"/>
            <a:r>
              <a:rPr lang="en-CA" dirty="0"/>
              <a:t>Phone numbers, e-mails, postal/zip codes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CA" dirty="0" err="1">
                <a:solidFill>
                  <a:srgbClr val="2B91AF"/>
                </a:solidFill>
                <a:latin typeface="Consolas" panose="020B0609020204030204" pitchFamily="49" charset="0"/>
              </a:rPr>
              <a:t>RegularExpression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dirty="0">
                <a:solidFill>
                  <a:srgbClr val="800000"/>
                </a:solidFill>
                <a:latin typeface="Consolas" panose="020B0609020204030204" pitchFamily="49" charset="0"/>
              </a:rPr>
              <a:t>@"^\d{3}-\d{3}-\d{4}$"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lvl="1"/>
            <a:r>
              <a:rPr lang="en-CA" dirty="0"/>
              <a:t>String must match the whole pattern</a:t>
            </a:r>
          </a:p>
          <a:p>
            <a:pPr lvl="2"/>
            <a:r>
              <a:rPr lang="en-CA" dirty="0"/>
              <a:t>"^" and "$" will be assumed, but can be included</a:t>
            </a:r>
          </a:p>
          <a:p>
            <a:pPr lvl="2"/>
            <a:r>
              <a:rPr lang="en-CA" dirty="0"/>
              <a:t>I like to add them for consistency … if these are missing in C# code, it'll allow trash to pass if the pattern is found </a:t>
            </a:r>
            <a:r>
              <a:rPr lang="en-CA" i="1" dirty="0"/>
              <a:t>somewhere</a:t>
            </a:r>
            <a:r>
              <a:rPr lang="en-CA" dirty="0"/>
              <a:t> in the string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Regular Expression</a:t>
            </a:r>
            <a:br>
              <a:rPr lang="en-CA" dirty="0"/>
            </a:br>
            <a:r>
              <a:rPr lang="en-CA" sz="2700" dirty="0">
                <a:sym typeface="Wingdings" panose="05000000000000000000" pitchFamily="2" charset="2"/>
              </a:rPr>
              <a:t></a:t>
            </a:r>
            <a:r>
              <a:rPr lang="en-CA" sz="2700" dirty="0"/>
              <a:t> this does not check for null/empty/spaces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0206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700" dirty="0"/>
              <a:t>Regular Expression</a:t>
            </a:r>
            <a:br>
              <a:rPr lang="en-CA" dirty="0"/>
            </a:br>
            <a:r>
              <a:rPr lang="en-CA" dirty="0"/>
              <a:t>Metadata annotations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1581502"/>
            <a:ext cx="814251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l-PL" dirty="0">
                <a:solidFill>
                  <a:srgbClr val="2B91AF"/>
                </a:solidFill>
                <a:latin typeface="Consolas" panose="020B0609020204030204" pitchFamily="49" charset="0"/>
              </a:rPr>
              <a:t>RegularExpression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800000"/>
                </a:solidFill>
                <a:latin typeface="Consolas" panose="020B0609020204030204" pitchFamily="49" charset="0"/>
              </a:rPr>
              <a:t>@"</a:t>
            </a:r>
            <a:r>
              <a:rPr lang="en-CA" dirty="0">
                <a:solidFill>
                  <a:srgbClr val="800000"/>
                </a:solidFill>
                <a:latin typeface="Consolas" panose="020B0609020204030204" pitchFamily="49" charset="0"/>
              </a:rPr>
              <a:t>^</a:t>
            </a:r>
            <a:r>
              <a:rPr lang="pl-PL" dirty="0">
                <a:solidFill>
                  <a:srgbClr val="800000"/>
                </a:solidFill>
                <a:latin typeface="Consolas" panose="020B0609020204030204" pitchFamily="49" charset="0"/>
              </a:rPr>
              <a:t>[A-Za-z]\d[A-Za-z] ?\d[A-Za-z]\d</a:t>
            </a:r>
            <a:r>
              <a:rPr lang="en-CA" dirty="0">
                <a:solidFill>
                  <a:srgbClr val="800000"/>
                </a:solidFill>
                <a:latin typeface="Consolas" panose="020B0609020204030204" pitchFamily="49" charset="0"/>
              </a:rPr>
              <a:t>$</a:t>
            </a:r>
            <a:r>
              <a:rPr lang="pl-PL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PostalCode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C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CA" dirty="0" err="1">
                <a:solidFill>
                  <a:srgbClr val="2B91AF"/>
                </a:solidFill>
                <a:latin typeface="Consolas" panose="020B0609020204030204" pitchFamily="49" charset="0"/>
              </a:rPr>
              <a:t>RegularExpression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dirty="0">
                <a:solidFill>
                  <a:srgbClr val="800000"/>
                </a:solidFill>
                <a:latin typeface="Consolas" panose="020B0609020204030204" pitchFamily="49" charset="0"/>
              </a:rPr>
              <a:t>@"^[A-</a:t>
            </a:r>
            <a:r>
              <a:rPr lang="en-CA" dirty="0" err="1">
                <a:solidFill>
                  <a:srgbClr val="800000"/>
                </a:solidFill>
                <a:latin typeface="Consolas" panose="020B0609020204030204" pitchFamily="49" charset="0"/>
              </a:rPr>
              <a:t>Za</a:t>
            </a:r>
            <a:r>
              <a:rPr lang="en-CA" dirty="0">
                <a:solidFill>
                  <a:srgbClr val="800000"/>
                </a:solidFill>
                <a:latin typeface="Consolas" panose="020B0609020204030204" pitchFamily="49" charset="0"/>
              </a:rPr>
              <a:t>-z][A-</a:t>
            </a:r>
            <a:r>
              <a:rPr lang="en-CA" dirty="0" err="1">
                <a:solidFill>
                  <a:srgbClr val="800000"/>
                </a:solidFill>
                <a:latin typeface="Consolas" panose="020B0609020204030204" pitchFamily="49" charset="0"/>
              </a:rPr>
              <a:t>Za</a:t>
            </a:r>
            <a:r>
              <a:rPr lang="en-CA" dirty="0">
                <a:solidFill>
                  <a:srgbClr val="800000"/>
                </a:solidFill>
                <a:latin typeface="Consolas" panose="020B0609020204030204" pitchFamily="49" charset="0"/>
              </a:rPr>
              <a:t>-z]$"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CountryCode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C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CA" dirty="0" err="1">
                <a:solidFill>
                  <a:srgbClr val="2B91AF"/>
                </a:solidFill>
                <a:latin typeface="Consolas" panose="020B0609020204030204" pitchFamily="49" charset="0"/>
              </a:rPr>
              <a:t>RegularExpression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dirty="0">
                <a:solidFill>
                  <a:srgbClr val="800000"/>
                </a:solidFill>
                <a:latin typeface="Consolas" panose="020B0609020204030204" pitchFamily="49" charset="0"/>
              </a:rPr>
              <a:t>@"^\d{3}-\d{3}-\d{4}$"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Phone {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C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CA" dirty="0" err="1">
                <a:solidFill>
                  <a:srgbClr val="2B91AF"/>
                </a:solidFill>
                <a:latin typeface="Consolas" panose="020B0609020204030204" pitchFamily="49" charset="0"/>
              </a:rPr>
              <a:t>DataType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dirty="0" err="1">
                <a:solidFill>
                  <a:srgbClr val="2B91AF"/>
                </a:solidFill>
                <a:latin typeface="Consolas" panose="020B0609020204030204" pitchFamily="49" charset="0"/>
              </a:rPr>
              <a:t>DataType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.EmailAddress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Email {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en-CA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5089272" y="4239807"/>
            <a:ext cx="1767840" cy="870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857112" y="4000108"/>
            <a:ext cx="330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>
                <a:solidFill>
                  <a:srgbClr val="00B0F0"/>
                </a:solidFill>
              </a:rPr>
              <a:t>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18147" y="5035498"/>
            <a:ext cx="63774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By the way, that's not a good postal code edit … I think the first letter can only be one of 16 characters and the other two can only be one of 18 characters</a:t>
            </a:r>
          </a:p>
          <a:p>
            <a:endParaRPr lang="en-CA" sz="1600" dirty="0"/>
          </a:p>
          <a:p>
            <a:r>
              <a:rPr lang="en-CA" sz="1600" dirty="0"/>
              <a:t>How many times do you want to figure this out?</a:t>
            </a:r>
          </a:p>
        </p:txBody>
      </p:sp>
      <p:sp>
        <p:nvSpPr>
          <p:cNvPr id="8" name="Freeform: Shape 7"/>
          <p:cNvSpPr/>
          <p:nvPr/>
        </p:nvSpPr>
        <p:spPr>
          <a:xfrm>
            <a:off x="7271657" y="2020389"/>
            <a:ext cx="2282887" cy="3048000"/>
          </a:xfrm>
          <a:custGeom>
            <a:avLst/>
            <a:gdLst>
              <a:gd name="connsiteX0" fmla="*/ 252549 w 2282887"/>
              <a:gd name="connsiteY0" fmla="*/ 3048000 h 3048000"/>
              <a:gd name="connsiteX1" fmla="*/ 2281646 w 2282887"/>
              <a:gd name="connsiteY1" fmla="*/ 1254034 h 3048000"/>
              <a:gd name="connsiteX2" fmla="*/ 0 w 2282887"/>
              <a:gd name="connsiteY2" fmla="*/ 0 h 30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2887" h="3048000">
                <a:moveTo>
                  <a:pt x="252549" y="3048000"/>
                </a:moveTo>
                <a:cubicBezTo>
                  <a:pt x="1288143" y="2405017"/>
                  <a:pt x="2323737" y="1762034"/>
                  <a:pt x="2281646" y="1254034"/>
                </a:cubicBezTo>
                <a:cubicBezTo>
                  <a:pt x="2239555" y="746034"/>
                  <a:pt x="1119777" y="373017"/>
                  <a:pt x="0" y="0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7895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700" dirty="0"/>
              <a:t>Regular Expression</a:t>
            </a:r>
            <a:br>
              <a:rPr lang="en-CA" dirty="0"/>
            </a:br>
            <a:r>
              <a:rPr lang="en-CA" dirty="0"/>
              <a:t>Results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35306"/>
            <a:ext cx="5057775" cy="3448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73189" y="1825850"/>
            <a:ext cx="4676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Regular express messages are </a:t>
            </a:r>
            <a:r>
              <a:rPr lang="en-CA" i="1" dirty="0" err="1"/>
              <a:t>uuuugly</a:t>
            </a:r>
            <a:r>
              <a:rPr lang="en-CA" dirty="0"/>
              <a:t> … we'll fix them later</a:t>
            </a:r>
            <a:endParaRPr lang="en-CA" i="1" dirty="0"/>
          </a:p>
        </p:txBody>
      </p:sp>
      <p:sp>
        <p:nvSpPr>
          <p:cNvPr id="6" name="TextBox 5"/>
          <p:cNvSpPr txBox="1"/>
          <p:nvPr/>
        </p:nvSpPr>
        <p:spPr>
          <a:xfrm>
            <a:off x="5373189" y="2602816"/>
            <a:ext cx="633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Annotations allow null because fields may be optional.  If a value </a:t>
            </a:r>
            <a:r>
              <a:rPr lang="en-CA" u="sng" dirty="0"/>
              <a:t>must</a:t>
            </a:r>
            <a:r>
              <a:rPr lang="en-CA" dirty="0"/>
              <a:t> be provided, add [Required]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535680" y="2934789"/>
            <a:ext cx="1767840" cy="870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73189" y="4321481"/>
            <a:ext cx="6209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You can write your own email regular expression or invoke HTML5's &lt;input type="email" …/&gt; by refining the field's datatype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535680" y="4605270"/>
            <a:ext cx="1767840" cy="870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651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81330"/>
            <a:ext cx="10972800" cy="2289482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Minimum and maximum numeric value</a:t>
            </a:r>
          </a:p>
          <a:p>
            <a:pPr lvl="1"/>
            <a:r>
              <a:rPr lang="en-CA" dirty="0"/>
              <a:t>Range values are inclusive</a:t>
            </a:r>
          </a:p>
          <a:p>
            <a:r>
              <a:rPr lang="en-CA" dirty="0"/>
              <a:t>[Range(0,100)]</a:t>
            </a:r>
          </a:p>
          <a:p>
            <a:pPr lvl="1"/>
            <a:r>
              <a:rPr lang="en-CA" dirty="0"/>
              <a:t>Works for integers and doubles </a:t>
            </a:r>
          </a:p>
          <a:p>
            <a:r>
              <a:rPr lang="en-CA" dirty="0"/>
              <a:t>[Range(</a:t>
            </a:r>
            <a:r>
              <a:rPr lang="en-CA" dirty="0" err="1"/>
              <a:t>typeof</a:t>
            </a:r>
            <a:r>
              <a:rPr lang="en-CA" dirty="0"/>
              <a:t>(Decimal), "0.00", "100.00")]</a:t>
            </a:r>
          </a:p>
          <a:p>
            <a:pPr lvl="1"/>
            <a:r>
              <a:rPr lang="en-CA" dirty="0"/>
              <a:t>Suggested structure for decimal &amp; date ranges … doesn't work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Range</a:t>
            </a:r>
            <a:br>
              <a:rPr lang="en-CA" dirty="0"/>
            </a:br>
            <a:r>
              <a:rPr lang="en-CA" sz="2200" dirty="0"/>
              <a:t>- range values can be variables, but must be static (class) variables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7260772" y="4026613"/>
            <a:ext cx="2309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Numeric checks are fine </a:t>
            </a:r>
          </a:p>
          <a:p>
            <a:r>
              <a:rPr lang="en-CA" sz="1200" dirty="0"/>
              <a:t>Date checks … no so good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801" y="3753787"/>
            <a:ext cx="6705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CA" sz="1600" dirty="0">
                <a:solidFill>
                  <a:srgbClr val="2B91AF"/>
                </a:solidFill>
                <a:latin typeface="Consolas" panose="020B0609020204030204" pitchFamily="49" charset="0"/>
              </a:rPr>
              <a:t>Range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DateTime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CA" sz="1600" dirty="0">
                <a:solidFill>
                  <a:srgbClr val="A31515"/>
                </a:solidFill>
                <a:latin typeface="Consolas" panose="020B0609020204030204" pitchFamily="49" charset="0"/>
              </a:rPr>
              <a:t>"23 Jun 2016"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CA" sz="1600" dirty="0">
                <a:solidFill>
                  <a:srgbClr val="A31515"/>
                </a:solidFill>
                <a:latin typeface="Consolas" panose="020B0609020204030204" pitchFamily="49" charset="0"/>
              </a:rPr>
              <a:t>"31 Dec 2016"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DateTime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en-CA" sz="1600" dirty="0"/>
          </a:p>
          <a:p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CA" sz="1600" dirty="0">
                <a:solidFill>
                  <a:srgbClr val="2B91AF"/>
                </a:solidFill>
                <a:latin typeface="Consolas" panose="020B0609020204030204" pitchFamily="49" charset="0"/>
              </a:rPr>
              <a:t>Range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(0.0, 100.0)]</a:t>
            </a:r>
          </a:p>
          <a:p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Total {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en-CA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467" y="4859229"/>
            <a:ext cx="5724525" cy="8858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467" y="5734683"/>
            <a:ext cx="29051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63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rarely have static ranges</a:t>
            </a:r>
          </a:p>
          <a:p>
            <a:pPr lvl="1"/>
            <a:r>
              <a:rPr lang="en-US" dirty="0"/>
              <a:t>Marks between 0 and 100</a:t>
            </a:r>
          </a:p>
          <a:p>
            <a:pPr lvl="1"/>
            <a:r>
              <a:rPr lang="en-US" dirty="0"/>
              <a:t>Days in week, months in year …</a:t>
            </a:r>
          </a:p>
          <a:p>
            <a:r>
              <a:rPr lang="en-US" dirty="0"/>
              <a:t>Even if the date range worked</a:t>
            </a:r>
          </a:p>
          <a:p>
            <a:pPr lvl="1"/>
            <a:r>
              <a:rPr lang="en-US" dirty="0"/>
              <a:t>You probably want the ranges to be variables</a:t>
            </a:r>
          </a:p>
          <a:p>
            <a:pPr lvl="2"/>
            <a:r>
              <a:rPr lang="en-US" dirty="0"/>
              <a:t>…but attribute arguments must be constants</a:t>
            </a:r>
          </a:p>
          <a:p>
            <a:r>
              <a:rPr lang="en-US" dirty="0"/>
              <a:t>It's never correct to prove "x must be greater than 5"</a:t>
            </a:r>
          </a:p>
          <a:p>
            <a:pPr lvl="1"/>
            <a:r>
              <a:rPr lang="en-US" dirty="0"/>
              <a:t>[Range] imposes an upper limit not required by the criteria</a:t>
            </a:r>
          </a:p>
          <a:p>
            <a:r>
              <a:rPr lang="en-US" dirty="0"/>
              <a:t>I suggest you write your own validation code</a:t>
            </a:r>
          </a:p>
          <a:p>
            <a:pPr lvl="1"/>
            <a:r>
              <a:rPr lang="en-US" dirty="0"/>
              <a:t>As a custom attribute, [Remote], or in the model's Validate method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suggestion about [Range]</a:t>
            </a:r>
            <a:br>
              <a:rPr lang="en-US" dirty="0"/>
            </a:br>
            <a:r>
              <a:rPr lang="en-US" sz="2700" dirty="0"/>
              <a:t>- don't use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741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599" y="1481329"/>
            <a:ext cx="11329851" cy="4525963"/>
          </a:xfrm>
        </p:spPr>
        <p:txBody>
          <a:bodyPr>
            <a:normAutofit lnSpcReduction="10000"/>
          </a:bodyPr>
          <a:lstStyle/>
          <a:p>
            <a:r>
              <a:rPr lang="en-CA" dirty="0"/>
              <a:t>Validation runs on the server as user is typing into target field</a:t>
            </a:r>
          </a:p>
          <a:p>
            <a:pPr lvl="1"/>
            <a:r>
              <a:rPr lang="en-CA" dirty="0"/>
              <a:t>Calls the specified action on the server</a:t>
            </a:r>
          </a:p>
          <a:p>
            <a:pPr lvl="2"/>
            <a:r>
              <a:rPr lang="en-CA" dirty="0"/>
              <a:t>Passing the field's name and value</a:t>
            </a:r>
          </a:p>
          <a:p>
            <a:r>
              <a:rPr lang="en-CA" dirty="0"/>
              <a:t>Microsoft provides the jQuery to run this on browsers</a:t>
            </a:r>
          </a:p>
          <a:p>
            <a:pPr lvl="1"/>
            <a:r>
              <a:rPr lang="en-CA" dirty="0"/>
              <a:t>Uses JavaScript Object Notation (JSON) in the background</a:t>
            </a:r>
          </a:p>
          <a:p>
            <a:r>
              <a:rPr lang="en-CA" dirty="0"/>
              <a:t>Anything the server has access to can be used in the edit:</a:t>
            </a:r>
          </a:p>
          <a:p>
            <a:pPr lvl="1"/>
            <a:r>
              <a:rPr lang="en-CA" dirty="0"/>
              <a:t>Validate a field value against the database </a:t>
            </a:r>
          </a:p>
          <a:p>
            <a:pPr lvl="2"/>
            <a:r>
              <a:rPr lang="en-CA" dirty="0"/>
              <a:t>… or call a corporate-standard validation procedure</a:t>
            </a:r>
          </a:p>
          <a:p>
            <a:pPr marL="109728" indent="0">
              <a:buNone/>
            </a:pPr>
            <a:endParaRPr lang="en-CA" dirty="0"/>
          </a:p>
          <a:p>
            <a:r>
              <a:rPr lang="en-CA" dirty="0"/>
              <a:t>However: </a:t>
            </a:r>
            <a:r>
              <a:rPr lang="en-CA" u="sng" dirty="0"/>
              <a:t>only</a:t>
            </a:r>
            <a:r>
              <a:rPr lang="en-CA" dirty="0"/>
              <a:t> fires if user types into the target field</a:t>
            </a:r>
          </a:p>
          <a:p>
            <a:pPr lvl="1"/>
            <a:r>
              <a:rPr lang="en-CA" dirty="0"/>
              <a:t>Won't fire on unit tests (no user)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[Remote("action", "controller")]</a:t>
            </a:r>
            <a:br>
              <a:rPr lang="en-CA" dirty="0"/>
            </a:br>
            <a:r>
              <a:rPr lang="en-CA" sz="2700" dirty="0"/>
              <a:t>- real-time custom validation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7976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Validation code in CheckoutController:</a:t>
            </a:r>
          </a:p>
          <a:p>
            <a:endParaRPr lang="en-CA"/>
          </a:p>
          <a:p>
            <a:endParaRPr lang="en-CA"/>
          </a:p>
          <a:p>
            <a:endParaRPr lang="en-CA"/>
          </a:p>
          <a:p>
            <a:endParaRPr lang="en-CA"/>
          </a:p>
          <a:p>
            <a:r>
              <a:rPr lang="en-CA"/>
              <a:t> Annotation in order metadata:</a:t>
            </a:r>
          </a:p>
          <a:p>
            <a:endParaRPr lang="en-CA"/>
          </a:p>
          <a:p>
            <a:endParaRPr lang="en-CA"/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Remote example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1770017" y="1892144"/>
            <a:ext cx="8839200" cy="1905000"/>
          </a:xfrm>
          <a:prstGeom prst="rect">
            <a:avLst/>
          </a:prstGeom>
          <a:noFill/>
          <a:ln w="28575" cmpd="sng">
            <a:noFill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verify the order date is not in the future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JsonResult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OrderDateNotFuture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isTodayOrBefore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.Now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isTodayOrBefore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JsonRequestBehavior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.AllowGet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CA" sz="16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07028" y="4255887"/>
            <a:ext cx="609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Remote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OrderDateNotFuture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"Remotes"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6324600" y="3429001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If the condition is true, allow submission to server … anything else inhibits submission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58491" y="5203949"/>
            <a:ext cx="33615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/>
              <a:t>We'll modify the error message later</a:t>
            </a:r>
          </a:p>
        </p:txBody>
      </p:sp>
      <p:sp>
        <p:nvSpPr>
          <p:cNvPr id="5" name="Freeform: Shape 4"/>
          <p:cNvSpPr/>
          <p:nvPr/>
        </p:nvSpPr>
        <p:spPr>
          <a:xfrm>
            <a:off x="4702631" y="3344089"/>
            <a:ext cx="1637211" cy="286396"/>
          </a:xfrm>
          <a:custGeom>
            <a:avLst/>
            <a:gdLst>
              <a:gd name="connsiteX0" fmla="*/ 1637211 w 1637211"/>
              <a:gd name="connsiteY0" fmla="*/ 261257 h 286396"/>
              <a:gd name="connsiteX1" fmla="*/ 374468 w 1637211"/>
              <a:gd name="connsiteY1" fmla="*/ 261257 h 286396"/>
              <a:gd name="connsiteX2" fmla="*/ 0 w 1637211"/>
              <a:gd name="connsiteY2" fmla="*/ 0 h 286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7211" h="286396">
                <a:moveTo>
                  <a:pt x="1637211" y="261257"/>
                </a:moveTo>
                <a:cubicBezTo>
                  <a:pt x="1142273" y="283028"/>
                  <a:pt x="647336" y="304800"/>
                  <a:pt x="374468" y="261257"/>
                </a:cubicBezTo>
                <a:cubicBezTo>
                  <a:pt x="101600" y="217714"/>
                  <a:pt x="50800" y="108857"/>
                  <a:pt x="0" y="0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639" y="4949519"/>
            <a:ext cx="4671123" cy="95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5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Use annotations in the data model to edit input from the user</a:t>
            </a:r>
          </a:p>
          <a:p>
            <a:pPr lvl="1"/>
            <a:r>
              <a:rPr lang="en-CA"/>
              <a:t>Ensure controller code recognises input errors</a:t>
            </a:r>
          </a:p>
          <a:p>
            <a:pPr lvl="2"/>
            <a:r>
              <a:rPr lang="en-CA"/>
              <a:t>And returns user input to the view for correction</a:t>
            </a:r>
          </a:p>
          <a:p>
            <a:pPr lvl="1"/>
            <a:r>
              <a:rPr lang="en-CA"/>
              <a:t>Add code to the view to display errors</a:t>
            </a:r>
          </a:p>
          <a:p>
            <a:r>
              <a:rPr lang="en-CA"/>
              <a:t>To write a class library</a:t>
            </a:r>
          </a:p>
          <a:p>
            <a:pPr lvl="1"/>
            <a:r>
              <a:rPr lang="en-CA"/>
              <a:t>Centralising corporate-common processes</a:t>
            </a:r>
          </a:p>
          <a:p>
            <a:pPr lvl="2"/>
            <a:r>
              <a:rPr lang="en-CA"/>
              <a:t>Like edits, interest calculators, converters, etc.</a:t>
            </a:r>
          </a:p>
          <a:p>
            <a:pPr lvl="2"/>
            <a:r>
              <a:rPr lang="en-CA"/>
              <a:t>Just how many times do you want to write a postal code edit?</a:t>
            </a:r>
          </a:p>
          <a:p>
            <a:pPr lvl="3"/>
            <a:r>
              <a:rPr lang="en-CA"/>
              <a:t>Did you even know that only 18 letters are valid as the first character?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Objective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90143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29426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If the 1st parameter to </a:t>
            </a:r>
            <a:r>
              <a:rPr lang="en-US" dirty="0" err="1"/>
              <a:t>Json</a:t>
            </a:r>
            <a:r>
              <a:rPr lang="en-US" dirty="0"/>
              <a:t> is true</a:t>
            </a:r>
          </a:p>
          <a:p>
            <a:pPr lvl="1"/>
            <a:r>
              <a:rPr lang="en-US" dirty="0"/>
              <a:t>This will allow the submit to proceed</a:t>
            </a:r>
          </a:p>
          <a:p>
            <a:r>
              <a:rPr lang="en-US" dirty="0"/>
              <a:t>Anything else</a:t>
            </a:r>
          </a:p>
          <a:p>
            <a:pPr lvl="1"/>
            <a:r>
              <a:rPr lang="en-US" dirty="0"/>
              <a:t>The submit is inhibited</a:t>
            </a:r>
          </a:p>
          <a:p>
            <a:pPr lvl="1"/>
            <a:r>
              <a:rPr lang="en-US" dirty="0"/>
              <a:t>If it's false</a:t>
            </a:r>
          </a:p>
          <a:p>
            <a:pPr lvl="2"/>
            <a:r>
              <a:rPr lang="en-US" dirty="0"/>
              <a:t>You get '</a:t>
            </a:r>
            <a:r>
              <a:rPr lang="en-US" dirty="0" err="1"/>
              <a:t>xxxx</a:t>
            </a:r>
            <a:r>
              <a:rPr lang="en-US" dirty="0"/>
              <a:t>' is invalid</a:t>
            </a:r>
          </a:p>
          <a:p>
            <a:pPr lvl="1"/>
            <a:r>
              <a:rPr lang="en-US" dirty="0"/>
              <a:t>If it's a string</a:t>
            </a:r>
          </a:p>
          <a:p>
            <a:pPr lvl="2"/>
            <a:r>
              <a:rPr lang="en-US" dirty="0"/>
              <a:t>This becomes the error message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[Remote] – alternate messages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5625737" y="5199018"/>
            <a:ext cx="3317965" cy="1113041"/>
          </a:xfrm>
          <a:custGeom>
            <a:avLst/>
            <a:gdLst>
              <a:gd name="connsiteX0" fmla="*/ 0 w 3143794"/>
              <a:gd name="connsiteY0" fmla="*/ 339634 h 877909"/>
              <a:gd name="connsiteX1" fmla="*/ 1524000 w 3143794"/>
              <a:gd name="connsiteY1" fmla="*/ 870857 h 877909"/>
              <a:gd name="connsiteX2" fmla="*/ 3143794 w 3143794"/>
              <a:gd name="connsiteY2" fmla="*/ 0 h 877909"/>
              <a:gd name="connsiteX0" fmla="*/ 0 w 3317965"/>
              <a:gd name="connsiteY0" fmla="*/ 574766 h 1113041"/>
              <a:gd name="connsiteX1" fmla="*/ 1524000 w 3317965"/>
              <a:gd name="connsiteY1" fmla="*/ 1105989 h 1113041"/>
              <a:gd name="connsiteX2" fmla="*/ 3317965 w 3317965"/>
              <a:gd name="connsiteY2" fmla="*/ 0 h 111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7965" h="1113041">
                <a:moveTo>
                  <a:pt x="0" y="574766"/>
                </a:moveTo>
                <a:cubicBezTo>
                  <a:pt x="500017" y="868680"/>
                  <a:pt x="1000034" y="1162595"/>
                  <a:pt x="1524000" y="1105989"/>
                </a:cubicBezTo>
                <a:cubicBezTo>
                  <a:pt x="2047966" y="1049383"/>
                  <a:pt x="2770051" y="407125"/>
                  <a:pt x="3317965" y="0"/>
                </a:cubicBezTo>
              </a:path>
            </a:pathLst>
          </a:custGeom>
          <a:noFill/>
          <a:ln w="12700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093" y="4575227"/>
            <a:ext cx="4086225" cy="6381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41929" y="4272666"/>
            <a:ext cx="706965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JsonResult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OrderDateNotInFuture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DateTime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CA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DateTime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.Now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600" dirty="0">
                <a:solidFill>
                  <a:srgbClr val="A31515"/>
                </a:solidFill>
                <a:latin typeface="Consolas" panose="020B0609020204030204" pitchFamily="49" charset="0"/>
              </a:rPr>
              <a:t>"order date cannot be in the future"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1431226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599" y="1481329"/>
            <a:ext cx="11451771" cy="4525963"/>
          </a:xfrm>
        </p:spPr>
        <p:txBody>
          <a:bodyPr>
            <a:normAutofit fontScale="92500"/>
          </a:bodyPr>
          <a:lstStyle/>
          <a:p>
            <a:r>
              <a:rPr lang="en-CA" dirty="0"/>
              <a:t>[Remote] doesn't fire when user first types into the target field</a:t>
            </a:r>
            <a:endParaRPr lang="en-CA" u="sng" dirty="0"/>
          </a:p>
          <a:p>
            <a:pPr lvl="1"/>
            <a:r>
              <a:rPr lang="en-CA" dirty="0"/>
              <a:t>It fires when user tabs off the field or clicks submit</a:t>
            </a:r>
          </a:p>
          <a:p>
            <a:pPr lvl="2"/>
            <a:r>
              <a:rPr lang="en-CA" dirty="0"/>
              <a:t>If the field is invalid, the error message is shown to the user &amp; submit is inhibited</a:t>
            </a:r>
          </a:p>
          <a:p>
            <a:pPr lvl="1"/>
            <a:r>
              <a:rPr lang="en-CA" dirty="0"/>
              <a:t>Subsequently, [Remote] executes </a:t>
            </a:r>
            <a:r>
              <a:rPr lang="en-CA" u="sng" dirty="0"/>
              <a:t>on each keystroke</a:t>
            </a:r>
            <a:r>
              <a:rPr lang="en-CA" dirty="0"/>
              <a:t> as the user types corrections</a:t>
            </a:r>
          </a:p>
          <a:p>
            <a:r>
              <a:rPr lang="en-CA" dirty="0"/>
              <a:t>[Remote] </a:t>
            </a:r>
            <a:r>
              <a:rPr lang="en-CA" u="sng" dirty="0"/>
              <a:t>will not fire</a:t>
            </a:r>
          </a:p>
          <a:p>
            <a:pPr lvl="1"/>
            <a:r>
              <a:rPr lang="en-CA" dirty="0"/>
              <a:t>If the field is unchanged (user didn't type into it) or it is empty/emptied </a:t>
            </a:r>
          </a:p>
          <a:p>
            <a:pPr lvl="1"/>
            <a:r>
              <a:rPr lang="en-CA" dirty="0"/>
              <a:t>There's a good side to this … </a:t>
            </a:r>
          </a:p>
          <a:p>
            <a:r>
              <a:rPr lang="en-CA" dirty="0"/>
              <a:t>I used to worry about which controller to use …</a:t>
            </a:r>
          </a:p>
          <a:p>
            <a:pPr lvl="1"/>
            <a:r>
              <a:rPr lang="en-CA" dirty="0"/>
              <a:t>Now, I create one controller caller "Remotes" for all [Remote] actions</a:t>
            </a:r>
          </a:p>
          <a:p>
            <a:pPr lvl="2"/>
            <a:r>
              <a:rPr lang="en-CA" dirty="0"/>
              <a:t>It's just a suggestion … no magical implications</a:t>
            </a:r>
          </a:p>
          <a:p>
            <a:pPr lvl="3"/>
            <a:r>
              <a:rPr lang="en-CA" dirty="0"/>
              <a:t>... "Fred" would work just as well … but will lose marks: </a:t>
            </a:r>
            <a:r>
              <a:rPr lang="en-CA" b="1" u="sng" dirty="0"/>
              <a:t>meaningful names</a:t>
            </a:r>
            <a:r>
              <a:rPr lang="en-CA" dirty="0"/>
              <a:t> … remember?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Remote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OrderDateNotFuture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"Remotes"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8315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When editing for a duplicate key</a:t>
            </a:r>
          </a:p>
          <a:p>
            <a:pPr lvl="1"/>
            <a:r>
              <a:rPr lang="en-CA" dirty="0"/>
              <a:t>Page needs to know if user is creating or editing a record</a:t>
            </a:r>
          </a:p>
          <a:p>
            <a:pPr lvl="2"/>
            <a:r>
              <a:rPr lang="en-CA" dirty="0"/>
              <a:t>Auto-number key is easy </a:t>
            </a:r>
            <a:r>
              <a:rPr lang="en-CA" dirty="0">
                <a:sym typeface="Wingdings" panose="05000000000000000000" pitchFamily="2" charset="2"/>
              </a:rPr>
              <a:t> user can't enter it  zero if creating</a:t>
            </a:r>
            <a:endParaRPr lang="en-CA" dirty="0"/>
          </a:p>
          <a:p>
            <a:r>
              <a:rPr lang="en-CA" dirty="0"/>
              <a:t>Manual keys are not as easy:</a:t>
            </a:r>
          </a:p>
          <a:p>
            <a:pPr lvl="1"/>
            <a:r>
              <a:rPr lang="en-CA" dirty="0"/>
              <a:t>"QC" is already on the province table</a:t>
            </a:r>
          </a:p>
          <a:p>
            <a:pPr lvl="2"/>
            <a:r>
              <a:rPr lang="en-CA" dirty="0"/>
              <a:t>Are you inserting a duplicate key </a:t>
            </a:r>
          </a:p>
          <a:p>
            <a:pPr lvl="3"/>
            <a:r>
              <a:rPr lang="en-CA" dirty="0"/>
              <a:t>… or updating the tax rate on an existing record?</a:t>
            </a:r>
          </a:p>
          <a:p>
            <a:r>
              <a:rPr lang="en-CA" dirty="0">
                <a:sym typeface="Wingdings" panose="05000000000000000000" pitchFamily="2" charset="2"/>
              </a:rPr>
              <a:t>[Remote] only fires when the user modifies the target field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The primary key is protected on Edit views – user cannot touch it</a:t>
            </a:r>
          </a:p>
          <a:p>
            <a:pPr lvl="2"/>
            <a:r>
              <a:rPr lang="en-CA" dirty="0">
                <a:sym typeface="Wingdings" panose="05000000000000000000" pitchFamily="2" charset="2"/>
              </a:rPr>
              <a:t>…so if [Remote] calls its controller action, you're on the Create view</a:t>
            </a:r>
          </a:p>
          <a:p>
            <a:pPr lvl="4"/>
            <a:r>
              <a:rPr lang="en-CA" dirty="0">
                <a:sym typeface="Wingdings" panose="05000000000000000000" pitchFamily="2" charset="2"/>
              </a:rPr>
              <a:t>If key is on file, it's a duplicate-key error  no discussion required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Checking for Duplicate Primary Key</a:t>
            </a:r>
            <a:br>
              <a:rPr lang="en-CA" dirty="0"/>
            </a:br>
            <a:r>
              <a:rPr lang="en-CA" sz="2700" dirty="0"/>
              <a:t>- with [Remote]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38668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>
                <a:sym typeface="Wingdings" panose="05000000000000000000" pitchFamily="2" charset="2"/>
              </a:rPr>
              <a:t>Criteria is: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"the name must be unique: it cannot be on two or more records"</a:t>
            </a:r>
          </a:p>
          <a:p>
            <a:r>
              <a:rPr lang="en-CA" dirty="0">
                <a:sym typeface="Wingdings" panose="05000000000000000000" pitchFamily="2" charset="2"/>
              </a:rPr>
              <a:t>This actually easy: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Look for a record on file with the same name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If you find one:</a:t>
            </a:r>
          </a:p>
          <a:p>
            <a:pPr lvl="2"/>
            <a:r>
              <a:rPr lang="en-CA" b="1" dirty="0">
                <a:sym typeface="Wingdings" panose="05000000000000000000" pitchFamily="2" charset="2"/>
              </a:rPr>
              <a:t>Same name, same key</a:t>
            </a:r>
            <a:r>
              <a:rPr lang="en-CA" dirty="0">
                <a:sym typeface="Wingdings" panose="05000000000000000000" pitchFamily="2" charset="2"/>
              </a:rPr>
              <a:t> is OK – user's editing an existing record</a:t>
            </a:r>
          </a:p>
          <a:p>
            <a:pPr lvl="2"/>
            <a:r>
              <a:rPr lang="en-CA" b="1" dirty="0">
                <a:sym typeface="Wingdings" panose="05000000000000000000" pitchFamily="2" charset="2"/>
              </a:rPr>
              <a:t>Same name, different key </a:t>
            </a:r>
            <a:r>
              <a:rPr lang="en-CA" dirty="0">
                <a:sym typeface="Wingdings" panose="05000000000000000000" pitchFamily="2" charset="2"/>
              </a:rPr>
              <a:t>is an error … user is:</a:t>
            </a:r>
          </a:p>
          <a:p>
            <a:pPr lvl="3"/>
            <a:r>
              <a:rPr lang="en-CA" dirty="0">
                <a:sym typeface="Wingdings" panose="05000000000000000000" pitchFamily="2" charset="2"/>
              </a:rPr>
              <a:t>Creating a new record with the same name</a:t>
            </a:r>
          </a:p>
          <a:p>
            <a:pPr lvl="3"/>
            <a:r>
              <a:rPr lang="en-CA" dirty="0">
                <a:sym typeface="Wingdings" panose="05000000000000000000" pitchFamily="2" charset="2"/>
              </a:rPr>
              <a:t>Changing an existing record to the name on another record</a:t>
            </a:r>
          </a:p>
          <a:p>
            <a:r>
              <a:rPr lang="en-CA" dirty="0">
                <a:sym typeface="Wingdings" panose="05000000000000000000" pitchFamily="2" charset="2"/>
              </a:rPr>
              <a:t>If the key is manually-entered (like </a:t>
            </a:r>
            <a:r>
              <a:rPr lang="en-CA" dirty="0" err="1">
                <a:sym typeface="Wingdings" panose="05000000000000000000" pitchFamily="2" charset="2"/>
              </a:rPr>
              <a:t>provinceCode</a:t>
            </a:r>
            <a:r>
              <a:rPr lang="en-CA" dirty="0">
                <a:sym typeface="Wingdings" panose="05000000000000000000" pitchFamily="2" charset="2"/>
              </a:rPr>
              <a:t>):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You should check for a duplicate key first</a:t>
            </a:r>
          </a:p>
          <a:p>
            <a:pPr lvl="2"/>
            <a:r>
              <a:rPr lang="en-CA" dirty="0">
                <a:sym typeface="Wingdings" panose="05000000000000000000" pitchFamily="2" charset="2"/>
              </a:rPr>
              <a:t>The name logic could pass edits but throw a database exception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Checking for Duplicate Non-Key fields</a:t>
            </a:r>
            <a:br>
              <a:rPr lang="en-CA" dirty="0"/>
            </a:br>
            <a:r>
              <a:rPr lang="en-CA" sz="2700" dirty="0"/>
              <a:t>… such as "Name" in province table …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4106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Compares current field with another field on form</a:t>
            </a:r>
          </a:p>
          <a:p>
            <a:pPr lvl="1"/>
            <a:r>
              <a:rPr lang="en-CA" dirty="0"/>
              <a:t>Returns "valid" if they're both equal.</a:t>
            </a:r>
          </a:p>
          <a:p>
            <a:endParaRPr lang="en-CA" dirty="0"/>
          </a:p>
          <a:p>
            <a:endParaRPr lang="en-CA" dirty="0"/>
          </a:p>
          <a:p>
            <a:pPr lvl="1"/>
            <a:r>
              <a:rPr lang="en-CA" dirty="0"/>
              <a:t>Great for checking password &amp; email spelling:</a:t>
            </a:r>
          </a:p>
          <a:p>
            <a:pPr lvl="2"/>
            <a:r>
              <a:rPr lang="en-CA" dirty="0"/>
              <a:t>Password &amp; repeat-password inputs are the same</a:t>
            </a:r>
          </a:p>
          <a:p>
            <a:pPr lvl="1"/>
            <a:r>
              <a:rPr lang="en-CA" dirty="0"/>
              <a:t>Useless for everything else</a:t>
            </a:r>
          </a:p>
          <a:p>
            <a:pPr lvl="1"/>
            <a:endParaRPr lang="en-CA" dirty="0"/>
          </a:p>
          <a:p>
            <a:r>
              <a:rPr lang="en-CA" dirty="0"/>
              <a:t>Here, it's a validator on </a:t>
            </a:r>
            <a:r>
              <a:rPr lang="en-CA" i="1" dirty="0" err="1"/>
              <a:t>repeatPassword</a:t>
            </a:r>
            <a:endParaRPr lang="en-CA" i="1" dirty="0"/>
          </a:p>
          <a:p>
            <a:pPr lvl="1"/>
            <a:r>
              <a:rPr lang="en-CA" dirty="0"/>
              <a:t>What if user modifies "password" afterwards?</a:t>
            </a:r>
          </a:p>
          <a:p>
            <a:pPr lvl="2"/>
            <a:r>
              <a:rPr lang="en-CA" dirty="0"/>
              <a:t>Is validation re-run on browser or server?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Compare</a:t>
            </a:r>
          </a:p>
        </p:txBody>
      </p:sp>
      <p:sp>
        <p:nvSpPr>
          <p:cNvPr id="5" name="Rectangle 4"/>
          <p:cNvSpPr/>
          <p:nvPr/>
        </p:nvSpPr>
        <p:spPr>
          <a:xfrm>
            <a:off x="1010194" y="2316481"/>
            <a:ext cx="5181600" cy="671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[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System.Web.Mvc.</a:t>
            </a:r>
            <a:r>
              <a:rPr lang="en-CA" dirty="0" err="1">
                <a:solidFill>
                  <a:srgbClr val="2B91AF"/>
                </a:solidFill>
                <a:highlight>
                  <a:srgbClr val="FFFFFF"/>
                </a:highlight>
              </a:rPr>
              <a:t>Compare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CA" dirty="0">
                <a:solidFill>
                  <a:srgbClr val="A31515"/>
                </a:solidFill>
                <a:highlight>
                  <a:srgbClr val="FFFFFF"/>
                </a:highlight>
              </a:rPr>
              <a:t>“password"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)]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repeatPassword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; }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6960938" y="2190805"/>
            <a:ext cx="3337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Passing another field (password) to the "</a:t>
            </a:r>
            <a:r>
              <a:rPr lang="en-CA" sz="1200" dirty="0" err="1"/>
              <a:t>repeatPassword</a:t>
            </a:r>
            <a:r>
              <a:rPr lang="en-CA" sz="1200" dirty="0"/>
              <a:t>" validation</a:t>
            </a:r>
          </a:p>
        </p:txBody>
      </p:sp>
      <p:sp>
        <p:nvSpPr>
          <p:cNvPr id="6" name="Freeform: Shape 5"/>
          <p:cNvSpPr/>
          <p:nvPr/>
        </p:nvSpPr>
        <p:spPr>
          <a:xfrm>
            <a:off x="5069150" y="2190532"/>
            <a:ext cx="1855433" cy="197561"/>
          </a:xfrm>
          <a:custGeom>
            <a:avLst/>
            <a:gdLst>
              <a:gd name="connsiteX0" fmla="*/ 1855433 w 1855433"/>
              <a:gd name="connsiteY0" fmla="*/ 108785 h 197561"/>
              <a:gd name="connsiteX1" fmla="*/ 772357 w 1855433"/>
              <a:gd name="connsiteY1" fmla="*/ 2252 h 197561"/>
              <a:gd name="connsiteX2" fmla="*/ 0 w 1855433"/>
              <a:gd name="connsiteY2" fmla="*/ 197561 h 197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5433" h="197561">
                <a:moveTo>
                  <a:pt x="1855433" y="108785"/>
                </a:moveTo>
                <a:cubicBezTo>
                  <a:pt x="1468514" y="48120"/>
                  <a:pt x="1081596" y="-12544"/>
                  <a:pt x="772357" y="2252"/>
                </a:cubicBezTo>
                <a:cubicBezTo>
                  <a:pt x="463118" y="17048"/>
                  <a:pt x="231559" y="107304"/>
                  <a:pt x="0" y="197561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62349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599" y="1481329"/>
            <a:ext cx="11582401" cy="4422321"/>
          </a:xfrm>
        </p:spPr>
        <p:txBody>
          <a:bodyPr>
            <a:normAutofit/>
          </a:bodyPr>
          <a:lstStyle/>
          <a:p>
            <a:r>
              <a:rPr lang="en-CA" dirty="0"/>
              <a:t>This is not a clear message to users:</a:t>
            </a:r>
          </a:p>
          <a:p>
            <a:pPr marL="109728" indent="0">
              <a:buNone/>
            </a:pPr>
            <a:r>
              <a:rPr lang="en-CA" sz="2200" dirty="0">
                <a:solidFill>
                  <a:schemeClr val="accent2"/>
                </a:solidFill>
              </a:rPr>
              <a:t>The field </a:t>
            </a:r>
            <a:r>
              <a:rPr lang="en-CA" sz="2200" dirty="0" err="1">
                <a:solidFill>
                  <a:schemeClr val="accent2"/>
                </a:solidFill>
              </a:rPr>
              <a:t>PostalCode</a:t>
            </a:r>
            <a:r>
              <a:rPr lang="en-CA" sz="2200" dirty="0">
                <a:solidFill>
                  <a:schemeClr val="accent2"/>
                </a:solidFill>
              </a:rPr>
              <a:t> must match the regular expression '^[A-</a:t>
            </a:r>
            <a:r>
              <a:rPr lang="en-CA" sz="2200" dirty="0" err="1">
                <a:solidFill>
                  <a:schemeClr val="accent2"/>
                </a:solidFill>
              </a:rPr>
              <a:t>Za</a:t>
            </a:r>
            <a:r>
              <a:rPr lang="en-CA" sz="2200" dirty="0">
                <a:solidFill>
                  <a:schemeClr val="accent2"/>
                </a:solidFill>
              </a:rPr>
              <a:t>-z]\d[A-</a:t>
            </a:r>
            <a:r>
              <a:rPr lang="en-CA" sz="2200" dirty="0" err="1">
                <a:solidFill>
                  <a:schemeClr val="accent2"/>
                </a:solidFill>
              </a:rPr>
              <a:t>Za</a:t>
            </a:r>
            <a:r>
              <a:rPr lang="en-CA" sz="2200" dirty="0">
                <a:solidFill>
                  <a:schemeClr val="accent2"/>
                </a:solidFill>
              </a:rPr>
              <a:t>-z]...</a:t>
            </a:r>
          </a:p>
          <a:p>
            <a:pPr lvl="4"/>
            <a:endParaRPr lang="en-CA" dirty="0"/>
          </a:p>
          <a:p>
            <a:r>
              <a:rPr lang="en-CA" dirty="0"/>
              <a:t>Every validator allows a custom error message:</a:t>
            </a:r>
          </a:p>
          <a:p>
            <a:pPr lvl="4"/>
            <a:endParaRPr lang="en-CA" dirty="0"/>
          </a:p>
          <a:p>
            <a:pPr marL="109728" indent="0">
              <a:buNone/>
            </a:pPr>
            <a:r>
              <a:rPr lang="pl-PL" sz="2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l-PL" sz="2200" dirty="0">
                <a:solidFill>
                  <a:srgbClr val="2B91AF"/>
                </a:solidFill>
                <a:latin typeface="Consolas" panose="020B0609020204030204" pitchFamily="49" charset="0"/>
              </a:rPr>
              <a:t>RegularExpression</a:t>
            </a:r>
            <a:r>
              <a:rPr lang="pl-PL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2200" dirty="0">
                <a:solidFill>
                  <a:srgbClr val="800000"/>
                </a:solidFill>
                <a:latin typeface="Consolas" panose="020B0609020204030204" pitchFamily="49" charset="0"/>
              </a:rPr>
              <a:t>@"^[A-Za-z]\d[A-Za-z] ?\d[A-Za-z]\d$"</a:t>
            </a:r>
            <a:r>
              <a:rPr lang="pl-PL" sz="2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109728" indent="0">
              <a:buNone/>
            </a:pPr>
            <a:r>
              <a:rPr lang="en-CA" sz="2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ErrorMessage</a:t>
            </a:r>
            <a:r>
              <a:rPr lang="en-CA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2200" dirty="0">
                <a:solidFill>
                  <a:srgbClr val="A31515"/>
                </a:solidFill>
                <a:latin typeface="Consolas" panose="020B0609020204030204" pitchFamily="49" charset="0"/>
              </a:rPr>
              <a:t>"postal code is not a valid Canadian pattern: A3A 3A3"</a:t>
            </a:r>
            <a:r>
              <a:rPr lang="en-CA" sz="2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109728" indent="0">
              <a:buNone/>
            </a:pPr>
            <a:r>
              <a:rPr lang="en-CA" sz="2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CA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PostalCode</a:t>
            </a:r>
            <a:r>
              <a:rPr lang="en-CA" sz="2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CA" sz="2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CA" sz="2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CA" sz="2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CA" sz="2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en-CA" sz="2200" dirty="0"/>
          </a:p>
          <a:p>
            <a:pPr lvl="4"/>
            <a:endParaRPr lang="en-CA" dirty="0"/>
          </a:p>
          <a:p>
            <a:r>
              <a:rPr lang="en-CA" dirty="0"/>
              <a:t>This will override the default message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 a</a:t>
            </a:r>
            <a:r>
              <a:rPr lang="en-CA" dirty="0"/>
              <a:t>nd give guidance as to the correct pattern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Custom Error Messages</a:t>
            </a:r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787154" y="3870664"/>
            <a:ext cx="2604118" cy="417252"/>
          </a:xfrm>
          <a:prstGeom prst="ellipse">
            <a:avLst/>
          </a:pr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0341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567" y="5122729"/>
            <a:ext cx="4762500" cy="70485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7254" y="1507962"/>
            <a:ext cx="10972800" cy="4525963"/>
          </a:xfrm>
        </p:spPr>
        <p:txBody>
          <a:bodyPr/>
          <a:lstStyle/>
          <a:p>
            <a:r>
              <a:rPr lang="en-CA"/>
              <a:t>Can put a parameter in the custom message</a:t>
            </a:r>
          </a:p>
          <a:p>
            <a:pPr lvl="1"/>
            <a:r>
              <a:rPr lang="en-CA"/>
              <a:t>{0} will be replaced by field's display-name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Adding a field-name to error message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09800" y="2385536"/>
            <a:ext cx="7315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RegularExpression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@"^[A-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Za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-z]\d[A-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Za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-z] ?\d[A-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Za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-z]\d$"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ErrorMessage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"the {0} is not a valid Canadian pattern"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)]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PostalCode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  <a:endParaRPr lang="en-CA" sz="1400" dirty="0"/>
          </a:p>
        </p:txBody>
      </p:sp>
      <p:sp>
        <p:nvSpPr>
          <p:cNvPr id="7" name="Rectangle 6"/>
          <p:cNvSpPr/>
          <p:nvPr/>
        </p:nvSpPr>
        <p:spPr>
          <a:xfrm>
            <a:off x="2209800" y="4133851"/>
            <a:ext cx="7315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RegularExpression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@"^[A-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Za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-z]\d[A-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Za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-z] ?\d[A-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Za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-z]\d$"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ErrorMessage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"the {0} is not a valid Canadian pattern"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)]</a:t>
            </a: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CA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Display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(Name=</a:t>
            </a:r>
            <a:r>
              <a:rPr lang="en-CA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CA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Cdn</a:t>
            </a:r>
            <a:r>
              <a:rPr lang="en-CA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Postal Code"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)]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PostalCode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  <a:endParaRPr lang="en-CA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7307757" y="3243896"/>
            <a:ext cx="1897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Default display-name is the property name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30402" y="4965830"/>
            <a:ext cx="2270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Can override with a friendlier display-name</a:t>
            </a:r>
          </a:p>
        </p:txBody>
      </p:sp>
      <p:sp>
        <p:nvSpPr>
          <p:cNvPr id="9" name="Freeform 8"/>
          <p:cNvSpPr/>
          <p:nvPr/>
        </p:nvSpPr>
        <p:spPr>
          <a:xfrm>
            <a:off x="5642011" y="4725802"/>
            <a:ext cx="3288391" cy="470861"/>
          </a:xfrm>
          <a:custGeom>
            <a:avLst/>
            <a:gdLst>
              <a:gd name="connsiteX0" fmla="*/ 3685592 w 3803292"/>
              <a:gd name="connsiteY0" fmla="*/ 429208 h 429208"/>
              <a:gd name="connsiteX1" fmla="*/ 2817845 w 3803292"/>
              <a:gd name="connsiteY1" fmla="*/ 317241 h 429208"/>
              <a:gd name="connsiteX2" fmla="*/ 3704253 w 3803292"/>
              <a:gd name="connsiteY2" fmla="*/ 158620 h 429208"/>
              <a:gd name="connsiteX3" fmla="*/ 0 w 3803292"/>
              <a:gd name="connsiteY3" fmla="*/ 0 h 429208"/>
              <a:gd name="connsiteX4" fmla="*/ 0 w 3803292"/>
              <a:gd name="connsiteY4" fmla="*/ 0 h 429208"/>
              <a:gd name="connsiteX0" fmla="*/ 3685592 w 3685592"/>
              <a:gd name="connsiteY0" fmla="*/ 429208 h 429208"/>
              <a:gd name="connsiteX1" fmla="*/ 2817845 w 3685592"/>
              <a:gd name="connsiteY1" fmla="*/ 317241 h 429208"/>
              <a:gd name="connsiteX2" fmla="*/ 3265714 w 3685592"/>
              <a:gd name="connsiteY2" fmla="*/ 65314 h 429208"/>
              <a:gd name="connsiteX3" fmla="*/ 0 w 3685592"/>
              <a:gd name="connsiteY3" fmla="*/ 0 h 429208"/>
              <a:gd name="connsiteX4" fmla="*/ 0 w 3685592"/>
              <a:gd name="connsiteY4" fmla="*/ 0 h 429208"/>
              <a:gd name="connsiteX0" fmla="*/ 3665799 w 3665799"/>
              <a:gd name="connsiteY0" fmla="*/ 307412 h 328505"/>
              <a:gd name="connsiteX1" fmla="*/ 2817845 w 3665799"/>
              <a:gd name="connsiteY1" fmla="*/ 317241 h 328505"/>
              <a:gd name="connsiteX2" fmla="*/ 3265714 w 3665799"/>
              <a:gd name="connsiteY2" fmla="*/ 65314 h 328505"/>
              <a:gd name="connsiteX3" fmla="*/ 0 w 3665799"/>
              <a:gd name="connsiteY3" fmla="*/ 0 h 328505"/>
              <a:gd name="connsiteX4" fmla="*/ 0 w 3665799"/>
              <a:gd name="connsiteY4" fmla="*/ 0 h 328505"/>
              <a:gd name="connsiteX0" fmla="*/ 3665799 w 3665799"/>
              <a:gd name="connsiteY0" fmla="*/ 307412 h 307412"/>
              <a:gd name="connsiteX1" fmla="*/ 2906914 w 3665799"/>
              <a:gd name="connsiteY1" fmla="*/ 209773 h 307412"/>
              <a:gd name="connsiteX2" fmla="*/ 3265714 w 3665799"/>
              <a:gd name="connsiteY2" fmla="*/ 65314 h 307412"/>
              <a:gd name="connsiteX3" fmla="*/ 0 w 3665799"/>
              <a:gd name="connsiteY3" fmla="*/ 0 h 307412"/>
              <a:gd name="connsiteX4" fmla="*/ 0 w 3665799"/>
              <a:gd name="connsiteY4" fmla="*/ 0 h 307412"/>
              <a:gd name="connsiteX0" fmla="*/ 3665799 w 3665799"/>
              <a:gd name="connsiteY0" fmla="*/ 307412 h 307412"/>
              <a:gd name="connsiteX1" fmla="*/ 2906914 w 3665799"/>
              <a:gd name="connsiteY1" fmla="*/ 209773 h 307412"/>
              <a:gd name="connsiteX2" fmla="*/ 3265714 w 3665799"/>
              <a:gd name="connsiteY2" fmla="*/ 65314 h 307412"/>
              <a:gd name="connsiteX3" fmla="*/ 0 w 3665799"/>
              <a:gd name="connsiteY3" fmla="*/ 0 h 307412"/>
              <a:gd name="connsiteX4" fmla="*/ 0 w 3665799"/>
              <a:gd name="connsiteY4" fmla="*/ 0 h 307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65799" h="307412">
                <a:moveTo>
                  <a:pt x="3665799" y="307412"/>
                </a:moveTo>
                <a:cubicBezTo>
                  <a:pt x="3230370" y="273977"/>
                  <a:pt x="2884526" y="293110"/>
                  <a:pt x="2906914" y="209773"/>
                </a:cubicBezTo>
                <a:cubicBezTo>
                  <a:pt x="2929302" y="126436"/>
                  <a:pt x="3750200" y="100276"/>
                  <a:pt x="3265714" y="65314"/>
                </a:cubicBezTo>
                <a:cubicBezTo>
                  <a:pt x="2781228" y="30352"/>
                  <a:pt x="544286" y="10886"/>
                  <a:pt x="0" y="0"/>
                </a:cubicBezTo>
                <a:lnTo>
                  <a:pt x="0" y="0"/>
                </a:lnTo>
              </a:path>
            </a:pathLst>
          </a:custGeom>
          <a:noFill/>
          <a:ln w="12700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Freeform 8"/>
          <p:cNvSpPr/>
          <p:nvPr/>
        </p:nvSpPr>
        <p:spPr>
          <a:xfrm flipV="1">
            <a:off x="6887639" y="5171847"/>
            <a:ext cx="2027762" cy="453106"/>
          </a:xfrm>
          <a:custGeom>
            <a:avLst/>
            <a:gdLst>
              <a:gd name="connsiteX0" fmla="*/ 3685592 w 3803292"/>
              <a:gd name="connsiteY0" fmla="*/ 429208 h 429208"/>
              <a:gd name="connsiteX1" fmla="*/ 2817845 w 3803292"/>
              <a:gd name="connsiteY1" fmla="*/ 317241 h 429208"/>
              <a:gd name="connsiteX2" fmla="*/ 3704253 w 3803292"/>
              <a:gd name="connsiteY2" fmla="*/ 158620 h 429208"/>
              <a:gd name="connsiteX3" fmla="*/ 0 w 3803292"/>
              <a:gd name="connsiteY3" fmla="*/ 0 h 429208"/>
              <a:gd name="connsiteX4" fmla="*/ 0 w 3803292"/>
              <a:gd name="connsiteY4" fmla="*/ 0 h 429208"/>
              <a:gd name="connsiteX0" fmla="*/ 3685592 w 3685592"/>
              <a:gd name="connsiteY0" fmla="*/ 429208 h 429208"/>
              <a:gd name="connsiteX1" fmla="*/ 2817845 w 3685592"/>
              <a:gd name="connsiteY1" fmla="*/ 317241 h 429208"/>
              <a:gd name="connsiteX2" fmla="*/ 3265714 w 3685592"/>
              <a:gd name="connsiteY2" fmla="*/ 65314 h 429208"/>
              <a:gd name="connsiteX3" fmla="*/ 0 w 3685592"/>
              <a:gd name="connsiteY3" fmla="*/ 0 h 429208"/>
              <a:gd name="connsiteX4" fmla="*/ 0 w 3685592"/>
              <a:gd name="connsiteY4" fmla="*/ 0 h 429208"/>
              <a:gd name="connsiteX0" fmla="*/ 3665799 w 3665799"/>
              <a:gd name="connsiteY0" fmla="*/ 307412 h 328505"/>
              <a:gd name="connsiteX1" fmla="*/ 2817845 w 3665799"/>
              <a:gd name="connsiteY1" fmla="*/ 317241 h 328505"/>
              <a:gd name="connsiteX2" fmla="*/ 3265714 w 3665799"/>
              <a:gd name="connsiteY2" fmla="*/ 65314 h 328505"/>
              <a:gd name="connsiteX3" fmla="*/ 0 w 3665799"/>
              <a:gd name="connsiteY3" fmla="*/ 0 h 328505"/>
              <a:gd name="connsiteX4" fmla="*/ 0 w 3665799"/>
              <a:gd name="connsiteY4" fmla="*/ 0 h 328505"/>
              <a:gd name="connsiteX0" fmla="*/ 3665799 w 3665799"/>
              <a:gd name="connsiteY0" fmla="*/ 307412 h 307412"/>
              <a:gd name="connsiteX1" fmla="*/ 2906914 w 3665799"/>
              <a:gd name="connsiteY1" fmla="*/ 209773 h 307412"/>
              <a:gd name="connsiteX2" fmla="*/ 3265714 w 3665799"/>
              <a:gd name="connsiteY2" fmla="*/ 65314 h 307412"/>
              <a:gd name="connsiteX3" fmla="*/ 0 w 3665799"/>
              <a:gd name="connsiteY3" fmla="*/ 0 h 307412"/>
              <a:gd name="connsiteX4" fmla="*/ 0 w 3665799"/>
              <a:gd name="connsiteY4" fmla="*/ 0 h 307412"/>
              <a:gd name="connsiteX0" fmla="*/ 3665799 w 3665799"/>
              <a:gd name="connsiteY0" fmla="*/ 307412 h 307412"/>
              <a:gd name="connsiteX1" fmla="*/ 2906914 w 3665799"/>
              <a:gd name="connsiteY1" fmla="*/ 209773 h 307412"/>
              <a:gd name="connsiteX2" fmla="*/ 3265714 w 3665799"/>
              <a:gd name="connsiteY2" fmla="*/ 65314 h 307412"/>
              <a:gd name="connsiteX3" fmla="*/ 0 w 3665799"/>
              <a:gd name="connsiteY3" fmla="*/ 0 h 307412"/>
              <a:gd name="connsiteX4" fmla="*/ 0 w 3665799"/>
              <a:gd name="connsiteY4" fmla="*/ 0 h 307412"/>
              <a:gd name="connsiteX0" fmla="*/ 3665799 w 3665799"/>
              <a:gd name="connsiteY0" fmla="*/ 307412 h 307412"/>
              <a:gd name="connsiteX1" fmla="*/ 2906914 w 3665799"/>
              <a:gd name="connsiteY1" fmla="*/ 209773 h 307412"/>
              <a:gd name="connsiteX2" fmla="*/ 3265714 w 3665799"/>
              <a:gd name="connsiteY2" fmla="*/ 65314 h 307412"/>
              <a:gd name="connsiteX3" fmla="*/ 0 w 3665799"/>
              <a:gd name="connsiteY3" fmla="*/ 0 h 307412"/>
              <a:gd name="connsiteX4" fmla="*/ 1405311 w 3665799"/>
              <a:gd name="connsiteY4" fmla="*/ 11592 h 307412"/>
              <a:gd name="connsiteX0" fmla="*/ 2260488 w 2260488"/>
              <a:gd name="connsiteY0" fmla="*/ 295820 h 295820"/>
              <a:gd name="connsiteX1" fmla="*/ 1501603 w 2260488"/>
              <a:gd name="connsiteY1" fmla="*/ 198181 h 295820"/>
              <a:gd name="connsiteX2" fmla="*/ 1860403 w 2260488"/>
              <a:gd name="connsiteY2" fmla="*/ 53722 h 295820"/>
              <a:gd name="connsiteX3" fmla="*/ 0 w 2260488"/>
              <a:gd name="connsiteY3" fmla="*/ 0 h 29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0488" h="295820">
                <a:moveTo>
                  <a:pt x="2260488" y="295820"/>
                </a:moveTo>
                <a:cubicBezTo>
                  <a:pt x="1825059" y="262385"/>
                  <a:pt x="1479215" y="281518"/>
                  <a:pt x="1501603" y="198181"/>
                </a:cubicBezTo>
                <a:cubicBezTo>
                  <a:pt x="1523991" y="114844"/>
                  <a:pt x="2110670" y="86752"/>
                  <a:pt x="1860403" y="53722"/>
                </a:cubicBezTo>
                <a:cubicBezTo>
                  <a:pt x="1610136" y="20692"/>
                  <a:pt x="387584" y="11192"/>
                  <a:pt x="0" y="0"/>
                </a:cubicBezTo>
              </a:path>
            </a:pathLst>
          </a:custGeom>
          <a:noFill/>
          <a:ln w="12700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Freeform: Shape 10"/>
          <p:cNvSpPr/>
          <p:nvPr/>
        </p:nvSpPr>
        <p:spPr>
          <a:xfrm>
            <a:off x="3124940" y="5126380"/>
            <a:ext cx="5761608" cy="182467"/>
          </a:xfrm>
          <a:custGeom>
            <a:avLst/>
            <a:gdLst>
              <a:gd name="connsiteX0" fmla="*/ 5761608 w 5761608"/>
              <a:gd name="connsiteY0" fmla="*/ 67057 h 182467"/>
              <a:gd name="connsiteX1" fmla="*/ 1846555 w 5761608"/>
              <a:gd name="connsiteY1" fmla="*/ 4914 h 182467"/>
              <a:gd name="connsiteX2" fmla="*/ 0 w 5761608"/>
              <a:gd name="connsiteY2" fmla="*/ 182467 h 18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61608" h="182467">
                <a:moveTo>
                  <a:pt x="5761608" y="67057"/>
                </a:moveTo>
                <a:cubicBezTo>
                  <a:pt x="4284215" y="26368"/>
                  <a:pt x="2806823" y="-14321"/>
                  <a:pt x="1846555" y="4914"/>
                </a:cubicBezTo>
                <a:cubicBezTo>
                  <a:pt x="886287" y="24149"/>
                  <a:pt x="443143" y="103308"/>
                  <a:pt x="0" y="182467"/>
                </a:cubicBezTo>
              </a:path>
            </a:pathLst>
          </a:custGeom>
          <a:noFill/>
          <a:ln w="12700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190" y="3085400"/>
            <a:ext cx="473392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336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40229" y="2268225"/>
            <a:ext cx="1145177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CA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HttpPost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CA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ValidateAntiForgeryToken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CA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IActionResult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Create([</a:t>
            </a:r>
            <a:r>
              <a:rPr lang="en-CA" sz="1600" dirty="0">
                <a:solidFill>
                  <a:srgbClr val="2B91AF"/>
                </a:solidFill>
                <a:latin typeface="Consolas" panose="020B0609020204030204" pitchFamily="49" charset="0"/>
              </a:rPr>
              <a:t>Bind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600" dirty="0">
                <a:solidFill>
                  <a:srgbClr val="A31515"/>
                </a:solidFill>
                <a:latin typeface="Consolas" panose="020B0609020204030204" pitchFamily="49" charset="0"/>
              </a:rPr>
              <a:t>"…"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)] </a:t>
            </a:r>
            <a:r>
              <a:rPr lang="en-CA" sz="1600" dirty="0">
                <a:solidFill>
                  <a:srgbClr val="2B91AF"/>
                </a:solidFill>
                <a:latin typeface="Consolas" panose="020B0609020204030204" pitchFamily="49" charset="0"/>
              </a:rPr>
              <a:t>Album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album)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ModelState.IsValid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_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context.Add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(album);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context.SaveChangesAsync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RedirectToAction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600" dirty="0">
                <a:solidFill>
                  <a:srgbClr val="A31515"/>
                </a:solidFill>
                <a:latin typeface="Consolas" panose="020B0609020204030204" pitchFamily="49" charset="0"/>
              </a:rPr>
              <a:t>"Index"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ViewData[</a:t>
            </a:r>
            <a:r>
              <a:rPr lang="en-CA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ArtistId</a:t>
            </a:r>
            <a:r>
              <a:rPr lang="en-CA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SelectList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(_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context.Artist.OrderBy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(a =&gt;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a.Name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CA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ArtistId</a:t>
            </a:r>
            <a:r>
              <a:rPr lang="en-CA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sz="1600" dirty="0">
                <a:solidFill>
                  <a:srgbClr val="A31515"/>
                </a:solidFill>
                <a:latin typeface="Consolas" panose="020B0609020204030204" pitchFamily="49" charset="0"/>
              </a:rPr>
              <a:t>"Name"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ViewData[</a:t>
            </a:r>
            <a:r>
              <a:rPr lang="en-CA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GenreId</a:t>
            </a:r>
            <a:r>
              <a:rPr lang="en-CA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SelectList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(_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context.Genre.OrderBy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(a =&gt;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a.Name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CA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GenreId</a:t>
            </a:r>
            <a:r>
              <a:rPr lang="en-CA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sz="1600" dirty="0">
                <a:solidFill>
                  <a:srgbClr val="A31515"/>
                </a:solidFill>
                <a:latin typeface="Consolas" panose="020B0609020204030204" pitchFamily="49" charset="0"/>
              </a:rPr>
              <a:t>"Name"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View(album);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CA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957071"/>
          </a:xfrm>
        </p:spPr>
        <p:txBody>
          <a:bodyPr>
            <a:normAutofit/>
          </a:bodyPr>
          <a:lstStyle/>
          <a:p>
            <a:r>
              <a:rPr lang="en-CA" dirty="0"/>
              <a:t>Server-side validation runs during model binding</a:t>
            </a:r>
          </a:p>
          <a:p>
            <a:pPr lvl="2"/>
            <a:r>
              <a:rPr lang="en-CA" dirty="0"/>
              <a:t>Model binding runs if the receiving action has a parameter:</a:t>
            </a:r>
          </a:p>
          <a:p>
            <a:pPr marL="914400" lvl="3" indent="0">
              <a:buNone/>
            </a:pPr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When does Validation Run?</a:t>
            </a:r>
            <a:endParaRPr lang="en-CA" dirty="0"/>
          </a:p>
        </p:txBody>
      </p:sp>
      <p:sp>
        <p:nvSpPr>
          <p:cNvPr id="7" name="Left Brace 6"/>
          <p:cNvSpPr/>
          <p:nvPr/>
        </p:nvSpPr>
        <p:spPr>
          <a:xfrm>
            <a:off x="894805" y="3288987"/>
            <a:ext cx="381000" cy="1439767"/>
          </a:xfrm>
          <a:prstGeom prst="leftBrace">
            <a:avLst>
              <a:gd name="adj1" fmla="val 49476"/>
              <a:gd name="adj2" fmla="val 50000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Left Brace 8"/>
          <p:cNvSpPr/>
          <p:nvPr/>
        </p:nvSpPr>
        <p:spPr>
          <a:xfrm>
            <a:off x="920931" y="4768023"/>
            <a:ext cx="381000" cy="747628"/>
          </a:xfrm>
          <a:prstGeom prst="leftBrace">
            <a:avLst>
              <a:gd name="adj1" fmla="val 33476"/>
              <a:gd name="adj2" fmla="val 50000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121482" y="3747260"/>
            <a:ext cx="799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Happy path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5554" y="4919882"/>
            <a:ext cx="668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Sad path</a:t>
            </a:r>
          </a:p>
        </p:txBody>
      </p:sp>
      <p:sp>
        <p:nvSpPr>
          <p:cNvPr id="8" name="Oval 7"/>
          <p:cNvSpPr/>
          <p:nvPr/>
        </p:nvSpPr>
        <p:spPr>
          <a:xfrm>
            <a:off x="6466114" y="2644675"/>
            <a:ext cx="1410789" cy="580621"/>
          </a:xfrm>
          <a:prstGeom prst="ellipse">
            <a:avLst/>
          </a:pr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Freeform: Shape 11"/>
          <p:cNvSpPr/>
          <p:nvPr/>
        </p:nvSpPr>
        <p:spPr>
          <a:xfrm>
            <a:off x="3936274" y="3222170"/>
            <a:ext cx="3394988" cy="260705"/>
          </a:xfrm>
          <a:custGeom>
            <a:avLst/>
            <a:gdLst>
              <a:gd name="connsiteX0" fmla="*/ 3213463 w 3394988"/>
              <a:gd name="connsiteY0" fmla="*/ 0 h 260705"/>
              <a:gd name="connsiteX1" fmla="*/ 3039292 w 3394988"/>
              <a:gd name="connsiteY1" fmla="*/ 252548 h 260705"/>
              <a:gd name="connsiteX2" fmla="*/ 0 w 3394988"/>
              <a:gd name="connsiteY2" fmla="*/ 174171 h 26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4988" h="260705">
                <a:moveTo>
                  <a:pt x="3213463" y="0"/>
                </a:moveTo>
                <a:cubicBezTo>
                  <a:pt x="3394166" y="111760"/>
                  <a:pt x="3574869" y="223520"/>
                  <a:pt x="3039292" y="252548"/>
                </a:cubicBezTo>
                <a:cubicBezTo>
                  <a:pt x="2503715" y="281576"/>
                  <a:pt x="1251857" y="227873"/>
                  <a:pt x="0" y="174171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39119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2213281"/>
          </a:xfrm>
        </p:spPr>
        <p:txBody>
          <a:bodyPr>
            <a:normAutofit fontScale="85000" lnSpcReduction="20000"/>
          </a:bodyPr>
          <a:lstStyle/>
          <a:p>
            <a:r>
              <a:rPr lang="en-CA" dirty="0"/>
              <a:t>If there are edits on computed fields</a:t>
            </a:r>
          </a:p>
          <a:p>
            <a:pPr lvl="1"/>
            <a:r>
              <a:rPr lang="en-CA" dirty="0"/>
              <a:t>You need to compute them before Binder does the edits</a:t>
            </a:r>
          </a:p>
          <a:p>
            <a:pPr lvl="2"/>
            <a:r>
              <a:rPr lang="en-CA" dirty="0">
                <a:sym typeface="Wingdings" panose="05000000000000000000" pitchFamily="2" charset="2"/>
              </a:rPr>
              <a:t> </a:t>
            </a:r>
            <a:r>
              <a:rPr lang="en-CA" dirty="0"/>
              <a:t>You need to control when Binder runs</a:t>
            </a:r>
          </a:p>
          <a:p>
            <a:pPr lvl="2"/>
            <a:endParaRPr lang="en-CA" dirty="0"/>
          </a:p>
          <a:p>
            <a:r>
              <a:rPr lang="en-CA" dirty="0" err="1"/>
              <a:t>TryUpdateModelAsync</a:t>
            </a:r>
            <a:r>
              <a:rPr lang="en-CA" dirty="0"/>
              <a:t>(</a:t>
            </a:r>
            <a:r>
              <a:rPr lang="en-CA" i="1" dirty="0" err="1"/>
              <a:t>objectOfModelClass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Invokes Binder, returns True if edits passed</a:t>
            </a:r>
          </a:p>
          <a:p>
            <a:pPr lvl="2"/>
            <a:r>
              <a:rPr lang="en-CA" dirty="0"/>
              <a:t>…false if Binder finds an error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TryUpdateModelAsync</a:t>
            </a:r>
            <a:r>
              <a:rPr lang="en-CA" dirty="0"/>
              <a:t>()</a:t>
            </a:r>
            <a:br>
              <a:rPr lang="en-CA" dirty="0"/>
            </a:br>
            <a:r>
              <a:rPr lang="en-CA" sz="2400" dirty="0"/>
              <a:t>To explicitly invoke model binding &amp; validation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1750422" y="3694611"/>
            <a:ext cx="102586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CA" dirty="0" err="1">
                <a:solidFill>
                  <a:srgbClr val="2B91AF"/>
                </a:solidFill>
                <a:latin typeface="Consolas" panose="020B0609020204030204" pitchFamily="49" charset="0"/>
              </a:rPr>
              <a:t>HttpPost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CA" dirty="0" err="1">
                <a:solidFill>
                  <a:srgbClr val="2B91AF"/>
                </a:solidFill>
                <a:latin typeface="Consolas" panose="020B0609020204030204" pitchFamily="49" charset="0"/>
              </a:rPr>
              <a:t>IActionResult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&gt; Edit(</a:t>
            </a:r>
            <a:r>
              <a:rPr lang="en-CA" dirty="0" err="1">
                <a:solidFill>
                  <a:srgbClr val="2B91AF"/>
                </a:solidFill>
                <a:latin typeface="Consolas" panose="020B0609020204030204" pitchFamily="49" charset="0"/>
              </a:rPr>
              <a:t>FormCollection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inputStuff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dirty="0">
                <a:solidFill>
                  <a:srgbClr val="2B91AF"/>
                </a:solidFill>
                <a:latin typeface="Consolas" panose="020B0609020204030204" pitchFamily="49" charset="0"/>
              </a:rPr>
              <a:t>Order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order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Models.</a:t>
            </a:r>
            <a:r>
              <a:rPr lang="en-CA" dirty="0" err="1">
                <a:solidFill>
                  <a:srgbClr val="2B91AF"/>
                </a:solidFill>
                <a:latin typeface="Consolas" panose="020B0609020204030204" pitchFamily="49" charset="0"/>
              </a:rPr>
              <a:t>Order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order.Total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SumOrderDetailRecords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dirty="0">
                <a:solidFill>
                  <a:srgbClr val="2B91AF"/>
                </a:solidFill>
                <a:latin typeface="Consolas" panose="020B0609020204030204" pitchFamily="49" charset="0"/>
              </a:rPr>
              <a:t>Convert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.ToInt32(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inputStuff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CA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dirty="0" err="1">
                <a:solidFill>
                  <a:srgbClr val="A31515"/>
                </a:solidFill>
                <a:latin typeface="Consolas" panose="020B0609020204030204" pitchFamily="49" charset="0"/>
              </a:rPr>
              <a:t>OrderId</a:t>
            </a:r>
            <a:r>
              <a:rPr lang="en-CA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]));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TryUpdateModelAsync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(order))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    ...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continue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happy path...</a:t>
            </a:r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2037806" y="5268685"/>
            <a:ext cx="5242559" cy="531223"/>
          </a:xfrm>
          <a:prstGeom prst="ellipse">
            <a:avLst/>
          </a:pr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9283337" y="4310743"/>
            <a:ext cx="531223" cy="557348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892935" y="4232729"/>
            <a:ext cx="21248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err="1"/>
              <a:t>FormCollection</a:t>
            </a:r>
            <a:r>
              <a:rPr lang="en-CA" sz="1100" dirty="0"/>
              <a:t>: all inputs on web page, indexed by fieldname</a:t>
            </a:r>
          </a:p>
        </p:txBody>
      </p:sp>
    </p:spTree>
    <p:extLst>
      <p:ext uri="{BB962C8B-B14F-4D97-AF65-F5344CB8AC3E}">
        <p14:creationId xmlns:p14="http://schemas.microsoft.com/office/powerpoint/2010/main" val="3331512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Contains all values the user attempted to enter</a:t>
            </a:r>
          </a:p>
          <a:p>
            <a:pPr lvl="1"/>
            <a:r>
              <a:rPr lang="en-CA" dirty="0"/>
              <a:t>Especially ones invalid for a property's </a:t>
            </a:r>
            <a:r>
              <a:rPr lang="en-CA" dirty="0" err="1"/>
              <a:t>DataType</a:t>
            </a:r>
            <a:r>
              <a:rPr lang="en-CA" dirty="0"/>
              <a:t> </a:t>
            </a:r>
          </a:p>
          <a:p>
            <a:r>
              <a:rPr lang="en-CA" dirty="0"/>
              <a:t>Contains errors for each property</a:t>
            </a:r>
          </a:p>
          <a:p>
            <a:pPr lvl="1"/>
            <a:r>
              <a:rPr lang="en-CA" dirty="0"/>
              <a:t>&amp; errors associated with the model itself</a:t>
            </a:r>
          </a:p>
          <a:p>
            <a:r>
              <a:rPr lang="en-CA" dirty="0" err="1"/>
              <a:t>ModelState.IsValid</a:t>
            </a:r>
            <a:r>
              <a:rPr lang="en-CA" dirty="0"/>
              <a:t> (a Boolean)</a:t>
            </a:r>
          </a:p>
          <a:p>
            <a:pPr lvl="1"/>
            <a:r>
              <a:rPr lang="en-CA" dirty="0"/>
              <a:t>Returns false if there are any errors in </a:t>
            </a:r>
            <a:r>
              <a:rPr lang="en-CA" dirty="0" err="1"/>
              <a:t>ModelState</a:t>
            </a:r>
            <a:endParaRPr lang="en-CA" dirty="0"/>
          </a:p>
          <a:p>
            <a:pPr lvl="2"/>
            <a:r>
              <a:rPr lang="en-CA" dirty="0"/>
              <a:t>Returns true otherwise</a:t>
            </a:r>
          </a:p>
          <a:p>
            <a:r>
              <a:rPr lang="en-CA" dirty="0"/>
              <a:t>To check for errors on a specific property:</a:t>
            </a:r>
          </a:p>
          <a:p>
            <a:pPr lvl="2"/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400" dirty="0">
                <a:latin typeface="Consolas" panose="020B0609020204030204" pitchFamily="49" charset="0"/>
              </a:rPr>
              <a:t>(</a:t>
            </a:r>
            <a:r>
              <a:rPr lang="en-CA" sz="2400" dirty="0" err="1">
                <a:latin typeface="Consolas" panose="020B0609020204030204" pitchFamily="49" charset="0"/>
              </a:rPr>
              <a:t>ModelState</a:t>
            </a:r>
            <a:r>
              <a:rPr lang="en-CA" sz="2400" dirty="0">
                <a:latin typeface="Consolas" panose="020B0609020204030204" pitchFamily="49" charset="0"/>
              </a:rPr>
              <a:t>[</a:t>
            </a:r>
            <a:r>
              <a:rPr lang="en-CA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  <a:r>
              <a:rPr lang="en-CA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QuantityOrdered</a:t>
            </a:r>
            <a:r>
              <a:rPr lang="en-CA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  <a:r>
              <a:rPr lang="en-CA" sz="2400" dirty="0">
                <a:latin typeface="Consolas" panose="020B0609020204030204" pitchFamily="49" charset="0"/>
              </a:rPr>
              <a:t>].</a:t>
            </a:r>
            <a:r>
              <a:rPr lang="en-CA" sz="2400" dirty="0" err="1">
                <a:latin typeface="Consolas" panose="020B0609020204030204" pitchFamily="49" charset="0"/>
              </a:rPr>
              <a:t>Errors.Count</a:t>
            </a:r>
            <a:r>
              <a:rPr lang="en-CA" sz="2400" dirty="0">
                <a:latin typeface="Consolas" panose="020B0609020204030204" pitchFamily="49" charset="0"/>
              </a:rPr>
              <a:t> &gt; 0)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ModelState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5595258" y="5822626"/>
            <a:ext cx="5689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…nice thing to check before doing </a:t>
            </a:r>
            <a:r>
              <a:rPr lang="en-CA" dirty="0" err="1"/>
              <a:t>calcs</a:t>
            </a:r>
            <a:r>
              <a:rPr lang="en-CA" dirty="0"/>
              <a:t> with it…</a:t>
            </a:r>
          </a:p>
        </p:txBody>
      </p:sp>
      <p:sp>
        <p:nvSpPr>
          <p:cNvPr id="5" name="Freeform: Shape 4"/>
          <p:cNvSpPr/>
          <p:nvPr/>
        </p:nvSpPr>
        <p:spPr>
          <a:xfrm>
            <a:off x="5556069" y="5355771"/>
            <a:ext cx="1367245" cy="409303"/>
          </a:xfrm>
          <a:custGeom>
            <a:avLst/>
            <a:gdLst>
              <a:gd name="connsiteX0" fmla="*/ 0 w 1367245"/>
              <a:gd name="connsiteY0" fmla="*/ 0 h 409303"/>
              <a:gd name="connsiteX1" fmla="*/ 252548 w 1367245"/>
              <a:gd name="connsiteY1" fmla="*/ 322218 h 409303"/>
              <a:gd name="connsiteX2" fmla="*/ 1079862 w 1367245"/>
              <a:gd name="connsiteY2" fmla="*/ 200298 h 409303"/>
              <a:gd name="connsiteX3" fmla="*/ 1367245 w 1367245"/>
              <a:gd name="connsiteY3" fmla="*/ 409303 h 409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7245" h="409303">
                <a:moveTo>
                  <a:pt x="0" y="0"/>
                </a:moveTo>
                <a:cubicBezTo>
                  <a:pt x="36285" y="144417"/>
                  <a:pt x="72571" y="288835"/>
                  <a:pt x="252548" y="322218"/>
                </a:cubicBezTo>
                <a:cubicBezTo>
                  <a:pt x="432525" y="355601"/>
                  <a:pt x="894079" y="185784"/>
                  <a:pt x="1079862" y="200298"/>
                </a:cubicBezTo>
                <a:cubicBezTo>
                  <a:pt x="1265645" y="214812"/>
                  <a:pt x="1316445" y="312057"/>
                  <a:pt x="1367245" y="409303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4357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Are attributes applied to the data model</a:t>
            </a:r>
          </a:p>
          <a:p>
            <a:pPr lvl="1"/>
            <a:r>
              <a:rPr lang="en-CA" dirty="0"/>
              <a:t>Usually through a separate metadata class</a:t>
            </a:r>
          </a:p>
          <a:p>
            <a:pPr lvl="1"/>
            <a:r>
              <a:rPr lang="en-CA" dirty="0"/>
              <a:t>Can centralise some custom annotations &amp; processes in a class library</a:t>
            </a:r>
          </a:p>
          <a:p>
            <a:r>
              <a:rPr lang="en-CA" dirty="0"/>
              <a:t>Razor annotates the HTML5 it creates</a:t>
            </a:r>
          </a:p>
          <a:p>
            <a:pPr lvl="1"/>
            <a:r>
              <a:rPr lang="en-CA" dirty="0"/>
              <a:t>To include data-dash attributes to invoke </a:t>
            </a:r>
            <a:r>
              <a:rPr lang="en-CA" dirty="0" err="1"/>
              <a:t>Javascript</a:t>
            </a:r>
            <a:r>
              <a:rPr lang="en-CA" dirty="0"/>
              <a:t>-based edits</a:t>
            </a:r>
          </a:p>
          <a:p>
            <a:pPr lvl="1"/>
            <a:endParaRPr lang="en-CA" dirty="0"/>
          </a:p>
          <a:p>
            <a:r>
              <a:rPr lang="en-CA" dirty="0"/>
              <a:t>Annotations provided by Microsoft</a:t>
            </a:r>
          </a:p>
          <a:p>
            <a:pPr lvl="1"/>
            <a:r>
              <a:rPr lang="en-CA" dirty="0"/>
              <a:t>Include JavaScript to validate input on the browser</a:t>
            </a:r>
          </a:p>
          <a:p>
            <a:pPr lvl="2"/>
            <a:r>
              <a:rPr lang="en-CA" dirty="0"/>
              <a:t>Will inhibit submit if invalid</a:t>
            </a:r>
          </a:p>
          <a:p>
            <a:pPr lvl="1"/>
            <a:r>
              <a:rPr lang="en-CA" dirty="0"/>
              <a:t>If JavaScript is turned off:</a:t>
            </a:r>
          </a:p>
          <a:p>
            <a:pPr lvl="2"/>
            <a:r>
              <a:rPr lang="en-CA" dirty="0"/>
              <a:t>Most edits will still be performed, on the server</a:t>
            </a:r>
          </a:p>
          <a:p>
            <a:r>
              <a:rPr lang="en-CA" dirty="0"/>
              <a:t>Custom annotations you write</a:t>
            </a:r>
          </a:p>
          <a:p>
            <a:pPr lvl="1"/>
            <a:r>
              <a:rPr lang="en-CA" dirty="0"/>
              <a:t>Will not run on the browser</a:t>
            </a:r>
          </a:p>
          <a:p>
            <a:pPr lvl="2"/>
            <a:r>
              <a:rPr lang="en-CA" dirty="0"/>
              <a:t>Unless you also write JavaScript for them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Data Annotations</a:t>
            </a:r>
            <a:br>
              <a:rPr lang="en-CA"/>
            </a:br>
            <a:r>
              <a:rPr lang="en-CA"/>
              <a:t>- like [Required]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713139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4727882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To manually add field errors to </a:t>
            </a:r>
            <a:r>
              <a:rPr lang="en-CA" dirty="0" err="1"/>
              <a:t>ModelState</a:t>
            </a:r>
            <a:r>
              <a:rPr lang="en-CA" dirty="0"/>
              <a:t>:</a:t>
            </a:r>
          </a:p>
          <a:p>
            <a:pPr marL="603504" lvl="2" indent="0">
              <a:buNone/>
            </a:pPr>
            <a:r>
              <a:rPr lang="en-CA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ModelState.AddModelError</a:t>
            </a:r>
            <a:r>
              <a:rPr lang="en-CA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2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FirstName</a:t>
            </a:r>
            <a:r>
              <a:rPr lang="en-CA" sz="2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sz="2200" dirty="0">
                <a:solidFill>
                  <a:srgbClr val="A31515"/>
                </a:solidFill>
                <a:latin typeface="Consolas" panose="020B0609020204030204" pitchFamily="49" charset="0"/>
              </a:rPr>
              <a:t>"Is required."</a:t>
            </a:r>
            <a:r>
              <a:rPr lang="en-CA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603504" lvl="2" indent="0">
              <a:buNone/>
            </a:pPr>
            <a:r>
              <a:rPr lang="en-CA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ModelState</a:t>
            </a:r>
            <a:r>
              <a:rPr lang="en-CA" sz="2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CA" sz="2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FirstName</a:t>
            </a:r>
            <a:r>
              <a:rPr lang="en-CA" sz="2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22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CA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Errors.Add</a:t>
            </a:r>
            <a:r>
              <a:rPr lang="en-CA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2200" dirty="0">
                <a:solidFill>
                  <a:srgbClr val="A31515"/>
                </a:solidFill>
                <a:latin typeface="Consolas" panose="020B0609020204030204" pitchFamily="49" charset="0"/>
              </a:rPr>
              <a:t>"Is required."</a:t>
            </a:r>
            <a:r>
              <a:rPr lang="en-CA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CA" dirty="0"/>
          </a:p>
          <a:p>
            <a:r>
              <a:rPr lang="en-CA" dirty="0"/>
              <a:t>And errors not associated with a field:</a:t>
            </a:r>
          </a:p>
          <a:p>
            <a:pPr marL="630936" lvl="2" indent="0">
              <a:buNone/>
            </a:pPr>
            <a:r>
              <a:rPr lang="en-CA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ModelState.AddModelError</a:t>
            </a:r>
            <a:r>
              <a:rPr lang="en-CA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22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CA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marL="630936" lvl="2" indent="0">
              <a:buNone/>
            </a:pPr>
            <a:r>
              <a:rPr lang="en-CA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2200" dirty="0">
                <a:solidFill>
                  <a:srgbClr val="A31515"/>
                </a:solidFill>
                <a:latin typeface="Consolas" panose="020B0609020204030204" pitchFamily="49" charset="0"/>
              </a:rPr>
              <a:t>$"error inserting new order: </a:t>
            </a:r>
            <a:r>
              <a:rPr lang="en-CA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CA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ex.GetBaseException</a:t>
            </a:r>
            <a:r>
              <a:rPr lang="en-CA" sz="2200" dirty="0">
                <a:solidFill>
                  <a:srgbClr val="000000"/>
                </a:solidFill>
                <a:latin typeface="Consolas" panose="020B0609020204030204" pitchFamily="49" charset="0"/>
              </a:rPr>
              <a:t>().Message}</a:t>
            </a:r>
            <a:r>
              <a:rPr lang="en-CA" sz="2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CA" sz="2200" dirty="0"/>
          </a:p>
          <a:p>
            <a:r>
              <a:rPr lang="en-CA" dirty="0"/>
              <a:t>To List all validation errors in </a:t>
            </a:r>
            <a:r>
              <a:rPr lang="en-CA" dirty="0" err="1"/>
              <a:t>ModelState</a:t>
            </a:r>
            <a:r>
              <a:rPr lang="en-CA" dirty="0"/>
              <a:t> on a View:</a:t>
            </a:r>
          </a:p>
          <a:p>
            <a:pPr lvl="1"/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2400" b="1" dirty="0">
                <a:solidFill>
                  <a:srgbClr val="800080"/>
                </a:solidFill>
                <a:latin typeface="Consolas" panose="020B0609020204030204" pitchFamily="49" charset="0"/>
              </a:rPr>
              <a:t>div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400" b="1" dirty="0">
                <a:solidFill>
                  <a:srgbClr val="800080"/>
                </a:solidFill>
                <a:latin typeface="Consolas" panose="020B0609020204030204" pitchFamily="49" charset="0"/>
              </a:rPr>
              <a:t>asp-validation-summary</a:t>
            </a: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All</a:t>
            </a: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="text-danger"&gt;&lt;/</a:t>
            </a:r>
            <a:r>
              <a:rPr lang="en-CA" sz="2400" b="1" dirty="0">
                <a:solidFill>
                  <a:srgbClr val="800080"/>
                </a:solidFill>
                <a:latin typeface="Consolas" panose="020B0609020204030204" pitchFamily="49" charset="0"/>
              </a:rPr>
              <a:t>div</a:t>
            </a: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dirty="0"/>
          </a:p>
          <a:p>
            <a:r>
              <a:rPr lang="en-CA" dirty="0"/>
              <a:t>To list only Model-level errors (no field-name):</a:t>
            </a:r>
          </a:p>
          <a:p>
            <a:pPr lvl="1"/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2400" b="1" dirty="0">
                <a:solidFill>
                  <a:srgbClr val="800080"/>
                </a:solidFill>
                <a:latin typeface="Consolas" panose="020B0609020204030204" pitchFamily="49" charset="0"/>
              </a:rPr>
              <a:t>div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400" b="1" dirty="0">
                <a:solidFill>
                  <a:srgbClr val="800080"/>
                </a:solidFill>
                <a:latin typeface="Consolas" panose="020B0609020204030204" pitchFamily="49" charset="0"/>
              </a:rPr>
              <a:t>asp-validation-summary</a:t>
            </a: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CA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ModelOnly</a:t>
            </a: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="text-danger"&gt;&lt;/</a:t>
            </a:r>
            <a:r>
              <a:rPr lang="en-CA" sz="2400" b="1" dirty="0">
                <a:solidFill>
                  <a:srgbClr val="800080"/>
                </a:solidFill>
                <a:latin typeface="Consolas" panose="020B0609020204030204" pitchFamily="49" charset="0"/>
              </a:rPr>
              <a:t>div</a:t>
            </a: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dirty="0"/>
          </a:p>
          <a:p>
            <a:r>
              <a:rPr lang="en-CA" dirty="0"/>
              <a:t>To show the first validation error for a specific field:</a:t>
            </a:r>
          </a:p>
          <a:p>
            <a:pPr lvl="1"/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2400" b="1" dirty="0">
                <a:solidFill>
                  <a:srgbClr val="800080"/>
                </a:solidFill>
                <a:latin typeface="Consolas" panose="020B0609020204030204" pitchFamily="49" charset="0"/>
              </a:rPr>
              <a:t>span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400" b="1" dirty="0">
                <a:solidFill>
                  <a:srgbClr val="800080"/>
                </a:solidFill>
                <a:latin typeface="Consolas" panose="020B0609020204030204" pitchFamily="49" charset="0"/>
              </a:rPr>
              <a:t>asp-validation-for</a:t>
            </a: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CA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="text-danger"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</a:p>
          <a:p>
            <a:pPr lvl="2"/>
            <a:r>
              <a:rPr lang="en-CA" dirty="0"/>
              <a:t>Loop through </a:t>
            </a:r>
            <a:r>
              <a:rPr lang="en-CA" dirty="0" err="1"/>
              <a:t>ModelState</a:t>
            </a:r>
            <a:r>
              <a:rPr lang="en-CA" dirty="0"/>
              <a:t>["</a:t>
            </a:r>
            <a:r>
              <a:rPr lang="en-CA" dirty="0" err="1"/>
              <a:t>LastName</a:t>
            </a:r>
            <a:r>
              <a:rPr lang="en-CA" dirty="0"/>
              <a:t>"].Errors[</a:t>
            </a:r>
            <a:r>
              <a:rPr lang="en-CA" dirty="0" err="1"/>
              <a:t>i</a:t>
            </a:r>
            <a:r>
              <a:rPr lang="en-CA" dirty="0"/>
              <a:t>] to get all errors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 Set &amp; Display Validation Errors</a:t>
            </a:r>
          </a:p>
        </p:txBody>
      </p:sp>
    </p:spTree>
    <p:extLst>
      <p:ext uri="{BB962C8B-B14F-4D97-AF65-F5344CB8AC3E}">
        <p14:creationId xmlns:p14="http://schemas.microsoft.com/office/powerpoint/2010/main" val="32721665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74468" y="523387"/>
            <a:ext cx="11817532" cy="5450693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CA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HttpPost</a:t>
            </a:r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109728" indent="0">
              <a:buNone/>
            </a:pPr>
            <a:r>
              <a:rPr lang="en-CA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1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CA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IActionResult</a:t>
            </a:r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CA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AddressAndPayment</a:t>
            </a:r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100" dirty="0">
                <a:solidFill>
                  <a:srgbClr val="2B91AF"/>
                </a:solidFill>
                <a:latin typeface="Consolas" panose="020B0609020204030204" pitchFamily="49" charset="0"/>
              </a:rPr>
              <a:t>Order</a:t>
            </a:r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order)</a:t>
            </a:r>
          </a:p>
          <a:p>
            <a:pPr marL="109728" indent="0">
              <a:buNone/>
            </a:pPr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109728" indent="0">
              <a:buNone/>
            </a:pPr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1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CA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109728" indent="0">
              <a:buNone/>
            </a:pP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ModelState.IsValid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109728" indent="0">
              <a:buNone/>
            </a:pP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109728" indent="0">
              <a:buNone/>
            </a:pP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order.UserName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User.Identity.Name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</a:t>
            </a:r>
            <a:r>
              <a:rPr lang="en-CA" sz="1400" dirty="0">
                <a:solidFill>
                  <a:srgbClr val="008000"/>
                </a:solidFill>
                <a:latin typeface="Consolas" panose="020B0609020204030204" pitchFamily="49" charset="0"/>
              </a:rPr>
              <a:t>// from user account sign-on</a:t>
            </a:r>
            <a:endParaRPr lang="en-CA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order.OrderDate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DateTime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.Now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09728" indent="0">
              <a:buNone/>
            </a:pP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_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context.Add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(order);                            </a:t>
            </a:r>
            <a:r>
              <a:rPr lang="en-CA" sz="1400" dirty="0">
                <a:solidFill>
                  <a:srgbClr val="008000"/>
                </a:solidFill>
                <a:latin typeface="Consolas" panose="020B0609020204030204" pitchFamily="49" charset="0"/>
              </a:rPr>
              <a:t>// queue-up new record</a:t>
            </a:r>
            <a:endParaRPr lang="en-CA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context.SaveChangesAsync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();              </a:t>
            </a:r>
            <a:r>
              <a:rPr lang="en-CA" sz="1400" dirty="0">
                <a:solidFill>
                  <a:srgbClr val="008000"/>
                </a:solidFill>
                <a:latin typeface="Consolas" panose="020B0609020204030204" pitchFamily="49" charset="0"/>
              </a:rPr>
              <a:t>// commit the record to the database </a:t>
            </a:r>
            <a:r>
              <a:rPr lang="en-CA" sz="1400" dirty="0">
                <a:solidFill>
                  <a:srgbClr val="C00000"/>
                </a:solidFill>
                <a:latin typeface="Consolas" panose="020B0609020204030204" pitchFamily="49" charset="0"/>
              </a:rPr>
              <a:t>(re-executes edits)</a:t>
            </a:r>
          </a:p>
          <a:p>
            <a:pPr marL="109728" indent="0">
              <a:buNone/>
            </a:pP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TempData[</a:t>
            </a:r>
            <a:r>
              <a:rPr lang="en-CA" sz="1400" dirty="0">
                <a:solidFill>
                  <a:srgbClr val="A31515"/>
                </a:solidFill>
                <a:latin typeface="Consolas" panose="020B0609020204030204" pitchFamily="49" charset="0"/>
              </a:rPr>
              <a:t>"message"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CA" sz="1400" dirty="0">
                <a:solidFill>
                  <a:srgbClr val="A31515"/>
                </a:solidFill>
                <a:latin typeface="Consolas" panose="020B0609020204030204" pitchFamily="49" charset="0"/>
              </a:rPr>
              <a:t>"order created"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;          </a:t>
            </a:r>
            <a:r>
              <a:rPr lang="en-CA" sz="1400" dirty="0">
                <a:solidFill>
                  <a:srgbClr val="008000"/>
                </a:solidFill>
                <a:latin typeface="Consolas" panose="020B0609020204030204" pitchFamily="49" charset="0"/>
              </a:rPr>
              <a:t>// provide feedback to the user</a:t>
            </a:r>
            <a:endParaRPr lang="en-CA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RedirectToAction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AddressAndPayment</a:t>
            </a:r>
            <a:r>
              <a:rPr lang="en-CA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);   </a:t>
            </a:r>
            <a:r>
              <a:rPr lang="en-CA" sz="1400" dirty="0">
                <a:solidFill>
                  <a:srgbClr val="008000"/>
                </a:solidFill>
                <a:latin typeface="Consolas" panose="020B0609020204030204" pitchFamily="49" charset="0"/>
              </a:rPr>
              <a:t>// return to setup action for next page</a:t>
            </a:r>
            <a:endParaRPr lang="en-CA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109728" indent="0">
              <a:buNone/>
            </a:pPr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109728" indent="0">
              <a:buNone/>
            </a:pPr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1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CA" sz="1100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ex)</a:t>
            </a:r>
          </a:p>
          <a:p>
            <a:pPr marL="109728" indent="0">
              <a:buNone/>
            </a:pPr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109728" indent="0">
              <a:buNone/>
            </a:pPr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ModelState.AddModelError</a:t>
            </a:r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1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sz="1100" dirty="0">
                <a:solidFill>
                  <a:srgbClr val="A31515"/>
                </a:solidFill>
                <a:latin typeface="Consolas" panose="020B0609020204030204" pitchFamily="49" charset="0"/>
              </a:rPr>
              <a:t>$"error inserting new order: </a:t>
            </a:r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CA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ex.GetBaseException</a:t>
            </a:r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().Message}</a:t>
            </a:r>
            <a:r>
              <a:rPr lang="en-CA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109728" indent="0">
              <a:buNone/>
            </a:pPr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       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pPr marL="109728" indent="0">
              <a:buNone/>
            </a:pP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AddressAndPayment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();  </a:t>
            </a:r>
            <a:r>
              <a:rPr lang="en-CA" sz="1400" dirty="0">
                <a:solidFill>
                  <a:srgbClr val="008000"/>
                </a:solidFill>
                <a:latin typeface="Consolas" panose="020B0609020204030204" pitchFamily="49" charset="0"/>
              </a:rPr>
              <a:t>// call setup action to initialise ViewBag for dropdowns</a:t>
            </a:r>
            <a:endParaRPr lang="en-CA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View(order);   </a:t>
            </a:r>
            <a:r>
              <a:rPr lang="en-CA" sz="1400" dirty="0">
                <a:solidFill>
                  <a:srgbClr val="008000"/>
                </a:solidFill>
                <a:latin typeface="Consolas" panose="020B0609020204030204" pitchFamily="49" charset="0"/>
              </a:rPr>
              <a:t>// pass order as Model: includes user inputs &amp; </a:t>
            </a:r>
            <a:r>
              <a:rPr lang="en-CA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ModelState</a:t>
            </a:r>
            <a:r>
              <a:rPr lang="en-CA" sz="1400" dirty="0">
                <a:solidFill>
                  <a:srgbClr val="008000"/>
                </a:solidFill>
                <a:latin typeface="Consolas" panose="020B0609020204030204" pitchFamily="49" charset="0"/>
              </a:rPr>
              <a:t> errors</a:t>
            </a:r>
            <a:endParaRPr lang="en-CA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CA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86400" y="274637"/>
            <a:ext cx="6705600" cy="1606413"/>
          </a:xfrm>
        </p:spPr>
        <p:txBody>
          <a:bodyPr>
            <a:normAutofit fontScale="90000"/>
          </a:bodyPr>
          <a:lstStyle/>
          <a:p>
            <a:r>
              <a:rPr lang="en-CA" sz="3600" dirty="0"/>
              <a:t>Post-Back Action</a:t>
            </a:r>
            <a:br>
              <a:rPr lang="en-CA" dirty="0"/>
            </a:br>
            <a:r>
              <a:rPr lang="en-CA" sz="1800" dirty="0"/>
              <a:t>if valid, add fields the user can't enter, then add to database</a:t>
            </a:r>
            <a:br>
              <a:rPr lang="en-CA" sz="1800" dirty="0"/>
            </a:br>
            <a:r>
              <a:rPr lang="en-CA" sz="1800" dirty="0"/>
              <a:t>otherwise, return user's actual input to them for correction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3048001" y="107889"/>
            <a:ext cx="25908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/>
              <a:t>Model binder creates/loads model and performs validation here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67845" y="5744403"/>
            <a:ext cx="5867400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sz="1200" dirty="0"/>
              <a:t>Sad Path: We're returning the model to the view, along with the ModelState.</a:t>
            </a:r>
          </a:p>
          <a:p>
            <a:endParaRPr lang="en-CA" sz="1200" dirty="0"/>
          </a:p>
          <a:p>
            <a:r>
              <a:rPr lang="en-CA" sz="1200" dirty="0"/>
              <a:t>The view populates controls by name, looking in ModelState first … invalid data types entered by user will be in the ModelState, not the model.  If it doesn't find a like-named field in ModelState, it'll look in the model.</a:t>
            </a:r>
          </a:p>
        </p:txBody>
      </p:sp>
      <p:sp>
        <p:nvSpPr>
          <p:cNvPr id="11" name="Freeform: Shape 10"/>
          <p:cNvSpPr/>
          <p:nvPr/>
        </p:nvSpPr>
        <p:spPr>
          <a:xfrm>
            <a:off x="2679174" y="196985"/>
            <a:ext cx="717169" cy="508409"/>
          </a:xfrm>
          <a:custGeom>
            <a:avLst/>
            <a:gdLst>
              <a:gd name="connsiteX0" fmla="*/ 342700 w 717169"/>
              <a:gd name="connsiteY0" fmla="*/ 12021 h 508409"/>
              <a:gd name="connsiteX1" fmla="*/ 11775 w 717169"/>
              <a:gd name="connsiteY1" fmla="*/ 64272 h 508409"/>
              <a:gd name="connsiteX2" fmla="*/ 717169 w 717169"/>
              <a:gd name="connsiteY2" fmla="*/ 508409 h 508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7169" h="508409">
                <a:moveTo>
                  <a:pt x="342700" y="12021"/>
                </a:moveTo>
                <a:cubicBezTo>
                  <a:pt x="146032" y="-3219"/>
                  <a:pt x="-50636" y="-18459"/>
                  <a:pt x="11775" y="64272"/>
                </a:cubicBezTo>
                <a:cubicBezTo>
                  <a:pt x="74186" y="147003"/>
                  <a:pt x="395677" y="327706"/>
                  <a:pt x="717169" y="508409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Freeform: Shape 12"/>
          <p:cNvSpPr/>
          <p:nvPr/>
        </p:nvSpPr>
        <p:spPr>
          <a:xfrm>
            <a:off x="7045234" y="4918674"/>
            <a:ext cx="3326751" cy="820275"/>
          </a:xfrm>
          <a:custGeom>
            <a:avLst/>
            <a:gdLst>
              <a:gd name="connsiteX0" fmla="*/ 2508069 w 3326751"/>
              <a:gd name="connsiteY0" fmla="*/ 820275 h 820275"/>
              <a:gd name="connsiteX1" fmla="*/ 3178629 w 3326751"/>
              <a:gd name="connsiteY1" fmla="*/ 36503 h 820275"/>
              <a:gd name="connsiteX2" fmla="*/ 0 w 3326751"/>
              <a:gd name="connsiteY2" fmla="*/ 201966 h 82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26751" h="820275">
                <a:moveTo>
                  <a:pt x="2508069" y="820275"/>
                </a:moveTo>
                <a:cubicBezTo>
                  <a:pt x="3052354" y="479914"/>
                  <a:pt x="3596640" y="139554"/>
                  <a:pt x="3178629" y="36503"/>
                </a:cubicBezTo>
                <a:cubicBezTo>
                  <a:pt x="2760618" y="-66548"/>
                  <a:pt x="1380309" y="67709"/>
                  <a:pt x="0" y="201966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34019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Contains other attributes of use:</a:t>
            </a:r>
          </a:p>
          <a:p>
            <a:pPr lvl="1"/>
            <a:r>
              <a:rPr lang="en-CA" dirty="0"/>
              <a:t>As well as the class to create your own attributes</a:t>
            </a:r>
          </a:p>
          <a:p>
            <a:r>
              <a:rPr lang="en-CA" dirty="0"/>
              <a:t>[</a:t>
            </a:r>
            <a:r>
              <a:rPr lang="en-CA" dirty="0" err="1"/>
              <a:t>EmailAddress</a:t>
            </a:r>
            <a:r>
              <a:rPr lang="en-CA" dirty="0"/>
              <a:t>]</a:t>
            </a:r>
          </a:p>
          <a:p>
            <a:pPr lvl="1"/>
            <a:r>
              <a:rPr lang="en-CA" dirty="0"/>
              <a:t>Can translate the error message, but doesn't add pattern edit</a:t>
            </a:r>
          </a:p>
          <a:p>
            <a:r>
              <a:rPr lang="en-CA" dirty="0"/>
              <a:t>[</a:t>
            </a:r>
            <a:r>
              <a:rPr lang="en-CA" dirty="0" err="1"/>
              <a:t>MaxLength</a:t>
            </a:r>
            <a:r>
              <a:rPr lang="en-CA" dirty="0"/>
              <a:t>] [</a:t>
            </a:r>
            <a:r>
              <a:rPr lang="en-CA" dirty="0" err="1"/>
              <a:t>MinLength</a:t>
            </a:r>
            <a:r>
              <a:rPr lang="en-CA" dirty="0"/>
              <a:t>]</a:t>
            </a:r>
          </a:p>
          <a:p>
            <a:pPr lvl="1"/>
            <a:r>
              <a:rPr lang="en-CA" dirty="0"/>
              <a:t>vs [</a:t>
            </a:r>
            <a:r>
              <a:rPr lang="en-CA" dirty="0" err="1"/>
              <a:t>StringLength</a:t>
            </a:r>
            <a:r>
              <a:rPr lang="en-CA" dirty="0"/>
              <a:t>]</a:t>
            </a:r>
          </a:p>
          <a:p>
            <a:r>
              <a:rPr lang="en-CA" dirty="0"/>
              <a:t>[</a:t>
            </a:r>
            <a:r>
              <a:rPr lang="en-CA" dirty="0" err="1"/>
              <a:t>FileExtension</a:t>
            </a:r>
            <a:r>
              <a:rPr lang="en-CA" dirty="0"/>
              <a:t>]</a:t>
            </a:r>
          </a:p>
          <a:p>
            <a:r>
              <a:rPr lang="en-CA" dirty="0"/>
              <a:t>[Phone]</a:t>
            </a:r>
          </a:p>
          <a:p>
            <a:r>
              <a:rPr lang="en-CA" dirty="0"/>
              <a:t>[</a:t>
            </a:r>
            <a:r>
              <a:rPr lang="en-CA" dirty="0" err="1"/>
              <a:t>TimeStamp</a:t>
            </a:r>
            <a:r>
              <a:rPr lang="en-CA" dirty="0"/>
              <a:t>] </a:t>
            </a:r>
          </a:p>
          <a:p>
            <a:pPr lvl="1"/>
            <a:r>
              <a:rPr lang="en-CA" dirty="0"/>
              <a:t>… not what you'd think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>
                <a:hlinkClick r:id="rId2"/>
              </a:rPr>
              <a:t>System.ComponentModel.DataAnnotations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374038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Validation Annotations, [Remote] </a:t>
            </a:r>
          </a:p>
          <a:p>
            <a:pPr lvl="1"/>
            <a:r>
              <a:rPr lang="en-CA" dirty="0"/>
              <a:t>Just don't fire on dropdowns</a:t>
            </a:r>
          </a:p>
          <a:p>
            <a:pPr lvl="1"/>
            <a:endParaRPr lang="en-CA" dirty="0"/>
          </a:p>
          <a:p>
            <a:r>
              <a:rPr lang="en-CA" dirty="0"/>
              <a:t>Later, we'll look at custom annotations</a:t>
            </a:r>
          </a:p>
          <a:p>
            <a:pPr lvl="1"/>
            <a:r>
              <a:rPr lang="en-CA" dirty="0"/>
              <a:t>The </a:t>
            </a:r>
            <a:r>
              <a:rPr lang="en-CA" i="1" dirty="0"/>
              <a:t>Validate</a:t>
            </a:r>
            <a:r>
              <a:rPr lang="en-CA" dirty="0"/>
              <a:t> method in to model can edit data from drop-downs.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No Validators on Dropdowns</a:t>
            </a:r>
          </a:p>
        </p:txBody>
      </p:sp>
    </p:spTree>
    <p:extLst>
      <p:ext uri="{BB962C8B-B14F-4D97-AF65-F5344CB8AC3E}">
        <p14:creationId xmlns:p14="http://schemas.microsoft.com/office/powerpoint/2010/main" val="2868868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Don't mark up the generated models</a:t>
            </a:r>
          </a:p>
          <a:p>
            <a:pPr lvl="1"/>
            <a:r>
              <a:rPr lang="en-US" dirty="0"/>
              <a:t>If you regenerate them, you will lose the edits</a:t>
            </a:r>
          </a:p>
          <a:p>
            <a:pPr lvl="2"/>
            <a:endParaRPr lang="en-US" dirty="0"/>
          </a:p>
          <a:p>
            <a:r>
              <a:rPr lang="en-US" dirty="0"/>
              <a:t>Instead, add annotations to a metadata class</a:t>
            </a:r>
          </a:p>
          <a:p>
            <a:pPr lvl="1"/>
            <a:r>
              <a:rPr lang="en-US" dirty="0"/>
              <a:t>Apply this to a partial class named the same as the model</a:t>
            </a:r>
          </a:p>
          <a:p>
            <a:pPr lvl="2"/>
            <a:r>
              <a:rPr lang="en-US" dirty="0"/>
              <a:t>… &amp; logically in same namespace</a:t>
            </a:r>
          </a:p>
          <a:p>
            <a:pPr lvl="2"/>
            <a:endParaRPr lang="en-US" dirty="0"/>
          </a:p>
          <a:p>
            <a:r>
              <a:rPr lang="en-US" dirty="0"/>
              <a:t>See prior lecture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Metadata &amp; Partial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828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966" y="165463"/>
            <a:ext cx="11312434" cy="6601097"/>
          </a:xfrm>
        </p:spPr>
        <p:txBody>
          <a:bodyPr>
            <a:normAutofit fontScale="55000" lnSpcReduction="20000"/>
          </a:bodyPr>
          <a:lstStyle/>
          <a:p>
            <a:pPr marL="109728" indent="0">
              <a:buNone/>
            </a:pPr>
            <a:r>
              <a:rPr lang="en-US" dirty="0"/>
              <a:t> 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MvcMusicStoreCore.Models</a:t>
            </a:r>
            <a:endParaRPr lang="en-CA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>
                <a:solidFill>
                  <a:srgbClr val="2B91AF"/>
                </a:solidFill>
                <a:latin typeface="Consolas" panose="020B0609020204030204" pitchFamily="49" charset="0"/>
              </a:rPr>
              <a:t>Order</a:t>
            </a:r>
            <a:endParaRPr lang="en-CA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Order()</a:t>
            </a: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CA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OrderDetail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HashSet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CA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OrderDetail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109728" indent="0">
              <a:buNone/>
            </a:pPr>
            <a:endParaRPr lang="en-CA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DateTime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Address {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City {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ProvinceCode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PostalCode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CountryCode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Phone {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Email {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Total {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109728" indent="0">
              <a:buNone/>
            </a:pPr>
            <a:endParaRPr lang="en-CA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ICollection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CA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OrderDetail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CA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OrderDetail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>
                <a:solidFill>
                  <a:srgbClr val="2B91AF"/>
                </a:solidFill>
                <a:latin typeface="Consolas" panose="020B0609020204030204" pitchFamily="49" charset="0"/>
              </a:rPr>
              <a:t>Country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CountryCodeNavigation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>
                <a:solidFill>
                  <a:srgbClr val="2B91AF"/>
                </a:solidFill>
                <a:latin typeface="Consolas" panose="020B0609020204030204" pitchFamily="49" charset="0"/>
              </a:rPr>
              <a:t>Province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ProvinceCodeNavigation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516983" y="142314"/>
            <a:ext cx="3675017" cy="1143000"/>
          </a:xfrm>
        </p:spPr>
        <p:txBody>
          <a:bodyPr>
            <a:normAutofit fontScale="90000"/>
          </a:bodyPr>
          <a:lstStyle/>
          <a:p>
            <a:r>
              <a:rPr lang="en-CA" dirty="0"/>
              <a:t>Consider the Order Class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37464" y="165463"/>
            <a:ext cx="37795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Notice the namespace it's in … a </a:t>
            </a:r>
            <a:r>
              <a:rPr lang="en-CA" sz="1400" i="1" dirty="0"/>
              <a:t>logical</a:t>
            </a:r>
            <a:r>
              <a:rPr lang="en-CA" sz="1400" dirty="0"/>
              <a:t> construct</a:t>
            </a:r>
          </a:p>
          <a:p>
            <a:endParaRPr lang="en-CA" sz="1400" dirty="0"/>
          </a:p>
          <a:p>
            <a:r>
              <a:rPr lang="en-CA" sz="1400" dirty="0"/>
              <a:t>Notice it's a </a:t>
            </a:r>
            <a:r>
              <a:rPr lang="en-CA" sz="1400" u="sng" dirty="0"/>
              <a:t>partial</a:t>
            </a:r>
            <a:r>
              <a:rPr lang="en-CA" sz="1400" dirty="0"/>
              <a:t> class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197531" y="269966"/>
            <a:ext cx="531223" cy="6096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3735977" y="809897"/>
            <a:ext cx="1001487" cy="104503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998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Some properties are from the user:</a:t>
            </a:r>
          </a:p>
          <a:p>
            <a:pPr lvl="1"/>
            <a:r>
              <a:rPr lang="en-CA"/>
              <a:t>firstName, lastName, etc.</a:t>
            </a:r>
          </a:p>
          <a:p>
            <a:r>
              <a:rPr lang="en-CA"/>
              <a:t>Some come from the environment &amp; database:</a:t>
            </a:r>
          </a:p>
          <a:p>
            <a:pPr lvl="1"/>
            <a:r>
              <a:rPr lang="en-CA"/>
              <a:t>orderDate &amp; userName (user must log on to check out)</a:t>
            </a:r>
          </a:p>
          <a:p>
            <a:r>
              <a:rPr lang="en-CA"/>
              <a:t>Some are derived or calculated:</a:t>
            </a:r>
          </a:p>
          <a:p>
            <a:pPr lvl="1"/>
            <a:r>
              <a:rPr lang="en-CA"/>
              <a:t>total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Order Class - Requirements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84252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71" y="1417638"/>
            <a:ext cx="8171895" cy="460914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Create a Checkout Controller</a:t>
            </a:r>
            <a:br>
              <a:rPr lang="en-CA" dirty="0"/>
            </a:br>
            <a:r>
              <a:rPr lang="en-CA" sz="2700" dirty="0"/>
              <a:t>Empty … we'll code the actions</a:t>
            </a:r>
            <a:endParaRPr lang="en-C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891" y="3718243"/>
            <a:ext cx="6991350" cy="1428750"/>
          </a:xfrm>
          <a:prstGeom prst="rect">
            <a:avLst/>
          </a:prstGeom>
        </p:spPr>
      </p:pic>
      <p:sp>
        <p:nvSpPr>
          <p:cNvPr id="9" name="Freeform: Shape 8"/>
          <p:cNvSpPr/>
          <p:nvPr/>
        </p:nvSpPr>
        <p:spPr>
          <a:xfrm>
            <a:off x="4293326" y="2438400"/>
            <a:ext cx="2272937" cy="1706880"/>
          </a:xfrm>
          <a:custGeom>
            <a:avLst/>
            <a:gdLst>
              <a:gd name="connsiteX0" fmla="*/ 0 w 2272937"/>
              <a:gd name="connsiteY0" fmla="*/ 0 h 1706880"/>
              <a:gd name="connsiteX1" fmla="*/ 583474 w 2272937"/>
              <a:gd name="connsiteY1" fmla="*/ 522514 h 1706880"/>
              <a:gd name="connsiteX2" fmla="*/ 557348 w 2272937"/>
              <a:gd name="connsiteY2" fmla="*/ 156754 h 1706880"/>
              <a:gd name="connsiteX3" fmla="*/ 2272937 w 2272937"/>
              <a:gd name="connsiteY3" fmla="*/ 1706880 h 1706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2937" h="1706880">
                <a:moveTo>
                  <a:pt x="0" y="0"/>
                </a:moveTo>
                <a:cubicBezTo>
                  <a:pt x="245291" y="248194"/>
                  <a:pt x="490583" y="496388"/>
                  <a:pt x="583474" y="522514"/>
                </a:cubicBezTo>
                <a:cubicBezTo>
                  <a:pt x="676365" y="548640"/>
                  <a:pt x="275771" y="-40640"/>
                  <a:pt x="557348" y="156754"/>
                </a:cubicBezTo>
                <a:cubicBezTo>
                  <a:pt x="838925" y="354148"/>
                  <a:pt x="1555931" y="1030514"/>
                  <a:pt x="2272937" y="1706880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9532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7645" y="152718"/>
            <a:ext cx="10720251" cy="1143000"/>
          </a:xfrm>
        </p:spPr>
        <p:txBody>
          <a:bodyPr>
            <a:normAutofit/>
          </a:bodyPr>
          <a:lstStyle/>
          <a:p>
            <a:r>
              <a:rPr lang="en-CA" dirty="0"/>
              <a:t>Add an </a:t>
            </a:r>
            <a:r>
              <a:rPr lang="en-CA" i="1" dirty="0" err="1"/>
              <a:t>AddressAndPayment</a:t>
            </a:r>
            <a:r>
              <a:rPr lang="en-CA" dirty="0"/>
              <a:t> action</a:t>
            </a:r>
            <a:br>
              <a:rPr lang="en-CA" dirty="0"/>
            </a:br>
            <a:r>
              <a:rPr lang="en-CA" sz="2700" dirty="0"/>
              <a:t>&amp; a </a:t>
            </a:r>
            <a:r>
              <a:rPr lang="en-CA" sz="2700" i="1" dirty="0"/>
              <a:t>Create</a:t>
            </a:r>
            <a:r>
              <a:rPr lang="en-CA" sz="2700" dirty="0"/>
              <a:t> view for it</a:t>
            </a:r>
            <a:endParaRPr lang="en-CA" dirty="0"/>
          </a:p>
        </p:txBody>
      </p:sp>
      <p:sp>
        <p:nvSpPr>
          <p:cNvPr id="2" name="Rectangle 1"/>
          <p:cNvSpPr/>
          <p:nvPr/>
        </p:nvSpPr>
        <p:spPr>
          <a:xfrm>
            <a:off x="230777" y="1406569"/>
            <a:ext cx="11773986" cy="4208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5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CA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05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CA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CheckoutController</a:t>
            </a:r>
            <a:r>
              <a:rPr lang="en-CA" sz="105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CA" sz="1050" dirty="0">
                <a:solidFill>
                  <a:srgbClr val="2B91AF"/>
                </a:solidFill>
                <a:latin typeface="Consolas" panose="020B0609020204030204" pitchFamily="49" charset="0"/>
              </a:rPr>
              <a:t>Controller</a:t>
            </a:r>
            <a:endParaRPr lang="en-CA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CA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05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CA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CA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MvcMusicStoreContext</a:t>
            </a:r>
            <a:r>
              <a:rPr lang="en-CA" sz="1050" dirty="0">
                <a:solidFill>
                  <a:srgbClr val="000000"/>
                </a:solidFill>
                <a:latin typeface="Consolas" panose="020B0609020204030204" pitchFamily="49" charset="0"/>
              </a:rPr>
              <a:t> _context;</a:t>
            </a:r>
          </a:p>
          <a:p>
            <a:r>
              <a:rPr lang="en-CA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CheckoutController</a:t>
            </a:r>
            <a:r>
              <a:rPr lang="en-CA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MvcMusicStoreContext</a:t>
            </a:r>
            <a:r>
              <a:rPr lang="en-CA" sz="1050" dirty="0">
                <a:solidFill>
                  <a:srgbClr val="000000"/>
                </a:solidFill>
                <a:latin typeface="Consolas" panose="020B0609020204030204" pitchFamily="49" charset="0"/>
              </a:rPr>
              <a:t> context)</a:t>
            </a:r>
          </a:p>
          <a:p>
            <a:r>
              <a:rPr lang="en-CA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CA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_context = context;</a:t>
            </a:r>
          </a:p>
          <a:p>
            <a:r>
              <a:rPr lang="en-CA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CA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CA" sz="1400" dirty="0">
                <a:solidFill>
                  <a:srgbClr val="008000"/>
                </a:solidFill>
                <a:latin typeface="Consolas" panose="020B0609020204030204" pitchFamily="49" charset="0"/>
              </a:rPr>
              <a:t>// set up page to create a new Order &amp; collect user information</a:t>
            </a:r>
            <a:endParaRPr lang="en-CA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IActionResult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AddressAndPayment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CA" sz="1400" dirty="0">
                <a:solidFill>
                  <a:srgbClr val="008000"/>
                </a:solidFill>
                <a:latin typeface="Consolas" panose="020B0609020204030204" pitchFamily="49" charset="0"/>
              </a:rPr>
              <a:t>// create new Order object to force default values</a:t>
            </a:r>
            <a:endParaRPr lang="en-CA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CA" sz="1400" dirty="0">
                <a:solidFill>
                  <a:srgbClr val="2B91AF"/>
                </a:solidFill>
                <a:latin typeface="Consolas" panose="020B0609020204030204" pitchFamily="49" charset="0"/>
              </a:rPr>
              <a:t>Order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Models.</a:t>
            </a:r>
            <a:r>
              <a:rPr lang="en-CA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Order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order.OrderDate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DateTime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.Now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CA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CA" sz="1400" dirty="0">
                <a:solidFill>
                  <a:srgbClr val="008000"/>
                </a:solidFill>
                <a:latin typeface="Consolas" panose="020B0609020204030204" pitchFamily="49" charset="0"/>
              </a:rPr>
              <a:t>// create collections to populate the drop-downs</a:t>
            </a:r>
            <a:endParaRPr lang="en-CA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ViewBag.CountryCode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SelectList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(_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context.Country.OrderBy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(a =&gt; 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a.Name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CA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CountryCode</a:t>
            </a:r>
            <a:r>
              <a:rPr lang="en-CA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sz="1400" dirty="0">
                <a:solidFill>
                  <a:srgbClr val="A31515"/>
                </a:solidFill>
                <a:latin typeface="Consolas" panose="020B0609020204030204" pitchFamily="49" charset="0"/>
              </a:rPr>
              <a:t>"Name"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ViewBag.ProvinceCode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SelectList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(_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context.Province.OrderBy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(a =&gt; 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a.Name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CA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ProvinceCode</a:t>
            </a:r>
            <a:r>
              <a:rPr lang="en-CA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sz="1400" dirty="0">
                <a:solidFill>
                  <a:srgbClr val="A31515"/>
                </a:solidFill>
                <a:latin typeface="Consolas" panose="020B0609020204030204" pitchFamily="49" charset="0"/>
              </a:rPr>
              <a:t>"Name"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View(order);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    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2156651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728756" y="814571"/>
            <a:ext cx="7389434" cy="6326458"/>
          </a:xfrm>
        </p:spPr>
        <p:txBody>
          <a:bodyPr>
            <a:normAutofit fontScale="32500" lnSpcReduction="20000"/>
          </a:bodyPr>
          <a:lstStyle/>
          <a:p>
            <a:pPr marL="109728" indent="0">
              <a:buNone/>
            </a:pP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2800" b="1" dirty="0">
                <a:solidFill>
                  <a:srgbClr val="800080"/>
                </a:solidFill>
                <a:latin typeface="Consolas" panose="020B0609020204030204" pitchFamily="49" charset="0"/>
              </a:rPr>
              <a:t>form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b="1" dirty="0">
                <a:solidFill>
                  <a:srgbClr val="800080"/>
                </a:solidFill>
                <a:latin typeface="Consolas" panose="020B0609020204030204" pitchFamily="49" charset="0"/>
              </a:rPr>
              <a:t>asp-action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CA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AddressAndPayment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CA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2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="form-horizontal"&gt;</a:t>
            </a:r>
            <a:endParaRPr lang="en-CA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2800" dirty="0">
                <a:solidFill>
                  <a:srgbClr val="800000"/>
                </a:solidFill>
                <a:latin typeface="Consolas" panose="020B0609020204030204" pitchFamily="49" charset="0"/>
              </a:rPr>
              <a:t>h4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Order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CA" sz="2800" dirty="0">
                <a:solidFill>
                  <a:srgbClr val="800000"/>
                </a:solidFill>
                <a:latin typeface="Consolas" panose="020B0609020204030204" pitchFamily="49" charset="0"/>
              </a:rPr>
              <a:t>h4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2800" dirty="0">
                <a:solidFill>
                  <a:srgbClr val="800000"/>
                </a:solidFill>
                <a:latin typeface="Consolas" panose="020B0609020204030204" pitchFamily="49" charset="0"/>
              </a:rPr>
              <a:t>hr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CA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2800" b="1" dirty="0">
                <a:solidFill>
                  <a:srgbClr val="800080"/>
                </a:solidFill>
                <a:latin typeface="Consolas" panose="020B0609020204030204" pitchFamily="49" charset="0"/>
              </a:rPr>
              <a:t>div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b="1" dirty="0">
                <a:solidFill>
                  <a:srgbClr val="800080"/>
                </a:solidFill>
                <a:latin typeface="Consolas" panose="020B0609020204030204" pitchFamily="49" charset="0"/>
              </a:rPr>
              <a:t>asp-validation-summary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All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="text-danger"&gt;&lt;/</a:t>
            </a:r>
            <a:r>
              <a:rPr lang="en-CA" sz="2800" b="1" dirty="0">
                <a:solidFill>
                  <a:srgbClr val="800080"/>
                </a:solidFill>
                <a:latin typeface="Consolas" panose="020B0609020204030204" pitchFamily="49" charset="0"/>
              </a:rPr>
              <a:t>div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2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="form-group"&gt;</a:t>
            </a:r>
            <a:endParaRPr lang="en-CA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2800" b="1" dirty="0">
                <a:solidFill>
                  <a:srgbClr val="800080"/>
                </a:solidFill>
                <a:latin typeface="Consolas" panose="020B0609020204030204" pitchFamily="49" charset="0"/>
              </a:rPr>
              <a:t>label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b="1" dirty="0">
                <a:solidFill>
                  <a:srgbClr val="800080"/>
                </a:solidFill>
                <a:latin typeface="Consolas" panose="020B0609020204030204" pitchFamily="49" charset="0"/>
              </a:rPr>
              <a:t>asp-for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="col-md-2 control-label"&gt;&lt;/</a:t>
            </a:r>
            <a:r>
              <a:rPr lang="en-CA" sz="2800" b="1" dirty="0">
                <a:solidFill>
                  <a:srgbClr val="800080"/>
                </a:solidFill>
                <a:latin typeface="Consolas" panose="020B0609020204030204" pitchFamily="49" charset="0"/>
              </a:rPr>
              <a:t>label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2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="col-md-10"&gt;</a:t>
            </a:r>
            <a:endParaRPr lang="en-CA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2800" b="1" dirty="0">
                <a:solidFill>
                  <a:srgbClr val="800080"/>
                </a:solidFill>
                <a:latin typeface="Consolas" panose="020B0609020204030204" pitchFamily="49" charset="0"/>
              </a:rPr>
              <a:t>input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b="1" dirty="0">
                <a:solidFill>
                  <a:srgbClr val="800080"/>
                </a:solidFill>
                <a:latin typeface="Consolas" panose="020B0609020204030204" pitchFamily="49" charset="0"/>
              </a:rPr>
              <a:t>asp-for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="form-control"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CA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2800" b="1" dirty="0">
                <a:solidFill>
                  <a:srgbClr val="800080"/>
                </a:solidFill>
                <a:latin typeface="Consolas" panose="020B0609020204030204" pitchFamily="49" charset="0"/>
              </a:rPr>
              <a:t>span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b="1" dirty="0">
                <a:solidFill>
                  <a:srgbClr val="800080"/>
                </a:solidFill>
                <a:latin typeface="Consolas" panose="020B0609020204030204" pitchFamily="49" charset="0"/>
              </a:rPr>
              <a:t>asp-validation-for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="text-danger"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CA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CA" sz="2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CA" sz="2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109728" indent="0">
              <a:buNone/>
            </a:pP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.........</a:t>
            </a:r>
            <a:endParaRPr lang="en-CA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    &lt;</a:t>
            </a:r>
            <a:r>
              <a:rPr lang="en-CA" sz="2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="form-group"&gt;</a:t>
            </a:r>
            <a:endParaRPr lang="en-CA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2800" b="1" dirty="0">
                <a:solidFill>
                  <a:srgbClr val="800080"/>
                </a:solidFill>
                <a:latin typeface="Consolas" panose="020B0609020204030204" pitchFamily="49" charset="0"/>
              </a:rPr>
              <a:t>label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b="1" dirty="0">
                <a:solidFill>
                  <a:srgbClr val="800080"/>
                </a:solidFill>
                <a:latin typeface="Consolas" panose="020B0609020204030204" pitchFamily="49" charset="0"/>
              </a:rPr>
              <a:t>asp-for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CA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CountryCode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="col-md-2 control-label"&gt;&lt;/</a:t>
            </a:r>
            <a:r>
              <a:rPr lang="en-CA" sz="2800" b="1" dirty="0">
                <a:solidFill>
                  <a:srgbClr val="800080"/>
                </a:solidFill>
                <a:latin typeface="Consolas" panose="020B0609020204030204" pitchFamily="49" charset="0"/>
              </a:rPr>
              <a:t>label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2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="col-md-10"&gt;</a:t>
            </a:r>
            <a:endParaRPr lang="en-CA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2800" b="1" dirty="0">
                <a:solidFill>
                  <a:srgbClr val="800080"/>
                </a:solidFill>
                <a:latin typeface="Consolas" panose="020B0609020204030204" pitchFamily="49" charset="0"/>
              </a:rPr>
              <a:t>select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b="1" dirty="0">
                <a:solidFill>
                  <a:srgbClr val="800080"/>
                </a:solidFill>
                <a:latin typeface="Consolas" panose="020B0609020204030204" pitchFamily="49" charset="0"/>
              </a:rPr>
              <a:t>asp-for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CA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CountryCode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="form-control"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b="1" dirty="0">
                <a:solidFill>
                  <a:srgbClr val="800080"/>
                </a:solidFill>
                <a:latin typeface="Consolas" panose="020B0609020204030204" pitchFamily="49" charset="0"/>
              </a:rPr>
              <a:t>asp-items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CA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ViewBag.CountryCode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"&gt;&lt;/</a:t>
            </a:r>
            <a:r>
              <a:rPr lang="en-CA" sz="2800" b="1" dirty="0">
                <a:solidFill>
                  <a:srgbClr val="800080"/>
                </a:solidFill>
                <a:latin typeface="Consolas" panose="020B0609020204030204" pitchFamily="49" charset="0"/>
              </a:rPr>
              <a:t>select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109728" indent="0">
              <a:buNone/>
            </a:pP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&lt;</a:t>
            </a:r>
            <a:r>
              <a:rPr lang="en-CA" sz="2800" b="1" dirty="0">
                <a:solidFill>
                  <a:srgbClr val="800080"/>
                </a:solidFill>
                <a:latin typeface="Consolas" panose="020B0609020204030204" pitchFamily="49" charset="0"/>
              </a:rPr>
              <a:t>span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b="1" dirty="0">
                <a:solidFill>
                  <a:srgbClr val="800080"/>
                </a:solidFill>
                <a:latin typeface="Consolas" panose="020B0609020204030204" pitchFamily="49" charset="0"/>
              </a:rPr>
              <a:t>asp-validation-for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CA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CountryCode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="text-danger"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CA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CA" sz="2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CA" sz="2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109728" indent="0">
              <a:buNone/>
            </a:pP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.........</a:t>
            </a:r>
            <a:endParaRPr lang="en-CA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    &lt;</a:t>
            </a:r>
            <a:r>
              <a:rPr lang="en-CA" sz="2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="form-group"&gt;</a:t>
            </a:r>
            <a:endParaRPr lang="en-CA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2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="col-md-offset-2 col-md-10"&gt;</a:t>
            </a:r>
            <a:endParaRPr lang="en-CA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28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="submit"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="Create"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CA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-default"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CA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CA" sz="2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CA" sz="2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CA" sz="2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CA" sz="2800" b="1" dirty="0">
                <a:solidFill>
                  <a:srgbClr val="800080"/>
                </a:solidFill>
                <a:latin typeface="Consolas" panose="020B0609020204030204" pitchFamily="49" charset="0"/>
              </a:rPr>
              <a:t>form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endParaRPr lang="en-CA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2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2800" b="1" dirty="0">
                <a:solidFill>
                  <a:srgbClr val="800080"/>
                </a:solidFill>
                <a:latin typeface="Consolas" panose="020B0609020204030204" pitchFamily="49" charset="0"/>
              </a:rPr>
              <a:t>a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b="1" dirty="0">
                <a:solidFill>
                  <a:srgbClr val="800080"/>
                </a:solidFill>
                <a:latin typeface="Consolas" panose="020B0609020204030204" pitchFamily="49" charset="0"/>
              </a:rPr>
              <a:t>asp-action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="Index"&gt;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Back to List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CA" sz="2800" b="1" dirty="0">
                <a:solidFill>
                  <a:srgbClr val="800080"/>
                </a:solidFill>
                <a:latin typeface="Consolas" panose="020B0609020204030204" pitchFamily="49" charset="0"/>
              </a:rPr>
              <a:t>a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CA" sz="2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endParaRPr lang="en-CA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@section Scripts {</a:t>
            </a: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  @{</a:t>
            </a:r>
            <a:r>
              <a:rPr lang="en-CA" sz="2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await</a:t>
            </a:r>
            <a:r>
              <a:rPr lang="en-CA" sz="2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CA" sz="28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Html.RenderPartialAsync</a:t>
            </a:r>
            <a:r>
              <a:rPr lang="en-CA" sz="2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CA" sz="2800" dirty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"_</a:t>
            </a:r>
            <a:r>
              <a:rPr lang="en-CA" sz="2800" dirty="0" err="1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ValidationScriptsPartial</a:t>
            </a:r>
            <a:r>
              <a:rPr lang="en-CA" sz="2800" dirty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CA" sz="2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);}</a:t>
            </a: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0628" y="19913"/>
            <a:ext cx="11887201" cy="1143000"/>
          </a:xfrm>
        </p:spPr>
        <p:txBody>
          <a:bodyPr>
            <a:normAutofit/>
          </a:bodyPr>
          <a:lstStyle/>
          <a:p>
            <a:r>
              <a:rPr lang="en-CA" dirty="0"/>
              <a:t>Some things to notice </a:t>
            </a:r>
            <a:r>
              <a:rPr lang="en-CA" sz="2800" dirty="0"/>
              <a:t>(&amp; change)</a:t>
            </a:r>
            <a:r>
              <a:rPr lang="en-CA" dirty="0"/>
              <a:t> on the view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7565" y="1218229"/>
            <a:ext cx="4532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&lt;form&gt; will POST to the current controller</a:t>
            </a:r>
          </a:p>
        </p:txBody>
      </p:sp>
      <p:sp>
        <p:nvSpPr>
          <p:cNvPr id="12" name="Freeform: Shape 11"/>
          <p:cNvSpPr/>
          <p:nvPr/>
        </p:nvSpPr>
        <p:spPr>
          <a:xfrm rot="201634">
            <a:off x="3470367" y="903032"/>
            <a:ext cx="1332412" cy="426720"/>
          </a:xfrm>
          <a:custGeom>
            <a:avLst/>
            <a:gdLst>
              <a:gd name="connsiteX0" fmla="*/ 0 w 1332412"/>
              <a:gd name="connsiteY0" fmla="*/ 426720 h 426720"/>
              <a:gd name="connsiteX1" fmla="*/ 696686 w 1332412"/>
              <a:gd name="connsiteY1" fmla="*/ 148046 h 426720"/>
              <a:gd name="connsiteX2" fmla="*/ 566057 w 1332412"/>
              <a:gd name="connsiteY2" fmla="*/ 339635 h 426720"/>
              <a:gd name="connsiteX3" fmla="*/ 1332412 w 1332412"/>
              <a:gd name="connsiteY3" fmla="*/ 0 h 42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2412" h="426720">
                <a:moveTo>
                  <a:pt x="0" y="426720"/>
                </a:moveTo>
                <a:cubicBezTo>
                  <a:pt x="301171" y="294640"/>
                  <a:pt x="602343" y="162560"/>
                  <a:pt x="696686" y="148046"/>
                </a:cubicBezTo>
                <a:cubicBezTo>
                  <a:pt x="791029" y="133532"/>
                  <a:pt x="460103" y="364309"/>
                  <a:pt x="566057" y="339635"/>
                </a:cubicBezTo>
                <a:cubicBezTo>
                  <a:pt x="672011" y="314961"/>
                  <a:pt x="1002211" y="157480"/>
                  <a:pt x="1332412" y="0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/>
          <p:cNvSpPr txBox="1"/>
          <p:nvPr/>
        </p:nvSpPr>
        <p:spPr>
          <a:xfrm>
            <a:off x="117566" y="1842736"/>
            <a:ext cx="5098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Validation summary … use "All" instead of "</a:t>
            </a:r>
            <a:r>
              <a:rPr lang="en-CA" sz="1600" dirty="0" err="1"/>
              <a:t>ModelOnly</a:t>
            </a:r>
            <a:r>
              <a:rPr lang="en-CA" sz="1600" dirty="0"/>
              <a:t>" … spelling errors hide problems</a:t>
            </a:r>
          </a:p>
        </p:txBody>
      </p:sp>
      <p:sp>
        <p:nvSpPr>
          <p:cNvPr id="16" name="Freeform: Shape 15"/>
          <p:cNvSpPr/>
          <p:nvPr/>
        </p:nvSpPr>
        <p:spPr>
          <a:xfrm>
            <a:off x="3544389" y="1515287"/>
            <a:ext cx="1889760" cy="365760"/>
          </a:xfrm>
          <a:custGeom>
            <a:avLst/>
            <a:gdLst>
              <a:gd name="connsiteX0" fmla="*/ 0 w 1889760"/>
              <a:gd name="connsiteY0" fmla="*/ 365760 h 365760"/>
              <a:gd name="connsiteX1" fmla="*/ 966651 w 1889760"/>
              <a:gd name="connsiteY1" fmla="*/ 69669 h 365760"/>
              <a:gd name="connsiteX2" fmla="*/ 731520 w 1889760"/>
              <a:gd name="connsiteY2" fmla="*/ 296092 h 365760"/>
              <a:gd name="connsiteX3" fmla="*/ 1889760 w 1889760"/>
              <a:gd name="connsiteY3" fmla="*/ 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9760" h="365760">
                <a:moveTo>
                  <a:pt x="0" y="365760"/>
                </a:moveTo>
                <a:cubicBezTo>
                  <a:pt x="422365" y="223520"/>
                  <a:pt x="844731" y="81280"/>
                  <a:pt x="966651" y="69669"/>
                </a:cubicBezTo>
                <a:cubicBezTo>
                  <a:pt x="1088571" y="58058"/>
                  <a:pt x="577669" y="307703"/>
                  <a:pt x="731520" y="296092"/>
                </a:cubicBezTo>
                <a:cubicBezTo>
                  <a:pt x="885371" y="284481"/>
                  <a:pt x="1387565" y="142240"/>
                  <a:pt x="1889760" y="0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/>
          <p:cNvSpPr txBox="1"/>
          <p:nvPr/>
        </p:nvSpPr>
        <p:spPr>
          <a:xfrm>
            <a:off x="117566" y="2672561"/>
            <a:ext cx="5098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Most inputs are datatype-dependent inputs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0627" y="3564539"/>
            <a:ext cx="5364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1-to-many relations become select lists without a field validation display … you should add it back</a:t>
            </a:r>
          </a:p>
        </p:txBody>
      </p:sp>
      <p:sp>
        <p:nvSpPr>
          <p:cNvPr id="21" name="Freeform: Shape 20"/>
          <p:cNvSpPr/>
          <p:nvPr/>
        </p:nvSpPr>
        <p:spPr>
          <a:xfrm>
            <a:off x="4502331" y="2246811"/>
            <a:ext cx="1445623" cy="470263"/>
          </a:xfrm>
          <a:custGeom>
            <a:avLst/>
            <a:gdLst>
              <a:gd name="connsiteX0" fmla="*/ 0 w 1445623"/>
              <a:gd name="connsiteY0" fmla="*/ 470263 h 470263"/>
              <a:gd name="connsiteX1" fmla="*/ 653143 w 1445623"/>
              <a:gd name="connsiteY1" fmla="*/ 191589 h 470263"/>
              <a:gd name="connsiteX2" fmla="*/ 513806 w 1445623"/>
              <a:gd name="connsiteY2" fmla="*/ 435429 h 470263"/>
              <a:gd name="connsiteX3" fmla="*/ 1445623 w 1445623"/>
              <a:gd name="connsiteY3" fmla="*/ 0 h 47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5623" h="470263">
                <a:moveTo>
                  <a:pt x="0" y="470263"/>
                </a:moveTo>
                <a:cubicBezTo>
                  <a:pt x="283754" y="333829"/>
                  <a:pt x="567509" y="197395"/>
                  <a:pt x="653143" y="191589"/>
                </a:cubicBezTo>
                <a:cubicBezTo>
                  <a:pt x="738777" y="185783"/>
                  <a:pt x="381726" y="467360"/>
                  <a:pt x="513806" y="435429"/>
                </a:cubicBezTo>
                <a:cubicBezTo>
                  <a:pt x="645886" y="403498"/>
                  <a:pt x="1045754" y="201749"/>
                  <a:pt x="1445623" y="0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/>
          <p:cNvSpPr txBox="1"/>
          <p:nvPr/>
        </p:nvSpPr>
        <p:spPr>
          <a:xfrm>
            <a:off x="130627" y="4339047"/>
            <a:ext cx="4598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Submit button will be inhibited if there are any client-side validation errors</a:t>
            </a:r>
          </a:p>
        </p:txBody>
      </p:sp>
      <p:sp>
        <p:nvSpPr>
          <p:cNvPr id="26" name="Freeform: Shape 25"/>
          <p:cNvSpPr/>
          <p:nvPr/>
        </p:nvSpPr>
        <p:spPr>
          <a:xfrm>
            <a:off x="4511040" y="4484914"/>
            <a:ext cx="1288869" cy="130629"/>
          </a:xfrm>
          <a:custGeom>
            <a:avLst/>
            <a:gdLst>
              <a:gd name="connsiteX0" fmla="*/ 0 w 1288869"/>
              <a:gd name="connsiteY0" fmla="*/ 0 h 130629"/>
              <a:gd name="connsiteX1" fmla="*/ 879566 w 1288869"/>
              <a:gd name="connsiteY1" fmla="*/ 17417 h 130629"/>
              <a:gd name="connsiteX2" fmla="*/ 574766 w 1288869"/>
              <a:gd name="connsiteY2" fmla="*/ 95795 h 130629"/>
              <a:gd name="connsiteX3" fmla="*/ 1288869 w 1288869"/>
              <a:gd name="connsiteY3" fmla="*/ 130629 h 13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8869" h="130629">
                <a:moveTo>
                  <a:pt x="0" y="0"/>
                </a:moveTo>
                <a:cubicBezTo>
                  <a:pt x="391886" y="725"/>
                  <a:pt x="783772" y="1451"/>
                  <a:pt x="879566" y="17417"/>
                </a:cubicBezTo>
                <a:cubicBezTo>
                  <a:pt x="975360" y="33383"/>
                  <a:pt x="506549" y="76926"/>
                  <a:pt x="574766" y="95795"/>
                </a:cubicBezTo>
                <a:cubicBezTo>
                  <a:pt x="642983" y="114664"/>
                  <a:pt x="965926" y="122646"/>
                  <a:pt x="1288869" y="130629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TextBox 26"/>
          <p:cNvSpPr txBox="1"/>
          <p:nvPr/>
        </p:nvSpPr>
        <p:spPr>
          <a:xfrm>
            <a:off x="130628" y="5187046"/>
            <a:ext cx="4519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Add the validation support scripts to the proper section on the layout</a:t>
            </a:r>
          </a:p>
        </p:txBody>
      </p:sp>
      <p:sp>
        <p:nvSpPr>
          <p:cNvPr id="28" name="Freeform: Shape 27"/>
          <p:cNvSpPr/>
          <p:nvPr/>
        </p:nvSpPr>
        <p:spPr>
          <a:xfrm>
            <a:off x="4075611" y="5617029"/>
            <a:ext cx="748938" cy="583474"/>
          </a:xfrm>
          <a:custGeom>
            <a:avLst/>
            <a:gdLst>
              <a:gd name="connsiteX0" fmla="*/ 0 w 748938"/>
              <a:gd name="connsiteY0" fmla="*/ 0 h 583474"/>
              <a:gd name="connsiteX1" fmla="*/ 409303 w 748938"/>
              <a:gd name="connsiteY1" fmla="*/ 235131 h 583474"/>
              <a:gd name="connsiteX2" fmla="*/ 121920 w 748938"/>
              <a:gd name="connsiteY2" fmla="*/ 252548 h 583474"/>
              <a:gd name="connsiteX3" fmla="*/ 748938 w 748938"/>
              <a:gd name="connsiteY3" fmla="*/ 583474 h 58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8938" h="583474">
                <a:moveTo>
                  <a:pt x="0" y="0"/>
                </a:moveTo>
                <a:cubicBezTo>
                  <a:pt x="194491" y="96520"/>
                  <a:pt x="388983" y="193040"/>
                  <a:pt x="409303" y="235131"/>
                </a:cubicBezTo>
                <a:cubicBezTo>
                  <a:pt x="429623" y="277222"/>
                  <a:pt x="65314" y="194491"/>
                  <a:pt x="121920" y="252548"/>
                </a:cubicBezTo>
                <a:cubicBezTo>
                  <a:pt x="178526" y="310605"/>
                  <a:pt x="463732" y="447039"/>
                  <a:pt x="748938" y="583474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Freeform: Shape 28"/>
          <p:cNvSpPr/>
          <p:nvPr/>
        </p:nvSpPr>
        <p:spPr>
          <a:xfrm>
            <a:off x="4432663" y="3439592"/>
            <a:ext cx="1436914" cy="174465"/>
          </a:xfrm>
          <a:custGeom>
            <a:avLst/>
            <a:gdLst>
              <a:gd name="connsiteX0" fmla="*/ 0 w 1436914"/>
              <a:gd name="connsiteY0" fmla="*/ 174465 h 174465"/>
              <a:gd name="connsiteX1" fmla="*/ 888274 w 1436914"/>
              <a:gd name="connsiteY1" fmla="*/ 294 h 174465"/>
              <a:gd name="connsiteX2" fmla="*/ 766354 w 1436914"/>
              <a:gd name="connsiteY2" fmla="*/ 130922 h 174465"/>
              <a:gd name="connsiteX3" fmla="*/ 1436914 w 1436914"/>
              <a:gd name="connsiteY3" fmla="*/ 52545 h 174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6914" h="174465">
                <a:moveTo>
                  <a:pt x="0" y="174465"/>
                </a:moveTo>
                <a:cubicBezTo>
                  <a:pt x="380274" y="91008"/>
                  <a:pt x="760548" y="7551"/>
                  <a:pt x="888274" y="294"/>
                </a:cubicBezTo>
                <a:cubicBezTo>
                  <a:pt x="1016000" y="-6963"/>
                  <a:pt x="674914" y="122214"/>
                  <a:pt x="766354" y="130922"/>
                </a:cubicBezTo>
                <a:cubicBezTo>
                  <a:pt x="857794" y="139630"/>
                  <a:pt x="1147354" y="96087"/>
                  <a:pt x="1436914" y="52545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5826033" y="3503576"/>
            <a:ext cx="4075611" cy="275941"/>
          </a:xfrm>
          <a:prstGeom prst="ellipse">
            <a:avLst/>
          </a:prstGeom>
          <a:noFill/>
          <a:ln w="28575" cmpd="sng"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/>
          <p:cNvSpPr/>
          <p:nvPr/>
        </p:nvSpPr>
        <p:spPr>
          <a:xfrm>
            <a:off x="7139328" y="1445623"/>
            <a:ext cx="532923" cy="217714"/>
          </a:xfrm>
          <a:prstGeom prst="ellipse">
            <a:avLst/>
          </a:prstGeom>
          <a:noFill/>
          <a:ln w="28575" cmpd="sng"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07999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28575" cmpd="sng">
          <a:headEnd type="none" w="med" len="med"/>
          <a:tailEnd type="arrow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headEnd type="none" w="med" len="med"/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28575" cmpd="sng">
          <a:solidFill>
            <a:srgbClr val="00B0F0"/>
          </a:solidFill>
          <a:headEnd type="none" w="med" len="med"/>
          <a:tailEnd type="arrow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28575" cmpd="sng">
          <a:solidFill>
            <a:srgbClr val="00B0F0"/>
          </a:solidFill>
          <a:headEnd type="none" w="med" len="med"/>
          <a:tailEnd type="arrow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01_Core_CreatingAWebSite</Template>
  <TotalTime>689</TotalTime>
  <Words>3212</Words>
  <Application>Microsoft Office PowerPoint</Application>
  <PresentationFormat>Widescreen</PresentationFormat>
  <Paragraphs>462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Consolas</vt:lpstr>
      <vt:lpstr>Lucida Sans Unicode</vt:lpstr>
      <vt:lpstr>Verdana</vt:lpstr>
      <vt:lpstr>Wingdings</vt:lpstr>
      <vt:lpstr>Wingdings 2</vt:lpstr>
      <vt:lpstr>Wingdings 3</vt:lpstr>
      <vt:lpstr>Concourse</vt:lpstr>
      <vt:lpstr>1_Concourse</vt:lpstr>
      <vt:lpstr>2_Concourse</vt:lpstr>
      <vt:lpstr>MVC Validation &amp; Edits</vt:lpstr>
      <vt:lpstr>Objective</vt:lpstr>
      <vt:lpstr>Data Annotations - like [Required]</vt:lpstr>
      <vt:lpstr>Metadata &amp; Partial Classes</vt:lpstr>
      <vt:lpstr>Consider the Order Class</vt:lpstr>
      <vt:lpstr>Order Class - Requirements</vt:lpstr>
      <vt:lpstr>Create a Checkout Controller Empty … we'll code the actions</vt:lpstr>
      <vt:lpstr>Add an AddressAndPayment action &amp; a Create view for it</vt:lpstr>
      <vt:lpstr>Some things to notice (&amp; change) on the view</vt:lpstr>
      <vt:lpstr>First Cut …  </vt:lpstr>
      <vt:lpstr>Validation Annotations namespace System.ComponentModel.DataAnnotations</vt:lpstr>
      <vt:lpstr>String Length</vt:lpstr>
      <vt:lpstr>Regular Expression  this does not check for null/empty/spaces</vt:lpstr>
      <vt:lpstr>Regular Expression Metadata annotations</vt:lpstr>
      <vt:lpstr>Regular Expression Results</vt:lpstr>
      <vt:lpstr>Range - range values can be variables, but must be static (class) variables</vt:lpstr>
      <vt:lpstr>A suggestion about [Range] - don't use it.</vt:lpstr>
      <vt:lpstr>[Remote("action", "controller")] - real-time custom validation</vt:lpstr>
      <vt:lpstr>Remote example</vt:lpstr>
      <vt:lpstr>[Remote] – alternate messages</vt:lpstr>
      <vt:lpstr>[Remote("OrderDateNotFuture", "Remotes")]</vt:lpstr>
      <vt:lpstr>Checking for Duplicate Primary Key - with [Remote]</vt:lpstr>
      <vt:lpstr>Checking for Duplicate Non-Key fields … such as "Name" in province table …</vt:lpstr>
      <vt:lpstr>Compare</vt:lpstr>
      <vt:lpstr>Custom Error Messages</vt:lpstr>
      <vt:lpstr>Adding a field-name to error message</vt:lpstr>
      <vt:lpstr>When does Validation Run?</vt:lpstr>
      <vt:lpstr>TryUpdateModelAsync() To explicitly invoke model binding &amp; validation</vt:lpstr>
      <vt:lpstr>ModelState</vt:lpstr>
      <vt:lpstr>To Set &amp; Display Validation Errors</vt:lpstr>
      <vt:lpstr>Post-Back Action if valid, add fields the user can't enter, then add to database otherwise, return user's actual input to them for correction</vt:lpstr>
      <vt:lpstr>System.ComponentModel.DataAnnotations</vt:lpstr>
      <vt:lpstr>No Validators on Dropdowns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dturton</dc:creator>
  <cp:lastModifiedBy>dturton</cp:lastModifiedBy>
  <cp:revision>52</cp:revision>
  <dcterms:created xsi:type="dcterms:W3CDTF">2016-08-04T01:41:56Z</dcterms:created>
  <dcterms:modified xsi:type="dcterms:W3CDTF">2016-08-18T14:51:24Z</dcterms:modified>
</cp:coreProperties>
</file>