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34"/>
  </p:notesMasterIdLst>
  <p:sldIdLst>
    <p:sldId id="257" r:id="rId4"/>
    <p:sldId id="258" r:id="rId5"/>
    <p:sldId id="286" r:id="rId6"/>
    <p:sldId id="259" r:id="rId7"/>
    <p:sldId id="285" r:id="rId8"/>
    <p:sldId id="260" r:id="rId9"/>
    <p:sldId id="261" r:id="rId10"/>
    <p:sldId id="262" r:id="rId11"/>
    <p:sldId id="263" r:id="rId12"/>
    <p:sldId id="287" r:id="rId13"/>
    <p:sldId id="288" r:id="rId14"/>
    <p:sldId id="289" r:id="rId15"/>
    <p:sldId id="290" r:id="rId16"/>
    <p:sldId id="264" r:id="rId17"/>
    <p:sldId id="265" r:id="rId18"/>
    <p:sldId id="291" r:id="rId19"/>
    <p:sldId id="266" r:id="rId20"/>
    <p:sldId id="270" r:id="rId21"/>
    <p:sldId id="294" r:id="rId22"/>
    <p:sldId id="271" r:id="rId23"/>
    <p:sldId id="292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93" r:id="rId32"/>
    <p:sldId id="28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1E453-9E79-408C-A156-A67BA56DCC96}" type="datetimeFigureOut">
              <a:rPr lang="en-CA" smtClean="0"/>
              <a:t>23/08/2016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E5928-CAD6-4A3A-9189-33E795798B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9974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8D58AA1-2B54-4BA3-A78F-2FB16B463A58}" type="datetimeFigureOut">
              <a:rPr lang="en-CA" smtClean="0"/>
              <a:t>23/08/2016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5757E2D-007C-4459-B827-B399FDC3AF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5284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8AA1-2B54-4BA3-A78F-2FB16B463A58}" type="datetimeFigureOut">
              <a:rPr lang="en-CA" smtClean="0"/>
              <a:t>23/08/2016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57E2D-007C-4459-B827-B399FDC3AF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938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8AA1-2B54-4BA3-A78F-2FB16B463A58}" type="datetimeFigureOut">
              <a:rPr lang="en-CA" smtClean="0"/>
              <a:t>23/08/2016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57E2D-007C-4459-B827-B399FDC3AF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28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42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8/23/2016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0987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8/23/2016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399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8/23/2016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188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8/23/2016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7433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8/23/2016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9105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8/23/2016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803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8/23/2016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741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8AA1-2B54-4BA3-A78F-2FB16B463A58}" type="datetimeFigureOut">
              <a:rPr lang="en-CA" smtClean="0"/>
              <a:t>23/08/2016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57E2D-007C-4459-B827-B399FDC3AFA1}" type="slidenum">
              <a:rPr lang="en-CA" smtClean="0"/>
              <a:t>‹#›</a:t>
            </a:fld>
            <a:endParaRPr lang="en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88948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8/23/2016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941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8/23/2016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4589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8/23/2016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4139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885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8/23/2016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85189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8/23/2016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266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8/23/2016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5119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8/23/2016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799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8/23/2016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2775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8/23/2016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59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8AA1-2B54-4BA3-A78F-2FB16B463A58}" type="datetimeFigureOut">
              <a:rPr lang="en-CA" smtClean="0"/>
              <a:t>23/08/2016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57E2D-007C-4459-B827-B399FDC3AFA1}" type="slidenum">
              <a:rPr lang="en-CA" smtClean="0"/>
              <a:t>‹#›</a:t>
            </a:fld>
            <a:endParaRPr lang="en-CA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126924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8/23/2016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8476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8/23/2016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826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8/23/2016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2817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8/23/2016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384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8AA1-2B54-4BA3-A78F-2FB16B463A58}" type="datetimeFigureOut">
              <a:rPr lang="en-CA" smtClean="0"/>
              <a:t>23/08/2016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57E2D-007C-4459-B827-B399FDC3AFA1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6840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8AA1-2B54-4BA3-A78F-2FB16B463A58}" type="datetimeFigureOut">
              <a:rPr lang="en-CA" smtClean="0"/>
              <a:t>23/08/2016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57E2D-007C-4459-B827-B399FDC3AF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8267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8AA1-2B54-4BA3-A78F-2FB16B463A58}" type="datetimeFigureOut">
              <a:rPr lang="en-CA" smtClean="0"/>
              <a:t>23/08/2016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57E2D-007C-4459-B827-B399FDC3AFA1}" type="slidenum">
              <a:rPr lang="en-CA" smtClean="0"/>
              <a:t>‹#›</a:t>
            </a:fld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3899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8AA1-2B54-4BA3-A78F-2FB16B463A58}" type="datetimeFigureOut">
              <a:rPr lang="en-CA" smtClean="0"/>
              <a:t>23/08/2016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57E2D-007C-4459-B827-B399FDC3AF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7695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38D58AA1-2B54-4BA3-A78F-2FB16B463A58}" type="datetimeFigureOut">
              <a:rPr lang="en-CA" smtClean="0"/>
              <a:t>23/08/2016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57E2D-007C-4459-B827-B399FDC3AF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8509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8D58AA1-2B54-4BA3-A78F-2FB16B463A58}" type="datetimeFigureOut">
              <a:rPr lang="en-CA" smtClean="0"/>
              <a:t>23/08/2016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5757E2D-007C-4459-B827-B399FDC3AFA1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3932844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8D58AA1-2B54-4BA3-A78F-2FB16B463A58}" type="datetimeFigureOut">
              <a:rPr lang="en-CA" smtClean="0"/>
              <a:t>23/08/2016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5757E2D-007C-4459-B827-B399FDC3AF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6471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8/23/2016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528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8/23/2016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71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turton@conestogac.on.c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>MVC</a:t>
            </a:r>
            <a:br>
              <a:rPr lang="en-CA"/>
            </a:br>
            <a:r>
              <a:rPr lang="en-CA"/>
              <a:t>Custom Validations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CA" dirty="0"/>
              <a:t>David Turton</a:t>
            </a:r>
          </a:p>
          <a:p>
            <a:r>
              <a:rPr lang="en-CA" dirty="0"/>
              <a:t>Conestoga College</a:t>
            </a:r>
          </a:p>
          <a:p>
            <a:r>
              <a:rPr lang="en-CA" dirty="0"/>
              <a:t>Institute of Technology and Advanced Learning</a:t>
            </a:r>
          </a:p>
          <a:p>
            <a:r>
              <a:rPr lang="en-CA" dirty="0">
                <a:hlinkClick r:id="rId2"/>
              </a:rPr>
              <a:t>dturton@conestogac.on.ca</a:t>
            </a:r>
            <a:endParaRPr lang="en-CA" dirty="0"/>
          </a:p>
          <a:p>
            <a:r>
              <a:rPr lang="en-CA" dirty="0"/>
              <a:t>Doon 2A605  x3610</a:t>
            </a:r>
          </a:p>
        </p:txBody>
      </p:sp>
    </p:spTree>
    <p:extLst>
      <p:ext uri="{BB962C8B-B14F-4D97-AF65-F5344CB8AC3E}">
        <p14:creationId xmlns:p14="http://schemas.microsoft.com/office/powerpoint/2010/main" val="2929890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Used to store site-wide or corporate-wide procedures</a:t>
            </a:r>
          </a:p>
          <a:p>
            <a:pPr lvl="1"/>
            <a:r>
              <a:rPr lang="en-CA" dirty="0"/>
              <a:t>Can be a project inside this site's solution</a:t>
            </a:r>
          </a:p>
          <a:p>
            <a:pPr lvl="2"/>
            <a:r>
              <a:rPr lang="en-CA" dirty="0"/>
              <a:t>Portable, moves with project</a:t>
            </a:r>
          </a:p>
          <a:p>
            <a:pPr lvl="3"/>
            <a:r>
              <a:rPr lang="en-CA" dirty="0"/>
              <a:t>Rebuild of whole solution refreshes references</a:t>
            </a:r>
          </a:p>
          <a:p>
            <a:pPr lvl="2"/>
            <a:r>
              <a:rPr lang="en-CA" dirty="0"/>
              <a:t>Can be referenced by other projects &amp; solutions</a:t>
            </a:r>
          </a:p>
          <a:p>
            <a:pPr lvl="3"/>
            <a:r>
              <a:rPr lang="en-CA" dirty="0"/>
              <a:t>Their change requests may affect your site</a:t>
            </a:r>
          </a:p>
          <a:p>
            <a:pPr lvl="1"/>
            <a:r>
              <a:rPr lang="en-CA" dirty="0"/>
              <a:t>Can be a project in a completely separate solution</a:t>
            </a:r>
          </a:p>
          <a:p>
            <a:pPr lvl="2"/>
            <a:r>
              <a:rPr lang="en-CA" dirty="0"/>
              <a:t>Add a reference on your projects to the class library's .</a:t>
            </a:r>
            <a:r>
              <a:rPr lang="en-CA" dirty="0" err="1"/>
              <a:t>dll</a:t>
            </a:r>
            <a:endParaRPr lang="en-CA" dirty="0"/>
          </a:p>
          <a:p>
            <a:pPr lvl="2"/>
            <a:endParaRPr lang="en-CA" dirty="0"/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Create a Class Library</a:t>
            </a:r>
          </a:p>
        </p:txBody>
      </p:sp>
    </p:spTree>
    <p:extLst>
      <p:ext uri="{BB962C8B-B14F-4D97-AF65-F5344CB8AC3E}">
        <p14:creationId xmlns:p14="http://schemas.microsoft.com/office/powerpoint/2010/main" val="1910501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/>
          <p:cNvSpPr/>
          <p:nvPr/>
        </p:nvSpPr>
        <p:spPr>
          <a:xfrm>
            <a:off x="1027611" y="975360"/>
            <a:ext cx="1976846" cy="1402080"/>
          </a:xfrm>
          <a:custGeom>
            <a:avLst/>
            <a:gdLst>
              <a:gd name="connsiteX0" fmla="*/ 0 w 1976846"/>
              <a:gd name="connsiteY0" fmla="*/ 1402080 h 1402080"/>
              <a:gd name="connsiteX1" fmla="*/ 879566 w 1976846"/>
              <a:gd name="connsiteY1" fmla="*/ 679269 h 1402080"/>
              <a:gd name="connsiteX2" fmla="*/ 653143 w 1976846"/>
              <a:gd name="connsiteY2" fmla="*/ 1079863 h 1402080"/>
              <a:gd name="connsiteX3" fmla="*/ 1976846 w 1976846"/>
              <a:gd name="connsiteY3" fmla="*/ 0 h 140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6846" h="1402080">
                <a:moveTo>
                  <a:pt x="0" y="1402080"/>
                </a:moveTo>
                <a:cubicBezTo>
                  <a:pt x="385354" y="1067526"/>
                  <a:pt x="770709" y="732972"/>
                  <a:pt x="879566" y="679269"/>
                </a:cubicBezTo>
                <a:cubicBezTo>
                  <a:pt x="988423" y="625566"/>
                  <a:pt x="470263" y="1193074"/>
                  <a:pt x="653143" y="1079863"/>
                </a:cubicBezTo>
                <a:cubicBezTo>
                  <a:pt x="836023" y="966651"/>
                  <a:pt x="1406434" y="483325"/>
                  <a:pt x="1976846" y="0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95" y="165463"/>
            <a:ext cx="12192995" cy="669253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27611" y="0"/>
            <a:ext cx="10972800" cy="1143000"/>
          </a:xfrm>
          <a:solidFill>
            <a:schemeClr val="bg1"/>
          </a:solidFill>
        </p:spPr>
        <p:txBody>
          <a:bodyPr/>
          <a:lstStyle/>
          <a:p>
            <a:r>
              <a:rPr lang="en-CA" dirty="0"/>
              <a:t>Creating a separate Core Class Library</a:t>
            </a:r>
          </a:p>
        </p:txBody>
      </p:sp>
      <p:sp>
        <p:nvSpPr>
          <p:cNvPr id="10" name="Freeform: Shape 9"/>
          <p:cNvSpPr/>
          <p:nvPr/>
        </p:nvSpPr>
        <p:spPr>
          <a:xfrm>
            <a:off x="1532709" y="3125553"/>
            <a:ext cx="1881051" cy="444961"/>
          </a:xfrm>
          <a:custGeom>
            <a:avLst/>
            <a:gdLst>
              <a:gd name="connsiteX0" fmla="*/ 0 w 1881051"/>
              <a:gd name="connsiteY0" fmla="*/ 26950 h 444961"/>
              <a:gd name="connsiteX1" fmla="*/ 1132114 w 1881051"/>
              <a:gd name="connsiteY1" fmla="*/ 35658 h 444961"/>
              <a:gd name="connsiteX2" fmla="*/ 888274 w 1881051"/>
              <a:gd name="connsiteY2" fmla="*/ 375293 h 444961"/>
              <a:gd name="connsiteX3" fmla="*/ 1881051 w 1881051"/>
              <a:gd name="connsiteY3" fmla="*/ 444961 h 444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1051" h="444961">
                <a:moveTo>
                  <a:pt x="0" y="26950"/>
                </a:moveTo>
                <a:cubicBezTo>
                  <a:pt x="492034" y="2275"/>
                  <a:pt x="984068" y="-22399"/>
                  <a:pt x="1132114" y="35658"/>
                </a:cubicBezTo>
                <a:cubicBezTo>
                  <a:pt x="1280160" y="93715"/>
                  <a:pt x="763451" y="307076"/>
                  <a:pt x="888274" y="375293"/>
                </a:cubicBezTo>
                <a:cubicBezTo>
                  <a:pt x="1013097" y="443510"/>
                  <a:pt x="1447074" y="444235"/>
                  <a:pt x="1881051" y="444961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6029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894" y="927780"/>
            <a:ext cx="7412105" cy="54381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33" y="1621341"/>
            <a:ext cx="7438492" cy="419549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0891" y="178844"/>
            <a:ext cx="10972800" cy="901019"/>
          </a:xfrm>
          <a:solidFill>
            <a:srgbClr val="FFFFFF">
              <a:alpha val="60000"/>
            </a:srgbClr>
          </a:solidFill>
        </p:spPr>
        <p:txBody>
          <a:bodyPr>
            <a:normAutofit fontScale="90000"/>
          </a:bodyPr>
          <a:lstStyle/>
          <a:p>
            <a:r>
              <a:rPr lang="en-CA" dirty="0"/>
              <a:t>Adding a </a:t>
            </a:r>
            <a:r>
              <a:rPr lang="en-CA" i="1" dirty="0"/>
              <a:t>Core</a:t>
            </a:r>
            <a:r>
              <a:rPr lang="en-CA" dirty="0"/>
              <a:t> Class Library to Site's solution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7304" y="4503831"/>
            <a:ext cx="3228324" cy="1705380"/>
          </a:xfrm>
          <a:prstGeom prst="rect">
            <a:avLst/>
          </a:prstGeom>
        </p:spPr>
      </p:pic>
      <p:sp>
        <p:nvSpPr>
          <p:cNvPr id="10" name="Freeform: Shape 9"/>
          <p:cNvSpPr/>
          <p:nvPr/>
        </p:nvSpPr>
        <p:spPr>
          <a:xfrm>
            <a:off x="5974080" y="3962353"/>
            <a:ext cx="1828800" cy="618356"/>
          </a:xfrm>
          <a:custGeom>
            <a:avLst/>
            <a:gdLst>
              <a:gd name="connsiteX0" fmla="*/ 1828800 w 1828800"/>
              <a:gd name="connsiteY0" fmla="*/ 618356 h 618356"/>
              <a:gd name="connsiteX1" fmla="*/ 992777 w 1828800"/>
              <a:gd name="connsiteY1" fmla="*/ 47 h 618356"/>
              <a:gd name="connsiteX2" fmla="*/ 0 w 1828800"/>
              <a:gd name="connsiteY2" fmla="*/ 592230 h 6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0" h="618356">
                <a:moveTo>
                  <a:pt x="1828800" y="618356"/>
                </a:moveTo>
                <a:cubicBezTo>
                  <a:pt x="1563188" y="311378"/>
                  <a:pt x="1297577" y="4401"/>
                  <a:pt x="992777" y="47"/>
                </a:cubicBezTo>
                <a:cubicBezTo>
                  <a:pt x="687977" y="-4307"/>
                  <a:pt x="343988" y="293961"/>
                  <a:pt x="0" y="592230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Freeform: Shape 12"/>
          <p:cNvSpPr/>
          <p:nvPr/>
        </p:nvSpPr>
        <p:spPr>
          <a:xfrm>
            <a:off x="3230880" y="2551611"/>
            <a:ext cx="1637211" cy="2245566"/>
          </a:xfrm>
          <a:custGeom>
            <a:avLst/>
            <a:gdLst>
              <a:gd name="connsiteX0" fmla="*/ 1637211 w 1637211"/>
              <a:gd name="connsiteY0" fmla="*/ 2107475 h 2245566"/>
              <a:gd name="connsiteX1" fmla="*/ 992777 w 1637211"/>
              <a:gd name="connsiteY1" fmla="*/ 2020389 h 2245566"/>
              <a:gd name="connsiteX2" fmla="*/ 0 w 1637211"/>
              <a:gd name="connsiteY2" fmla="*/ 0 h 224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7211" h="2245566">
                <a:moveTo>
                  <a:pt x="1637211" y="2107475"/>
                </a:moveTo>
                <a:cubicBezTo>
                  <a:pt x="1451428" y="2239555"/>
                  <a:pt x="1265645" y="2371635"/>
                  <a:pt x="992777" y="2020389"/>
                </a:cubicBezTo>
                <a:cubicBezTo>
                  <a:pt x="719909" y="1669143"/>
                  <a:pt x="359954" y="834571"/>
                  <a:pt x="0" y="0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365760" y="3110309"/>
            <a:ext cx="1219201" cy="536564"/>
          </a:xfrm>
          <a:prstGeom prst="ellipse">
            <a:avLst/>
          </a:pr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3205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8" y="1508623"/>
            <a:ext cx="9372600" cy="52863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724" y="774519"/>
            <a:ext cx="7253276" cy="5338899"/>
          </a:xfrm>
          <a:prstGeom prst="rect">
            <a:avLst/>
          </a:prstGeom>
        </p:spPr>
      </p:pic>
      <p:sp>
        <p:nvSpPr>
          <p:cNvPr id="6" name="Freeform: Shape 5"/>
          <p:cNvSpPr/>
          <p:nvPr/>
        </p:nvSpPr>
        <p:spPr>
          <a:xfrm>
            <a:off x="6148251" y="2413633"/>
            <a:ext cx="1637212" cy="2968264"/>
          </a:xfrm>
          <a:custGeom>
            <a:avLst/>
            <a:gdLst>
              <a:gd name="connsiteX0" fmla="*/ 1637212 w 1637212"/>
              <a:gd name="connsiteY0" fmla="*/ 468904 h 2968264"/>
              <a:gd name="connsiteX1" fmla="*/ 566058 w 1637212"/>
              <a:gd name="connsiteY1" fmla="*/ 190230 h 2968264"/>
              <a:gd name="connsiteX2" fmla="*/ 0 w 1637212"/>
              <a:gd name="connsiteY2" fmla="*/ 2968264 h 2968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7212" h="2968264">
                <a:moveTo>
                  <a:pt x="1637212" y="468904"/>
                </a:moveTo>
                <a:cubicBezTo>
                  <a:pt x="1238069" y="121287"/>
                  <a:pt x="838927" y="-226330"/>
                  <a:pt x="566058" y="190230"/>
                </a:cubicBezTo>
                <a:cubicBezTo>
                  <a:pt x="293189" y="606790"/>
                  <a:pt x="146594" y="1787527"/>
                  <a:pt x="0" y="2968264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Freeform: Shape 6"/>
          <p:cNvSpPr/>
          <p:nvPr/>
        </p:nvSpPr>
        <p:spPr>
          <a:xfrm>
            <a:off x="3770811" y="1741107"/>
            <a:ext cx="1846218" cy="3849803"/>
          </a:xfrm>
          <a:custGeom>
            <a:avLst/>
            <a:gdLst>
              <a:gd name="connsiteX0" fmla="*/ 1846218 w 1941747"/>
              <a:gd name="connsiteY0" fmla="*/ 4023974 h 4262170"/>
              <a:gd name="connsiteX1" fmla="*/ 1846218 w 1941747"/>
              <a:gd name="connsiteY1" fmla="*/ 3849803 h 4262170"/>
              <a:gd name="connsiteX2" fmla="*/ 853440 w 1941747"/>
              <a:gd name="connsiteY2" fmla="*/ 209620 h 4262170"/>
              <a:gd name="connsiteX3" fmla="*/ 0 w 1941747"/>
              <a:gd name="connsiteY3" fmla="*/ 758260 h 4262170"/>
              <a:gd name="connsiteX0" fmla="*/ 1846218 w 1846218"/>
              <a:gd name="connsiteY0" fmla="*/ 3849803 h 3849803"/>
              <a:gd name="connsiteX1" fmla="*/ 853440 w 1846218"/>
              <a:gd name="connsiteY1" fmla="*/ 209620 h 3849803"/>
              <a:gd name="connsiteX2" fmla="*/ 0 w 1846218"/>
              <a:gd name="connsiteY2" fmla="*/ 758260 h 3849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6218" h="3849803">
                <a:moveTo>
                  <a:pt x="1846218" y="3849803"/>
                </a:moveTo>
                <a:cubicBezTo>
                  <a:pt x="1680755" y="3214077"/>
                  <a:pt x="1161143" y="724877"/>
                  <a:pt x="853440" y="209620"/>
                </a:cubicBezTo>
                <a:cubicBezTo>
                  <a:pt x="545737" y="-305637"/>
                  <a:pt x="272868" y="226311"/>
                  <a:pt x="0" y="758260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8840288" cy="114300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CA" dirty="0"/>
              <a:t>Add new class to Class Library</a:t>
            </a:r>
            <a:r>
              <a:rPr lang="en-CA" sz="3200" dirty="0"/>
              <a:t/>
            </a:r>
            <a:br>
              <a:rPr lang="en-CA" sz="3200" dirty="0"/>
            </a:br>
            <a:r>
              <a:rPr lang="en-CA" sz="1800" dirty="0"/>
              <a:t>The suffix "Attribute" is not necessary and can be left off in use</a:t>
            </a:r>
            <a:endParaRPr lang="en-CA" sz="2700" dirty="0"/>
          </a:p>
        </p:txBody>
      </p:sp>
      <p:sp>
        <p:nvSpPr>
          <p:cNvPr id="8" name="Oval 7"/>
          <p:cNvSpPr/>
          <p:nvPr/>
        </p:nvSpPr>
        <p:spPr>
          <a:xfrm>
            <a:off x="1236617" y="5820390"/>
            <a:ext cx="2142309" cy="719747"/>
          </a:xfrm>
          <a:prstGeom prst="ellipse">
            <a:avLst/>
          </a:pr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3154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Inherit from the abstract class:</a:t>
            </a:r>
          </a:p>
          <a:p>
            <a:pPr lvl="1"/>
            <a:r>
              <a:rPr lang="en-CA" dirty="0" err="1"/>
              <a:t>System.ComponentModel.DataAnnotations.ValidationAttribute</a:t>
            </a:r>
            <a:endParaRPr lang="en-CA" dirty="0"/>
          </a:p>
          <a:p>
            <a:pPr lvl="1"/>
            <a:r>
              <a:rPr lang="en-CA" dirty="0"/>
              <a:t>You Override (or re-interpret) its </a:t>
            </a:r>
            <a:r>
              <a:rPr lang="en-CA" i="1" dirty="0" err="1"/>
              <a:t>IsValid</a:t>
            </a:r>
            <a:r>
              <a:rPr lang="en-CA" i="1" dirty="0"/>
              <a:t> </a:t>
            </a:r>
            <a:r>
              <a:rPr lang="en-CA" dirty="0"/>
              <a:t>method</a:t>
            </a:r>
          </a:p>
          <a:p>
            <a:r>
              <a:rPr lang="en-CA" dirty="0"/>
              <a:t>Its parameters provide access to:</a:t>
            </a:r>
          </a:p>
          <a:p>
            <a:pPr lvl="1"/>
            <a:r>
              <a:rPr lang="en-CA" dirty="0"/>
              <a:t>The value of the target field and other attributes like:</a:t>
            </a:r>
          </a:p>
          <a:p>
            <a:pPr lvl="2"/>
            <a:r>
              <a:rPr lang="en-CA" dirty="0" err="1"/>
              <a:t>DisplayName</a:t>
            </a:r>
            <a:r>
              <a:rPr lang="en-CA" dirty="0"/>
              <a:t> &amp; custom error messages</a:t>
            </a:r>
          </a:p>
          <a:p>
            <a:r>
              <a:rPr lang="en-CA" dirty="0"/>
              <a:t>It returns either:</a:t>
            </a:r>
          </a:p>
          <a:p>
            <a:pPr lvl="1"/>
            <a:r>
              <a:rPr lang="en-US" dirty="0"/>
              <a:t>new </a:t>
            </a:r>
            <a:r>
              <a:rPr lang="en-US" dirty="0" err="1"/>
              <a:t>ValidationResult</a:t>
            </a:r>
            <a:r>
              <a:rPr lang="en-US" dirty="0"/>
              <a:t>("error message");</a:t>
            </a:r>
          </a:p>
          <a:p>
            <a:pPr lvl="2"/>
            <a:r>
              <a:rPr lang="en-US" dirty="0"/>
              <a:t>Which indicates an invalid result &amp; reason</a:t>
            </a:r>
          </a:p>
          <a:p>
            <a:pPr lvl="1"/>
            <a:r>
              <a:rPr lang="en-CA" dirty="0" err="1"/>
              <a:t>ValidationResult.Success</a:t>
            </a:r>
            <a:r>
              <a:rPr lang="en-CA" dirty="0"/>
              <a:t>;</a:t>
            </a:r>
          </a:p>
          <a:p>
            <a:pPr lvl="2"/>
            <a:r>
              <a:rPr lang="en-CA" dirty="0"/>
              <a:t>Which indicates a valid result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Custom Annotation Classes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60200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Just type </a:t>
            </a:r>
            <a:r>
              <a:rPr lang="en-CA" i="1" dirty="0"/>
              <a:t>override </a:t>
            </a:r>
            <a:r>
              <a:rPr lang="en-CA" dirty="0"/>
              <a:t>in you attribute class</a:t>
            </a:r>
          </a:p>
          <a:p>
            <a:pPr lvl="1"/>
            <a:r>
              <a:rPr lang="en-CA" dirty="0"/>
              <a:t>It'll like the methods available to be overridden (or re-interpreted)</a:t>
            </a:r>
          </a:p>
          <a:p>
            <a:pPr lvl="1"/>
            <a:r>
              <a:rPr lang="en-CA" dirty="0"/>
              <a:t>Click one … don't type the whole line in</a:t>
            </a:r>
          </a:p>
          <a:p>
            <a:pPr lvl="1"/>
            <a:endParaRPr lang="en-CA" dirty="0"/>
          </a:p>
          <a:p>
            <a:r>
              <a:rPr lang="en-CA" dirty="0"/>
              <a:t>Override the one with 2 parameters:</a:t>
            </a:r>
          </a:p>
          <a:p>
            <a:pPr lvl="1"/>
            <a:r>
              <a:rPr lang="en-CA" dirty="0" err="1"/>
              <a:t>IsValid</a:t>
            </a:r>
            <a:r>
              <a:rPr lang="en-CA" dirty="0"/>
              <a:t>(object value, </a:t>
            </a:r>
            <a:r>
              <a:rPr lang="en-CA" dirty="0" err="1"/>
              <a:t>ValidationContext</a:t>
            </a:r>
            <a:r>
              <a:rPr lang="en-CA" dirty="0"/>
              <a:t> </a:t>
            </a:r>
            <a:r>
              <a:rPr lang="en-CA" dirty="0" err="1"/>
              <a:t>validationContext</a:t>
            </a:r>
            <a:r>
              <a:rPr lang="en-CA" dirty="0"/>
              <a:t>)</a:t>
            </a:r>
            <a:endParaRPr lang="en-US" dirty="0"/>
          </a:p>
          <a:p>
            <a:pPr lvl="1"/>
            <a:r>
              <a:rPr lang="en-US" dirty="0"/>
              <a:t>This adds errors to </a:t>
            </a:r>
            <a:r>
              <a:rPr lang="en-US" dirty="0" err="1"/>
              <a:t>ModelState</a:t>
            </a:r>
            <a:endParaRPr lang="en-US" dirty="0"/>
          </a:p>
          <a:p>
            <a:pPr lvl="1"/>
            <a:r>
              <a:rPr lang="en-US" dirty="0"/>
              <a:t>You control the error message</a:t>
            </a:r>
          </a:p>
          <a:p>
            <a:pPr lvl="5"/>
            <a:endParaRPr lang="en-US" dirty="0"/>
          </a:p>
          <a:p>
            <a:r>
              <a:rPr lang="en-US" u="sng" dirty="0"/>
              <a:t>Not</a:t>
            </a:r>
            <a:r>
              <a:rPr lang="en-US" dirty="0"/>
              <a:t> the one with 1 parameter:</a:t>
            </a:r>
          </a:p>
          <a:p>
            <a:pPr lvl="1"/>
            <a:r>
              <a:rPr lang="en-CA" dirty="0" err="1"/>
              <a:t>IsValid</a:t>
            </a:r>
            <a:r>
              <a:rPr lang="en-CA" dirty="0"/>
              <a:t>(object value)</a:t>
            </a:r>
            <a:endParaRPr lang="en-US" dirty="0"/>
          </a:p>
          <a:p>
            <a:pPr lvl="1"/>
            <a:r>
              <a:rPr lang="en-US" dirty="0"/>
              <a:t>It only returns true or false</a:t>
            </a:r>
          </a:p>
          <a:p>
            <a:pPr lvl="2"/>
            <a:r>
              <a:rPr lang="en-US" dirty="0"/>
              <a:t>It doesn't add errors to </a:t>
            </a:r>
            <a:r>
              <a:rPr lang="en-US" dirty="0" err="1"/>
              <a:t>ModelState</a:t>
            </a:r>
            <a:endParaRPr lang="en-US" dirty="0"/>
          </a:p>
          <a:p>
            <a:pPr lvl="2"/>
            <a:r>
              <a:rPr lang="en-US" dirty="0"/>
              <a:t>It doesn't give you control over the message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2 </a:t>
            </a:r>
            <a:r>
              <a:rPr lang="en-US" i="1" dirty="0" err="1"/>
              <a:t>IsValid</a:t>
            </a:r>
            <a:r>
              <a:rPr lang="en-US" dirty="0"/>
              <a:t> methods</a:t>
            </a:r>
            <a:br>
              <a:rPr lang="en-US" dirty="0"/>
            </a:br>
            <a:r>
              <a:rPr lang="en-US" sz="2700" dirty="0"/>
              <a:t>…which on should you override in custom annotations?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265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925" y="1654629"/>
            <a:ext cx="10093234" cy="346077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56754"/>
            <a:ext cx="10972800" cy="1497875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CA" dirty="0"/>
              <a:t>Add namespace containing </a:t>
            </a:r>
            <a:r>
              <a:rPr lang="en-CA" dirty="0" err="1">
                <a:solidFill>
                  <a:schemeClr val="accent2"/>
                </a:solidFill>
              </a:rPr>
              <a:t>ValidationAttribute</a:t>
            </a:r>
            <a:r>
              <a:rPr lang="en-CA" dirty="0"/>
              <a:t/>
            </a:r>
            <a:br>
              <a:rPr lang="en-CA" dirty="0"/>
            </a:br>
            <a:r>
              <a:rPr lang="en-CA" sz="2700" dirty="0"/>
              <a:t>…class libraries are "thin" … don't carry specialised libraries</a:t>
            </a:r>
            <a:br>
              <a:rPr lang="en-CA" sz="2700" dirty="0"/>
            </a:br>
            <a:r>
              <a:rPr lang="en-CA" sz="2700" dirty="0"/>
              <a:t>- in Core, these ae added using </a:t>
            </a:r>
            <a:r>
              <a:rPr lang="en-CA" sz="2700" dirty="0" err="1"/>
              <a:t>NuGet</a:t>
            </a:r>
            <a:endParaRPr lang="en-CA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02" y="4197539"/>
            <a:ext cx="9000852" cy="3927013"/>
          </a:xfrm>
          <a:prstGeom prst="rect">
            <a:avLst/>
          </a:prstGeom>
        </p:spPr>
      </p:pic>
      <p:sp>
        <p:nvSpPr>
          <p:cNvPr id="11" name="Freeform: Shape 10"/>
          <p:cNvSpPr/>
          <p:nvPr/>
        </p:nvSpPr>
        <p:spPr>
          <a:xfrm>
            <a:off x="8691154" y="4397829"/>
            <a:ext cx="992777" cy="1715588"/>
          </a:xfrm>
          <a:custGeom>
            <a:avLst/>
            <a:gdLst>
              <a:gd name="connsiteX0" fmla="*/ 992777 w 992777"/>
              <a:gd name="connsiteY0" fmla="*/ 0 h 1715588"/>
              <a:gd name="connsiteX1" fmla="*/ 322217 w 992777"/>
              <a:gd name="connsiteY1" fmla="*/ 653142 h 1715588"/>
              <a:gd name="connsiteX2" fmla="*/ 827315 w 992777"/>
              <a:gd name="connsiteY2" fmla="*/ 618308 h 1715588"/>
              <a:gd name="connsiteX3" fmla="*/ 0 w 992777"/>
              <a:gd name="connsiteY3" fmla="*/ 1715588 h 1715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2777" h="1715588">
                <a:moveTo>
                  <a:pt x="992777" y="0"/>
                </a:moveTo>
                <a:cubicBezTo>
                  <a:pt x="671285" y="275045"/>
                  <a:pt x="349794" y="550091"/>
                  <a:pt x="322217" y="653142"/>
                </a:cubicBezTo>
                <a:cubicBezTo>
                  <a:pt x="294640" y="756193"/>
                  <a:pt x="881018" y="441234"/>
                  <a:pt x="827315" y="618308"/>
                </a:cubicBezTo>
                <a:cubicBezTo>
                  <a:pt x="773612" y="795382"/>
                  <a:pt x="386806" y="1255485"/>
                  <a:pt x="0" y="1715588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 rot="1516682">
            <a:off x="275308" y="4582301"/>
            <a:ext cx="1604213" cy="822471"/>
          </a:xfrm>
          <a:prstGeom prst="ellipse">
            <a:avLst/>
          </a:pr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6092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6754" y="452846"/>
            <a:ext cx="11887200" cy="593762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System.ComponentModel.DataAnnotations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09728" indent="0">
              <a:buNone/>
            </a:pP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System.Linq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09728" indent="0">
              <a:buNone/>
            </a:pP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System.Text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09728" indent="0">
              <a:buNone/>
            </a:pP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System.Threading.Tasks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09728" indent="0">
              <a:buNone/>
            </a:pP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System.Text.RegularExpressions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09728" indent="0">
              <a:buNone/>
            </a:pP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CorpClassLibrary</a:t>
            </a:r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109728" indent="0"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PostalCodeAttribute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CA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ValidationAttribute</a:t>
            </a:r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109728" indent="0"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ValidationResult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IsValid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value, </a:t>
            </a:r>
            <a:r>
              <a:rPr lang="en-CA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ValidationContext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validationContext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109728" indent="0"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109728" indent="0"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CA" sz="1600" dirty="0">
                <a:solidFill>
                  <a:srgbClr val="2B91AF"/>
                </a:solidFill>
                <a:latin typeface="Consolas" panose="020B0609020204030204" pitchFamily="49" charset="0"/>
              </a:rPr>
              <a:t>Regex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pattern =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2B91AF"/>
                </a:solidFill>
                <a:latin typeface="Consolas" panose="020B0609020204030204" pitchFamily="49" charset="0"/>
              </a:rPr>
              <a:t>Regex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600" dirty="0">
                <a:solidFill>
                  <a:srgbClr val="800000"/>
                </a:solidFill>
                <a:latin typeface="Consolas" panose="020B0609020204030204" pitchFamily="49" charset="0"/>
              </a:rPr>
              <a:t>@"[a-z]\d[a-z] ?\d[a-z]\d"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RegexOptions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.IgnoreCase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109728" indent="0"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(value ==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pattern.IsMatch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value.ToString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()))</a:t>
            </a:r>
          </a:p>
          <a:p>
            <a:pPr marL="109728" indent="0"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ValidationResult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.Success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09728" indent="0"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ValidationResult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109728" indent="0"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</a:t>
            </a:r>
            <a:r>
              <a:rPr lang="en-CA" sz="16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validationContext.DisplayName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CA" sz="1600" dirty="0">
                <a:solidFill>
                  <a:srgbClr val="A31515"/>
                </a:solidFill>
                <a:latin typeface="Consolas" panose="020B0609020204030204" pitchFamily="49" charset="0"/>
              </a:rPr>
              <a:t> is not a </a:t>
            </a:r>
            <a:r>
              <a:rPr lang="en-CA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Cdn</a:t>
            </a:r>
            <a:r>
              <a:rPr lang="en-CA" sz="1600" dirty="0">
                <a:solidFill>
                  <a:srgbClr val="A31515"/>
                </a:solidFill>
                <a:latin typeface="Consolas" panose="020B0609020204030204" pitchFamily="49" charset="0"/>
              </a:rPr>
              <a:t> postal pattern: A3A 3A3"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109728" indent="0"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109728" indent="0"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109728" indent="0"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CA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25440" y="283347"/>
            <a:ext cx="6618514" cy="1928630"/>
          </a:xfrm>
        </p:spPr>
        <p:txBody>
          <a:bodyPr>
            <a:normAutofit/>
          </a:bodyPr>
          <a:lstStyle/>
          <a:p>
            <a:r>
              <a:rPr lang="en-CA" dirty="0"/>
              <a:t>Fill out a postal edit</a:t>
            </a:r>
            <a:br>
              <a:rPr lang="en-CA" dirty="0"/>
            </a:br>
            <a:r>
              <a:rPr lang="en-CA" sz="2000" dirty="0"/>
              <a:t>- in some applications, </a:t>
            </a:r>
            <a:r>
              <a:rPr lang="en-CA" sz="2000" dirty="0" err="1"/>
              <a:t>postalCode</a:t>
            </a:r>
            <a:r>
              <a:rPr lang="en-CA" sz="2000" dirty="0"/>
              <a:t> is optional, so null is OK</a:t>
            </a:r>
            <a:br>
              <a:rPr lang="en-CA" sz="2000" dirty="0"/>
            </a:br>
            <a:r>
              <a:rPr lang="en-CA" sz="2000" dirty="0"/>
              <a:t>- if you need it, add [Required]</a:t>
            </a:r>
            <a:endParaRPr lang="en-CA" dirty="0"/>
          </a:p>
        </p:txBody>
      </p:sp>
      <p:sp>
        <p:nvSpPr>
          <p:cNvPr id="8" name="Freeform: Shape 7"/>
          <p:cNvSpPr/>
          <p:nvPr/>
        </p:nvSpPr>
        <p:spPr>
          <a:xfrm>
            <a:off x="4275909" y="801189"/>
            <a:ext cx="1097280" cy="1724297"/>
          </a:xfrm>
          <a:custGeom>
            <a:avLst/>
            <a:gdLst>
              <a:gd name="connsiteX0" fmla="*/ 1097280 w 1097280"/>
              <a:gd name="connsiteY0" fmla="*/ 1724297 h 1724297"/>
              <a:gd name="connsiteX1" fmla="*/ 984068 w 1097280"/>
              <a:gd name="connsiteY1" fmla="*/ 914400 h 1724297"/>
              <a:gd name="connsiteX2" fmla="*/ 418011 w 1097280"/>
              <a:gd name="connsiteY2" fmla="*/ 827314 h 1724297"/>
              <a:gd name="connsiteX3" fmla="*/ 0 w 1097280"/>
              <a:gd name="connsiteY3" fmla="*/ 0 h 1724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7280" h="1724297">
                <a:moveTo>
                  <a:pt x="1097280" y="1724297"/>
                </a:moveTo>
                <a:cubicBezTo>
                  <a:pt x="1097279" y="1394097"/>
                  <a:pt x="1097279" y="1063897"/>
                  <a:pt x="984068" y="914400"/>
                </a:cubicBezTo>
                <a:cubicBezTo>
                  <a:pt x="870857" y="764903"/>
                  <a:pt x="582022" y="979714"/>
                  <a:pt x="418011" y="827314"/>
                </a:cubicBezTo>
                <a:cubicBezTo>
                  <a:pt x="254000" y="674914"/>
                  <a:pt x="127000" y="337457"/>
                  <a:pt x="0" y="0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1942010" y="3979817"/>
            <a:ext cx="1715589" cy="409303"/>
          </a:xfrm>
          <a:prstGeom prst="ellipse">
            <a:avLst/>
          </a:prstGeom>
          <a:noFill/>
          <a:ln w="28575" cmpd="sng"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7591990" y="4387472"/>
            <a:ext cx="460001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sz="1200" dirty="0"/>
              <a:t>This is NOT A VALID postal code edit</a:t>
            </a:r>
          </a:p>
          <a:p>
            <a:r>
              <a:rPr lang="en-CA" sz="1200" dirty="0"/>
              <a:t>…not all letters are valid in a postal code</a:t>
            </a:r>
          </a:p>
          <a:p>
            <a:r>
              <a:rPr lang="en-CA" sz="1200" dirty="0"/>
              <a:t> Class libraries should store only rigorous, thorough code </a:t>
            </a:r>
          </a:p>
        </p:txBody>
      </p:sp>
      <p:sp>
        <p:nvSpPr>
          <p:cNvPr id="4" name="Freeform 3"/>
          <p:cNvSpPr/>
          <p:nvPr/>
        </p:nvSpPr>
        <p:spPr>
          <a:xfrm>
            <a:off x="6112476" y="4003589"/>
            <a:ext cx="1482810" cy="550861"/>
          </a:xfrm>
          <a:custGeom>
            <a:avLst/>
            <a:gdLst>
              <a:gd name="connsiteX0" fmla="*/ 1482810 w 1482810"/>
              <a:gd name="connsiteY0" fmla="*/ 502508 h 550861"/>
              <a:gd name="connsiteX1" fmla="*/ 856735 w 1482810"/>
              <a:gd name="connsiteY1" fmla="*/ 502508 h 550861"/>
              <a:gd name="connsiteX2" fmla="*/ 0 w 1482810"/>
              <a:gd name="connsiteY2" fmla="*/ 0 h 550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2810" h="550861">
                <a:moveTo>
                  <a:pt x="1482810" y="502508"/>
                </a:moveTo>
                <a:cubicBezTo>
                  <a:pt x="1293340" y="544383"/>
                  <a:pt x="1103870" y="586259"/>
                  <a:pt x="856735" y="502508"/>
                </a:cubicBezTo>
                <a:cubicBezTo>
                  <a:pt x="609600" y="418757"/>
                  <a:pt x="304800" y="209378"/>
                  <a:pt x="0" y="0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28338" y="5846885"/>
            <a:ext cx="5115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This is easy to write, but not good practice … see </a:t>
            </a:r>
            <a:r>
              <a:rPr lang="en-US" sz="1200" dirty="0" err="1" smtClean="0"/>
              <a:t>WordCountAttribute</a:t>
            </a:r>
            <a:r>
              <a:rPr lang="en-US" sz="1200" dirty="0" smtClean="0"/>
              <a:t> next page and the reasoning on the following page</a:t>
            </a:r>
            <a:endParaRPr lang="en-US" sz="1200" dirty="0"/>
          </a:p>
        </p:txBody>
      </p:sp>
      <p:sp>
        <p:nvSpPr>
          <p:cNvPr id="7" name="Freeform 6"/>
          <p:cNvSpPr/>
          <p:nvPr/>
        </p:nvSpPr>
        <p:spPr>
          <a:xfrm>
            <a:off x="6414247" y="5486400"/>
            <a:ext cx="751484" cy="530109"/>
          </a:xfrm>
          <a:custGeom>
            <a:avLst/>
            <a:gdLst>
              <a:gd name="connsiteX0" fmla="*/ 505299 w 751484"/>
              <a:gd name="connsiteY0" fmla="*/ 483577 h 530109"/>
              <a:gd name="connsiteX1" fmla="*/ 4138 w 751484"/>
              <a:gd name="connsiteY1" fmla="*/ 483577 h 530109"/>
              <a:gd name="connsiteX2" fmla="*/ 751484 w 751484"/>
              <a:gd name="connsiteY2" fmla="*/ 0 h 530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1484" h="530109">
                <a:moveTo>
                  <a:pt x="505299" y="483577"/>
                </a:moveTo>
                <a:cubicBezTo>
                  <a:pt x="234203" y="523875"/>
                  <a:pt x="-36893" y="564173"/>
                  <a:pt x="4138" y="483577"/>
                </a:cubicBezTo>
                <a:cubicBezTo>
                  <a:pt x="45169" y="402981"/>
                  <a:pt x="398326" y="201490"/>
                  <a:pt x="751484" y="0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8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6371" y="58846"/>
            <a:ext cx="115062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WordCountAttribute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CA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ValidationAttribute</a:t>
            </a:r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600" dirty="0">
                <a:solidFill>
                  <a:srgbClr val="2B91AF"/>
                </a:solidFill>
                <a:latin typeface="Consolas" panose="020B0609020204030204" pitchFamily="49" charset="0"/>
              </a:rPr>
              <a:t>Int32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MaxWords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MinWords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WordCountAttribute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600" dirty="0">
                <a:solidFill>
                  <a:srgbClr val="2B91AF"/>
                </a:solidFill>
                <a:latin typeface="Consolas" panose="020B0609020204030204" pitchFamily="49" charset="0"/>
              </a:rPr>
              <a:t>Int32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maxWords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ErrorMessage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1600" dirty="0">
                <a:solidFill>
                  <a:srgbClr val="A31515"/>
                </a:solidFill>
                <a:latin typeface="Consolas" panose="020B0609020204030204" pitchFamily="49" charset="0"/>
              </a:rPr>
              <a:t>"{0} cannot be longer than {1} words."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MaxWords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maxWords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WordCountAttribute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600" dirty="0">
                <a:solidFill>
                  <a:srgbClr val="2B91AF"/>
                </a:solidFill>
                <a:latin typeface="Consolas" panose="020B0609020204030204" pitchFamily="49" charset="0"/>
              </a:rPr>
              <a:t>Int32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maxWords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sz="1600" dirty="0">
                <a:solidFill>
                  <a:srgbClr val="2B91AF"/>
                </a:solidFill>
                <a:latin typeface="Consolas" panose="020B0609020204030204" pitchFamily="49" charset="0"/>
              </a:rPr>
              <a:t>Int32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minWords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ErrorMessage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1600" dirty="0">
                <a:solidFill>
                  <a:srgbClr val="A31515"/>
                </a:solidFill>
                <a:latin typeface="Consolas" panose="020B0609020204030204" pitchFamily="49" charset="0"/>
              </a:rPr>
              <a:t>"{0} cannot be less than {2} or more than {1} words."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MaxWords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maxWords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MinWords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minWords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ValidationResult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IsValid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value, </a:t>
            </a:r>
            <a:r>
              <a:rPr lang="en-CA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ValidationContext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validationContext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(value !=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(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value.ToString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().Split(</a:t>
            </a:r>
            <a:r>
              <a:rPr lang="en-CA" sz="1600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).Length &gt;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MaxWords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||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value.ToString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().Split(</a:t>
            </a:r>
            <a:r>
              <a:rPr lang="en-CA" sz="1600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).Length &lt;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MinWords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ValidationResult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CA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.Format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ErrorMessage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validationContext.DisplayName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MaxWords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MinWords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ValidationResult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.Success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CA" sz="4000" dirty="0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6339839" y="14233"/>
            <a:ext cx="5930538" cy="1143000"/>
          </a:xfrm>
        </p:spPr>
        <p:txBody>
          <a:bodyPr>
            <a:normAutofit/>
          </a:bodyPr>
          <a:lstStyle/>
          <a:p>
            <a:r>
              <a:rPr lang="en-CA" dirty="0"/>
              <a:t>Word-Count Validator</a:t>
            </a:r>
          </a:p>
        </p:txBody>
      </p:sp>
      <p:sp>
        <p:nvSpPr>
          <p:cNvPr id="7" name="Oval 6"/>
          <p:cNvSpPr/>
          <p:nvPr/>
        </p:nvSpPr>
        <p:spPr>
          <a:xfrm>
            <a:off x="3787555" y="47962"/>
            <a:ext cx="2634371" cy="381000"/>
          </a:xfrm>
          <a:prstGeom prst="ellipse">
            <a:avLst/>
          </a:prstGeom>
          <a:noFill/>
          <a:ln w="12700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6804244" y="962268"/>
            <a:ext cx="500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"</a:t>
            </a:r>
            <a:r>
              <a:rPr lang="en-CA" dirty="0" err="1"/>
              <a:t>ErrorMessage</a:t>
            </a:r>
            <a:r>
              <a:rPr lang="en-CA" dirty="0"/>
              <a:t>" is declared in base class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24512" y="5782235"/>
            <a:ext cx="4862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String.Format</a:t>
            </a:r>
            <a:r>
              <a:rPr lang="en-US" dirty="0"/>
              <a:t> for messages with multiple parameters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157760" y="1998622"/>
            <a:ext cx="3877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u="sng" dirty="0"/>
              <a:t>Two</a:t>
            </a:r>
            <a:r>
              <a:rPr lang="en-CA" dirty="0"/>
              <a:t> constructors (one parameter or two)</a:t>
            </a:r>
            <a:endParaRPr lang="en-CA" u="sng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7167161" y="1922422"/>
            <a:ext cx="914400" cy="26086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243361" y="2183288"/>
            <a:ext cx="838200" cy="3487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7"/>
          <p:cNvSpPr/>
          <p:nvPr/>
        </p:nvSpPr>
        <p:spPr>
          <a:xfrm>
            <a:off x="2307772" y="1157232"/>
            <a:ext cx="4606834" cy="222037"/>
          </a:xfrm>
          <a:custGeom>
            <a:avLst/>
            <a:gdLst>
              <a:gd name="connsiteX0" fmla="*/ 4545874 w 4545874"/>
              <a:gd name="connsiteY0" fmla="*/ 0 h 322218"/>
              <a:gd name="connsiteX1" fmla="*/ 3056708 w 4545874"/>
              <a:gd name="connsiteY1" fmla="*/ 191589 h 322218"/>
              <a:gd name="connsiteX2" fmla="*/ 914400 w 4545874"/>
              <a:gd name="connsiteY2" fmla="*/ 174172 h 322218"/>
              <a:gd name="connsiteX3" fmla="*/ 0 w 4545874"/>
              <a:gd name="connsiteY3" fmla="*/ 322218 h 322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45874" h="322218">
                <a:moveTo>
                  <a:pt x="4545874" y="0"/>
                </a:moveTo>
                <a:cubicBezTo>
                  <a:pt x="4103914" y="81280"/>
                  <a:pt x="3661954" y="162560"/>
                  <a:pt x="3056708" y="191589"/>
                </a:cubicBezTo>
                <a:cubicBezTo>
                  <a:pt x="2451462" y="220618"/>
                  <a:pt x="1423851" y="152401"/>
                  <a:pt x="914400" y="174172"/>
                </a:cubicBezTo>
                <a:cubicBezTo>
                  <a:pt x="404949" y="195943"/>
                  <a:pt x="202474" y="259080"/>
                  <a:pt x="0" y="322218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Freeform: Shape 18"/>
          <p:cNvSpPr/>
          <p:nvPr/>
        </p:nvSpPr>
        <p:spPr>
          <a:xfrm>
            <a:off x="3431177" y="5773783"/>
            <a:ext cx="3422469" cy="139337"/>
          </a:xfrm>
          <a:custGeom>
            <a:avLst/>
            <a:gdLst>
              <a:gd name="connsiteX0" fmla="*/ 3422469 w 3422469"/>
              <a:gd name="connsiteY0" fmla="*/ 139337 h 139337"/>
              <a:gd name="connsiteX1" fmla="*/ 1654629 w 3422469"/>
              <a:gd name="connsiteY1" fmla="*/ 130628 h 139337"/>
              <a:gd name="connsiteX2" fmla="*/ 0 w 3422469"/>
              <a:gd name="connsiteY2" fmla="*/ 0 h 139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2469" h="139337">
                <a:moveTo>
                  <a:pt x="3422469" y="139337"/>
                </a:moveTo>
                <a:lnTo>
                  <a:pt x="1654629" y="130628"/>
                </a:lnTo>
                <a:cubicBezTo>
                  <a:pt x="1084217" y="107405"/>
                  <a:pt x="542108" y="53702"/>
                  <a:pt x="0" y="0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796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81330"/>
            <a:ext cx="11582400" cy="4101786"/>
          </a:xfrm>
        </p:spPr>
        <p:txBody>
          <a:bodyPr>
            <a:normAutofit fontScale="92500"/>
          </a:bodyPr>
          <a:lstStyle/>
          <a:p>
            <a:r>
              <a:rPr lang="en-US" i="1" dirty="0" err="1" smtClean="0"/>
              <a:t>ErrorMessage</a:t>
            </a:r>
            <a:r>
              <a:rPr lang="en-US" dirty="0" smtClean="0"/>
              <a:t> is a variable defined in the </a:t>
            </a:r>
            <a:r>
              <a:rPr lang="en-US" dirty="0" err="1" smtClean="0"/>
              <a:t>ValidationAttribute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Initially null, you give it a value in a constructor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Get into the habit of using </a:t>
            </a:r>
            <a:r>
              <a:rPr lang="en-US" dirty="0" err="1" smtClean="0"/>
              <a:t>ErrorMessage</a:t>
            </a:r>
            <a:r>
              <a:rPr lang="en-US" dirty="0" smtClean="0"/>
              <a:t>, unlike </a:t>
            </a:r>
            <a:r>
              <a:rPr lang="en-US" dirty="0" err="1" smtClean="0"/>
              <a:t>PostalCodeAttribute</a:t>
            </a:r>
            <a:endParaRPr lang="en-US" dirty="0" smtClean="0"/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Programmers may want to replace or translate your message:</a:t>
            </a:r>
          </a:p>
          <a:p>
            <a:pPr marL="109728" indent="0">
              <a:buNone/>
            </a:pP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900" dirty="0" err="1">
                <a:solidFill>
                  <a:srgbClr val="2B91AF"/>
                </a:solidFill>
                <a:latin typeface="Consolas" panose="020B0609020204030204" pitchFamily="49" charset="0"/>
              </a:rPr>
              <a:t>WordCount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(5, 2</a:t>
            </a: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ErrorMessage</a:t>
            </a: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en-US" sz="19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"{0</a:t>
            </a:r>
            <a:r>
              <a:rPr lang="en-US" sz="1900" dirty="0">
                <a:solidFill>
                  <a:srgbClr val="A31515"/>
                </a:solidFill>
                <a:latin typeface="Consolas" panose="020B0609020204030204" pitchFamily="49" charset="0"/>
              </a:rPr>
              <a:t>} </a:t>
            </a:r>
            <a:r>
              <a:rPr lang="en-US" sz="19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must be between {1} and {2}, inclusive"</a:t>
            </a: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109728" indent="0">
              <a:buNone/>
            </a:pP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900" dirty="0" err="1">
                <a:solidFill>
                  <a:srgbClr val="2B91AF"/>
                </a:solidFill>
                <a:latin typeface="Consolas" panose="020B0609020204030204" pitchFamily="49" charset="0"/>
              </a:rPr>
              <a:t>WordCount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(5, 2, </a:t>
            </a:r>
            <a:r>
              <a:rPr 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ErrorMessageResourceName</a:t>
            </a: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9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9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BetweenXandXX</a:t>
            </a:r>
            <a:r>
              <a:rPr lang="en-US" sz="19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marL="109728" indent="0">
              <a:buNone/>
            </a:pP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ErrorMessageResourceType</a:t>
            </a: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9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Translations</a:t>
            </a: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))] </a:t>
            </a:r>
          </a:p>
          <a:p>
            <a:pPr marL="109728" indent="0">
              <a:buNone/>
            </a:pPr>
            <a:r>
              <a:rPr lang="en-US" sz="1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City {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en-US" sz="1900" dirty="0" smtClean="0"/>
          </a:p>
          <a:p>
            <a:pPr lvl="1"/>
            <a:r>
              <a:rPr lang="en-US" dirty="0" smtClean="0"/>
              <a:t>These messages will replace the value your constructor places into </a:t>
            </a:r>
            <a:r>
              <a:rPr lang="en-US" dirty="0" err="1" smtClean="0"/>
              <a:t>ErrorMessage</a:t>
            </a:r>
            <a:endParaRPr lang="en-US" dirty="0" smtClean="0"/>
          </a:p>
          <a:p>
            <a:pPr lvl="2"/>
            <a:r>
              <a:rPr lang="en-US" dirty="0" smtClean="0"/>
              <a:t>But not the hard-coded one I used in </a:t>
            </a:r>
            <a:r>
              <a:rPr lang="en-US" dirty="0" err="1" smtClean="0"/>
              <a:t>PostalCodeAttribute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ErrorMessage</a:t>
            </a:r>
            <a:r>
              <a:rPr lang="en-US" dirty="0" smtClean="0"/>
              <a:t> vs hard-coded message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6563" y="3859031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or</a:t>
            </a:r>
            <a:endParaRPr lang="en-US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15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4710465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Use [Remote("Action", "Controller")]</a:t>
            </a:r>
          </a:p>
          <a:p>
            <a:pPr lvl="1"/>
            <a:r>
              <a:rPr lang="en-CA" dirty="0"/>
              <a:t>To apply validation code you write</a:t>
            </a:r>
          </a:p>
          <a:p>
            <a:pPr lvl="2"/>
            <a:r>
              <a:rPr lang="en-CA" dirty="0"/>
              <a:t>Browser calls a server action in the background (AJAX)</a:t>
            </a:r>
          </a:p>
          <a:p>
            <a:pPr lvl="3"/>
            <a:r>
              <a:rPr lang="en-CA" dirty="0"/>
              <a:t>… passes the target field</a:t>
            </a:r>
          </a:p>
          <a:p>
            <a:pPr lvl="3"/>
            <a:r>
              <a:rPr lang="en-CA" dirty="0"/>
              <a:t>… you can pass other fields from the page</a:t>
            </a:r>
          </a:p>
          <a:p>
            <a:pPr lvl="3"/>
            <a:r>
              <a:rPr lang="en-CA" dirty="0"/>
              <a:t>… you can read database tables</a:t>
            </a:r>
          </a:p>
          <a:p>
            <a:pPr lvl="3"/>
            <a:r>
              <a:rPr lang="en-CA" dirty="0"/>
              <a:t>… you can return different error messages</a:t>
            </a:r>
          </a:p>
          <a:p>
            <a:r>
              <a:rPr lang="en-CA" dirty="0"/>
              <a:t>Write your own annotations</a:t>
            </a:r>
          </a:p>
          <a:p>
            <a:pPr lvl="1"/>
            <a:r>
              <a:rPr lang="en-CA" dirty="0"/>
              <a:t>Derived from the </a:t>
            </a:r>
            <a:r>
              <a:rPr lang="en-CA" dirty="0" err="1"/>
              <a:t>ValidationAttribute</a:t>
            </a:r>
            <a:r>
              <a:rPr lang="en-CA" dirty="0"/>
              <a:t> abstract class</a:t>
            </a:r>
          </a:p>
          <a:p>
            <a:pPr lvl="2"/>
            <a:r>
              <a:rPr lang="en-CA" dirty="0"/>
              <a:t>Server-side only unless you also write the JavaScript</a:t>
            </a:r>
          </a:p>
          <a:p>
            <a:r>
              <a:rPr lang="en-CA" dirty="0"/>
              <a:t>Write a self-validating model</a:t>
            </a:r>
          </a:p>
          <a:p>
            <a:pPr lvl="1"/>
            <a:r>
              <a:rPr lang="en-CA" dirty="0"/>
              <a:t>By implementing the </a:t>
            </a:r>
            <a:r>
              <a:rPr lang="en-CA" dirty="0" err="1"/>
              <a:t>IValidatableObject</a:t>
            </a:r>
            <a:r>
              <a:rPr lang="en-CA" dirty="0"/>
              <a:t> interface</a:t>
            </a:r>
          </a:p>
          <a:p>
            <a:pPr lvl="2"/>
            <a:r>
              <a:rPr lang="en-CA" dirty="0"/>
              <a:t>Server-side validation on Bind and on </a:t>
            </a:r>
            <a:r>
              <a:rPr lang="en-CA" dirty="0" err="1"/>
              <a:t>SaveChanges</a:t>
            </a:r>
            <a:r>
              <a:rPr lang="en-CA" dirty="0"/>
              <a:t>()</a:t>
            </a:r>
          </a:p>
          <a:p>
            <a:pPr lvl="2"/>
            <a:r>
              <a:rPr lang="en-CA" dirty="0"/>
              <a:t>The only validation that can modify model properties</a:t>
            </a:r>
          </a:p>
          <a:p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Custom Validation Alternatives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89892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" y="457200"/>
            <a:ext cx="12125325" cy="64008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 rot="18869832">
            <a:off x="609600" y="3727268"/>
            <a:ext cx="2107474" cy="2407201"/>
          </a:xfrm>
          <a:prstGeom prst="ellipse">
            <a:avLst/>
          </a:pr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Freeform: Shape 10"/>
          <p:cNvSpPr/>
          <p:nvPr/>
        </p:nvSpPr>
        <p:spPr>
          <a:xfrm>
            <a:off x="5007430" y="4641669"/>
            <a:ext cx="1215818" cy="487680"/>
          </a:xfrm>
          <a:custGeom>
            <a:avLst/>
            <a:gdLst>
              <a:gd name="connsiteX0" fmla="*/ 2473234 w 2473234"/>
              <a:gd name="connsiteY0" fmla="*/ 487680 h 487680"/>
              <a:gd name="connsiteX1" fmla="*/ 1140822 w 2473234"/>
              <a:gd name="connsiteY1" fmla="*/ 435428 h 487680"/>
              <a:gd name="connsiteX2" fmla="*/ 0 w 2473234"/>
              <a:gd name="connsiteY2" fmla="*/ 0 h 48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3234" h="487680">
                <a:moveTo>
                  <a:pt x="2473234" y="487680"/>
                </a:moveTo>
                <a:lnTo>
                  <a:pt x="1140822" y="435428"/>
                </a:lnTo>
                <a:cubicBezTo>
                  <a:pt x="728616" y="354148"/>
                  <a:pt x="364308" y="177074"/>
                  <a:pt x="0" y="0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127126" y="2913018"/>
            <a:ext cx="2443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Local class library</a:t>
            </a:r>
          </a:p>
          <a:p>
            <a:r>
              <a:rPr lang="en-CA" dirty="0"/>
              <a:t>Remote class library</a:t>
            </a:r>
          </a:p>
        </p:txBody>
      </p:sp>
      <p:sp>
        <p:nvSpPr>
          <p:cNvPr id="13" name="Freeform: Shape 12"/>
          <p:cNvSpPr/>
          <p:nvPr/>
        </p:nvSpPr>
        <p:spPr>
          <a:xfrm>
            <a:off x="6864383" y="2721430"/>
            <a:ext cx="1236618" cy="331423"/>
          </a:xfrm>
          <a:custGeom>
            <a:avLst/>
            <a:gdLst>
              <a:gd name="connsiteX0" fmla="*/ 1236618 w 1236618"/>
              <a:gd name="connsiteY0" fmla="*/ 296091 h 331423"/>
              <a:gd name="connsiteX1" fmla="*/ 766355 w 1236618"/>
              <a:gd name="connsiteY1" fmla="*/ 304800 h 331423"/>
              <a:gd name="connsiteX2" fmla="*/ 0 w 1236618"/>
              <a:gd name="connsiteY2" fmla="*/ 0 h 3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6618" h="331423">
                <a:moveTo>
                  <a:pt x="1236618" y="296091"/>
                </a:moveTo>
                <a:cubicBezTo>
                  <a:pt x="1104538" y="325119"/>
                  <a:pt x="972458" y="354148"/>
                  <a:pt x="766355" y="304800"/>
                </a:cubicBezTo>
                <a:cubicBezTo>
                  <a:pt x="560252" y="255452"/>
                  <a:pt x="280126" y="127726"/>
                  <a:pt x="0" y="0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Freeform: Shape 13"/>
          <p:cNvSpPr/>
          <p:nvPr/>
        </p:nvSpPr>
        <p:spPr>
          <a:xfrm flipV="1">
            <a:off x="6864383" y="3280378"/>
            <a:ext cx="1236618" cy="331423"/>
          </a:xfrm>
          <a:custGeom>
            <a:avLst/>
            <a:gdLst>
              <a:gd name="connsiteX0" fmla="*/ 1236618 w 1236618"/>
              <a:gd name="connsiteY0" fmla="*/ 296091 h 331423"/>
              <a:gd name="connsiteX1" fmla="*/ 766355 w 1236618"/>
              <a:gd name="connsiteY1" fmla="*/ 304800 h 331423"/>
              <a:gd name="connsiteX2" fmla="*/ 0 w 1236618"/>
              <a:gd name="connsiteY2" fmla="*/ 0 h 3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6618" h="331423">
                <a:moveTo>
                  <a:pt x="1236618" y="296091"/>
                </a:moveTo>
                <a:cubicBezTo>
                  <a:pt x="1104538" y="325119"/>
                  <a:pt x="972458" y="354148"/>
                  <a:pt x="766355" y="304800"/>
                </a:cubicBezTo>
                <a:cubicBezTo>
                  <a:pt x="560252" y="255452"/>
                  <a:pt x="280126" y="127726"/>
                  <a:pt x="0" y="0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/>
          <p:cNvSpPr txBox="1"/>
          <p:nvPr/>
        </p:nvSpPr>
        <p:spPr>
          <a:xfrm rot="20603299">
            <a:off x="7010189" y="1518500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bg2">
                    <a:lumMod val="25000"/>
                  </a:schemeClr>
                </a:solidFill>
              </a:rPr>
              <a:t>Add Reference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rgbClr val="FFFFFF">
              <a:alpha val="60000"/>
            </a:srgbClr>
          </a:solidFill>
        </p:spPr>
        <p:txBody>
          <a:bodyPr>
            <a:normAutofit fontScale="90000"/>
          </a:bodyPr>
          <a:lstStyle/>
          <a:p>
            <a:r>
              <a:rPr lang="en-CA" sz="2700" dirty="0"/>
              <a:t>Back at Web Site:</a:t>
            </a:r>
            <a:r>
              <a:rPr lang="en-CA" dirty="0"/>
              <a:t/>
            </a:r>
            <a:br>
              <a:rPr lang="en-CA" dirty="0"/>
            </a:br>
            <a:r>
              <a:rPr lang="en-CA" dirty="0"/>
              <a:t>Add a Reference to your Class Library</a:t>
            </a:r>
            <a:br>
              <a:rPr lang="en-CA" dirty="0"/>
            </a:br>
            <a:r>
              <a:rPr lang="en-CA" sz="2200" dirty="0"/>
              <a:t>…well, to its compiled .</a:t>
            </a:r>
            <a:r>
              <a:rPr lang="en-CA" sz="2200" dirty="0" err="1"/>
              <a:t>dll</a:t>
            </a:r>
            <a:r>
              <a:rPr lang="en-CA" sz="2200" dirty="0"/>
              <a:t> … here, I'm using its debug version </a:t>
            </a:r>
            <a:endParaRPr lang="en-CA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6223247" y="1012054"/>
            <a:ext cx="3382392" cy="887767"/>
          </a:xfrm>
          <a:prstGeom prst="straightConnector1">
            <a:avLst/>
          </a:pr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609723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81329"/>
            <a:ext cx="6322967" cy="4525963"/>
          </a:xfrm>
        </p:spPr>
        <p:txBody>
          <a:bodyPr/>
          <a:lstStyle/>
          <a:p>
            <a:r>
              <a:rPr lang="en-CA" dirty="0"/>
              <a:t>.NET Core projects</a:t>
            </a:r>
          </a:p>
          <a:p>
            <a:pPr lvl="1"/>
            <a:r>
              <a:rPr lang="en-CA" dirty="0"/>
              <a:t>Don't like Class Libraries based on .NET Framework</a:t>
            </a:r>
          </a:p>
          <a:p>
            <a:r>
              <a:rPr lang="en-CA" dirty="0"/>
              <a:t>Pity corporations with large libraries of code.</a:t>
            </a:r>
          </a:p>
          <a:p>
            <a:endParaRPr lang="en-CA" dirty="0"/>
          </a:p>
          <a:p>
            <a:r>
              <a:rPr lang="en-CA" dirty="0"/>
              <a:t>This is why you need to pick the </a:t>
            </a:r>
            <a:r>
              <a:rPr lang="en-CA" i="1" dirty="0"/>
              <a:t>Core</a:t>
            </a:r>
            <a:r>
              <a:rPr lang="en-CA" dirty="0"/>
              <a:t> Class Library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Huh … new wrinkles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567" y="239809"/>
            <a:ext cx="5067300" cy="2419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217" y="2889633"/>
            <a:ext cx="52006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97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Applying Custom Annotations</a:t>
            </a:r>
            <a:br>
              <a:rPr lang="en-CA" dirty="0"/>
            </a:br>
            <a:r>
              <a:rPr lang="en-CA" sz="2700" dirty="0"/>
              <a:t>- model needs a "using" reference to the class library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1676400" y="2057400"/>
            <a:ext cx="8915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CA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WordCount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(5, 2)]</a:t>
            </a:r>
          </a:p>
          <a:p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City { 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CA" sz="2000" dirty="0">
                <a:solidFill>
                  <a:srgbClr val="2B91AF"/>
                </a:solidFill>
                <a:latin typeface="Consolas" panose="020B0609020204030204" pitchFamily="49" charset="0"/>
              </a:rPr>
              <a:t>Display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CA" sz="2000" dirty="0">
                <a:solidFill>
                  <a:srgbClr val="A31515"/>
                </a:solidFill>
                <a:latin typeface="Consolas" panose="020B0609020204030204" pitchFamily="49" charset="0"/>
              </a:rPr>
              <a:t>"Province"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ProvinceCode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CA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CA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PostalCodeAttribute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PostalCode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en-CA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162697" y="4720046"/>
            <a:ext cx="61087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"Attribute" extension to the class file-name is not necessary when referencing them</a:t>
            </a:r>
          </a:p>
          <a:p>
            <a:endParaRPr lang="en-CA" dirty="0"/>
          </a:p>
          <a:p>
            <a:r>
              <a:rPr lang="en-CA" dirty="0"/>
              <a:t>Still, it's good practice to have it when creating them</a:t>
            </a:r>
          </a:p>
        </p:txBody>
      </p:sp>
      <p:sp>
        <p:nvSpPr>
          <p:cNvPr id="10" name="Freeform: Shape 9"/>
          <p:cNvSpPr/>
          <p:nvPr/>
        </p:nvSpPr>
        <p:spPr>
          <a:xfrm>
            <a:off x="4918228" y="3817398"/>
            <a:ext cx="2702957" cy="870012"/>
          </a:xfrm>
          <a:custGeom>
            <a:avLst/>
            <a:gdLst>
              <a:gd name="connsiteX0" fmla="*/ 1935332 w 2712430"/>
              <a:gd name="connsiteY0" fmla="*/ 932156 h 932156"/>
              <a:gd name="connsiteX1" fmla="*/ 2610035 w 2712430"/>
              <a:gd name="connsiteY1" fmla="*/ 292963 h 932156"/>
              <a:gd name="connsiteX2" fmla="*/ 0 w 2712430"/>
              <a:gd name="connsiteY2" fmla="*/ 0 h 932156"/>
              <a:gd name="connsiteX0" fmla="*/ 1926454 w 2702957"/>
              <a:gd name="connsiteY0" fmla="*/ 748781 h 748781"/>
              <a:gd name="connsiteX1" fmla="*/ 2601157 w 2702957"/>
              <a:gd name="connsiteY1" fmla="*/ 109588 h 748781"/>
              <a:gd name="connsiteX2" fmla="*/ 0 w 2702957"/>
              <a:gd name="connsiteY2" fmla="*/ 0 h 74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2957" h="748781">
                <a:moveTo>
                  <a:pt x="1926454" y="748781"/>
                </a:moveTo>
                <a:cubicBezTo>
                  <a:pt x="2425083" y="506864"/>
                  <a:pt x="2922233" y="234385"/>
                  <a:pt x="2601157" y="109588"/>
                </a:cubicBezTo>
                <a:cubicBezTo>
                  <a:pt x="2280081" y="-15209"/>
                  <a:pt x="1143740" y="68802"/>
                  <a:pt x="0" y="0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44900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599" y="1481329"/>
            <a:ext cx="11443063" cy="4525963"/>
          </a:xfrm>
        </p:spPr>
        <p:txBody>
          <a:bodyPr/>
          <a:lstStyle/>
          <a:p>
            <a:r>
              <a:rPr lang="en-CA" dirty="0"/>
              <a:t>Only [Required] checks for null and spaces</a:t>
            </a:r>
          </a:p>
          <a:p>
            <a:r>
              <a:rPr lang="en-CA" dirty="0"/>
              <a:t>Other validators usually don't look for these</a:t>
            </a:r>
          </a:p>
          <a:p>
            <a:pPr lvl="1"/>
            <a:r>
              <a:rPr lang="en-CA" dirty="0"/>
              <a:t>At least not on the client-side</a:t>
            </a:r>
          </a:p>
          <a:p>
            <a:r>
              <a:rPr lang="en-CA" dirty="0"/>
              <a:t>Also, most validators only execute as the user types into a field</a:t>
            </a:r>
          </a:p>
          <a:p>
            <a:pPr lvl="1"/>
            <a:r>
              <a:rPr lang="en-CA" dirty="0"/>
              <a:t>If left empty, checks won't be done until page is submitted</a:t>
            </a:r>
          </a:p>
          <a:p>
            <a:r>
              <a:rPr lang="en-CA" dirty="0"/>
              <a:t>Custom annotations run on server</a:t>
            </a:r>
          </a:p>
          <a:p>
            <a:pPr lvl="1"/>
            <a:r>
              <a:rPr lang="en-CA" dirty="0"/>
              <a:t>So they do see nulls and empty strings</a:t>
            </a:r>
          </a:p>
          <a:p>
            <a:pPr lvl="2"/>
            <a:r>
              <a:rPr lang="en-CA" dirty="0"/>
              <a:t>They should pass these as acceptable…</a:t>
            </a:r>
          </a:p>
          <a:p>
            <a:pPr lvl="3"/>
            <a:r>
              <a:rPr lang="en-CA" dirty="0"/>
              <a:t>So an application where the field is optional can use the one routine.</a:t>
            </a:r>
          </a:p>
          <a:p>
            <a:pPr lvl="3"/>
            <a:r>
              <a:rPr lang="en-CA" dirty="0"/>
              <a:t>If it's not optional, just add [Required]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I don't think they should accept spaces, though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700" dirty="0"/>
              <a:t>Custom Annotations</a:t>
            </a:r>
            <a:r>
              <a:rPr lang="en-CA" dirty="0"/>
              <a:t/>
            </a:r>
            <a:br>
              <a:rPr lang="en-CA" dirty="0"/>
            </a:br>
            <a:r>
              <a:rPr lang="en-CA" dirty="0"/>
              <a:t>Normally: let null pass</a:t>
            </a:r>
          </a:p>
        </p:txBody>
      </p:sp>
    </p:spTree>
    <p:extLst>
      <p:ext uri="{BB962C8B-B14F-4D97-AF65-F5344CB8AC3E}">
        <p14:creationId xmlns:p14="http://schemas.microsoft.com/office/powerpoint/2010/main" val="2321539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Self-Validating Model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Implementing the interface:</a:t>
            </a:r>
          </a:p>
          <a:p>
            <a:r>
              <a:rPr lang="en-CA"/>
              <a:t>IValidatableObject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93145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73" y="4627695"/>
            <a:ext cx="8590869" cy="1874372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219766"/>
            <a:ext cx="10972800" cy="1732134"/>
          </a:xfrm>
        </p:spPr>
        <p:txBody>
          <a:bodyPr>
            <a:normAutofit/>
          </a:bodyPr>
          <a:lstStyle/>
          <a:p>
            <a:r>
              <a:rPr lang="en-CA" dirty="0"/>
              <a:t>A model that knows how to validate itself</a:t>
            </a:r>
          </a:p>
          <a:p>
            <a:pPr lvl="1"/>
            <a:r>
              <a:rPr lang="en-CA" dirty="0"/>
              <a:t>Have the partial class implement the </a:t>
            </a:r>
            <a:r>
              <a:rPr lang="en-CA" dirty="0" err="1"/>
              <a:t>IValidatableObject</a:t>
            </a:r>
            <a:r>
              <a:rPr lang="en-CA" dirty="0"/>
              <a:t> interface</a:t>
            </a:r>
          </a:p>
          <a:p>
            <a:pPr lvl="2"/>
            <a:r>
              <a:rPr lang="en-CA" dirty="0"/>
              <a:t>Keep the generated model "clean"</a:t>
            </a:r>
          </a:p>
          <a:p>
            <a:pPr lvl="2"/>
            <a:r>
              <a:rPr lang="en-CA" dirty="0"/>
              <a:t>Right-click &amp; "implement" this interface:</a:t>
            </a:r>
          </a:p>
          <a:p>
            <a:pPr lvl="2"/>
            <a:endParaRPr lang="en-CA" dirty="0"/>
          </a:p>
          <a:p>
            <a:pPr lvl="1"/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IValidatableObject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6954275" y="5872451"/>
            <a:ext cx="343715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Don't leave this in … change it to this: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yield 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</a:rPr>
              <a:t>ValidationResult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.Success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  <a:endParaRPr lang="en-CA" sz="1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73" y="2780333"/>
            <a:ext cx="10829653" cy="1908766"/>
          </a:xfrm>
          <a:prstGeom prst="rect">
            <a:avLst/>
          </a:prstGeom>
        </p:spPr>
      </p:pic>
      <p:sp>
        <p:nvSpPr>
          <p:cNvPr id="13" name="Freeform: Shape 12"/>
          <p:cNvSpPr/>
          <p:nvPr/>
        </p:nvSpPr>
        <p:spPr>
          <a:xfrm>
            <a:off x="4310457" y="4273789"/>
            <a:ext cx="575052" cy="1012314"/>
          </a:xfrm>
          <a:custGeom>
            <a:avLst/>
            <a:gdLst>
              <a:gd name="connsiteX0" fmla="*/ 575052 w 575052"/>
              <a:gd name="connsiteY0" fmla="*/ 2120 h 1012314"/>
              <a:gd name="connsiteX1" fmla="*/ 286 w 575052"/>
              <a:gd name="connsiteY1" fmla="*/ 158874 h 1012314"/>
              <a:gd name="connsiteX2" fmla="*/ 514092 w 575052"/>
              <a:gd name="connsiteY2" fmla="*/ 1012314 h 1012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5052" h="1012314">
                <a:moveTo>
                  <a:pt x="575052" y="2120"/>
                </a:moveTo>
                <a:cubicBezTo>
                  <a:pt x="292749" y="-3686"/>
                  <a:pt x="10446" y="-9492"/>
                  <a:pt x="286" y="158874"/>
                </a:cubicBezTo>
                <a:cubicBezTo>
                  <a:pt x="-9874" y="327240"/>
                  <a:pt x="252109" y="669777"/>
                  <a:pt x="514092" y="1012314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Freeform: Shape 13"/>
          <p:cNvSpPr/>
          <p:nvPr/>
        </p:nvSpPr>
        <p:spPr>
          <a:xfrm>
            <a:off x="3866606" y="6008914"/>
            <a:ext cx="3030583" cy="313604"/>
          </a:xfrm>
          <a:custGeom>
            <a:avLst/>
            <a:gdLst>
              <a:gd name="connsiteX0" fmla="*/ 3030583 w 3030583"/>
              <a:gd name="connsiteY0" fmla="*/ 26126 h 313604"/>
              <a:gd name="connsiteX1" fmla="*/ 870857 w 3030583"/>
              <a:gd name="connsiteY1" fmla="*/ 313509 h 313604"/>
              <a:gd name="connsiteX2" fmla="*/ 0 w 3030583"/>
              <a:gd name="connsiteY2" fmla="*/ 0 h 313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0583" h="313604">
                <a:moveTo>
                  <a:pt x="3030583" y="26126"/>
                </a:moveTo>
                <a:cubicBezTo>
                  <a:pt x="2203268" y="171994"/>
                  <a:pt x="1375954" y="317863"/>
                  <a:pt x="870857" y="313509"/>
                </a:cubicBezTo>
                <a:cubicBezTo>
                  <a:pt x="365760" y="309155"/>
                  <a:pt x="182880" y="154577"/>
                  <a:pt x="0" y="0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1780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Binder &amp; </a:t>
            </a:r>
            <a:r>
              <a:rPr lang="en-CA" dirty="0" err="1"/>
              <a:t>SaveChanges</a:t>
            </a:r>
            <a:r>
              <a:rPr lang="en-CA" dirty="0"/>
              <a:t>() call the "Validate" method for you.</a:t>
            </a:r>
          </a:p>
          <a:p>
            <a:pPr lvl="1"/>
            <a:r>
              <a:rPr lang="en-CA" dirty="0"/>
              <a:t>… if you specified </a:t>
            </a:r>
            <a:r>
              <a:rPr lang="en-CA" dirty="0" err="1"/>
              <a:t>IValidatableObject</a:t>
            </a:r>
            <a:r>
              <a:rPr lang="en-CA" dirty="0"/>
              <a:t>, to tell them it's there</a:t>
            </a:r>
          </a:p>
          <a:p>
            <a:r>
              <a:rPr lang="en-CA" dirty="0"/>
              <a:t>Return-type and parameters are different</a:t>
            </a:r>
          </a:p>
          <a:p>
            <a:pPr lvl="1"/>
            <a:r>
              <a:rPr lang="en-CA" dirty="0"/>
              <a:t>Returns a collection of returned </a:t>
            </a:r>
            <a:r>
              <a:rPr lang="en-CA" dirty="0" err="1"/>
              <a:t>ValidationResult</a:t>
            </a:r>
            <a:r>
              <a:rPr lang="en-CA" dirty="0"/>
              <a:t> objects</a:t>
            </a:r>
          </a:p>
          <a:p>
            <a:pPr lvl="2"/>
            <a:r>
              <a:rPr lang="en-CA" dirty="0"/>
              <a:t>It validates the whole model, collecting all errors found</a:t>
            </a:r>
          </a:p>
          <a:p>
            <a:r>
              <a:rPr lang="en-CA" dirty="0"/>
              <a:t>No data parameters are passed to Validate</a:t>
            </a:r>
          </a:p>
          <a:p>
            <a:pPr lvl="1"/>
            <a:r>
              <a:rPr lang="en-CA" dirty="0"/>
              <a:t>It's an instance method inside the object: object's properties are local to it</a:t>
            </a:r>
          </a:p>
          <a:p>
            <a:r>
              <a:rPr lang="en-CA" dirty="0"/>
              <a:t>It's an Edit method, firing after all fields have been input</a:t>
            </a:r>
          </a:p>
          <a:p>
            <a:pPr lvl="1"/>
            <a:r>
              <a:rPr lang="en-CA" dirty="0"/>
              <a:t>You can cross-validate fields</a:t>
            </a:r>
          </a:p>
          <a:p>
            <a:pPr lvl="1"/>
            <a:r>
              <a:rPr lang="en-CA" dirty="0"/>
              <a:t>You can trim spaces off strings, shift to upper case</a:t>
            </a:r>
          </a:p>
          <a:p>
            <a:pPr lvl="1"/>
            <a:r>
              <a:rPr lang="en-CA" dirty="0"/>
              <a:t>You can check for nulls</a:t>
            </a:r>
          </a:p>
          <a:p>
            <a:pPr lvl="1"/>
            <a:r>
              <a:rPr lang="en-CA" dirty="0"/>
              <a:t>You can validate using database lookups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Self-Validating Models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199940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You can still use custom validation annotations</a:t>
            </a:r>
          </a:p>
          <a:p>
            <a:pPr lvl="1"/>
            <a:r>
              <a:rPr lang="en-CA" dirty="0"/>
              <a:t>These will be checked on the client side</a:t>
            </a:r>
          </a:p>
          <a:p>
            <a:pPr lvl="1"/>
            <a:r>
              <a:rPr lang="en-CA" dirty="0"/>
              <a:t>… unless you write the jQuery for them</a:t>
            </a:r>
          </a:p>
          <a:p>
            <a:r>
              <a:rPr lang="en-CA" dirty="0"/>
              <a:t>Validate method</a:t>
            </a:r>
          </a:p>
          <a:p>
            <a:pPr lvl="1"/>
            <a:r>
              <a:rPr lang="en-CA" dirty="0"/>
              <a:t>Purely server-side validation</a:t>
            </a:r>
          </a:p>
          <a:p>
            <a:pPr lvl="2"/>
            <a:r>
              <a:rPr lang="en-CA" dirty="0"/>
              <a:t>Premise: it needs the whole model</a:t>
            </a:r>
          </a:p>
          <a:p>
            <a:pPr lvl="2"/>
            <a:r>
              <a:rPr lang="en-CA" dirty="0" err="1"/>
              <a:t>ModelState</a:t>
            </a:r>
            <a:r>
              <a:rPr lang="en-CA" dirty="0"/>
              <a:t> error-display works seamlessly with it</a:t>
            </a:r>
          </a:p>
          <a:p>
            <a:pPr lvl="3"/>
            <a:r>
              <a:rPr lang="en-US" dirty="0" err="1"/>
              <a:t>ValidationResult</a:t>
            </a:r>
            <a:r>
              <a:rPr lang="en-US" dirty="0"/>
              <a:t> </a:t>
            </a:r>
            <a:r>
              <a:rPr lang="en-CA" dirty="0"/>
              <a:t>output goes straight to </a:t>
            </a:r>
            <a:r>
              <a:rPr lang="en-CA" dirty="0" err="1"/>
              <a:t>ModelState</a:t>
            </a:r>
            <a:endParaRPr lang="en-CA" dirty="0"/>
          </a:p>
          <a:p>
            <a:pPr lvl="3"/>
            <a:r>
              <a:rPr lang="en-CA" dirty="0"/>
              <a:t>View code is unchanged</a:t>
            </a:r>
          </a:p>
          <a:p>
            <a:pPr lvl="3"/>
            <a:r>
              <a:rPr lang="en-CA" dirty="0"/>
              <a:t>Controller code is unchanged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Self-Validating Models &amp; Annotations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653693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CA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ValidationResult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Validate(</a:t>
            </a:r>
            <a:r>
              <a:rPr lang="en-CA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ValidationContext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validationContext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109728" indent="0"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109728" indent="0"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FirstName.Trim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() == </a:t>
            </a:r>
            <a:r>
              <a:rPr lang="en-CA" sz="16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109728" indent="0"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yield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ValidationResult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600" dirty="0">
                <a:solidFill>
                  <a:srgbClr val="A31515"/>
                </a:solidFill>
                <a:latin typeface="Consolas" panose="020B0609020204030204" pitchFamily="49" charset="0"/>
              </a:rPr>
              <a:t>"First name cannot be empty or just blanks"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109728" indent="0"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[] { </a:t>
            </a:r>
            <a:r>
              <a:rPr lang="en-CA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FirstName</a:t>
            </a:r>
            <a:r>
              <a:rPr lang="en-CA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});</a:t>
            </a:r>
          </a:p>
          <a:p>
            <a:pPr marL="109728" indent="0"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FirstName.Trim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();  </a:t>
            </a:r>
          </a:p>
          <a:p>
            <a:pPr marL="109728" indent="0">
              <a:buNone/>
            </a:pPr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UserName.Trim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() == </a:t>
            </a:r>
            <a:r>
              <a:rPr lang="en-CA" sz="16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109728" indent="0"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yield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ValidationResult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600" dirty="0">
                <a:solidFill>
                  <a:srgbClr val="A31515"/>
                </a:solidFill>
                <a:latin typeface="Consolas" panose="020B0609020204030204" pitchFamily="49" charset="0"/>
              </a:rPr>
              <a:t>"User Name cannot be empty or just blanks"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109728" indent="0"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[] { </a:t>
            </a:r>
            <a:r>
              <a:rPr lang="en-CA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UserName</a:t>
            </a:r>
            <a:r>
              <a:rPr lang="en-CA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});</a:t>
            </a:r>
          </a:p>
          <a:p>
            <a:pPr marL="109728" indent="0"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UserName.Contains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109728" indent="0"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yield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ValidationResult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600" dirty="0">
                <a:solidFill>
                  <a:srgbClr val="A31515"/>
                </a:solidFill>
                <a:latin typeface="Consolas" panose="020B0609020204030204" pitchFamily="49" charset="0"/>
              </a:rPr>
              <a:t>"User Name cannot be derived from First Name"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109728" indent="0"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[] { </a:t>
            </a:r>
            <a:r>
              <a:rPr lang="en-CA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UserName</a:t>
            </a:r>
            <a:r>
              <a:rPr lang="en-CA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FirstName</a:t>
            </a:r>
            <a:r>
              <a:rPr lang="en-CA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});</a:t>
            </a:r>
          </a:p>
          <a:p>
            <a:pPr marL="109728" indent="0"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CA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Self-Validating Example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8094617" y="6070983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</a:t>
            </a:r>
            <a:r>
              <a:rPr lang="en-CA" sz="1200" baseline="30000" dirty="0"/>
              <a:t>nd</a:t>
            </a:r>
            <a:r>
              <a:rPr lang="en-CA" sz="1200" dirty="0"/>
              <a:t> parameter is an array of the fields that will show the error message</a:t>
            </a:r>
          </a:p>
        </p:txBody>
      </p:sp>
      <p:sp>
        <p:nvSpPr>
          <p:cNvPr id="10" name="Freeform 9"/>
          <p:cNvSpPr/>
          <p:nvPr/>
        </p:nvSpPr>
        <p:spPr>
          <a:xfrm>
            <a:off x="6585857" y="5643915"/>
            <a:ext cx="1508760" cy="539496"/>
          </a:xfrm>
          <a:custGeom>
            <a:avLst/>
            <a:gdLst>
              <a:gd name="connsiteX0" fmla="*/ 1508760 w 1508760"/>
              <a:gd name="connsiteY0" fmla="*/ 539496 h 539496"/>
              <a:gd name="connsiteX1" fmla="*/ 530352 w 1508760"/>
              <a:gd name="connsiteY1" fmla="*/ 411480 h 539496"/>
              <a:gd name="connsiteX2" fmla="*/ 1307592 w 1508760"/>
              <a:gd name="connsiteY2" fmla="*/ 320040 h 539496"/>
              <a:gd name="connsiteX3" fmla="*/ 0 w 1508760"/>
              <a:gd name="connsiteY3" fmla="*/ 0 h 539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760" h="539496">
                <a:moveTo>
                  <a:pt x="1508760" y="539496"/>
                </a:moveTo>
                <a:cubicBezTo>
                  <a:pt x="1036320" y="493776"/>
                  <a:pt x="563880" y="448056"/>
                  <a:pt x="530352" y="411480"/>
                </a:cubicBezTo>
                <a:cubicBezTo>
                  <a:pt x="496824" y="374904"/>
                  <a:pt x="1395984" y="388620"/>
                  <a:pt x="1307592" y="320040"/>
                </a:cubicBezTo>
                <a:cubicBezTo>
                  <a:pt x="1219200" y="251460"/>
                  <a:pt x="609600" y="125730"/>
                  <a:pt x="0" y="0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48723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81329"/>
            <a:ext cx="11582400" cy="4525963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Use: </a:t>
            </a:r>
          </a:p>
          <a:p>
            <a:pPr lvl="1"/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2400" b="1" dirty="0">
                <a:solidFill>
                  <a:srgbClr val="800080"/>
                </a:solidFill>
                <a:latin typeface="Consolas" panose="020B0609020204030204" pitchFamily="49" charset="0"/>
              </a:rPr>
              <a:t>div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400" b="1" dirty="0">
                <a:solidFill>
                  <a:srgbClr val="800080"/>
                </a:solidFill>
                <a:latin typeface="Consolas" panose="020B0609020204030204" pitchFamily="49" charset="0"/>
              </a:rPr>
              <a:t>asp-validation-summary</a:t>
            </a: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All</a:t>
            </a: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="text-danger"&gt;&lt;/</a:t>
            </a:r>
            <a:r>
              <a:rPr lang="en-CA" sz="2400" b="1" dirty="0">
                <a:solidFill>
                  <a:srgbClr val="800080"/>
                </a:solidFill>
                <a:latin typeface="Consolas" panose="020B0609020204030204" pitchFamily="49" charset="0"/>
              </a:rPr>
              <a:t>div</a:t>
            </a: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dirty="0"/>
          </a:p>
          <a:p>
            <a:r>
              <a:rPr lang="en-CA" dirty="0"/>
              <a:t>Server-side </a:t>
            </a:r>
            <a:r>
              <a:rPr lang="en-CA" u="sng" dirty="0"/>
              <a:t>field</a:t>
            </a:r>
            <a:r>
              <a:rPr lang="en-CA" dirty="0"/>
              <a:t> errors do not show beside the field on the Views </a:t>
            </a:r>
          </a:p>
          <a:p>
            <a:endParaRPr lang="en-CA" dirty="0"/>
          </a:p>
          <a:p>
            <a:pPr lvl="1"/>
            <a:r>
              <a:rPr lang="en-CA" dirty="0"/>
              <a:t>…these are </a:t>
            </a:r>
            <a:r>
              <a:rPr lang="en-CA" dirty="0" err="1"/>
              <a:t>ModelState</a:t>
            </a:r>
            <a:r>
              <a:rPr lang="en-CA" dirty="0"/>
              <a:t> errors set by:</a:t>
            </a:r>
          </a:p>
          <a:p>
            <a:pPr marL="137160" indent="0">
              <a:buNone/>
            </a:pPr>
            <a:r>
              <a:rPr lang="en-CA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ModelState.AddModelError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FirstName</a:t>
            </a:r>
            <a:r>
              <a:rPr lang="en-CA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sz="2000" dirty="0">
                <a:solidFill>
                  <a:srgbClr val="A31515"/>
                </a:solidFill>
                <a:latin typeface="Consolas" panose="020B0609020204030204" pitchFamily="49" charset="0"/>
              </a:rPr>
              <a:t>"First Name cannot be empty "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109728" indent="0">
              <a:buNone/>
            </a:pP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yield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ValidationResult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2000" dirty="0">
                <a:solidFill>
                  <a:srgbClr val="A31515"/>
                </a:solidFill>
                <a:latin typeface="Consolas" panose="020B0609020204030204" pitchFamily="49" charset="0"/>
              </a:rPr>
              <a:t>"First Name cannot be empty"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109728" indent="0">
              <a:buNone/>
            </a:pP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					   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[] { </a:t>
            </a:r>
            <a:r>
              <a:rPr lang="en-CA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FirstName</a:t>
            </a:r>
            <a:r>
              <a:rPr lang="en-CA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});</a:t>
            </a:r>
            <a:endParaRPr lang="en-CA" sz="5400" dirty="0"/>
          </a:p>
          <a:p>
            <a:pPr lvl="1"/>
            <a:endParaRPr lang="en-CA" dirty="0"/>
          </a:p>
          <a:p>
            <a:r>
              <a:rPr lang="en-CA" dirty="0"/>
              <a:t>However, the HTML Helper still works:</a:t>
            </a:r>
          </a:p>
          <a:p>
            <a:pPr lvl="1"/>
            <a:r>
              <a:rPr lang="en-CA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CA" dirty="0" err="1"/>
              <a:t>Html.ValidationMessageFor</a:t>
            </a:r>
            <a:r>
              <a:rPr lang="en-CA" dirty="0"/>
              <a:t>(a =&gt; </a:t>
            </a:r>
            <a:r>
              <a:rPr lang="en-CA" dirty="0" err="1"/>
              <a:t>a.FirstName</a:t>
            </a:r>
            <a:r>
              <a:rPr lang="en-CA" dirty="0"/>
              <a:t>)</a:t>
            </a:r>
          </a:p>
          <a:p>
            <a:pPr lvl="2"/>
            <a:endParaRPr lang="en-CA" dirty="0"/>
          </a:p>
          <a:p>
            <a:pPr lvl="2"/>
            <a:r>
              <a:rPr lang="en-CA" dirty="0"/>
              <a:t>Instead of:</a:t>
            </a:r>
          </a:p>
          <a:p>
            <a:pPr lvl="1"/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2400" b="1" dirty="0">
                <a:solidFill>
                  <a:srgbClr val="800080"/>
                </a:solidFill>
                <a:latin typeface="Consolas" panose="020B0609020204030204" pitchFamily="49" charset="0"/>
              </a:rPr>
              <a:t>span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400" b="1" dirty="0">
                <a:solidFill>
                  <a:srgbClr val="800080"/>
                </a:solidFill>
                <a:latin typeface="Consolas" panose="020B0609020204030204" pitchFamily="49" charset="0"/>
              </a:rPr>
              <a:t>asp-validation-for</a:t>
            </a: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CA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="text-danger"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CA" dirty="0"/>
          </a:p>
          <a:p>
            <a:pPr lvl="1"/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Ummm … .NET Core 1.0 is "incomplete"</a:t>
            </a:r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5434149" y="1837509"/>
            <a:ext cx="1027611" cy="391885"/>
          </a:xfrm>
          <a:prstGeom prst="ellipse">
            <a:avLst/>
          </a:pr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2487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599" y="1481329"/>
            <a:ext cx="11451771" cy="4525963"/>
          </a:xfrm>
        </p:spPr>
        <p:txBody>
          <a:bodyPr>
            <a:normAutofit fontScale="92500"/>
          </a:bodyPr>
          <a:lstStyle/>
          <a:p>
            <a:r>
              <a:rPr lang="en-CA" dirty="0"/>
              <a:t>[Remote] doesn't fire when user first types into the target field</a:t>
            </a:r>
            <a:endParaRPr lang="en-CA" u="sng" dirty="0"/>
          </a:p>
          <a:p>
            <a:pPr lvl="1"/>
            <a:r>
              <a:rPr lang="en-CA" dirty="0"/>
              <a:t>It fires when user tabs off the field or clicks submit</a:t>
            </a:r>
          </a:p>
          <a:p>
            <a:pPr lvl="2"/>
            <a:r>
              <a:rPr lang="en-CA" dirty="0"/>
              <a:t>If the field is invalid, the error message is shown to the user &amp; submit is inhibited</a:t>
            </a:r>
          </a:p>
          <a:p>
            <a:pPr lvl="1"/>
            <a:r>
              <a:rPr lang="en-CA" dirty="0"/>
              <a:t>Subsequently, [Remote] executes </a:t>
            </a:r>
            <a:r>
              <a:rPr lang="en-CA" u="sng" dirty="0"/>
              <a:t>on each keystroke</a:t>
            </a:r>
            <a:r>
              <a:rPr lang="en-CA" dirty="0"/>
              <a:t> as the user types corrections</a:t>
            </a:r>
          </a:p>
          <a:p>
            <a:r>
              <a:rPr lang="en-CA" dirty="0"/>
              <a:t>[Remote] </a:t>
            </a:r>
            <a:r>
              <a:rPr lang="en-CA" u="sng" dirty="0"/>
              <a:t>will not fire</a:t>
            </a:r>
          </a:p>
          <a:p>
            <a:pPr lvl="1"/>
            <a:r>
              <a:rPr lang="en-CA" dirty="0"/>
              <a:t>If the field is unchanged (user didn't type into it) or it is empty/emptied </a:t>
            </a:r>
          </a:p>
          <a:p>
            <a:pPr lvl="1"/>
            <a:r>
              <a:rPr lang="en-CA" dirty="0"/>
              <a:t>There's a good side to this … </a:t>
            </a:r>
          </a:p>
          <a:p>
            <a:r>
              <a:rPr lang="en-CA" dirty="0"/>
              <a:t>I used to worry about which controller to use …</a:t>
            </a:r>
          </a:p>
          <a:p>
            <a:pPr lvl="1"/>
            <a:r>
              <a:rPr lang="en-CA" dirty="0"/>
              <a:t>Now, I create one controller caller "Remotes" for all [Remote] actions</a:t>
            </a:r>
          </a:p>
          <a:p>
            <a:pPr lvl="2"/>
            <a:r>
              <a:rPr lang="en-CA" dirty="0"/>
              <a:t>It's just a suggestion … no magical implications</a:t>
            </a:r>
          </a:p>
          <a:p>
            <a:pPr lvl="3"/>
            <a:r>
              <a:rPr lang="en-CA" dirty="0"/>
              <a:t>... "Fred" would work just as well … but will lose marks: </a:t>
            </a:r>
            <a:r>
              <a:rPr lang="en-CA" b="1" u="sng" dirty="0"/>
              <a:t>meaningful names</a:t>
            </a:r>
            <a:r>
              <a:rPr lang="en-CA" dirty="0"/>
              <a:t> … remember?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Remote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OrderDateNotFuture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"Remotes"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219015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481329"/>
            <a:ext cx="11521440" cy="4719174"/>
          </a:xfrm>
        </p:spPr>
        <p:txBody>
          <a:bodyPr>
            <a:normAutofit/>
          </a:bodyPr>
          <a:lstStyle/>
          <a:p>
            <a:r>
              <a:rPr lang="en-US" dirty="0"/>
              <a:t>A self-validating model can have field annotations as well</a:t>
            </a:r>
          </a:p>
          <a:p>
            <a:pPr lvl="1"/>
            <a:r>
              <a:rPr lang="en-US" dirty="0"/>
              <a:t>Just appreciate which runs when.  </a:t>
            </a:r>
          </a:p>
          <a:p>
            <a:pPr lvl="1"/>
            <a:r>
              <a:rPr lang="en-US" dirty="0"/>
              <a:t>Error check-and-display code are the same for both, in controller &amp; view</a:t>
            </a:r>
          </a:p>
          <a:p>
            <a:r>
              <a:rPr lang="en-US" dirty="0"/>
              <a:t>Annotations from Microsoft run on the client (browser)</a:t>
            </a:r>
          </a:p>
          <a:p>
            <a:pPr lvl="1"/>
            <a:r>
              <a:rPr lang="en-US" dirty="0"/>
              <a:t>Reducing invalid traffic to the server</a:t>
            </a:r>
          </a:p>
          <a:p>
            <a:r>
              <a:rPr lang="en-US" dirty="0"/>
              <a:t>[Remote] runs on the server, while user is typing on the page</a:t>
            </a:r>
          </a:p>
          <a:p>
            <a:pPr lvl="1"/>
            <a:r>
              <a:rPr lang="en-US" dirty="0"/>
              <a:t>Providing real-time feedback to the client</a:t>
            </a:r>
          </a:p>
          <a:p>
            <a:pPr lvl="2"/>
            <a:r>
              <a:rPr lang="en-US" dirty="0"/>
              <a:t>And inhibiting invalid traffic to the server</a:t>
            </a:r>
          </a:p>
          <a:p>
            <a:r>
              <a:rPr lang="en-US" dirty="0"/>
              <a:t>Custom annotations &amp; the Validate method on the model</a:t>
            </a:r>
          </a:p>
          <a:p>
            <a:pPr lvl="1"/>
            <a:r>
              <a:rPr lang="en-US" dirty="0"/>
              <a:t>Run when the page is submitted to the server</a:t>
            </a:r>
          </a:p>
          <a:p>
            <a:pPr lvl="2"/>
            <a:r>
              <a:rPr lang="en-US"/>
              <a:t>…and </a:t>
            </a:r>
            <a:r>
              <a:rPr lang="en-US" dirty="0"/>
              <a:t>the Validate code can be much more comprehensive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Annotations and self-validating Models</a:t>
            </a:r>
          </a:p>
        </p:txBody>
      </p:sp>
    </p:spTree>
    <p:extLst>
      <p:ext uri="{BB962C8B-B14F-4D97-AF65-F5344CB8AC3E}">
        <p14:creationId xmlns:p14="http://schemas.microsoft.com/office/powerpoint/2010/main" val="4102901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Occasionally, you have to validate one field against another</a:t>
            </a:r>
          </a:p>
          <a:p>
            <a:pPr lvl="1"/>
            <a:r>
              <a:rPr lang="en-CA" dirty="0"/>
              <a:t>Remote allows you to pass additional fields, by name: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r>
              <a:rPr lang="en-CA" dirty="0"/>
              <a:t>The receiving method must expect 3 parameters: target plus 2 additions</a:t>
            </a:r>
          </a:p>
          <a:p>
            <a:pPr lvl="2"/>
            <a:r>
              <a:rPr lang="en-CA" dirty="0"/>
              <a:t>With identical names &amp; data types (any order):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This remote action fires when the user types into username</a:t>
            </a:r>
          </a:p>
          <a:p>
            <a:pPr lvl="1"/>
            <a:r>
              <a:rPr lang="en-CA" dirty="0"/>
              <a:t>It will not run when </a:t>
            </a:r>
            <a:r>
              <a:rPr lang="en-CA" dirty="0" err="1"/>
              <a:t>firstName</a:t>
            </a:r>
            <a:r>
              <a:rPr lang="en-CA" dirty="0"/>
              <a:t> and </a:t>
            </a:r>
            <a:r>
              <a:rPr lang="en-CA" dirty="0" err="1"/>
              <a:t>lastName</a:t>
            </a:r>
            <a:r>
              <a:rPr lang="en-CA" dirty="0"/>
              <a:t> are changed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Remote: Additional fields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209005" y="4563501"/>
            <a:ext cx="119829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JsonResult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CheckUserName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CA" sz="20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1851" y="2196382"/>
            <a:ext cx="1108601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CA" sz="2000" dirty="0">
                <a:solidFill>
                  <a:srgbClr val="2B91AF"/>
                </a:solidFill>
                <a:latin typeface="Consolas" panose="020B0609020204030204" pitchFamily="49" charset="0"/>
              </a:rPr>
              <a:t>Remote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CheckUserName</a:t>
            </a:r>
            <a:r>
              <a:rPr lang="en-CA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sz="2000" dirty="0">
                <a:solidFill>
                  <a:srgbClr val="A31515"/>
                </a:solidFill>
                <a:latin typeface="Consolas" panose="020B0609020204030204" pitchFamily="49" charset="0"/>
              </a:rPr>
              <a:t>"Remotes"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AdditionalFields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FirstName</a:t>
            </a:r>
            <a:r>
              <a:rPr lang="en-CA" sz="2000" dirty="0">
                <a:solidFill>
                  <a:srgbClr val="A31515"/>
                </a:solidFill>
                <a:latin typeface="Consolas" panose="020B0609020204030204" pitchFamily="49" charset="0"/>
              </a:rPr>
              <a:t>, </a:t>
            </a:r>
            <a:r>
              <a:rPr lang="en-CA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LastName</a:t>
            </a:r>
            <a:r>
              <a:rPr lang="en-CA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en-CA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459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1" y="1481329"/>
            <a:ext cx="11582400" cy="4525963"/>
          </a:xfrm>
        </p:spPr>
        <p:txBody>
          <a:bodyPr>
            <a:normAutofit fontScale="62500" lnSpcReduction="20000"/>
          </a:bodyPr>
          <a:lstStyle/>
          <a:p>
            <a:pPr marL="109728" indent="0">
              <a:buNone/>
            </a:pPr>
            <a:r>
              <a:rPr lang="en-CA" sz="28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CA" sz="2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CA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28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CA" sz="2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 err="1">
                <a:solidFill>
                  <a:srgbClr val="008000"/>
                </a:solidFill>
                <a:latin typeface="Consolas" panose="020B0609020204030204" pitchFamily="49" charset="0"/>
              </a:rPr>
              <a:t>userName</a:t>
            </a:r>
            <a:r>
              <a:rPr lang="en-CA" sz="2800" dirty="0">
                <a:solidFill>
                  <a:srgbClr val="008000"/>
                </a:solidFill>
                <a:latin typeface="Consolas" panose="020B0609020204030204" pitchFamily="49" charset="0"/>
              </a:rPr>
              <a:t> cannot be derived from </a:t>
            </a:r>
            <a:r>
              <a:rPr lang="en-CA" sz="2800" dirty="0" err="1">
                <a:solidFill>
                  <a:srgbClr val="008000"/>
                </a:solidFill>
                <a:latin typeface="Consolas" panose="020B0609020204030204" pitchFamily="49" charset="0"/>
              </a:rPr>
              <a:t>firstName</a:t>
            </a:r>
            <a:r>
              <a:rPr lang="en-CA" sz="2800" dirty="0">
                <a:solidFill>
                  <a:srgbClr val="008000"/>
                </a:solidFill>
                <a:latin typeface="Consolas" panose="020B0609020204030204" pitchFamily="49" charset="0"/>
              </a:rPr>
              <a:t> or </a:t>
            </a:r>
            <a:r>
              <a:rPr lang="en-CA" sz="2800" dirty="0" err="1">
                <a:solidFill>
                  <a:srgbClr val="008000"/>
                </a:solidFill>
                <a:latin typeface="Consolas" panose="020B0609020204030204" pitchFamily="49" charset="0"/>
              </a:rPr>
              <a:t>lastName</a:t>
            </a:r>
            <a:endParaRPr lang="en-CA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28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CA" sz="2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CA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28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CA" sz="2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CA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param</a:t>
            </a:r>
            <a:r>
              <a:rPr lang="en-CA" sz="2800" dirty="0">
                <a:solidFill>
                  <a:srgbClr val="808080"/>
                </a:solidFill>
                <a:latin typeface="Consolas" panose="020B0609020204030204" pitchFamily="49" charset="0"/>
              </a:rPr>
              <a:t> name="</a:t>
            </a:r>
            <a:r>
              <a:rPr lang="en-CA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en-CA" sz="2800" dirty="0">
                <a:solidFill>
                  <a:srgbClr val="808080"/>
                </a:solidFill>
                <a:latin typeface="Consolas" panose="020B0609020204030204" pitchFamily="49" charset="0"/>
              </a:rPr>
              <a:t>"&gt;&lt;/</a:t>
            </a:r>
            <a:r>
              <a:rPr lang="en-CA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param</a:t>
            </a:r>
            <a:r>
              <a:rPr lang="en-CA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CA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28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CA" sz="2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CA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param</a:t>
            </a:r>
            <a:r>
              <a:rPr lang="en-CA" sz="2800" dirty="0">
                <a:solidFill>
                  <a:srgbClr val="808080"/>
                </a:solidFill>
                <a:latin typeface="Consolas" panose="020B0609020204030204" pitchFamily="49" charset="0"/>
              </a:rPr>
              <a:t> name="</a:t>
            </a:r>
            <a:r>
              <a:rPr lang="en-CA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CA" sz="2800" dirty="0">
                <a:solidFill>
                  <a:srgbClr val="808080"/>
                </a:solidFill>
                <a:latin typeface="Consolas" panose="020B0609020204030204" pitchFamily="49" charset="0"/>
              </a:rPr>
              <a:t>"&gt;&lt;/</a:t>
            </a:r>
            <a:r>
              <a:rPr lang="en-CA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param</a:t>
            </a:r>
            <a:r>
              <a:rPr lang="en-CA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CA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28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CA" sz="2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CA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param</a:t>
            </a:r>
            <a:r>
              <a:rPr lang="en-CA" sz="2800" dirty="0">
                <a:solidFill>
                  <a:srgbClr val="808080"/>
                </a:solidFill>
                <a:latin typeface="Consolas" panose="020B0609020204030204" pitchFamily="49" charset="0"/>
              </a:rPr>
              <a:t> name="</a:t>
            </a:r>
            <a:r>
              <a:rPr lang="en-CA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CA" sz="2800" dirty="0">
                <a:solidFill>
                  <a:srgbClr val="808080"/>
                </a:solidFill>
                <a:latin typeface="Consolas" panose="020B0609020204030204" pitchFamily="49" charset="0"/>
              </a:rPr>
              <a:t>"&gt;&lt;/</a:t>
            </a:r>
            <a:r>
              <a:rPr lang="en-CA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param</a:t>
            </a:r>
            <a:r>
              <a:rPr lang="en-CA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CA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28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CA" sz="2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&lt;returns&gt;&lt;/returns&gt;</a:t>
            </a:r>
            <a:endParaRPr lang="en-CA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JsonResult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CheckUserName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userName.ToLower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109728" indent="0">
              <a:buNone/>
            </a:pP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CA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userName.Contains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firstName.ToLower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()) || </a:t>
            </a:r>
            <a:r>
              <a:rPr lang="en-CA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userName.Contains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lastName.ToLower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()))</a:t>
            </a: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2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userName</a:t>
            </a:r>
            <a:r>
              <a:rPr lang="en-CA" sz="2800" dirty="0">
                <a:solidFill>
                  <a:srgbClr val="A31515"/>
                </a:solidFill>
                <a:latin typeface="Consolas" panose="020B0609020204030204" pitchFamily="49" charset="0"/>
              </a:rPr>
              <a:t> cannot be derived from user's first or last name"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CA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Sample Remote Action for </a:t>
            </a:r>
            <a:r>
              <a:rPr lang="en-CA" dirty="0" err="1"/>
              <a:t>userName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20145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user may not have entered the other fields yet</a:t>
            </a:r>
          </a:p>
          <a:p>
            <a:r>
              <a:rPr lang="en-CA" dirty="0"/>
              <a:t>If input is initially valid …</a:t>
            </a:r>
          </a:p>
          <a:p>
            <a:pPr lvl="1"/>
            <a:r>
              <a:rPr lang="en-CA" dirty="0"/>
              <a:t>And user changes a secondary field</a:t>
            </a:r>
          </a:p>
          <a:p>
            <a:pPr lvl="1"/>
            <a:r>
              <a:rPr lang="en-CA" dirty="0"/>
              <a:t>Primary field is not re-evaluated</a:t>
            </a:r>
          </a:p>
          <a:p>
            <a:pPr lvl="2"/>
            <a:r>
              <a:rPr lang="en-CA" dirty="0">
                <a:sym typeface="Wingdings" panose="05000000000000000000" pitchFamily="2" charset="2"/>
              </a:rPr>
              <a:t> because user wasn't typing into the primary field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Remote limitations</a:t>
            </a:r>
            <a:br>
              <a:rPr lang="en-CA"/>
            </a:br>
            <a:r>
              <a:rPr lang="en-CA"/>
              <a:t>When referencing other fields on the page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14597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81329"/>
            <a:ext cx="11582400" cy="4525963"/>
          </a:xfrm>
        </p:spPr>
        <p:txBody>
          <a:bodyPr>
            <a:normAutofit/>
          </a:bodyPr>
          <a:lstStyle/>
          <a:p>
            <a:r>
              <a:rPr lang="en-CA" dirty="0"/>
              <a:t>Single-field edits:</a:t>
            </a:r>
          </a:p>
          <a:p>
            <a:pPr lvl="1"/>
            <a:r>
              <a:rPr lang="en-CA" dirty="0"/>
              <a:t>Corporate-standard pattern checks: postal codes</a:t>
            </a:r>
          </a:p>
          <a:p>
            <a:pPr lvl="1"/>
            <a:r>
              <a:rPr lang="en-CA" dirty="0"/>
              <a:t>Validate a foreign-key reference</a:t>
            </a:r>
          </a:p>
          <a:p>
            <a:pPr lvl="1"/>
            <a:r>
              <a:rPr lang="en-CA" dirty="0"/>
              <a:t>Ensure not creating duplicates … duplicate key or non-key fields</a:t>
            </a:r>
          </a:p>
          <a:p>
            <a:r>
              <a:rPr lang="en-CA" dirty="0"/>
              <a:t>Differentiates between Edit &amp; Create</a:t>
            </a:r>
          </a:p>
          <a:p>
            <a:pPr lvl="1"/>
            <a:r>
              <a:rPr lang="en-CA" dirty="0"/>
              <a:t>[Remote] only fires if the input field is visible, changed and not empty</a:t>
            </a:r>
          </a:p>
          <a:p>
            <a:pPr lvl="2"/>
            <a:r>
              <a:rPr lang="en-CA" dirty="0"/>
              <a:t>…so, if the key is already on file, this must be a duplicate Create</a:t>
            </a:r>
          </a:p>
          <a:p>
            <a:r>
              <a:rPr lang="en-CA" dirty="0"/>
              <a:t>Remember: </a:t>
            </a:r>
          </a:p>
          <a:p>
            <a:pPr lvl="1"/>
            <a:r>
              <a:rPr lang="en-CA" dirty="0"/>
              <a:t>You don't need to check for nulls</a:t>
            </a:r>
          </a:p>
          <a:p>
            <a:pPr lvl="2"/>
            <a:r>
              <a:rPr lang="en-CA" dirty="0"/>
              <a:t>Leave that up to [Required] …</a:t>
            </a:r>
          </a:p>
          <a:p>
            <a:pPr lvl="3"/>
            <a:r>
              <a:rPr lang="en-CA" dirty="0"/>
              <a:t>[Remote] won't be called if the user empties or skips the field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Remote: does have its uses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06518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So you can't re-use things like a date-check</a:t>
            </a:r>
          </a:p>
          <a:p>
            <a:pPr lvl="1"/>
            <a:r>
              <a:rPr lang="en-CA" dirty="0"/>
              <a:t>It's looking for a field named </a:t>
            </a:r>
            <a:r>
              <a:rPr lang="en-CA" dirty="0" err="1"/>
              <a:t>orderDate</a:t>
            </a:r>
            <a:r>
              <a:rPr lang="en-CA" dirty="0"/>
              <a:t>, not </a:t>
            </a:r>
            <a:r>
              <a:rPr lang="en-CA" dirty="0" err="1"/>
              <a:t>dateOfBirth</a:t>
            </a:r>
            <a:r>
              <a:rPr lang="en-CA" dirty="0"/>
              <a:t> or </a:t>
            </a:r>
            <a:r>
              <a:rPr lang="en-CA" dirty="0" err="1"/>
              <a:t>dateOfDeath</a:t>
            </a:r>
            <a:r>
              <a:rPr lang="en-CA" dirty="0"/>
              <a:t> or … you get the idea</a:t>
            </a:r>
          </a:p>
          <a:p>
            <a:pPr lvl="1"/>
            <a:endParaRPr lang="en-CA" dirty="0"/>
          </a:p>
          <a:p>
            <a:r>
              <a:rPr lang="en-CA" dirty="0"/>
              <a:t>What if the action had 5 optional parameters?</a:t>
            </a:r>
          </a:p>
          <a:p>
            <a:pPr lvl="1"/>
            <a:r>
              <a:rPr lang="en-CA" dirty="0"/>
              <a:t>Each </a:t>
            </a:r>
            <a:r>
              <a:rPr lang="en-CA" dirty="0" err="1"/>
              <a:t>Nullable</a:t>
            </a:r>
            <a:r>
              <a:rPr lang="en-CA" dirty="0"/>
              <a:t>&lt;&gt; or a known default value?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Remote uses a Controller </a:t>
            </a:r>
            <a:r>
              <a:rPr lang="en-CA" i="1" dirty="0"/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905759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599" y="1481329"/>
            <a:ext cx="11512731" cy="4525963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Annotations you can re-use</a:t>
            </a:r>
          </a:p>
          <a:p>
            <a:pPr lvl="1"/>
            <a:r>
              <a:rPr lang="en-CA" dirty="0"/>
              <a:t>These aren't defined for any one model</a:t>
            </a:r>
          </a:p>
          <a:p>
            <a:pPr lvl="2"/>
            <a:r>
              <a:rPr lang="en-CA" dirty="0"/>
              <a:t>They can be used by any model</a:t>
            </a:r>
          </a:p>
          <a:p>
            <a:r>
              <a:rPr lang="en-CA" dirty="0"/>
              <a:t>They're methods, not actions</a:t>
            </a:r>
          </a:p>
          <a:p>
            <a:pPr lvl="1"/>
            <a:r>
              <a:rPr lang="en-CA" dirty="0"/>
              <a:t>Their parameters aren't name-dependent</a:t>
            </a:r>
          </a:p>
          <a:p>
            <a:r>
              <a:rPr lang="en-CA" dirty="0"/>
              <a:t>Good things to put into a centralised Class Library</a:t>
            </a:r>
          </a:p>
          <a:p>
            <a:r>
              <a:rPr lang="en-CA" dirty="0"/>
              <a:t>For example:</a:t>
            </a:r>
          </a:p>
          <a:p>
            <a:pPr lvl="1"/>
            <a:r>
              <a:rPr lang="en-CA" dirty="0"/>
              <a:t>Limit the number of words in a field</a:t>
            </a:r>
          </a:p>
          <a:p>
            <a:pPr lvl="1"/>
            <a:r>
              <a:rPr lang="en-CA" dirty="0"/>
              <a:t>Common regular expressions</a:t>
            </a:r>
          </a:p>
          <a:p>
            <a:pPr lvl="1"/>
            <a:r>
              <a:rPr lang="en-CA" dirty="0"/>
              <a:t>Date checks … not in future, not in past</a:t>
            </a:r>
          </a:p>
          <a:p>
            <a:pPr lvl="1"/>
            <a:r>
              <a:rPr lang="en-CA" dirty="0" err="1"/>
              <a:t>IsNumeric</a:t>
            </a:r>
            <a:r>
              <a:rPr lang="en-CA" dirty="0"/>
              <a:t>, </a:t>
            </a:r>
            <a:r>
              <a:rPr lang="en-CA" dirty="0" err="1"/>
              <a:t>IsInteger</a:t>
            </a:r>
            <a:r>
              <a:rPr lang="en-CA" dirty="0"/>
              <a:t>, Capitalise, etc.</a:t>
            </a:r>
          </a:p>
          <a:p>
            <a:r>
              <a:rPr lang="en-CA" dirty="0"/>
              <a:t>But they can't change the value of a field: upper/lower/trim, etc.</a:t>
            </a:r>
          </a:p>
          <a:p>
            <a:pPr lvl="2"/>
            <a:r>
              <a:rPr lang="en-CA" dirty="0"/>
              <a:t>…the model's Validate method (later) can do that, plus everything an Annotation can.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Custom Annotations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179889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28575" cmpd="sng">
          <a:headEnd type="none" w="med" len="med"/>
          <a:tailEnd type="arrow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headEnd type="none" w="med" len="med"/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28575" cmpd="sng">
          <a:solidFill>
            <a:srgbClr val="00B0F0"/>
          </a:solidFill>
          <a:headEnd type="none" w="med" len="med"/>
          <a:tailEnd type="arrow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28575" cmpd="sng">
          <a:solidFill>
            <a:srgbClr val="00B0F0"/>
          </a:solidFill>
          <a:headEnd type="none" w="med" len="med"/>
          <a:tailEnd type="arrow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01_Core_CreatingAWebSite</Template>
  <TotalTime>3631</TotalTime>
  <Words>2186</Words>
  <Application>Microsoft Office PowerPoint</Application>
  <PresentationFormat>Widescreen</PresentationFormat>
  <Paragraphs>325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Calibri</vt:lpstr>
      <vt:lpstr>Consolas</vt:lpstr>
      <vt:lpstr>Lucida Sans Unicode</vt:lpstr>
      <vt:lpstr>Verdana</vt:lpstr>
      <vt:lpstr>Wingdings</vt:lpstr>
      <vt:lpstr>Wingdings 2</vt:lpstr>
      <vt:lpstr>Wingdings 3</vt:lpstr>
      <vt:lpstr>Concourse</vt:lpstr>
      <vt:lpstr>1_Concourse</vt:lpstr>
      <vt:lpstr>2_Concourse</vt:lpstr>
      <vt:lpstr>MVC Custom Validations</vt:lpstr>
      <vt:lpstr>Custom Validation Alternatives</vt:lpstr>
      <vt:lpstr>[Remote("OrderDateNotFuture", "Remotes")]</vt:lpstr>
      <vt:lpstr>Remote: Additional fields</vt:lpstr>
      <vt:lpstr>Sample Remote Action for userName</vt:lpstr>
      <vt:lpstr>Remote limitations When referencing other fields on the page</vt:lpstr>
      <vt:lpstr>Remote: does have its uses</vt:lpstr>
      <vt:lpstr>Remote uses a Controller Action</vt:lpstr>
      <vt:lpstr>Custom Annotations</vt:lpstr>
      <vt:lpstr>Create a Class Library</vt:lpstr>
      <vt:lpstr>Creating a separate Core Class Library</vt:lpstr>
      <vt:lpstr>Adding a Core Class Library to Site's solution</vt:lpstr>
      <vt:lpstr>Add new class to Class Library The suffix "Attribute" is not necessary and can be left off in use</vt:lpstr>
      <vt:lpstr>Custom Annotation Classes</vt:lpstr>
      <vt:lpstr>There are 2 IsValid methods …which on should you override in custom annotations?</vt:lpstr>
      <vt:lpstr>Add namespace containing ValidationAttribute …class libraries are "thin" … don't carry specialised libraries - in Core, these ae added using NuGet</vt:lpstr>
      <vt:lpstr>Fill out a postal edit - in some applications, postalCode is optional, so null is OK - if you need it, add [Required]</vt:lpstr>
      <vt:lpstr>Word-Count Validator</vt:lpstr>
      <vt:lpstr>ErrorMessage vs hard-coded message</vt:lpstr>
      <vt:lpstr>Back at Web Site: Add a Reference to your Class Library …well, to its compiled .dll … here, I'm using its debug version </vt:lpstr>
      <vt:lpstr>Huh … new wrinkles</vt:lpstr>
      <vt:lpstr>Applying Custom Annotations - model needs a "using" reference to the class library</vt:lpstr>
      <vt:lpstr>Custom Annotations Normally: let null pass</vt:lpstr>
      <vt:lpstr>Self-Validating Model</vt:lpstr>
      <vt:lpstr>IValidatableObject</vt:lpstr>
      <vt:lpstr>Self-Validating Models</vt:lpstr>
      <vt:lpstr>Self-Validating Models &amp; Annotations</vt:lpstr>
      <vt:lpstr>Self-Validating Example</vt:lpstr>
      <vt:lpstr>Ummm … .NET Core 1.0 is "incomplete"</vt:lpstr>
      <vt:lpstr>Annotations and self-validating Models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dturton</dc:creator>
  <cp:lastModifiedBy>David Turton</cp:lastModifiedBy>
  <cp:revision>50</cp:revision>
  <dcterms:created xsi:type="dcterms:W3CDTF">2016-08-14T19:16:50Z</dcterms:created>
  <dcterms:modified xsi:type="dcterms:W3CDTF">2016-08-23T13:51:35Z</dcterms:modified>
</cp:coreProperties>
</file>