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5" r:id="rId3"/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b0a00b8392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b0a00b8392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b0a00b8392_0_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b0a00b8392_0_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0ecd25462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b0ecd25462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b0ecd25462_0_7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b0ecd25462_0_7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0ecd25462_0_15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b0ecd25462_0_15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b0ecd25462_0_22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b0ecd25462_0_22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b0ecd25462_0_30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b0ecd25462_0_30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2"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3"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2"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3"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3"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4"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3"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4"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5"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6"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0"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1"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>
  <p:cSld name="Title, Conte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2"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idx="1"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4"/>
          <p:cNvSpPr txBox="1"/>
          <p:nvPr>
            <p:ph idx="1"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4"/>
          <p:cNvSpPr txBox="1"/>
          <p:nvPr>
            <p:ph idx="2"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3"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1"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2"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3"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2"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6"/>
          <p:cNvSpPr txBox="1"/>
          <p:nvPr>
            <p:ph idx="3"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1"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7"/>
          <p:cNvSpPr txBox="1"/>
          <p:nvPr>
            <p:ph idx="2"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2"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8"/>
          <p:cNvSpPr txBox="1"/>
          <p:nvPr>
            <p:ph idx="3"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8"/>
          <p:cNvSpPr txBox="1"/>
          <p:nvPr>
            <p:ph idx="4"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9"/>
          <p:cNvSpPr txBox="1"/>
          <p:nvPr>
            <p:ph idx="1"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29"/>
          <p:cNvSpPr txBox="1"/>
          <p:nvPr>
            <p:ph idx="2"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3"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29"/>
          <p:cNvSpPr txBox="1"/>
          <p:nvPr>
            <p:ph idx="4"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9"/>
          <p:cNvSpPr txBox="1"/>
          <p:nvPr>
            <p:ph idx="5"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9"/>
          <p:cNvSpPr txBox="1"/>
          <p:nvPr>
            <p:ph idx="6"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>
  <p:cSld name="Title,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3"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1193400" y="1737720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" name="Google Shape;7;p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1207440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6"/>
          <p:cNvCxnSpPr/>
          <p:nvPr/>
        </p:nvCxnSpPr>
        <p:spPr>
          <a:xfrm>
            <a:off x="1193400" y="1737720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16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1142880" y="1745160"/>
            <a:ext cx="91437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Final Presentation</a:t>
            </a:r>
            <a:endParaRPr b="0" i="0" sz="8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0"/>
          <p:cNvSpPr txBox="1"/>
          <p:nvPr/>
        </p:nvSpPr>
        <p:spPr>
          <a:xfrm>
            <a:off x="1523880" y="3533400"/>
            <a:ext cx="9143640" cy="2441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4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AUTONOMOUS SYSTEM B</a:t>
            </a:r>
            <a:endParaRPr b="0" i="0" sz="154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154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GROUP A</a:t>
            </a:r>
            <a:endParaRPr b="0" i="0" sz="154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154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154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YOUNSUK CHOI</a:t>
            </a:r>
            <a:endParaRPr b="0" i="0" sz="154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154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CAIO LUIZ CANDEIAS FLORES</a:t>
            </a:r>
            <a:endParaRPr b="0" i="0" sz="154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154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UKAMAKA AKUMILI ANAEDU</a:t>
            </a:r>
            <a:endParaRPr b="0" i="0" sz="154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154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PRITISH SANJAY SAMANT</a:t>
            </a:r>
            <a:endParaRPr b="0" i="0" sz="154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11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Deep Learning &amp; CNN</a:t>
            </a:r>
            <a:endParaRPr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1097280" y="1845734"/>
            <a:ext cx="4768682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714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Deep learning uses Artificial network to predict or classify different types of data.</a:t>
            </a:r>
            <a:endParaRPr sz="1900"/>
          </a:p>
          <a:p>
            <a:pPr indent="-1714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It consists of different types of layers; input layer, hidden layers and output layer.</a:t>
            </a:r>
            <a:endParaRPr sz="1900"/>
          </a:p>
          <a:p>
            <a:pPr indent="-1714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A convolutional neural network (CNN) is a type of artificial neural network used primarily for image recognition and processing, due to its ability to recognize patterns in images.</a:t>
            </a:r>
            <a:endParaRPr sz="1900"/>
          </a:p>
          <a:p>
            <a:pPr indent="-1714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Types of CNN architectures – Lenet, VGGNet, ResNet, MobileNets, ZFNet, AlexNet, etc.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247" name="Google Shape;247;p39"/>
          <p:cNvSpPr/>
          <p:nvPr/>
        </p:nvSpPr>
        <p:spPr>
          <a:xfrm>
            <a:off x="0" y="6488675"/>
            <a:ext cx="257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Pritish Sanjay Samant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diagram of a network&#10;&#10;Description automatically generated" id="248" name="Google Shape;24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5306" y="2084461"/>
            <a:ext cx="4278701" cy="315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Lenet Model</a:t>
            </a:r>
            <a:endParaRPr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1097275" y="2379128"/>
            <a:ext cx="7028700" cy="26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714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LeNet was developed in 1998 by Yann LeCun, Corinna Cortes, and Christopher Burges.</a:t>
            </a:r>
            <a:endParaRPr sz="1900"/>
          </a:p>
          <a:p>
            <a:pPr indent="-1714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Lenet – First CNN architecture.</a:t>
            </a:r>
            <a:endParaRPr sz="1900"/>
          </a:p>
          <a:p>
            <a:pPr indent="-1714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Lenet is an algorithm or architecture based on Convolutional Neural Network.</a:t>
            </a:r>
            <a:endParaRPr sz="1900"/>
          </a:p>
          <a:p>
            <a:pPr indent="-1714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Three convolutional layers, two pooling layers, one fully connected layer, and one output layer make up the seven layers of the convolutional neural network Lenet.</a:t>
            </a:r>
            <a:endParaRPr sz="19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900"/>
          </a:p>
        </p:txBody>
      </p:sp>
      <p:sp>
        <p:nvSpPr>
          <p:cNvPr id="255" name="Google Shape;255;p40"/>
          <p:cNvSpPr/>
          <p:nvPr/>
        </p:nvSpPr>
        <p:spPr>
          <a:xfrm>
            <a:off x="0" y="6488675"/>
            <a:ext cx="320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Pritish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Sanjay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Samant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Lenet Model</a:t>
            </a:r>
            <a:endParaRPr/>
          </a:p>
        </p:txBody>
      </p:sp>
      <p:sp>
        <p:nvSpPr>
          <p:cNvPr id="261" name="Google Shape;261;p41"/>
          <p:cNvSpPr/>
          <p:nvPr/>
        </p:nvSpPr>
        <p:spPr>
          <a:xfrm>
            <a:off x="0" y="6488675"/>
            <a:ext cx="269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Pritish Sanjay Samant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aph of loss and loss&#10;&#10;Description automatically generated with medium confidence" id="262" name="Google Shape;26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2691" y="4035095"/>
            <a:ext cx="4793673" cy="20033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a graph&#10;&#10;Description automatically generated" id="263" name="Google Shape;26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3207" y="1737360"/>
            <a:ext cx="4564611" cy="22977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264" name="Google Shape;264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7200" y="1886650"/>
            <a:ext cx="6096000" cy="42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FastAI Model</a:t>
            </a:r>
            <a:endParaRPr b="0" sz="4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2"/>
          <p:cNvSpPr/>
          <p:nvPr/>
        </p:nvSpPr>
        <p:spPr>
          <a:xfrm>
            <a:off x="8269" y="6488650"/>
            <a:ext cx="3125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Caio Luiz Candeias Flores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2"/>
          <p:cNvSpPr txBox="1"/>
          <p:nvPr/>
        </p:nvSpPr>
        <p:spPr>
          <a:xfrm>
            <a:off x="1260000" y="1980000"/>
            <a:ext cx="8438040" cy="27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127359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</a:pPr>
            <a:r>
              <a:t/>
            </a:r>
            <a:endParaRPr b="0" sz="2000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6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AutoNum type="arabicPeriod"/>
            </a:pPr>
            <a:r>
              <a:rPr b="0" lang="en-US" sz="2000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Data preprocessin</a:t>
            </a: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0" lang="en-US" sz="2000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and type of classification (multi and bin)</a:t>
            </a:r>
            <a:endParaRPr/>
          </a:p>
          <a:p>
            <a:pPr indent="-329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</a:pPr>
            <a:r>
              <a:t/>
            </a:r>
            <a:endParaRPr b="0" sz="2000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6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AutoNum type="arabicPeriod"/>
            </a:pPr>
            <a:r>
              <a:rPr b="0" lang="en-US" sz="2000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Optimizations (such as learning rate</a:t>
            </a: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lang="en-US" sz="2000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additional layers and freeze/unfreeze)</a:t>
            </a:r>
            <a:endParaRPr/>
          </a:p>
          <a:p>
            <a:pPr indent="-329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</a:pPr>
            <a:r>
              <a:t/>
            </a:r>
            <a:endParaRPr b="0" sz="2000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6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AutoNum type="arabicPeriod"/>
            </a:pPr>
            <a:r>
              <a:rPr b="0" lang="en-US" sz="2000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Evaluation metrics</a:t>
            </a:r>
            <a:endParaRPr/>
          </a:p>
          <a:p>
            <a:pPr indent="-329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</a:pPr>
            <a:r>
              <a:t/>
            </a:r>
            <a:endParaRPr b="0" sz="2000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6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AutoNum type="arabicPeriod"/>
            </a:pPr>
            <a:r>
              <a:rPr b="0" lang="en-US" sz="2000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Interpretation (curves and/or confusion matrix)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/>
          <p:nvPr/>
        </p:nvSpPr>
        <p:spPr>
          <a:xfrm>
            <a:off x="1097280" y="286560"/>
            <a:ext cx="10058100" cy="145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 b="0" sz="4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3"/>
          <p:cNvSpPr/>
          <p:nvPr/>
        </p:nvSpPr>
        <p:spPr>
          <a:xfrm>
            <a:off x="8270" y="6488650"/>
            <a:ext cx="28932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Caio Luiz Candeias Flores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3"/>
          <p:cNvSpPr txBox="1"/>
          <p:nvPr/>
        </p:nvSpPr>
        <p:spPr>
          <a:xfrm>
            <a:off x="1260000" y="2132400"/>
            <a:ext cx="8438100" cy="27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127359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</a:pPr>
            <a:r>
              <a:t/>
            </a:r>
            <a:endParaRPr b="0" sz="2000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6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AutoNum type="arabicPeriod"/>
            </a:pPr>
            <a:r>
              <a:rPr b="0" lang="en-US" sz="2000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transformation - random crop and resize of 224 pixels </a:t>
            </a:r>
            <a:endParaRPr/>
          </a:p>
          <a:p>
            <a:pPr indent="-329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</a:pPr>
            <a:r>
              <a:t/>
            </a:r>
            <a:endParaRPr b="0" sz="2000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6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Normalization and batch size of 64 images</a:t>
            </a:r>
            <a:endParaRPr/>
          </a:p>
          <a:p>
            <a:pPr indent="-329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</a:pPr>
            <a:r>
              <a:t/>
            </a:r>
            <a:endParaRPr b="0" sz="2000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6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Verify the images before training </a:t>
            </a:r>
            <a:endParaRPr/>
          </a:p>
          <a:p>
            <a:pPr indent="-329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</a:pPr>
            <a:r>
              <a:t/>
            </a:r>
            <a:endParaRPr b="0" sz="2000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4800" y="2333500"/>
            <a:ext cx="2547275" cy="256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/>
        </p:nvSpPr>
        <p:spPr>
          <a:xfrm>
            <a:off x="1097275" y="690225"/>
            <a:ext cx="100581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Optimizations</a:t>
            </a:r>
            <a:r>
              <a:rPr lang="en-US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Multi Classification - L</a:t>
            </a:r>
            <a:r>
              <a:rPr b="0" lang="en-US" sz="4800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earning </a:t>
            </a:r>
            <a:r>
              <a:rPr lang="en-US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lang="en-US" sz="4800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ate and </a:t>
            </a:r>
            <a:r>
              <a:rPr lang="en-US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lang="en-US" sz="4800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reeze/</a:t>
            </a:r>
            <a:r>
              <a:rPr lang="en-US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0" lang="en-US" sz="4800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nfreeze </a:t>
            </a:r>
            <a:endParaRPr b="0" sz="4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4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000" y="1845720"/>
            <a:ext cx="5514480" cy="416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0840" y="1845720"/>
            <a:ext cx="5400360" cy="416196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4"/>
          <p:cNvSpPr/>
          <p:nvPr/>
        </p:nvSpPr>
        <p:spPr>
          <a:xfrm>
            <a:off x="41400" y="6488640"/>
            <a:ext cx="249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Caio Luiz Candeias Flores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475" y="1846450"/>
            <a:ext cx="5458676" cy="42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5"/>
          <p:cNvSpPr/>
          <p:nvPr/>
        </p:nvSpPr>
        <p:spPr>
          <a:xfrm>
            <a:off x="41400" y="6488640"/>
            <a:ext cx="249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Caio Luiz Candeias Flores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5"/>
          <p:cNvSpPr/>
          <p:nvPr/>
        </p:nvSpPr>
        <p:spPr>
          <a:xfrm>
            <a:off x="1249550" y="790727"/>
            <a:ext cx="100581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Evaluation Metrics - Multi Classification</a:t>
            </a:r>
            <a:endParaRPr b="0" sz="4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8900" y="1846450"/>
            <a:ext cx="4911851" cy="42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680" y="1871640"/>
            <a:ext cx="5486040" cy="416196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6"/>
          <p:cNvSpPr/>
          <p:nvPr/>
        </p:nvSpPr>
        <p:spPr>
          <a:xfrm>
            <a:off x="41400" y="6488640"/>
            <a:ext cx="249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Caio Luiz Candeias Flores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6"/>
          <p:cNvSpPr/>
          <p:nvPr/>
        </p:nvSpPr>
        <p:spPr>
          <a:xfrm>
            <a:off x="1155600" y="522851"/>
            <a:ext cx="10058100" cy="11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35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Optimizations Bin Classification - Learning Rate and Freeze/Unfreeze </a:t>
            </a:r>
            <a:endParaRPr sz="335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750" y="1972075"/>
            <a:ext cx="5853300" cy="4126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7"/>
          <p:cNvSpPr/>
          <p:nvPr/>
        </p:nvSpPr>
        <p:spPr>
          <a:xfrm>
            <a:off x="41400" y="6488640"/>
            <a:ext cx="249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Caio Luiz Candeias Flores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7"/>
          <p:cNvSpPr/>
          <p:nvPr/>
        </p:nvSpPr>
        <p:spPr>
          <a:xfrm>
            <a:off x="1155600" y="34884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Evaluation Metrics - Bin Classification (Weed vs. Not Weed)</a:t>
            </a:r>
            <a:endParaRPr sz="456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26350" y="1995250"/>
            <a:ext cx="4670725" cy="396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50" y="1890725"/>
            <a:ext cx="5835950" cy="425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8"/>
          <p:cNvSpPr/>
          <p:nvPr/>
        </p:nvSpPr>
        <p:spPr>
          <a:xfrm>
            <a:off x="41400" y="6488640"/>
            <a:ext cx="249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Caio Luiz Candeias Flores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8"/>
          <p:cNvSpPr/>
          <p:nvPr/>
        </p:nvSpPr>
        <p:spPr>
          <a:xfrm>
            <a:off x="1155600" y="34884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Evaluation Metrics - Bin Classification - Extracted Images With ffmpeg</a:t>
            </a:r>
            <a:endParaRPr b="0" sz="35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8450" y="1932475"/>
            <a:ext cx="4426451" cy="392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838200" y="184805"/>
            <a:ext cx="10515600" cy="15058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Autonomous Precision Farming System</a:t>
            </a:r>
            <a:endParaRPr/>
          </a:p>
        </p:txBody>
      </p:sp>
      <p:pic>
        <p:nvPicPr>
          <p:cNvPr descr="A diagram of a drone&#10;&#10;Description automatically generated" id="149" name="Google Shape;14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650" y="1327849"/>
            <a:ext cx="10398925" cy="4918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1"/>
          <p:cNvSpPr/>
          <p:nvPr/>
        </p:nvSpPr>
        <p:spPr>
          <a:xfrm>
            <a:off x="8273" y="6488650"/>
            <a:ext cx="2017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Ukamaka Anaedu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9"/>
          <p:cNvSpPr/>
          <p:nvPr/>
        </p:nvSpPr>
        <p:spPr>
          <a:xfrm>
            <a:off x="1408825" y="2963097"/>
            <a:ext cx="10058100" cy="10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Thank you for the time! </a:t>
            </a:r>
            <a:endParaRPr sz="456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ctrTitle"/>
          </p:nvPr>
        </p:nvSpPr>
        <p:spPr>
          <a:xfrm>
            <a:off x="234898" y="100806"/>
            <a:ext cx="9795638" cy="1114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Use Cases</a:t>
            </a:r>
            <a:endParaRPr/>
          </a:p>
        </p:txBody>
      </p:sp>
      <p:pic>
        <p:nvPicPr>
          <p:cNvPr descr="A diagram of a drone monitoring system&#10;&#10;Description automatically generated" id="156" name="Google Shape;15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662" y="1721213"/>
            <a:ext cx="5211857" cy="44246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diagram of a autonomous driving vehicle&#10;&#10;Description automatically generated" id="157" name="Google Shape;15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2505" y="1820384"/>
            <a:ext cx="5828261" cy="442761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2"/>
          <p:cNvSpPr/>
          <p:nvPr/>
        </p:nvSpPr>
        <p:spPr>
          <a:xfrm>
            <a:off x="8273" y="6488650"/>
            <a:ext cx="2017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Ukamaka Anaedu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iagram of a farm&#10;&#10;Description automatically generated" id="163" name="Google Shape;16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67" y="1567656"/>
            <a:ext cx="5294716" cy="37514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diagram of a system&#10;&#10;Description automatically generated" id="164" name="Google Shape;16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3817" y="678976"/>
            <a:ext cx="5294715" cy="531314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3"/>
          <p:cNvSpPr/>
          <p:nvPr/>
        </p:nvSpPr>
        <p:spPr>
          <a:xfrm>
            <a:off x="8273" y="6488650"/>
            <a:ext cx="2017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Ukamaka Anaedu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/>
          <p:nvPr/>
        </p:nvSpPr>
        <p:spPr>
          <a:xfrm>
            <a:off x="8280" y="6488640"/>
            <a:ext cx="1416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Younsuk Choi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4"/>
          <p:cNvSpPr/>
          <p:nvPr/>
        </p:nvSpPr>
        <p:spPr>
          <a:xfrm>
            <a:off x="979714" y="1558212"/>
            <a:ext cx="10478400" cy="279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" name="Google Shape;172;p34"/>
          <p:cNvGrpSpPr/>
          <p:nvPr/>
        </p:nvGrpSpPr>
        <p:grpSpPr>
          <a:xfrm>
            <a:off x="716745" y="95675"/>
            <a:ext cx="10245015" cy="894900"/>
            <a:chOff x="1066965" y="3715952"/>
            <a:chExt cx="10245015" cy="894900"/>
          </a:xfrm>
        </p:grpSpPr>
        <p:sp>
          <p:nvSpPr>
            <p:cNvPr id="173" name="Google Shape;173;p34"/>
            <p:cNvSpPr txBox="1"/>
            <p:nvPr/>
          </p:nvSpPr>
          <p:spPr>
            <a:xfrm>
              <a:off x="1066965" y="3715952"/>
              <a:ext cx="8388600" cy="89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800" u="none" cap="none" strike="noStrik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Modeling_Initialization</a:t>
              </a:r>
              <a:endPara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4" name="Google Shape;174;p34"/>
            <p:cNvCxnSpPr/>
            <p:nvPr/>
          </p:nvCxnSpPr>
          <p:spPr>
            <a:xfrm>
              <a:off x="1066980" y="4610828"/>
              <a:ext cx="10245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pic>
        <p:nvPicPr>
          <p:cNvPr id="175" name="Google Shape;17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7062" y="1186526"/>
            <a:ext cx="9565576" cy="2881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7061" y="4265177"/>
            <a:ext cx="9500423" cy="202748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4"/>
          <p:cNvSpPr txBox="1"/>
          <p:nvPr/>
        </p:nvSpPr>
        <p:spPr>
          <a:xfrm>
            <a:off x="130629" y="2220686"/>
            <a:ext cx="167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Farmer_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ControlPanel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4"/>
          <p:cNvSpPr txBox="1"/>
          <p:nvPr/>
        </p:nvSpPr>
        <p:spPr>
          <a:xfrm>
            <a:off x="144624" y="4813423"/>
            <a:ext cx="167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Server_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ControlCenter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/>
          <p:nvPr/>
        </p:nvSpPr>
        <p:spPr>
          <a:xfrm>
            <a:off x="8280" y="6488640"/>
            <a:ext cx="1416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Younsuk Choi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5"/>
          <p:cNvSpPr/>
          <p:nvPr/>
        </p:nvSpPr>
        <p:spPr>
          <a:xfrm>
            <a:off x="979714" y="1558212"/>
            <a:ext cx="10478400" cy="279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" name="Google Shape;185;p35"/>
          <p:cNvGrpSpPr/>
          <p:nvPr/>
        </p:nvGrpSpPr>
        <p:grpSpPr>
          <a:xfrm>
            <a:off x="716746" y="95675"/>
            <a:ext cx="10245014" cy="894900"/>
            <a:chOff x="1066966" y="3715952"/>
            <a:chExt cx="10245014" cy="894900"/>
          </a:xfrm>
        </p:grpSpPr>
        <p:sp>
          <p:nvSpPr>
            <p:cNvPr id="186" name="Google Shape;186;p35"/>
            <p:cNvSpPr txBox="1"/>
            <p:nvPr/>
          </p:nvSpPr>
          <p:spPr>
            <a:xfrm>
              <a:off x="1066966" y="3715952"/>
              <a:ext cx="7998300" cy="89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4800" strike="noStrik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Modeling_Initialization</a:t>
              </a:r>
              <a:endParaRPr b="0" sz="4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7" name="Google Shape;187;p35"/>
            <p:cNvCxnSpPr/>
            <p:nvPr/>
          </p:nvCxnSpPr>
          <p:spPr>
            <a:xfrm>
              <a:off x="1066980" y="4610828"/>
              <a:ext cx="10245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pic>
        <p:nvPicPr>
          <p:cNvPr id="188" name="Google Shape;18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025" y="1108550"/>
            <a:ext cx="7723751" cy="265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8025" y="3884600"/>
            <a:ext cx="7723748" cy="23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5"/>
          <p:cNvSpPr txBox="1"/>
          <p:nvPr/>
        </p:nvSpPr>
        <p:spPr>
          <a:xfrm>
            <a:off x="851407" y="4976622"/>
            <a:ext cx="167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Autonomous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Vehicle</a:t>
            </a:r>
            <a:endParaRPr/>
          </a:p>
        </p:txBody>
      </p:sp>
      <p:sp>
        <p:nvSpPr>
          <p:cNvPr id="191" name="Google Shape;191;p35"/>
          <p:cNvSpPr txBox="1"/>
          <p:nvPr/>
        </p:nvSpPr>
        <p:spPr>
          <a:xfrm>
            <a:off x="851407" y="2290794"/>
            <a:ext cx="167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Drones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/>
          <p:nvPr/>
        </p:nvSpPr>
        <p:spPr>
          <a:xfrm>
            <a:off x="8280" y="6488640"/>
            <a:ext cx="1416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Younsuk Choi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6"/>
          <p:cNvSpPr/>
          <p:nvPr/>
        </p:nvSpPr>
        <p:spPr>
          <a:xfrm>
            <a:off x="979714" y="1558212"/>
            <a:ext cx="10478400" cy="279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" name="Google Shape;198;p36"/>
          <p:cNvGrpSpPr/>
          <p:nvPr/>
        </p:nvGrpSpPr>
        <p:grpSpPr>
          <a:xfrm>
            <a:off x="716760" y="95664"/>
            <a:ext cx="10245000" cy="894900"/>
            <a:chOff x="1066980" y="3715941"/>
            <a:chExt cx="10245000" cy="894900"/>
          </a:xfrm>
        </p:grpSpPr>
        <p:sp>
          <p:nvSpPr>
            <p:cNvPr id="199" name="Google Shape;199;p36"/>
            <p:cNvSpPr txBox="1"/>
            <p:nvPr/>
          </p:nvSpPr>
          <p:spPr>
            <a:xfrm>
              <a:off x="1066980" y="3715941"/>
              <a:ext cx="5679000" cy="89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4800" strike="noStrik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Modeling_Functionals</a:t>
              </a:r>
              <a:endParaRPr b="0" sz="4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0" name="Google Shape;200;p36"/>
            <p:cNvCxnSpPr/>
            <p:nvPr/>
          </p:nvCxnSpPr>
          <p:spPr>
            <a:xfrm>
              <a:off x="1066980" y="4610828"/>
              <a:ext cx="10245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pic>
        <p:nvPicPr>
          <p:cNvPr id="201" name="Google Shape;20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2255" y="1089623"/>
            <a:ext cx="7470032" cy="2459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2250" y="3654825"/>
            <a:ext cx="7437824" cy="260177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6"/>
          <p:cNvSpPr txBox="1"/>
          <p:nvPr/>
        </p:nvSpPr>
        <p:spPr>
          <a:xfrm>
            <a:off x="590150" y="2131310"/>
            <a:ext cx="167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Farmer_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ControlPanel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6"/>
          <p:cNvSpPr txBox="1"/>
          <p:nvPr/>
        </p:nvSpPr>
        <p:spPr>
          <a:xfrm>
            <a:off x="530220" y="4813423"/>
            <a:ext cx="167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Server_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ControlCenter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/>
          <p:nvPr/>
        </p:nvSpPr>
        <p:spPr>
          <a:xfrm>
            <a:off x="8280" y="6488640"/>
            <a:ext cx="1416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Younsuk Choi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7"/>
          <p:cNvSpPr/>
          <p:nvPr/>
        </p:nvSpPr>
        <p:spPr>
          <a:xfrm>
            <a:off x="979714" y="1558212"/>
            <a:ext cx="10478400" cy="279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1" name="Google Shape;211;p37"/>
          <p:cNvGrpSpPr/>
          <p:nvPr/>
        </p:nvGrpSpPr>
        <p:grpSpPr>
          <a:xfrm>
            <a:off x="716760" y="95664"/>
            <a:ext cx="10245000" cy="894900"/>
            <a:chOff x="1066980" y="3715941"/>
            <a:chExt cx="10245000" cy="894900"/>
          </a:xfrm>
        </p:grpSpPr>
        <p:sp>
          <p:nvSpPr>
            <p:cNvPr id="212" name="Google Shape;212;p37"/>
            <p:cNvSpPr txBox="1"/>
            <p:nvPr/>
          </p:nvSpPr>
          <p:spPr>
            <a:xfrm>
              <a:off x="1066980" y="3715941"/>
              <a:ext cx="5679000" cy="89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4800" strike="noStrik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Modeling_Functionals</a:t>
              </a:r>
              <a:endParaRPr b="0" sz="4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3" name="Google Shape;213;p37"/>
            <p:cNvCxnSpPr/>
            <p:nvPr/>
          </p:nvCxnSpPr>
          <p:spPr>
            <a:xfrm>
              <a:off x="1066980" y="4610828"/>
              <a:ext cx="10245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pic>
        <p:nvPicPr>
          <p:cNvPr id="214" name="Google Shape;21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4144" y="1405170"/>
            <a:ext cx="9173896" cy="2126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4143" y="3858945"/>
            <a:ext cx="9207709" cy="219876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7"/>
          <p:cNvSpPr txBox="1"/>
          <p:nvPr/>
        </p:nvSpPr>
        <p:spPr>
          <a:xfrm>
            <a:off x="590150" y="4976622"/>
            <a:ext cx="167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Autonomous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Vehicle</a:t>
            </a:r>
            <a:endParaRPr/>
          </a:p>
        </p:txBody>
      </p:sp>
      <p:sp>
        <p:nvSpPr>
          <p:cNvPr id="217" name="Google Shape;217;p37"/>
          <p:cNvSpPr txBox="1"/>
          <p:nvPr/>
        </p:nvSpPr>
        <p:spPr>
          <a:xfrm>
            <a:off x="851407" y="2290794"/>
            <a:ext cx="167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Drones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/>
          <p:nvPr/>
        </p:nvSpPr>
        <p:spPr>
          <a:xfrm>
            <a:off x="856861" y="1651457"/>
            <a:ext cx="10478400" cy="279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8"/>
          <p:cNvSpPr/>
          <p:nvPr/>
        </p:nvSpPr>
        <p:spPr>
          <a:xfrm>
            <a:off x="8280" y="6488640"/>
            <a:ext cx="1416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Younsuk Choi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38"/>
          <p:cNvGrpSpPr/>
          <p:nvPr/>
        </p:nvGrpSpPr>
        <p:grpSpPr>
          <a:xfrm>
            <a:off x="716760" y="95664"/>
            <a:ext cx="10245000" cy="894900"/>
            <a:chOff x="1066980" y="3715941"/>
            <a:chExt cx="10245000" cy="894900"/>
          </a:xfrm>
        </p:grpSpPr>
        <p:sp>
          <p:nvSpPr>
            <p:cNvPr id="225" name="Google Shape;225;p38"/>
            <p:cNvSpPr txBox="1"/>
            <p:nvPr/>
          </p:nvSpPr>
          <p:spPr>
            <a:xfrm>
              <a:off x="1066980" y="3715941"/>
              <a:ext cx="5679000" cy="89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4800" strike="noStrik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Verification</a:t>
              </a:r>
              <a:endParaRPr b="0" sz="4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6" name="Google Shape;226;p38"/>
            <p:cNvCxnSpPr/>
            <p:nvPr/>
          </p:nvCxnSpPr>
          <p:spPr>
            <a:xfrm>
              <a:off x="1066980" y="4610828"/>
              <a:ext cx="10245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pic>
        <p:nvPicPr>
          <p:cNvPr id="227" name="Google Shape;22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4966" y="1217442"/>
            <a:ext cx="4067175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8"/>
          <p:cNvSpPr/>
          <p:nvPr/>
        </p:nvSpPr>
        <p:spPr>
          <a:xfrm rot="9752514">
            <a:off x="2023538" y="1745559"/>
            <a:ext cx="1776911" cy="9526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4831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29" name="Google Shape;229;p38"/>
          <p:cNvSpPr/>
          <p:nvPr/>
        </p:nvSpPr>
        <p:spPr>
          <a:xfrm>
            <a:off x="6605678" y="1716334"/>
            <a:ext cx="474822" cy="203752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4831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30" name="Google Shape;230;p38"/>
          <p:cNvSpPr/>
          <p:nvPr/>
        </p:nvSpPr>
        <p:spPr>
          <a:xfrm rot="6525895">
            <a:off x="2530642" y="2711249"/>
            <a:ext cx="1746473" cy="122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4831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31" name="Google Shape;231;p38"/>
          <p:cNvSpPr/>
          <p:nvPr/>
        </p:nvSpPr>
        <p:spPr>
          <a:xfrm>
            <a:off x="6613463" y="2095888"/>
            <a:ext cx="2073330" cy="457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4831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32" name="Google Shape;232;p38"/>
          <p:cNvSpPr txBox="1"/>
          <p:nvPr/>
        </p:nvSpPr>
        <p:spPr>
          <a:xfrm>
            <a:off x="716760" y="1813698"/>
            <a:ext cx="152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Deadlock</a:t>
            </a:r>
            <a:endParaRPr/>
          </a:p>
        </p:txBody>
      </p:sp>
      <p:sp>
        <p:nvSpPr>
          <p:cNvPr id="233" name="Google Shape;233;p38"/>
          <p:cNvSpPr txBox="1"/>
          <p:nvPr/>
        </p:nvSpPr>
        <p:spPr>
          <a:xfrm>
            <a:off x="1953840" y="3579700"/>
            <a:ext cx="244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Safety Requirements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8"/>
          <p:cNvSpPr txBox="1"/>
          <p:nvPr/>
        </p:nvSpPr>
        <p:spPr>
          <a:xfrm>
            <a:off x="7192399" y="3710811"/>
            <a:ext cx="282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Functional Requirements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8"/>
          <p:cNvSpPr txBox="1"/>
          <p:nvPr/>
        </p:nvSpPr>
        <p:spPr>
          <a:xfrm>
            <a:off x="8850224" y="1965851"/>
            <a:ext cx="282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Reachability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700" y="4632526"/>
            <a:ext cx="10908869" cy="150467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8"/>
          <p:cNvSpPr/>
          <p:nvPr/>
        </p:nvSpPr>
        <p:spPr>
          <a:xfrm>
            <a:off x="88578" y="2177483"/>
            <a:ext cx="172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 !(deadlock)</a:t>
            </a:r>
            <a:endParaRPr/>
          </a:p>
        </p:txBody>
      </p:sp>
      <p:sp>
        <p:nvSpPr>
          <p:cNvPr id="238" name="Google Shape;238;p38"/>
          <p:cNvSpPr/>
          <p:nvPr/>
        </p:nvSpPr>
        <p:spPr>
          <a:xfrm>
            <a:off x="5932010" y="4023290"/>
            <a:ext cx="561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 !(Farmer_ControlPanel.RemovalInProcess &gt;= 2)</a:t>
            </a:r>
            <a:endParaRPr/>
          </a:p>
        </p:txBody>
      </p:sp>
      <p:sp>
        <p:nvSpPr>
          <p:cNvPr id="239" name="Google Shape;239;p38"/>
          <p:cNvSpPr/>
          <p:nvPr/>
        </p:nvSpPr>
        <p:spPr>
          <a:xfrm>
            <a:off x="133735" y="3890508"/>
            <a:ext cx="649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 !(LoginFailed_CP = 1 and LoginPassed_CP = 1)</a:t>
            </a:r>
            <a:endParaRPr/>
          </a:p>
        </p:txBody>
      </p:sp>
      <p:sp>
        <p:nvSpPr>
          <p:cNvPr id="240" name="Google Shape;240;p38"/>
          <p:cNvSpPr/>
          <p:nvPr/>
        </p:nvSpPr>
        <p:spPr>
          <a:xfrm>
            <a:off x="7363630" y="2375090"/>
            <a:ext cx="489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 !(Farmer_ControlPanel.MonitorPIMap = 1)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