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8" r:id="rId4"/>
    <p:sldId id="279" r:id="rId5"/>
    <p:sldId id="280" r:id="rId6"/>
    <p:sldId id="261" r:id="rId7"/>
    <p:sldId id="288" r:id="rId8"/>
    <p:sldId id="289" r:id="rId9"/>
    <p:sldId id="290" r:id="rId10"/>
    <p:sldId id="266" r:id="rId11"/>
    <p:sldId id="281" r:id="rId12"/>
    <p:sldId id="285" r:id="rId13"/>
    <p:sldId id="286" r:id="rId14"/>
    <p:sldId id="28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62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BBB9A78-4B2F-401A-A1C4-06ACE5BD2B9E}" type="datetime">
              <a:rPr lang="de-DE" sz="900" b="0" strike="noStrike" spc="-1">
                <a:solidFill>
                  <a:srgbClr val="FFFFFF"/>
                </a:solidFill>
                <a:latin typeface="Calibri"/>
              </a:rPr>
              <a:t>18.01.2024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5683EE6-2A5B-4200-8512-0B6E6287F65E}" type="slidenum">
              <a:rPr lang="de-DE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1E8B7AA-6567-4408-A498-A8F325629D1F}" type="datetime">
              <a:rPr lang="de-DE" sz="900" b="0" strike="noStrike" spc="-1">
                <a:solidFill>
                  <a:srgbClr val="FFFFFF"/>
                </a:solidFill>
                <a:latin typeface="Calibri"/>
              </a:rPr>
              <a:t>18.01.2024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B94FC6-F367-46C8-BA2B-00A234F37A99}" type="slidenum">
              <a:rPr lang="de-DE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pt-BR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23880" y="1668960"/>
            <a:ext cx="9143640" cy="1032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6500" lnSpcReduction="20000"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Presentation for Competition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523880" y="3533400"/>
            <a:ext cx="9143640" cy="2441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80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Autonomous System B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Group 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Younsuk Choi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de-DE" sz="2400" b="0" strike="noStrike" cap="all" spc="199">
                <a:solidFill>
                  <a:srgbClr val="637052"/>
                </a:solidFill>
                <a:latin typeface="Calibri Light"/>
              </a:rPr>
              <a:t>Caio Luiz Candeias Flores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de-DE" sz="2400" b="0" strike="noStrike" cap="all" spc="199">
                <a:solidFill>
                  <a:srgbClr val="637052"/>
                </a:solidFill>
                <a:latin typeface="Calibri Light"/>
              </a:rPr>
              <a:t>Ukamaka Akumili Anaedu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de-DE" sz="2400" b="0" strike="noStrike" cap="all" spc="199">
                <a:solidFill>
                  <a:srgbClr val="637052"/>
                </a:solidFill>
                <a:latin typeface="Calibri Light"/>
              </a:rPr>
              <a:t>Pritish Sanjay Samant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&amp; 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FF78E-E0BD-F67A-4A58-174BF811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68682" cy="40233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Deep learning uses Artificial network to predict or classify different types of data.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It consists of different types of layers; input layer, hidden layers and output layer.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convolutional neural network (CNN) is a type of artificial neural network used primarily for image recognition and processing, due to its ability to recognize patterns in images.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Types of CNN architectures – </a:t>
            </a:r>
            <a:r>
              <a:rPr lang="en-GB" dirty="0" err="1">
                <a:solidFill>
                  <a:schemeClr val="tx1"/>
                </a:solidFill>
              </a:rPr>
              <a:t>Lenet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VGGNet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ResNet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MobileNets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ZFNet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AlexNet</a:t>
            </a:r>
            <a:r>
              <a:rPr lang="en-GB" dirty="0">
                <a:solidFill>
                  <a:schemeClr val="tx1"/>
                </a:solidFill>
              </a:rPr>
              <a:t>, 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A3440DA8-A81D-F0F6-9227-24D2987F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06" y="2084461"/>
            <a:ext cx="4278701" cy="31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E924-8B90-D816-89E5-EA239E40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28803" cy="40233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LeNet</a:t>
            </a:r>
            <a:r>
              <a:rPr lang="en-GB" dirty="0"/>
              <a:t> was developed in 1998 by Yann LeCun, Corinna Cortes, and Christopher Burges.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Lenet</a:t>
            </a:r>
            <a:r>
              <a:rPr lang="en-GB" dirty="0"/>
              <a:t> – First CNN architecture.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 err="1"/>
              <a:t>Lenet</a:t>
            </a:r>
            <a:r>
              <a:rPr lang="en-GB" dirty="0"/>
              <a:t> is an algorithm or architecture based on Convolutional Neural Network.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Three convolutional layers, two pooling layers, one fully connected layer, and one output layer make up the seven layers of the convolutional neural network </a:t>
            </a:r>
            <a:r>
              <a:rPr lang="en-GB" dirty="0" err="1"/>
              <a:t>Lenet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8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298408-C38B-18EE-B272-DE0136B7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737359"/>
            <a:ext cx="5128028" cy="4220096"/>
          </a:xfrm>
          <a:prstGeom prst="rect">
            <a:avLst/>
          </a:prstGeom>
        </p:spPr>
      </p:pic>
      <p:pic>
        <p:nvPicPr>
          <p:cNvPr id="7" name="Picture 6" descr="A computer code with many colored lines&#10;&#10;Description automatically generated with medium confidence">
            <a:extLst>
              <a:ext uri="{FF2B5EF4-FFF2-40B4-BE49-F238E27FC236}">
                <a16:creationId xmlns:a16="http://schemas.microsoft.com/office/drawing/2014/main" id="{4244E9A8-320A-2725-5573-8876A8830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0327"/>
            <a:ext cx="5376652" cy="41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5" name="Picture 4" descr="A graph of loss and loss&#10;&#10;Description automatically generated with medium confidence">
            <a:extLst>
              <a:ext uri="{FF2B5EF4-FFF2-40B4-BE49-F238E27FC236}">
                <a16:creationId xmlns:a16="http://schemas.microsoft.com/office/drawing/2014/main" id="{89DE42A7-EE93-2F59-5C77-F5A88FFB3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4035095"/>
            <a:ext cx="4793673" cy="200336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734617BA-0133-9A62-0F52-F9CD2454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07" y="1737360"/>
            <a:ext cx="4564611" cy="229773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CCC6552-9BB7-B3AD-260F-DDF1477B7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8" y="1886648"/>
            <a:ext cx="6095999" cy="44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7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Topics to talk about for each model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260000" y="1980000"/>
            <a:ext cx="843804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Algorithms used for each model (ResNet50, FastAi, Lenet)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Dataset and type of classification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Optimizations (such as learning rate or additional layers)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Evaluation metrics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Interpretation (curves and/or confusion matrix)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learning rate and freeze/unfreeze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486000" y="1845720"/>
            <a:ext cx="5514480" cy="416196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4"/>
          <p:cNvPicPr/>
          <p:nvPr/>
        </p:nvPicPr>
        <p:blipFill>
          <a:blip r:embed="rId3"/>
          <a:stretch/>
        </p:blipFill>
        <p:spPr>
          <a:xfrm>
            <a:off x="6000840" y="1845720"/>
            <a:ext cx="5400360" cy="416196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Content Placeholder 5"/>
          <p:cNvPicPr/>
          <p:nvPr/>
        </p:nvPicPr>
        <p:blipFill>
          <a:blip r:embed="rId2"/>
          <a:stretch/>
        </p:blipFill>
        <p:spPr>
          <a:xfrm>
            <a:off x="1664280" y="1846440"/>
            <a:ext cx="8923680" cy="405216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49560" y="43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multiclassification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3281760" y="1980000"/>
            <a:ext cx="4911840" cy="414000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49560" y="43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multiclassification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/>
          <p:cNvPicPr/>
          <p:nvPr/>
        </p:nvPicPr>
        <p:blipFill>
          <a:blip r:embed="rId2"/>
          <a:stretch/>
        </p:blipFill>
        <p:spPr>
          <a:xfrm>
            <a:off x="3352680" y="1871640"/>
            <a:ext cx="5486040" cy="416196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2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3500" b="0" strike="noStrike" spc="-52">
                <a:solidFill>
                  <a:srgbClr val="404040"/>
                </a:solidFill>
                <a:latin typeface="Calibri Light"/>
              </a:rPr>
              <a:t>- Binary classification with extracted images from the video</a:t>
            </a:r>
            <a:endParaRPr lang="pt-BR" sz="3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1535760" y="1972080"/>
            <a:ext cx="8706600" cy="399600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50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Binary classification (Weed vs Not Weed)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7256-EAA0-8F59-FBFB-654C34B6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Autonomous Precision Farming System</a:t>
            </a:r>
          </a:p>
        </p:txBody>
      </p:sp>
      <p:pic>
        <p:nvPicPr>
          <p:cNvPr id="4" name="Picture 3" descr="A diagram of a drone&#10;&#10;Description automatically generated">
            <a:extLst>
              <a:ext uri="{FF2B5EF4-FFF2-40B4-BE49-F238E27FC236}">
                <a16:creationId xmlns:a16="http://schemas.microsoft.com/office/drawing/2014/main" id="{FCC15879-54A9-36FB-8415-24DF149E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9" y="1327842"/>
            <a:ext cx="10398932" cy="53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"/>
          <p:cNvPicPr/>
          <p:nvPr/>
        </p:nvPicPr>
        <p:blipFill>
          <a:blip r:embed="rId2"/>
          <a:stretch/>
        </p:blipFill>
        <p:spPr>
          <a:xfrm>
            <a:off x="3317400" y="1980000"/>
            <a:ext cx="4840920" cy="396000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50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- Binary classification (Weed vs Not Weed)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1479240" y="1890720"/>
            <a:ext cx="9233280" cy="42570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3500" b="0" strike="noStrike" spc="-52">
                <a:solidFill>
                  <a:srgbClr val="404040"/>
                </a:solidFill>
                <a:latin typeface="Calibri Light"/>
              </a:rPr>
              <a:t>- Binary classification extracted images from the video</a:t>
            </a:r>
            <a:endParaRPr lang="pt-BR" sz="3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3264120" y="1766520"/>
            <a:ext cx="4876200" cy="417348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Caio Luiz Candeias Flores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FastAi Model and variants</a:t>
            </a:r>
            <a:br/>
            <a:r>
              <a:rPr lang="en-US" sz="3500" b="0" strike="noStrike" spc="-52">
                <a:solidFill>
                  <a:srgbClr val="404040"/>
                </a:solidFill>
                <a:latin typeface="Calibri Light"/>
              </a:rPr>
              <a:t>- Binary classification extracted images from the video</a:t>
            </a:r>
            <a:endParaRPr lang="pt-BR" sz="3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Lenet Model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520" y="6488640"/>
            <a:ext cx="2171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Pritish Sanjay Samant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75" name="Picture 7"/>
          <p:cNvPicPr/>
          <p:nvPr/>
        </p:nvPicPr>
        <p:blipFill>
          <a:blip r:embed="rId2"/>
          <a:stretch/>
        </p:blipFill>
        <p:spPr>
          <a:xfrm>
            <a:off x="68760" y="2031480"/>
            <a:ext cx="6401520" cy="37209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9"/>
          <p:cNvPicPr/>
          <p:nvPr/>
        </p:nvPicPr>
        <p:blipFill>
          <a:blip r:embed="rId3"/>
          <a:stretch/>
        </p:blipFill>
        <p:spPr>
          <a:xfrm>
            <a:off x="5680800" y="2031480"/>
            <a:ext cx="6135120" cy="377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898" y="100806"/>
            <a:ext cx="9795638" cy="1114380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Use Cases</a:t>
            </a:r>
          </a:p>
        </p:txBody>
      </p:sp>
      <p:pic>
        <p:nvPicPr>
          <p:cNvPr id="4" name="Picture 3" descr="A diagram of a drone monitoring system&#10;&#10;Description automatically generated">
            <a:extLst>
              <a:ext uri="{FF2B5EF4-FFF2-40B4-BE49-F238E27FC236}">
                <a16:creationId xmlns:a16="http://schemas.microsoft.com/office/drawing/2014/main" id="{4F485DC7-E11F-02C3-C08D-6A188BBE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2" y="1721213"/>
            <a:ext cx="5211857" cy="4424677"/>
          </a:xfrm>
          <a:prstGeom prst="rect">
            <a:avLst/>
          </a:prstGeom>
        </p:spPr>
      </p:pic>
      <p:pic>
        <p:nvPicPr>
          <p:cNvPr id="5" name="Picture 4" descr="A diagram of a autonomous driving vehicle&#10;&#10;Description automatically generated">
            <a:extLst>
              <a:ext uri="{FF2B5EF4-FFF2-40B4-BE49-F238E27FC236}">
                <a16:creationId xmlns:a16="http://schemas.microsoft.com/office/drawing/2014/main" id="{53E02D9B-45A8-7DBF-AF3C-0BCCE35C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1820384"/>
            <a:ext cx="5828261" cy="44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arm&#10;&#10;Description automatically generated">
            <a:extLst>
              <a:ext uri="{FF2B5EF4-FFF2-40B4-BE49-F238E27FC236}">
                <a16:creationId xmlns:a16="http://schemas.microsoft.com/office/drawing/2014/main" id="{2292ED56-661C-8277-0E43-AD5C3668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67656"/>
            <a:ext cx="5294716" cy="3751441"/>
          </a:xfrm>
          <a:prstGeom prst="rect">
            <a:avLst/>
          </a:prstGeom>
        </p:spPr>
      </p:pic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EF367357-75C7-B602-D28C-36132246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678976"/>
            <a:ext cx="5294715" cy="53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03767-1CBA-4AB9-A3B2-A4058B23DC37}"/>
              </a:ext>
            </a:extLst>
          </p:cNvPr>
          <p:cNvSpPr/>
          <p:nvPr/>
        </p:nvSpPr>
        <p:spPr>
          <a:xfrm>
            <a:off x="979714" y="1558212"/>
            <a:ext cx="1047827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C982CE-0E1C-4707-980D-F5D18156DA84}"/>
              </a:ext>
            </a:extLst>
          </p:cNvPr>
          <p:cNvGrpSpPr/>
          <p:nvPr/>
        </p:nvGrpSpPr>
        <p:grpSpPr>
          <a:xfrm>
            <a:off x="716760" y="95664"/>
            <a:ext cx="10245013" cy="894887"/>
            <a:chOff x="1066980" y="3715941"/>
            <a:chExt cx="10245013" cy="894887"/>
          </a:xfrm>
        </p:grpSpPr>
        <p:sp>
          <p:nvSpPr>
            <p:cNvPr id="109" name="TextShape 1"/>
            <p:cNvSpPr txBox="1"/>
            <p:nvPr/>
          </p:nvSpPr>
          <p:spPr>
            <a:xfrm>
              <a:off x="1066980" y="3715941"/>
              <a:ext cx="5679053" cy="894887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b">
              <a:noAutofit/>
            </a:bodyPr>
            <a:lstStyle/>
            <a:p>
              <a:pPr>
                <a:lnSpc>
                  <a:spcPct val="85000"/>
                </a:lnSpc>
              </a:pPr>
              <a:r>
                <a:rPr lang="en-US" sz="4800" b="0" strike="noStrike" spc="-52" dirty="0" err="1">
                  <a:solidFill>
                    <a:srgbClr val="404040"/>
                  </a:solidFill>
                  <a:latin typeface="Calibri Light"/>
                </a:rPr>
                <a:t>Modeling_Initialization</a:t>
              </a:r>
              <a:endParaRPr lang="en-US" sz="4800" b="0" strike="noStrike" spc="-1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ECC77E-6228-44C4-A714-3DB2FCD46C1E}"/>
                </a:ext>
              </a:extLst>
            </p:cNvPr>
            <p:cNvCxnSpPr/>
            <p:nvPr/>
          </p:nvCxnSpPr>
          <p:spPr>
            <a:xfrm>
              <a:off x="1066980" y="4610828"/>
              <a:ext cx="102450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2C9B42C-E828-407C-BAD2-F6250E04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62" y="1186526"/>
            <a:ext cx="9565576" cy="288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2C456-EC94-4C2D-8C71-9DF7C00D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61" y="4265177"/>
            <a:ext cx="9500423" cy="202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1ED29E-1E2F-4259-9460-41BC50A2CCC3}"/>
              </a:ext>
            </a:extLst>
          </p:cNvPr>
          <p:cNvSpPr txBox="1"/>
          <p:nvPr/>
        </p:nvSpPr>
        <p:spPr>
          <a:xfrm>
            <a:off x="130629" y="2220686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Farmer_</a:t>
            </a:r>
          </a:p>
          <a:p>
            <a:r>
              <a:rPr lang="de-DE" dirty="0" err="1"/>
              <a:t>ControlPanel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CF200-9471-4C04-88EA-31FE908477BA}"/>
              </a:ext>
            </a:extLst>
          </p:cNvPr>
          <p:cNvSpPr txBox="1"/>
          <p:nvPr/>
        </p:nvSpPr>
        <p:spPr>
          <a:xfrm>
            <a:off x="144624" y="4813423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Server_</a:t>
            </a:r>
          </a:p>
          <a:p>
            <a:r>
              <a:rPr lang="de-DE" dirty="0" err="1"/>
              <a:t>ControlCenter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03767-1CBA-4AB9-A3B2-A4058B23DC37}"/>
              </a:ext>
            </a:extLst>
          </p:cNvPr>
          <p:cNvSpPr/>
          <p:nvPr/>
        </p:nvSpPr>
        <p:spPr>
          <a:xfrm>
            <a:off x="979714" y="1558212"/>
            <a:ext cx="1047827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C982CE-0E1C-4707-980D-F5D18156DA84}"/>
              </a:ext>
            </a:extLst>
          </p:cNvPr>
          <p:cNvGrpSpPr/>
          <p:nvPr/>
        </p:nvGrpSpPr>
        <p:grpSpPr>
          <a:xfrm>
            <a:off x="716760" y="95664"/>
            <a:ext cx="10245013" cy="894887"/>
            <a:chOff x="1066980" y="3715941"/>
            <a:chExt cx="10245013" cy="894887"/>
          </a:xfrm>
        </p:grpSpPr>
        <p:sp>
          <p:nvSpPr>
            <p:cNvPr id="109" name="TextShape 1"/>
            <p:cNvSpPr txBox="1"/>
            <p:nvPr/>
          </p:nvSpPr>
          <p:spPr>
            <a:xfrm>
              <a:off x="1066980" y="3715941"/>
              <a:ext cx="5679053" cy="894887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b">
              <a:noAutofit/>
            </a:bodyPr>
            <a:lstStyle/>
            <a:p>
              <a:pPr>
                <a:lnSpc>
                  <a:spcPct val="85000"/>
                </a:lnSpc>
              </a:pPr>
              <a:r>
                <a:rPr lang="en-US" sz="4800" b="0" strike="noStrike" spc="-52" dirty="0" err="1">
                  <a:solidFill>
                    <a:srgbClr val="404040"/>
                  </a:solidFill>
                  <a:latin typeface="Calibri Light"/>
                </a:rPr>
                <a:t>Modeling_Initialization</a:t>
              </a:r>
              <a:endParaRPr lang="en-US" sz="4800" b="0" strike="noStrike" spc="-1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ECC77E-6228-44C4-A714-3DB2FCD46C1E}"/>
                </a:ext>
              </a:extLst>
            </p:cNvPr>
            <p:cNvCxnSpPr/>
            <p:nvPr/>
          </p:nvCxnSpPr>
          <p:spPr>
            <a:xfrm>
              <a:off x="1066980" y="4610828"/>
              <a:ext cx="102450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DF69CE-8F41-4A74-AB9A-6BB5C900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35" y="1108545"/>
            <a:ext cx="7723738" cy="2733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84688D-BD99-4908-92C6-C83E9D0C0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35" y="4104539"/>
            <a:ext cx="7723738" cy="2471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0873FC-3CDE-474F-B93C-A5E13319A5C3}"/>
              </a:ext>
            </a:extLst>
          </p:cNvPr>
          <p:cNvSpPr txBox="1"/>
          <p:nvPr/>
        </p:nvSpPr>
        <p:spPr>
          <a:xfrm>
            <a:off x="851407" y="4976622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Autonomous</a:t>
            </a:r>
            <a:endParaRPr lang="de-DE" dirty="0"/>
          </a:p>
          <a:p>
            <a:r>
              <a:rPr lang="de-DE" dirty="0"/>
              <a:t>Vehicle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A301B-692C-43A6-9430-BDE55BB026F7}"/>
              </a:ext>
            </a:extLst>
          </p:cNvPr>
          <p:cNvSpPr txBox="1"/>
          <p:nvPr/>
        </p:nvSpPr>
        <p:spPr>
          <a:xfrm>
            <a:off x="851407" y="2290794"/>
            <a:ext cx="167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Drones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20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03767-1CBA-4AB9-A3B2-A4058B23DC37}"/>
              </a:ext>
            </a:extLst>
          </p:cNvPr>
          <p:cNvSpPr/>
          <p:nvPr/>
        </p:nvSpPr>
        <p:spPr>
          <a:xfrm>
            <a:off x="979714" y="1558212"/>
            <a:ext cx="1047827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C982CE-0E1C-4707-980D-F5D18156DA84}"/>
              </a:ext>
            </a:extLst>
          </p:cNvPr>
          <p:cNvGrpSpPr/>
          <p:nvPr/>
        </p:nvGrpSpPr>
        <p:grpSpPr>
          <a:xfrm>
            <a:off x="716760" y="95664"/>
            <a:ext cx="10245013" cy="894887"/>
            <a:chOff x="1066980" y="3715941"/>
            <a:chExt cx="10245013" cy="894887"/>
          </a:xfrm>
        </p:grpSpPr>
        <p:sp>
          <p:nvSpPr>
            <p:cNvPr id="109" name="TextShape 1"/>
            <p:cNvSpPr txBox="1"/>
            <p:nvPr/>
          </p:nvSpPr>
          <p:spPr>
            <a:xfrm>
              <a:off x="1066980" y="3715941"/>
              <a:ext cx="5679053" cy="894887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b">
              <a:noAutofit/>
            </a:bodyPr>
            <a:lstStyle/>
            <a:p>
              <a:pPr>
                <a:lnSpc>
                  <a:spcPct val="85000"/>
                </a:lnSpc>
              </a:pPr>
              <a:r>
                <a:rPr lang="en-US" sz="4800" b="0" strike="noStrike" spc="-52" dirty="0" err="1">
                  <a:solidFill>
                    <a:srgbClr val="404040"/>
                  </a:solidFill>
                  <a:latin typeface="Calibri Light"/>
                </a:rPr>
                <a:t>Modeling_Functionals</a:t>
              </a:r>
              <a:endParaRPr lang="en-US" sz="4800" b="0" strike="noStrike" spc="-1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ECC77E-6228-44C4-A714-3DB2FCD46C1E}"/>
                </a:ext>
              </a:extLst>
            </p:cNvPr>
            <p:cNvCxnSpPr/>
            <p:nvPr/>
          </p:nvCxnSpPr>
          <p:spPr>
            <a:xfrm>
              <a:off x="1066980" y="4610828"/>
              <a:ext cx="102450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FD769EB-C5BD-4568-94D0-79EAFE1A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55" y="1089623"/>
            <a:ext cx="7470031" cy="2459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99E94B-F3F9-4AF8-94A5-EAA5511B6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55" y="3807219"/>
            <a:ext cx="7437810" cy="2787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86D1A4-5A05-4454-A007-D90DDAA0DB0C}"/>
              </a:ext>
            </a:extLst>
          </p:cNvPr>
          <p:cNvSpPr txBox="1"/>
          <p:nvPr/>
        </p:nvSpPr>
        <p:spPr>
          <a:xfrm>
            <a:off x="590150" y="2131310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Farmer_</a:t>
            </a:r>
          </a:p>
          <a:p>
            <a:r>
              <a:rPr lang="de-DE" dirty="0" err="1"/>
              <a:t>ControlPanel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FEB39-EEB2-4143-B365-520B5555829A}"/>
              </a:ext>
            </a:extLst>
          </p:cNvPr>
          <p:cNvSpPr txBox="1"/>
          <p:nvPr/>
        </p:nvSpPr>
        <p:spPr>
          <a:xfrm>
            <a:off x="530220" y="4813423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Server_</a:t>
            </a:r>
          </a:p>
          <a:p>
            <a:r>
              <a:rPr lang="de-DE" dirty="0" err="1"/>
              <a:t>ControlCenter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89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3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03767-1CBA-4AB9-A3B2-A4058B23DC37}"/>
              </a:ext>
            </a:extLst>
          </p:cNvPr>
          <p:cNvSpPr/>
          <p:nvPr/>
        </p:nvSpPr>
        <p:spPr>
          <a:xfrm>
            <a:off x="979714" y="1558212"/>
            <a:ext cx="1047827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C982CE-0E1C-4707-980D-F5D18156DA84}"/>
              </a:ext>
            </a:extLst>
          </p:cNvPr>
          <p:cNvGrpSpPr/>
          <p:nvPr/>
        </p:nvGrpSpPr>
        <p:grpSpPr>
          <a:xfrm>
            <a:off x="716760" y="95664"/>
            <a:ext cx="10245013" cy="894887"/>
            <a:chOff x="1066980" y="3715941"/>
            <a:chExt cx="10245013" cy="894887"/>
          </a:xfrm>
        </p:grpSpPr>
        <p:sp>
          <p:nvSpPr>
            <p:cNvPr id="109" name="TextShape 1"/>
            <p:cNvSpPr txBox="1"/>
            <p:nvPr/>
          </p:nvSpPr>
          <p:spPr>
            <a:xfrm>
              <a:off x="1066980" y="3715941"/>
              <a:ext cx="5679053" cy="894887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b">
              <a:noAutofit/>
            </a:bodyPr>
            <a:lstStyle/>
            <a:p>
              <a:pPr>
                <a:lnSpc>
                  <a:spcPct val="85000"/>
                </a:lnSpc>
              </a:pPr>
              <a:r>
                <a:rPr lang="en-US" sz="4800" b="0" strike="noStrike" spc="-52" dirty="0" err="1">
                  <a:solidFill>
                    <a:srgbClr val="404040"/>
                  </a:solidFill>
                  <a:latin typeface="Calibri Light"/>
                </a:rPr>
                <a:t>Modeling_Functionals</a:t>
              </a:r>
              <a:endParaRPr lang="en-US" sz="4800" b="0" strike="noStrike" spc="-1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ECC77E-6228-44C4-A714-3DB2FCD46C1E}"/>
                </a:ext>
              </a:extLst>
            </p:cNvPr>
            <p:cNvCxnSpPr/>
            <p:nvPr/>
          </p:nvCxnSpPr>
          <p:spPr>
            <a:xfrm>
              <a:off x="1066980" y="4610828"/>
              <a:ext cx="102450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89A6E23-3F55-45A8-B168-F56DBEB4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44" y="1405170"/>
            <a:ext cx="9173898" cy="2126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94FE0-729F-40F3-963B-76D5C85A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43" y="3858945"/>
            <a:ext cx="9207707" cy="2198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F5BD1D-C6A2-44C9-9DA8-59154648ED84}"/>
              </a:ext>
            </a:extLst>
          </p:cNvPr>
          <p:cNvSpPr txBox="1"/>
          <p:nvPr/>
        </p:nvSpPr>
        <p:spPr>
          <a:xfrm>
            <a:off x="590150" y="4976622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Autonomous</a:t>
            </a:r>
            <a:endParaRPr lang="de-DE" dirty="0"/>
          </a:p>
          <a:p>
            <a:r>
              <a:rPr lang="de-DE" dirty="0"/>
              <a:t>Vehicle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299A1-6320-4750-8716-B195359DFC82}"/>
              </a:ext>
            </a:extLst>
          </p:cNvPr>
          <p:cNvSpPr txBox="1"/>
          <p:nvPr/>
        </p:nvSpPr>
        <p:spPr>
          <a:xfrm>
            <a:off x="851407" y="2290794"/>
            <a:ext cx="167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Drones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21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4AE681-AFB0-4034-B154-82628C15D5CB}"/>
              </a:ext>
            </a:extLst>
          </p:cNvPr>
          <p:cNvSpPr/>
          <p:nvPr/>
        </p:nvSpPr>
        <p:spPr>
          <a:xfrm>
            <a:off x="856861" y="1651457"/>
            <a:ext cx="1047827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CustomShape 8"/>
          <p:cNvSpPr/>
          <p:nvPr/>
        </p:nvSpPr>
        <p:spPr>
          <a:xfrm>
            <a:off x="8280" y="6488640"/>
            <a:ext cx="141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Younsuk Choi</a:t>
            </a:r>
            <a:endParaRPr lang="pt-BR" sz="1800" b="0" strike="noStrike" spc="-1"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F19F4-10A9-4D9A-909C-8BEF5A3B773C}"/>
              </a:ext>
            </a:extLst>
          </p:cNvPr>
          <p:cNvGrpSpPr/>
          <p:nvPr/>
        </p:nvGrpSpPr>
        <p:grpSpPr>
          <a:xfrm>
            <a:off x="716760" y="95664"/>
            <a:ext cx="10245013" cy="894887"/>
            <a:chOff x="1066980" y="3715941"/>
            <a:chExt cx="10245013" cy="894887"/>
          </a:xfrm>
        </p:grpSpPr>
        <p:sp>
          <p:nvSpPr>
            <p:cNvPr id="17" name="TextShape 1">
              <a:extLst>
                <a:ext uri="{FF2B5EF4-FFF2-40B4-BE49-F238E27FC236}">
                  <a16:creationId xmlns:a16="http://schemas.microsoft.com/office/drawing/2014/main" id="{3A936197-7C99-4779-A79C-BF23F4736B20}"/>
                </a:ext>
              </a:extLst>
            </p:cNvPr>
            <p:cNvSpPr txBox="1"/>
            <p:nvPr/>
          </p:nvSpPr>
          <p:spPr>
            <a:xfrm>
              <a:off x="1066980" y="3715941"/>
              <a:ext cx="5679053" cy="894887"/>
            </a:xfrm>
            <a:prstGeom prst="rect">
              <a:avLst/>
            </a:prstGeom>
            <a:noFill/>
            <a:ln w="0">
              <a:noFill/>
            </a:ln>
          </p:spPr>
          <p:txBody>
            <a:bodyPr anchor="b">
              <a:noAutofit/>
            </a:bodyPr>
            <a:lstStyle/>
            <a:p>
              <a:pPr>
                <a:lnSpc>
                  <a:spcPct val="85000"/>
                </a:lnSpc>
              </a:pPr>
              <a:r>
                <a:rPr lang="en-US" sz="4800" b="0" strike="noStrike" spc="-52" dirty="0">
                  <a:solidFill>
                    <a:srgbClr val="404040"/>
                  </a:solidFill>
                  <a:latin typeface="Calibri Light"/>
                </a:rPr>
                <a:t>Verification</a:t>
              </a:r>
              <a:endParaRPr lang="en-US" sz="4800" b="0" strike="noStrike" spc="-1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6F4C8F-7218-4FB0-B4B4-13D1F6C7FECC}"/>
                </a:ext>
              </a:extLst>
            </p:cNvPr>
            <p:cNvCxnSpPr/>
            <p:nvPr/>
          </p:nvCxnSpPr>
          <p:spPr>
            <a:xfrm>
              <a:off x="1066980" y="4610828"/>
              <a:ext cx="102450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282B2E5-1C90-497E-9E3E-1DDA19BB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66" y="1217442"/>
            <a:ext cx="4067175" cy="2085975"/>
          </a:xfrm>
          <a:prstGeom prst="rect">
            <a:avLst/>
          </a:prstGeom>
        </p:spPr>
      </p:pic>
      <p:sp>
        <p:nvSpPr>
          <p:cNvPr id="135" name="CustomShape 3"/>
          <p:cNvSpPr/>
          <p:nvPr/>
        </p:nvSpPr>
        <p:spPr>
          <a:xfrm rot="9752521">
            <a:off x="2023549" y="1745530"/>
            <a:ext cx="1776887" cy="952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6605678" y="1716334"/>
            <a:ext cx="474814" cy="20375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3AEC4A3E-EAB9-4562-A5F0-FD3AD5C37DC6}"/>
              </a:ext>
            </a:extLst>
          </p:cNvPr>
          <p:cNvSpPr/>
          <p:nvPr/>
        </p:nvSpPr>
        <p:spPr>
          <a:xfrm rot="6525862">
            <a:off x="2530665" y="2711240"/>
            <a:ext cx="1746462" cy="122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418B8F1E-5EF4-4428-A158-26CA8DB3D442}"/>
              </a:ext>
            </a:extLst>
          </p:cNvPr>
          <p:cNvSpPr/>
          <p:nvPr/>
        </p:nvSpPr>
        <p:spPr>
          <a:xfrm>
            <a:off x="6613463" y="2095888"/>
            <a:ext cx="2073337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4831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9B10D-CF92-44E2-A55E-C57FCB930D61}"/>
              </a:ext>
            </a:extLst>
          </p:cNvPr>
          <p:cNvSpPr txBox="1"/>
          <p:nvPr/>
        </p:nvSpPr>
        <p:spPr>
          <a:xfrm>
            <a:off x="716760" y="1813698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Deadlock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61E1A-6E94-4661-96EC-DE978F9DD8A0}"/>
              </a:ext>
            </a:extLst>
          </p:cNvPr>
          <p:cNvSpPr txBox="1"/>
          <p:nvPr/>
        </p:nvSpPr>
        <p:spPr>
          <a:xfrm>
            <a:off x="1953840" y="3579700"/>
            <a:ext cx="24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04504-4060-4473-BB54-5A97FAD45533}"/>
              </a:ext>
            </a:extLst>
          </p:cNvPr>
          <p:cNvSpPr txBox="1"/>
          <p:nvPr/>
        </p:nvSpPr>
        <p:spPr>
          <a:xfrm>
            <a:off x="7192399" y="3710811"/>
            <a:ext cx="28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0B963-506F-41B2-8EDF-6F2CA5843FD5}"/>
              </a:ext>
            </a:extLst>
          </p:cNvPr>
          <p:cNvSpPr txBox="1"/>
          <p:nvPr/>
        </p:nvSpPr>
        <p:spPr>
          <a:xfrm>
            <a:off x="8850224" y="1965851"/>
            <a:ext cx="28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Reachability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6919B-B7B7-4062-AA5A-69A4CC23F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" y="4632526"/>
            <a:ext cx="10908870" cy="1504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C73816-39C0-4B98-BF2E-465A0F31A1C9}"/>
              </a:ext>
            </a:extLst>
          </p:cNvPr>
          <p:cNvSpPr/>
          <p:nvPr/>
        </p:nvSpPr>
        <p:spPr>
          <a:xfrm>
            <a:off x="88578" y="2177483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AG !(</a:t>
            </a:r>
            <a:r>
              <a:rPr lang="de-DE" dirty="0" err="1"/>
              <a:t>deadlock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0BE1D-B9E4-4D80-BAC7-5651E4AD7A94}"/>
              </a:ext>
            </a:extLst>
          </p:cNvPr>
          <p:cNvSpPr/>
          <p:nvPr/>
        </p:nvSpPr>
        <p:spPr>
          <a:xfrm>
            <a:off x="5932010" y="4023290"/>
            <a:ext cx="561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AG !(</a:t>
            </a:r>
            <a:r>
              <a:rPr lang="de-DE" dirty="0" err="1"/>
              <a:t>Farmer_ControlPanel.RemovalInProcess</a:t>
            </a:r>
            <a:r>
              <a:rPr lang="de-DE" dirty="0"/>
              <a:t> &gt;= 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CC354A-9DCC-4A2C-BD90-8F4582CE0555}"/>
              </a:ext>
            </a:extLst>
          </p:cNvPr>
          <p:cNvSpPr/>
          <p:nvPr/>
        </p:nvSpPr>
        <p:spPr>
          <a:xfrm>
            <a:off x="133735" y="3890508"/>
            <a:ext cx="6496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AG !(</a:t>
            </a:r>
            <a:r>
              <a:rPr lang="de-DE" dirty="0" err="1"/>
              <a:t>LoginFailed_CP</a:t>
            </a:r>
            <a:r>
              <a:rPr lang="de-DE" dirty="0"/>
              <a:t> = 1 and </a:t>
            </a:r>
            <a:r>
              <a:rPr lang="de-DE" dirty="0" err="1"/>
              <a:t>LoginPassed_CP</a:t>
            </a:r>
            <a:r>
              <a:rPr lang="de-DE" dirty="0"/>
              <a:t> =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ABD4A-F9B3-4BA2-B445-ECE291A9E9B3}"/>
              </a:ext>
            </a:extLst>
          </p:cNvPr>
          <p:cNvSpPr/>
          <p:nvPr/>
        </p:nvSpPr>
        <p:spPr>
          <a:xfrm>
            <a:off x="7363630" y="2375090"/>
            <a:ext cx="489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AG !(</a:t>
            </a:r>
            <a:r>
              <a:rPr lang="de-DE" dirty="0" err="1"/>
              <a:t>Farmer_ControlPanel.MonitorPIMap</a:t>
            </a:r>
            <a:r>
              <a:rPr lang="de-DE" dirty="0"/>
              <a:t> =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458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DejaVu Sans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Autonomous Precision Farming System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 &amp; CNN</vt:lpstr>
      <vt:lpstr>Lenet Model</vt:lpstr>
      <vt:lpstr>Lenet Model</vt:lpstr>
      <vt:lpstr>Lenet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Competition</dc:title>
  <dc:subject/>
  <dc:creator>Choi, Younsuk</dc:creator>
  <dc:description/>
  <cp:lastModifiedBy>Choi, Younsuk</cp:lastModifiedBy>
  <cp:revision>15</cp:revision>
  <dcterms:created xsi:type="dcterms:W3CDTF">2023-12-21T18:18:03Z</dcterms:created>
  <dcterms:modified xsi:type="dcterms:W3CDTF">2024-01-18T12:23:57Z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23</vt:i4>
  </property>
</Properties>
</file>