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8" r:id="rId4"/>
    <p:sldId id="279" r:id="rId5"/>
    <p:sldId id="28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5" r:id="rId14"/>
    <p:sldId id="286" r:id="rId15"/>
    <p:sldId id="28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62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BBB9A78-4B2F-401A-A1C4-06ACE5BD2B9E}" type="datetime">
              <a:rPr lang="de-DE" sz="900" b="0" strike="noStrike" spc="-1">
                <a:solidFill>
                  <a:srgbClr val="FFFFFF"/>
                </a:solidFill>
                <a:latin typeface="Calibri"/>
              </a:rPr>
              <a:t>12.01.2024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5683EE6-2A5B-4200-8512-0B6E6287F65E}" type="slidenum">
              <a:rPr lang="de-DE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1E8B7AA-6567-4408-A498-A8F325629D1F}" type="datetime">
              <a:rPr lang="de-DE" sz="900" b="0" strike="noStrike" spc="-1">
                <a:solidFill>
                  <a:srgbClr val="FFFFFF"/>
                </a:solidFill>
                <a:latin typeface="Calibri"/>
              </a:rPr>
              <a:t>12.01.2024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B94FC6-F367-46C8-BA2B-00A234F37A99}" type="slidenum">
              <a:rPr lang="de-DE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pt-BR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523880" y="1668960"/>
            <a:ext cx="9143640" cy="1032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4000" lnSpcReduction="10000"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Presentation for Competition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523880" y="3533400"/>
            <a:ext cx="9143640" cy="2441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80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Autonomous System B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Group 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Younsuk Choi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de-DE" sz="2400" b="0" strike="noStrike" cap="all" spc="199">
                <a:solidFill>
                  <a:srgbClr val="637052"/>
                </a:solidFill>
                <a:latin typeface="Calibri Light"/>
              </a:rPr>
              <a:t>Caio Luiz Candeias Flores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de-DE" sz="2400" b="0" strike="noStrike" cap="all" spc="199">
                <a:solidFill>
                  <a:srgbClr val="637052"/>
                </a:solidFill>
                <a:latin typeface="Calibri Light"/>
              </a:rPr>
              <a:t>Ukamaka Akumili Anaedu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de-DE" sz="2400" b="0" strike="noStrike" cap="all" spc="199">
                <a:solidFill>
                  <a:srgbClr val="637052"/>
                </a:solidFill>
                <a:latin typeface="Calibri Light"/>
              </a:rPr>
              <a:t>Pritish Sanjay Samant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Comprehensive Tapaal Model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5"/>
          <p:cNvPicPr/>
          <p:nvPr/>
        </p:nvPicPr>
        <p:blipFill>
          <a:blip r:embed="rId2"/>
          <a:srcRect b="46967"/>
          <a:stretch/>
        </p:blipFill>
        <p:spPr>
          <a:xfrm>
            <a:off x="1258560" y="2105280"/>
            <a:ext cx="3495240" cy="363708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6"/>
          <p:cNvPicPr/>
          <p:nvPr/>
        </p:nvPicPr>
        <p:blipFill>
          <a:blip r:embed="rId2"/>
          <a:srcRect t="53039"/>
          <a:stretch/>
        </p:blipFill>
        <p:spPr>
          <a:xfrm>
            <a:off x="5194440" y="2313720"/>
            <a:ext cx="3495240" cy="322020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4394880" y="5925960"/>
            <a:ext cx="4030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WorkSpace View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 flipV="1">
            <a:off x="6410160" y="2466720"/>
            <a:ext cx="299088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4831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7013520" y="2858760"/>
            <a:ext cx="2368080" cy="32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4831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6942240" y="3186360"/>
            <a:ext cx="2439000" cy="78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4831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5886000" y="3001680"/>
            <a:ext cx="3515040" cy="191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4831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9381600" y="2103120"/>
            <a:ext cx="269964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Deadlock?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Boundness of a place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Boundness of the system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Liveliness and Reachability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&amp; 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FF78E-E0BD-F67A-4A58-174BF811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68682" cy="40233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Deep learning uses Artificial network to predict or classify different types of data.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It consists of different types of layers; input layer, hidden layers and output layer.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convolutional neural network (CNN) is a type of artificial neural network used primarily for image recognition and processing, due to its ability to recognize patterns in images.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Types of CNN architectures – </a:t>
            </a:r>
            <a:r>
              <a:rPr lang="en-GB" dirty="0" err="1">
                <a:solidFill>
                  <a:schemeClr val="tx1"/>
                </a:solidFill>
              </a:rPr>
              <a:t>Lenet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VGGNet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ResNet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MobileNets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ZFNet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AlexNet</a:t>
            </a:r>
            <a:r>
              <a:rPr lang="en-GB" dirty="0">
                <a:solidFill>
                  <a:schemeClr val="tx1"/>
                </a:solidFill>
              </a:rPr>
              <a:t>, 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A3440DA8-A81D-F0F6-9227-24D2987F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06" y="2084461"/>
            <a:ext cx="4278701" cy="31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E924-8B90-D816-89E5-EA239E40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28803" cy="40233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 err="1"/>
              <a:t>LeNet</a:t>
            </a:r>
            <a:r>
              <a:rPr lang="en-GB" dirty="0"/>
              <a:t> was developed in 1998 by Yann LeCun, Corinna Cortes, and Christopher Burges.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 err="1"/>
              <a:t>Lenet</a:t>
            </a:r>
            <a:r>
              <a:rPr lang="en-GB" dirty="0"/>
              <a:t> – First CNN architecture.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 err="1"/>
              <a:t>Lenet</a:t>
            </a:r>
            <a:r>
              <a:rPr lang="en-GB" dirty="0"/>
              <a:t> is an algorithm or architecture based on Convolutional Neural Network.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Three convolutional layers, two pooling layers, one fully connected layer, and one output layer make up the seven layers of the convolutional neural network </a:t>
            </a:r>
            <a:r>
              <a:rPr lang="en-GB" dirty="0" err="1"/>
              <a:t>Lenet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84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B298408-C38B-18EE-B272-DE0136B7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1737359"/>
            <a:ext cx="5128028" cy="4220096"/>
          </a:xfrm>
          <a:prstGeom prst="rect">
            <a:avLst/>
          </a:prstGeom>
        </p:spPr>
      </p:pic>
      <p:pic>
        <p:nvPicPr>
          <p:cNvPr id="7" name="Picture 6" descr="A computer code with many colored lines&#10;&#10;Description automatically generated with medium confidence">
            <a:extLst>
              <a:ext uri="{FF2B5EF4-FFF2-40B4-BE49-F238E27FC236}">
                <a16:creationId xmlns:a16="http://schemas.microsoft.com/office/drawing/2014/main" id="{4244E9A8-320A-2725-5573-8876A8830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0327"/>
            <a:ext cx="5376652" cy="41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  <p:pic>
        <p:nvPicPr>
          <p:cNvPr id="5" name="Picture 4" descr="A graph of loss and loss&#10;&#10;Description automatically generated with medium confidence">
            <a:extLst>
              <a:ext uri="{FF2B5EF4-FFF2-40B4-BE49-F238E27FC236}">
                <a16:creationId xmlns:a16="http://schemas.microsoft.com/office/drawing/2014/main" id="{89DE42A7-EE93-2F59-5C77-F5A88FFB3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4035095"/>
            <a:ext cx="4793673" cy="2003367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734617BA-0133-9A62-0F52-F9CD24542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07" y="1737360"/>
            <a:ext cx="4564611" cy="229773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CCC6552-9BB7-B3AD-260F-DDF1477B7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08" y="1886648"/>
            <a:ext cx="6095999" cy="44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7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Topics to talk about for each model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260000" y="1980000"/>
            <a:ext cx="843804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Algorithms used for each model (ResNet50, FastAi, Lenet)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Dataset and type of classification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Optimizations (such as learning rate or additional layers)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Evaluation metrics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Interpretation (curves and/or confusion matrix)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learning rate and freeze/unfreeze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9" name="Picture 2"/>
          <p:cNvPicPr/>
          <p:nvPr/>
        </p:nvPicPr>
        <p:blipFill>
          <a:blip r:embed="rId2"/>
          <a:stretch/>
        </p:blipFill>
        <p:spPr>
          <a:xfrm>
            <a:off x="486000" y="1845720"/>
            <a:ext cx="5514480" cy="416196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4"/>
          <p:cNvPicPr/>
          <p:nvPr/>
        </p:nvPicPr>
        <p:blipFill>
          <a:blip r:embed="rId3"/>
          <a:stretch/>
        </p:blipFill>
        <p:spPr>
          <a:xfrm>
            <a:off x="6000840" y="1845720"/>
            <a:ext cx="5400360" cy="416196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Content Placeholder 5"/>
          <p:cNvPicPr/>
          <p:nvPr/>
        </p:nvPicPr>
        <p:blipFill>
          <a:blip r:embed="rId2"/>
          <a:stretch/>
        </p:blipFill>
        <p:spPr>
          <a:xfrm>
            <a:off x="1664280" y="1846440"/>
            <a:ext cx="8923680" cy="405216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249560" y="43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multiclassification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3281760" y="1980000"/>
            <a:ext cx="4911840" cy="4140000"/>
          </a:xfrm>
          <a:prstGeom prst="rect">
            <a:avLst/>
          </a:prstGeom>
          <a:ln w="0"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49560" y="43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multiclassification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/>
          <p:cNvPicPr/>
          <p:nvPr/>
        </p:nvPicPr>
        <p:blipFill>
          <a:blip r:embed="rId2"/>
          <a:stretch/>
        </p:blipFill>
        <p:spPr>
          <a:xfrm>
            <a:off x="3352680" y="1871640"/>
            <a:ext cx="5486040" cy="416196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2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3500" b="0" strike="noStrike" spc="-52">
                <a:solidFill>
                  <a:srgbClr val="404040"/>
                </a:solidFill>
                <a:latin typeface="Calibri Light"/>
              </a:rPr>
              <a:t>- Binary classification with extracted images from the video</a:t>
            </a:r>
            <a:endParaRPr lang="pt-BR" sz="3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7256-EAA0-8F59-FBFB-654C34B6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Autonomous Precision Farming System</a:t>
            </a:r>
          </a:p>
        </p:txBody>
      </p:sp>
      <p:pic>
        <p:nvPicPr>
          <p:cNvPr id="4" name="Picture 3" descr="A diagram of a drone&#10;&#10;Description automatically generated">
            <a:extLst>
              <a:ext uri="{FF2B5EF4-FFF2-40B4-BE49-F238E27FC236}">
                <a16:creationId xmlns:a16="http://schemas.microsoft.com/office/drawing/2014/main" id="{FCC15879-54A9-36FB-8415-24DF149E2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9" y="1327842"/>
            <a:ext cx="10398932" cy="53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/>
          <p:cNvPicPr/>
          <p:nvPr/>
        </p:nvPicPr>
        <p:blipFill>
          <a:blip r:embed="rId2"/>
          <a:stretch/>
        </p:blipFill>
        <p:spPr>
          <a:xfrm>
            <a:off x="1535760" y="1972080"/>
            <a:ext cx="8706600" cy="399600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50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Binary classification (Weed vs Not Weed)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2"/>
          <p:cNvPicPr/>
          <p:nvPr/>
        </p:nvPicPr>
        <p:blipFill>
          <a:blip r:embed="rId2"/>
          <a:stretch/>
        </p:blipFill>
        <p:spPr>
          <a:xfrm>
            <a:off x="3317400" y="1980000"/>
            <a:ext cx="4840920" cy="396000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50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Binary classification (Weed vs Not Weed)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1479240" y="1890720"/>
            <a:ext cx="9233280" cy="4257000"/>
          </a:xfrm>
          <a:prstGeom prst="rect">
            <a:avLst/>
          </a:prstGeom>
          <a:ln w="0"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3500" b="0" strike="noStrike" spc="-52">
                <a:solidFill>
                  <a:srgbClr val="404040"/>
                </a:solidFill>
                <a:latin typeface="Calibri Light"/>
              </a:rPr>
              <a:t>- Binary classification extracted images from the video</a:t>
            </a:r>
            <a:endParaRPr lang="pt-BR" sz="3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/>
          <p:cNvPicPr/>
          <p:nvPr/>
        </p:nvPicPr>
        <p:blipFill>
          <a:blip r:embed="rId2"/>
          <a:stretch/>
        </p:blipFill>
        <p:spPr>
          <a:xfrm>
            <a:off x="3264120" y="1766520"/>
            <a:ext cx="4876200" cy="417348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3500" b="0" strike="noStrike" spc="-52">
                <a:solidFill>
                  <a:srgbClr val="404040"/>
                </a:solidFill>
                <a:latin typeface="Calibri Light"/>
              </a:rPr>
              <a:t>- Binary classification extracted images from the video</a:t>
            </a:r>
            <a:endParaRPr lang="pt-BR" sz="3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Lenet Model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520" y="6488640"/>
            <a:ext cx="2171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Pritish Sanjay Samant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75" name="Picture 7"/>
          <p:cNvPicPr/>
          <p:nvPr/>
        </p:nvPicPr>
        <p:blipFill>
          <a:blip r:embed="rId2"/>
          <a:stretch/>
        </p:blipFill>
        <p:spPr>
          <a:xfrm>
            <a:off x="68760" y="2031480"/>
            <a:ext cx="6401520" cy="372096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9"/>
          <p:cNvPicPr/>
          <p:nvPr/>
        </p:nvPicPr>
        <p:blipFill>
          <a:blip r:embed="rId3"/>
          <a:stretch/>
        </p:blipFill>
        <p:spPr>
          <a:xfrm>
            <a:off x="5680800" y="2031480"/>
            <a:ext cx="6135120" cy="377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898" y="100806"/>
            <a:ext cx="9795638" cy="1114380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Use Cases</a:t>
            </a:r>
          </a:p>
        </p:txBody>
      </p:sp>
      <p:pic>
        <p:nvPicPr>
          <p:cNvPr id="4" name="Picture 3" descr="A diagram of a drone monitoring system&#10;&#10;Description automatically generated">
            <a:extLst>
              <a:ext uri="{FF2B5EF4-FFF2-40B4-BE49-F238E27FC236}">
                <a16:creationId xmlns:a16="http://schemas.microsoft.com/office/drawing/2014/main" id="{4F485DC7-E11F-02C3-C08D-6A188BBE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2" y="1721213"/>
            <a:ext cx="5211857" cy="4424677"/>
          </a:xfrm>
          <a:prstGeom prst="rect">
            <a:avLst/>
          </a:prstGeom>
        </p:spPr>
      </p:pic>
      <p:pic>
        <p:nvPicPr>
          <p:cNvPr id="5" name="Picture 4" descr="A diagram of a autonomous driving vehicle&#10;&#10;Description automatically generated">
            <a:extLst>
              <a:ext uri="{FF2B5EF4-FFF2-40B4-BE49-F238E27FC236}">
                <a16:creationId xmlns:a16="http://schemas.microsoft.com/office/drawing/2014/main" id="{53E02D9B-45A8-7DBF-AF3C-0BCCE35C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1820384"/>
            <a:ext cx="5828261" cy="44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arm&#10;&#10;Description automatically generated">
            <a:extLst>
              <a:ext uri="{FF2B5EF4-FFF2-40B4-BE49-F238E27FC236}">
                <a16:creationId xmlns:a16="http://schemas.microsoft.com/office/drawing/2014/main" id="{2292ED56-661C-8277-0E43-AD5C3668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67656"/>
            <a:ext cx="5294716" cy="3751441"/>
          </a:xfrm>
          <a:prstGeom prst="rect">
            <a:avLst/>
          </a:prstGeom>
        </p:spPr>
      </p:pic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EF367357-75C7-B602-D28C-36132246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678976"/>
            <a:ext cx="5294715" cy="53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Comprehensive Tapaal Model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Content Placeholder 3"/>
          <p:cNvPicPr/>
          <p:nvPr/>
        </p:nvPicPr>
        <p:blipFill>
          <a:blip r:embed="rId2"/>
          <a:stretch/>
        </p:blipFill>
        <p:spPr>
          <a:xfrm>
            <a:off x="2531880" y="1846440"/>
            <a:ext cx="7188120" cy="402228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4110840" y="5869080"/>
            <a:ext cx="4030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Component_Farmer_Control Panel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Comprehensive Tapaal Model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Content Placeholder 3"/>
          <p:cNvPicPr/>
          <p:nvPr/>
        </p:nvPicPr>
        <p:blipFill>
          <a:blip r:embed="rId2"/>
          <a:stretch/>
        </p:blipFill>
        <p:spPr>
          <a:xfrm>
            <a:off x="1690200" y="1846440"/>
            <a:ext cx="8871480" cy="402228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4110840" y="5869080"/>
            <a:ext cx="4030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Component_Initialization Server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Comprehensive Tapaal Model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Content Placeholder 3"/>
          <p:cNvPicPr/>
          <p:nvPr/>
        </p:nvPicPr>
        <p:blipFill>
          <a:blip r:embed="rId2"/>
          <a:stretch/>
        </p:blipFill>
        <p:spPr>
          <a:xfrm>
            <a:off x="137160" y="2228400"/>
            <a:ext cx="6059880" cy="3134160"/>
          </a:xfrm>
          <a:prstGeom prst="rect">
            <a:avLst/>
          </a:prstGeom>
          <a:ln w="0">
            <a:noFill/>
          </a:ln>
        </p:spPr>
      </p:pic>
      <p:pic>
        <p:nvPicPr>
          <p:cNvPr id="119" name="Content Placeholder 3"/>
          <p:cNvPicPr/>
          <p:nvPr/>
        </p:nvPicPr>
        <p:blipFill>
          <a:blip r:embed="rId3"/>
          <a:stretch/>
        </p:blipFill>
        <p:spPr>
          <a:xfrm>
            <a:off x="6126480" y="2374920"/>
            <a:ext cx="5924520" cy="284148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2281680" y="5628600"/>
            <a:ext cx="21657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Component_Drones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215840" y="5484600"/>
            <a:ext cx="3746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Component_Autonomous Vehicles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Comprehensive Tapaal Model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Content Placeholder 5"/>
          <p:cNvPicPr/>
          <p:nvPr/>
        </p:nvPicPr>
        <p:blipFill>
          <a:blip r:embed="rId2"/>
          <a:stretch/>
        </p:blipFill>
        <p:spPr>
          <a:xfrm>
            <a:off x="2976480" y="1846440"/>
            <a:ext cx="6298560" cy="402228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643640" y="5869080"/>
            <a:ext cx="4030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Component_Cloud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Comprehensive Tapaal Model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Content Placeholder 5"/>
          <p:cNvPicPr/>
          <p:nvPr/>
        </p:nvPicPr>
        <p:blipFill>
          <a:blip r:embed="rId2"/>
          <a:stretch/>
        </p:blipFill>
        <p:spPr>
          <a:xfrm>
            <a:off x="2221920" y="1846440"/>
            <a:ext cx="7807680" cy="402228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4687920" y="5793120"/>
            <a:ext cx="4030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Component_Function_Server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443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DejaVu Sans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Autonomous Precision Farming System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 &amp; CNN</vt:lpstr>
      <vt:lpstr>Lenet Model</vt:lpstr>
      <vt:lpstr>Lenet Model</vt:lpstr>
      <vt:lpstr>Lenet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Competition</dc:title>
  <dc:subject/>
  <dc:creator>Choi, Younsuk</dc:creator>
  <dc:description/>
  <cp:lastModifiedBy>Choi, Younsuk</cp:lastModifiedBy>
  <cp:revision>12</cp:revision>
  <dcterms:created xsi:type="dcterms:W3CDTF">2023-12-21T18:18:03Z</dcterms:created>
  <dcterms:modified xsi:type="dcterms:W3CDTF">2024-01-12T05:38:14Z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23</vt:i4>
  </property>
</Properties>
</file>