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32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97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A14D-AF5F-4ABF-B6AA-E9967178A65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A76-C9EE-47B4-BB12-3084DC607F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48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23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56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18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93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  <p:sldLayoutId id="2147483763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newseurope.com/en/number-of-automotive-ecus-continues-to-rise/" TargetMode="External"/><Relationship Id="rId2" Type="http://schemas.openxmlformats.org/officeDocument/2006/relationships/hyperlink" Target="https://www.greencarcongress.com/2015/07/20150729-berger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learning.vector.com/mod/page/view.php?id=379" TargetMode="External"/><Relationship Id="rId4" Type="http://schemas.openxmlformats.org/officeDocument/2006/relationships/hyperlink" Target="https://www.precedenceresearch.com/automotive-electronic-control-unit-marke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F64AD-6CA2-E59B-4CC6-7E258E04D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93" r="-1" b="-1"/>
          <a:stretch/>
        </p:blipFill>
        <p:spPr>
          <a:xfrm>
            <a:off x="20" y="-19049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14FC1-3D22-6741-04B0-C60B7999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FlexRay Communication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95106-0FFA-F1BD-C12B-C68D2A1C9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Younsuk Choi</a:t>
            </a:r>
          </a:p>
          <a:p>
            <a:pPr algn="ctr"/>
            <a:r>
              <a:rPr lang="de-DE">
                <a:solidFill>
                  <a:srgbClr val="FFFFFF"/>
                </a:solidFill>
              </a:rPr>
              <a:t>Thanas Dushku</a:t>
            </a:r>
          </a:p>
          <a:p>
            <a:pPr algn="ctr"/>
            <a:r>
              <a:rPr lang="de-DE">
                <a:solidFill>
                  <a:srgbClr val="FFFFFF"/>
                </a:solidFill>
              </a:rPr>
              <a:t>Neaz Mahmud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21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A diagram of a car">
            <a:extLst>
              <a:ext uri="{FF2B5EF4-FFF2-40B4-BE49-F238E27FC236}">
                <a16:creationId xmlns:a16="http://schemas.microsoft.com/office/drawing/2014/main" id="{DB1294F0-1D85-0612-CCD0-231BC1478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0186" y="-570186"/>
            <a:ext cx="6858000" cy="799837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C9755-E7C8-00D0-866D-5509CAD9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FlexRay In Adaptive Cruise Control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5350" y="-785349"/>
            <a:ext cx="744976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85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6A24-E766-B571-4EAE-E2E809F6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Activity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445A2-5371-CA97-56C8-A61E775C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72" y="416189"/>
            <a:ext cx="6676590" cy="60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43A9-D1AB-40DA-AD22-73B7C3D2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11859"/>
            <a:ext cx="10077557" cy="1325563"/>
          </a:xfrm>
        </p:spPr>
        <p:txBody>
          <a:bodyPr/>
          <a:lstStyle/>
          <a:p>
            <a:r>
              <a:rPr lang="en-US" dirty="0"/>
              <a:t>TDMA(Time Multiple Division Access)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B36EE-E973-4DB3-B9CF-7BC474A6597A}"/>
              </a:ext>
            </a:extLst>
          </p:cNvPr>
          <p:cNvSpPr txBox="1"/>
          <p:nvPr/>
        </p:nvSpPr>
        <p:spPr>
          <a:xfrm>
            <a:off x="7098924" y="3072348"/>
            <a:ext cx="41139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Static Segment, Dynamic Segment, </a:t>
            </a:r>
          </a:p>
          <a:p>
            <a:r>
              <a:rPr lang="en-US" sz="1600" dirty="0">
                <a:latin typeface="+mj-lt"/>
              </a:rPr>
              <a:t>Symbol Window, Network Idle Time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High-performance deterministic communication. </a:t>
            </a:r>
          </a:p>
          <a:p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Less time critical and event-triggered slower message communication</a:t>
            </a:r>
          </a:p>
          <a:p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Maintenance and identification of special cycles such as cold start cycle 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Stays idle, while providing room to make any adjustment in network </a:t>
            </a:r>
            <a:r>
              <a:rPr lang="en-US" sz="1600" dirty="0" err="1">
                <a:latin typeface="+mj-lt"/>
              </a:rPr>
              <a:t>synchronisation</a:t>
            </a:r>
            <a:r>
              <a:rPr lang="en-US" sz="1600" dirty="0">
                <a:latin typeface="+mj-lt"/>
              </a:rPr>
              <a:t>.</a:t>
            </a:r>
            <a:endParaRPr lang="de-DE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B7CBC-B63F-4E25-A741-7889F1C10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8" y="3227954"/>
            <a:ext cx="6573207" cy="3261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DE8D1F-C3BD-4D7A-A2A1-6DC84F9007CD}"/>
              </a:ext>
            </a:extLst>
          </p:cNvPr>
          <p:cNvSpPr txBox="1"/>
          <p:nvPr/>
        </p:nvSpPr>
        <p:spPr>
          <a:xfrm>
            <a:off x="525717" y="2041850"/>
            <a:ext cx="11254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hybrid nature in terms of media access scheme by handling both time-triggered data and event triggered data. </a:t>
            </a:r>
          </a:p>
          <a:p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guarantees that only one node writes data to the </a:t>
            </a:r>
            <a:r>
              <a:rPr lang="en-US" sz="1600" dirty="0" err="1">
                <a:latin typeface="+mj-lt"/>
              </a:rPr>
              <a:t>Flexray</a:t>
            </a:r>
            <a:r>
              <a:rPr lang="en-US" sz="1600" dirty="0">
                <a:latin typeface="+mj-lt"/>
              </a:rPr>
              <a:t> bus at a time, and therefore, it guarantees the deterministic nature of </a:t>
            </a:r>
            <a:r>
              <a:rPr lang="en-US" sz="1600" dirty="0" err="1">
                <a:latin typeface="+mj-lt"/>
              </a:rPr>
              <a:t>Flexray</a:t>
            </a:r>
            <a:r>
              <a:rPr lang="en-US" sz="1600" dirty="0">
                <a:latin typeface="+mj-lt"/>
              </a:rPr>
              <a:t> as well as data collision avoidance on the bus. </a:t>
            </a:r>
          </a:p>
          <a:p>
            <a:br>
              <a:rPr lang="en-US" sz="1600" dirty="0">
                <a:latin typeface="+mj-lt"/>
              </a:rPr>
            </a:b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96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43A9-D1AB-40DA-AD22-73B7C3D2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11859"/>
            <a:ext cx="10077557" cy="1325563"/>
          </a:xfrm>
        </p:spPr>
        <p:txBody>
          <a:bodyPr/>
          <a:lstStyle/>
          <a:p>
            <a:r>
              <a:rPr lang="en-US" dirty="0"/>
              <a:t>Advantages and Disadvantages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81DCC-7EFC-4118-BB87-8CC06ABD23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2337984"/>
            <a:ext cx="7335539" cy="4008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B36EE-E973-4DB3-B9CF-7BC474A6597A}"/>
              </a:ext>
            </a:extLst>
          </p:cNvPr>
          <p:cNvSpPr txBox="1"/>
          <p:nvPr/>
        </p:nvSpPr>
        <p:spPr>
          <a:xfrm>
            <a:off x="8140822" y="2334827"/>
            <a:ext cx="3128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Bandwidth</a:t>
            </a:r>
          </a:p>
          <a:p>
            <a:r>
              <a:rPr lang="en-US" dirty="0">
                <a:latin typeface="+mj-lt"/>
              </a:rPr>
              <a:t>(Bit arbitration x)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Hybrid Topology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Communication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Deterministic nature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Cyclic Redundancy Check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Cost</a:t>
            </a: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892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88B1-B572-4F88-BEFC-89A47FA9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4038-CC91-4D14-AA78-DE9AD09221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2"/>
              </a:rPr>
              <a:t>https://www.greencarcongress.com/2015/07/20150729-berger.html</a:t>
            </a:r>
            <a:endParaRPr lang="de-DE" dirty="0"/>
          </a:p>
          <a:p>
            <a:r>
              <a:rPr lang="de-DE" dirty="0"/>
              <a:t>https://finance.yahoo.com/news/global-automotive-electronic-control-unit-092800924.html?guccounter=1&amp;guce_referrer=aHR0cHM6Ly93d3cuZ29vZ2xlLmNvbS8&amp;guce_referrer_sig=AQAAADHGtu1UpWoM9qoXkc2Xcbgb6yAGv73CGEIo-MA-MP6x9k7HNyCCFK3S_xja7reh14xm0TXF2cfaMwOHDk_7N1mFEPYY05kDEAyYx4AQ9BLV0JTRX59rW6ZkcKOcb3VgDcNUShNCWxBCQxI9kyCEMfTlRtKrVCwTDtXaF2Z50x_d</a:t>
            </a:r>
          </a:p>
          <a:p>
            <a:r>
              <a:rPr lang="de-DE" dirty="0">
                <a:hlinkClick r:id="rId3"/>
              </a:rPr>
              <a:t>https://www.eenewseurope.com/en/number-of-automotive-ecus-continues-to-rise/</a:t>
            </a:r>
            <a:endParaRPr lang="de-DE" dirty="0"/>
          </a:p>
          <a:p>
            <a:r>
              <a:rPr lang="de-DE" dirty="0">
                <a:hlinkClick r:id="rId4"/>
              </a:rPr>
              <a:t>https://www.precedenceresearch.com/automotive-electronic-control-unit-market</a:t>
            </a:r>
            <a:endParaRPr lang="de-DE" dirty="0"/>
          </a:p>
          <a:p>
            <a:r>
              <a:rPr lang="de-DE" dirty="0">
                <a:hlinkClick r:id="rId5"/>
              </a:rPr>
              <a:t>https://elearning.vector.com/mod/page/view.php?id=379</a:t>
            </a:r>
            <a:endParaRPr lang="de-DE" dirty="0"/>
          </a:p>
          <a:p>
            <a:r>
              <a:rPr lang="en-US" dirty="0"/>
              <a:t>Node topology and Frame format: </a:t>
            </a:r>
            <a:br>
              <a:rPr lang="en-US" dirty="0"/>
            </a:br>
            <a:r>
              <a:rPr lang="en-US" dirty="0"/>
              <a:t>“Dominique </a:t>
            </a:r>
            <a:r>
              <a:rPr lang="en-US" dirty="0" err="1"/>
              <a:t>Paret</a:t>
            </a:r>
            <a:r>
              <a:rPr lang="en-US" dirty="0"/>
              <a:t>. </a:t>
            </a:r>
            <a:r>
              <a:rPr lang="en-US" dirty="0" err="1"/>
              <a:t>FlexRay</a:t>
            </a:r>
            <a:r>
              <a:rPr lang="en-US" dirty="0"/>
              <a:t> and its applications: real time multiplexed network. Wiley Online Library, 2012.”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76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50FE-6286-42C5-9511-793C04EE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 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47C1-C199-4BA9-8628-98F504322D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await your questions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(No questions will be appreciated :D)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34DD-ECB8-4203-A13B-4CE0219B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75" y="0"/>
            <a:ext cx="10364451" cy="1596177"/>
          </a:xfrm>
        </p:spPr>
        <p:txBody>
          <a:bodyPr/>
          <a:lstStyle/>
          <a:p>
            <a:r>
              <a:rPr lang="en-US" dirty="0"/>
              <a:t>Introduction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FB37B-71DD-419B-A16D-92C53ADFC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4" t="3451" r="12448" b="2708"/>
          <a:stretch/>
        </p:blipFill>
        <p:spPr>
          <a:xfrm>
            <a:off x="648066" y="1953085"/>
            <a:ext cx="3295809" cy="2936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2EB720-CDD7-4E31-B0B4-7BC3CE2F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75" y="731180"/>
            <a:ext cx="7922466" cy="5904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8233A-3860-4AA2-AB88-982BC678B451}"/>
              </a:ext>
            </a:extLst>
          </p:cNvPr>
          <p:cNvSpPr txBox="1"/>
          <p:nvPr/>
        </p:nvSpPr>
        <p:spPr>
          <a:xfrm>
            <a:off x="569675" y="4890075"/>
            <a:ext cx="4252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Features of Modern Automotive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j-lt"/>
              </a:rPr>
              <a:t>E/E Architectures</a:t>
            </a:r>
            <a:endParaRPr lang="de-DE" sz="16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j-lt"/>
              </a:rPr>
              <a:t>Complex Distributed Systems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j-lt"/>
              </a:rPr>
              <a:t>ECU : Electronic Control Units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j-lt"/>
              </a:rPr>
              <a:t>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4258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34DD-ECB8-4203-A13B-4CE0219B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84" y="461639"/>
            <a:ext cx="10077557" cy="1136087"/>
          </a:xfrm>
        </p:spPr>
        <p:txBody>
          <a:bodyPr/>
          <a:lstStyle/>
          <a:p>
            <a:r>
              <a:rPr lang="en-US" dirty="0"/>
              <a:t>Introduction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16E172-11F4-4C16-AA51-DB8D732DD7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5" y="2012711"/>
            <a:ext cx="5238750" cy="4148392"/>
          </a:xfr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8BB68-02B3-416B-AEDB-F2E46295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95" y="2012711"/>
            <a:ext cx="6533960" cy="416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7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41C-633E-4FAD-838C-66CE043C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29552"/>
            <a:ext cx="10364451" cy="1596177"/>
          </a:xfrm>
        </p:spPr>
        <p:txBody>
          <a:bodyPr/>
          <a:lstStyle/>
          <a:p>
            <a:r>
              <a:rPr lang="en-US" dirty="0"/>
              <a:t>Genesis of </a:t>
            </a:r>
            <a:r>
              <a:rPr lang="en-US" dirty="0" err="1"/>
              <a:t>Flexray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85E-14D9-4F70-9BD4-6EA662A16C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402" y="1695635"/>
            <a:ext cx="11597196" cy="470516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+mj-lt"/>
              </a:rPr>
              <a:t>In 2000, several leading automotive companies, including BMW, DaimlerChrysler (now Daimler AG), and General Motors, recognized the need for a new communication protocol. </a:t>
            </a:r>
          </a:p>
          <a:p>
            <a:pPr marL="342900" indent="-342900"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+mj-lt"/>
              </a:rPr>
              <a:t>In 2004, the </a:t>
            </a:r>
            <a:r>
              <a:rPr lang="en-US" sz="1600" dirty="0" err="1">
                <a:latin typeface="+mj-lt"/>
              </a:rPr>
              <a:t>FlexRay</a:t>
            </a:r>
            <a:r>
              <a:rPr lang="en-US" sz="1600" dirty="0">
                <a:latin typeface="+mj-lt"/>
              </a:rPr>
              <a:t> Consortium introduced the </a:t>
            </a:r>
            <a:r>
              <a:rPr lang="en-US" sz="1600" dirty="0" err="1">
                <a:latin typeface="+mj-lt"/>
              </a:rPr>
              <a:t>FlexRay</a:t>
            </a:r>
            <a:r>
              <a:rPr lang="en-US" sz="1600" dirty="0">
                <a:latin typeface="+mj-lt"/>
              </a:rPr>
              <a:t> specification, which outlined the technical details and features of the protocol. (The specification provided guidelines for the physical layer, communication protocol, network management, and application interface.)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+mj-lt"/>
              </a:rPr>
              <a:t>Following the release of the </a:t>
            </a:r>
            <a:r>
              <a:rPr lang="en-US" sz="1600" dirty="0" err="1">
                <a:latin typeface="+mj-lt"/>
              </a:rPr>
              <a:t>FlexRay</a:t>
            </a:r>
            <a:r>
              <a:rPr lang="en-US" sz="1600" dirty="0">
                <a:latin typeface="+mj-lt"/>
              </a:rPr>
              <a:t> specification, the automotive industry started to adopt the protocol. </a:t>
            </a:r>
          </a:p>
          <a:p>
            <a:pPr marL="342900" indent="-342900"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+mj-lt"/>
              </a:rPr>
              <a:t>Over the years, the </a:t>
            </a:r>
            <a:r>
              <a:rPr lang="en-US" sz="1600" dirty="0" err="1">
                <a:latin typeface="+mj-lt"/>
              </a:rPr>
              <a:t>FlexRay</a:t>
            </a:r>
            <a:r>
              <a:rPr lang="en-US" sz="1600" dirty="0">
                <a:latin typeface="+mj-lt"/>
              </a:rPr>
              <a:t> Consortium continued to enhance the protocol and address emerging requirements. </a:t>
            </a:r>
          </a:p>
          <a:p>
            <a:pPr marL="342900" indent="-342900"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+mj-lt"/>
              </a:rPr>
              <a:t>In 2011, the International Organization for Standardization (ISO) adopted </a:t>
            </a:r>
            <a:r>
              <a:rPr lang="en-US" sz="1600" dirty="0" err="1">
                <a:latin typeface="+mj-lt"/>
              </a:rPr>
              <a:t>FlexRay</a:t>
            </a:r>
            <a:r>
              <a:rPr lang="en-US" sz="1600" dirty="0">
                <a:latin typeface="+mj-lt"/>
              </a:rPr>
              <a:t> as an international standard (ISO 17458), providing further recognition and standardization for the protocol.</a:t>
            </a:r>
          </a:p>
          <a:p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05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D76E-7B10-4ADA-AE7A-AE67A1C1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1" y="433851"/>
            <a:ext cx="10077557" cy="1325563"/>
          </a:xfrm>
        </p:spPr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Architecture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8AC9-A1E4-4221-98BE-FB4F6B69CA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596082" cy="342410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Nodes:</a:t>
            </a:r>
          </a:p>
          <a:p>
            <a:pPr lvl="1"/>
            <a:r>
              <a:rPr lang="en-US" dirty="0">
                <a:latin typeface="+mj-lt"/>
              </a:rPr>
              <a:t>Sensor nodes</a:t>
            </a:r>
          </a:p>
          <a:p>
            <a:pPr lvl="1"/>
            <a:r>
              <a:rPr lang="en-US" dirty="0">
                <a:latin typeface="+mj-lt"/>
              </a:rPr>
              <a:t>Electronic control units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Time triggered</a:t>
            </a:r>
          </a:p>
          <a:p>
            <a:pPr lvl="1"/>
            <a:r>
              <a:rPr lang="en-US" dirty="0">
                <a:latin typeface="+mj-lt"/>
              </a:rPr>
              <a:t>Specific interval data</a:t>
            </a:r>
          </a:p>
          <a:p>
            <a:r>
              <a:rPr lang="en-US" dirty="0">
                <a:latin typeface="+mj-lt"/>
              </a:rPr>
              <a:t>Event triggered:</a:t>
            </a:r>
          </a:p>
          <a:p>
            <a:pPr lvl="1"/>
            <a:r>
              <a:rPr lang="en-US" dirty="0">
                <a:latin typeface="+mj-lt"/>
              </a:rPr>
              <a:t>Occurrences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81EF4-4601-425D-B9A4-5D99DF4B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57930"/>
            <a:ext cx="6629400" cy="417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6D6471-FBCF-400C-B168-B1829A849D64}"/>
              </a:ext>
            </a:extLst>
          </p:cNvPr>
          <p:cNvSpPr txBox="1"/>
          <p:nvPr/>
        </p:nvSpPr>
        <p:spPr>
          <a:xfrm>
            <a:off x="7015949" y="605481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de-DE" dirty="0" err="1"/>
              <a:t>lexray</a:t>
            </a:r>
            <a:r>
              <a:rPr lang="de-DE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412272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CEE0-5CF9-4858-8C23-5DE6AC1C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3487"/>
            <a:ext cx="10077557" cy="1325563"/>
          </a:xfrm>
        </p:spPr>
        <p:txBody>
          <a:bodyPr/>
          <a:lstStyle/>
          <a:p>
            <a:r>
              <a:rPr lang="en-US" dirty="0"/>
              <a:t>Network Topology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53B7A-4C79-4CB2-9A14-921D535868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16" y="3634993"/>
            <a:ext cx="7229383" cy="3223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543F4-8C1D-4A01-98A9-24DFCA5EE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2" y="1773665"/>
            <a:ext cx="7144016" cy="1722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54F1C-9B99-4376-856E-4015225B306D}"/>
              </a:ext>
            </a:extLst>
          </p:cNvPr>
          <p:cNvSpPr txBox="1"/>
          <p:nvPr/>
        </p:nvSpPr>
        <p:spPr>
          <a:xfrm>
            <a:off x="389992" y="3861786"/>
            <a:ext cx="4235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Point to point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Passive bus:</a:t>
            </a:r>
            <a:r>
              <a:rPr lang="de-DE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1</a:t>
            </a:r>
            <a:r>
              <a:rPr lang="de-DE" dirty="0">
                <a:latin typeface="+mj-lt"/>
              </a:rPr>
              <a:t>- Single </a:t>
            </a:r>
            <a:r>
              <a:rPr lang="de-DE" dirty="0" err="1">
                <a:latin typeface="+mj-lt"/>
              </a:rPr>
              <a:t>channel</a:t>
            </a:r>
            <a:endParaRPr lang="de-DE" dirty="0">
              <a:latin typeface="+mj-lt"/>
            </a:endParaRPr>
          </a:p>
          <a:p>
            <a:r>
              <a:rPr lang="en-US" dirty="0">
                <a:latin typeface="+mj-lt"/>
              </a:rPr>
              <a:t>2</a:t>
            </a:r>
            <a:r>
              <a:rPr lang="de-DE" dirty="0">
                <a:latin typeface="+mj-lt"/>
              </a:rPr>
              <a:t>- Dual </a:t>
            </a:r>
            <a:r>
              <a:rPr lang="de-DE" dirty="0" err="1">
                <a:latin typeface="+mj-lt"/>
              </a:rPr>
              <a:t>channel</a:t>
            </a:r>
            <a:r>
              <a:rPr lang="de-DE" dirty="0">
                <a:latin typeface="+mj-lt"/>
              </a:rPr>
              <a:t> : </a:t>
            </a:r>
            <a:r>
              <a:rPr lang="de-DE" dirty="0" err="1">
                <a:latin typeface="+mj-lt"/>
              </a:rPr>
              <a:t>Redundancy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bitrate</a:t>
            </a:r>
            <a:endParaRPr lang="de-DE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Active star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Hybrid </a:t>
            </a:r>
            <a:r>
              <a:rPr lang="en-US" dirty="0" err="1">
                <a:latin typeface="+mj-lt"/>
              </a:rPr>
              <a:t>toplogy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35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4E59-9FF9-4B52-9B45-D21A9733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272161"/>
            <a:ext cx="10077557" cy="1325563"/>
          </a:xfrm>
        </p:spPr>
        <p:txBody>
          <a:bodyPr/>
          <a:lstStyle/>
          <a:p>
            <a:r>
              <a:rPr lang="en-US" dirty="0"/>
              <a:t>Frame format and scheduling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2D6EC-31E2-4B3E-8F43-70FE3BCE99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6" y="2214694"/>
            <a:ext cx="7456727" cy="3424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7F89C-3C8A-4D16-A88D-FE927D4F719A}"/>
              </a:ext>
            </a:extLst>
          </p:cNvPr>
          <p:cNvSpPr txBox="1"/>
          <p:nvPr/>
        </p:nvSpPr>
        <p:spPr>
          <a:xfrm>
            <a:off x="257452" y="1926454"/>
            <a:ext cx="3564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Variety of data types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Static or dynamic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Static scheduled signals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require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transmition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fixed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intervals</a:t>
            </a:r>
            <a:r>
              <a:rPr lang="de-DE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</a:t>
            </a:r>
            <a:r>
              <a:rPr lang="de-DE" dirty="0" err="1">
                <a:latin typeface="+mj-lt"/>
              </a:rPr>
              <a:t>locks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synchronizing</a:t>
            </a:r>
            <a:endParaRPr lang="de-DE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+mj-lt"/>
              </a:rPr>
              <a:t>Drifting</a:t>
            </a:r>
            <a:endParaRPr lang="de-DE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S</a:t>
            </a:r>
            <a:r>
              <a:rPr lang="de-DE" dirty="0" err="1">
                <a:latin typeface="+mj-lt"/>
              </a:rPr>
              <a:t>ync</a:t>
            </a:r>
            <a:r>
              <a:rPr lang="de-DE" dirty="0">
                <a:latin typeface="+mj-lt"/>
              </a:rPr>
              <a:t> time </a:t>
            </a:r>
            <a:r>
              <a:rPr lang="de-DE" dirty="0" err="1">
                <a:latin typeface="+mj-lt"/>
              </a:rPr>
              <a:t>frame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segments</a:t>
            </a:r>
            <a:endParaRPr lang="de-DE" dirty="0">
              <a:latin typeface="+mj-lt"/>
            </a:endParaRPr>
          </a:p>
          <a:p>
            <a:r>
              <a:rPr lang="en-US" dirty="0">
                <a:latin typeface="+mj-lt"/>
              </a:rPr>
              <a:t>Approximate global time</a:t>
            </a:r>
            <a:endParaRPr lang="de-DE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</a:t>
            </a:r>
            <a:r>
              <a:rPr lang="de-DE" dirty="0">
                <a:latin typeface="+mj-lt"/>
              </a:rPr>
              <a:t>AULT TOLERANT!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75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blue car with a yellow light coming from the front&#10;&#10;Description automatically generated">
            <a:extLst>
              <a:ext uri="{FF2B5EF4-FFF2-40B4-BE49-F238E27FC236}">
                <a16:creationId xmlns:a16="http://schemas.microsoft.com/office/drawing/2014/main" id="{AB712B2D-8EC2-8732-B0E6-7518B62A9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992AE-E722-A629-C09A-B36AEA9C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Adaptive Cruise Control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1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39491-9B5F-6927-70F0-C8F87F2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Use Case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D78F9965-A636-3EC5-C476-594DAFB47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76" y="0"/>
            <a:ext cx="5875420" cy="68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6524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Georgia Pro Semibold</vt:lpstr>
      <vt:lpstr>RocaVTI</vt:lpstr>
      <vt:lpstr>FlexRay Communication Protocol</vt:lpstr>
      <vt:lpstr>Introduction</vt:lpstr>
      <vt:lpstr>Introduction</vt:lpstr>
      <vt:lpstr>Genesis of Flexray</vt:lpstr>
      <vt:lpstr>Flexray Architecture</vt:lpstr>
      <vt:lpstr>Network Topology</vt:lpstr>
      <vt:lpstr>Frame format and scheduling</vt:lpstr>
      <vt:lpstr>Adaptive Cruise Control</vt:lpstr>
      <vt:lpstr>Use Case </vt:lpstr>
      <vt:lpstr>FlexRay In Adaptive Cruise Control</vt:lpstr>
      <vt:lpstr>Activity Diagram</vt:lpstr>
      <vt:lpstr>TDMA(Time Multiple Division Access)</vt:lpstr>
      <vt:lpstr>Advantages and Disadvantages</vt:lpstr>
      <vt:lpstr>References</vt:lpstr>
      <vt:lpstr>Thank you for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FlexRay Communication Protocol</dc:title>
  <dc:creator>Neaz Mahmud</dc:creator>
  <cp:lastModifiedBy>Choi, Younsuk</cp:lastModifiedBy>
  <cp:revision>5</cp:revision>
  <dcterms:created xsi:type="dcterms:W3CDTF">2023-07-05T09:17:41Z</dcterms:created>
  <dcterms:modified xsi:type="dcterms:W3CDTF">2023-07-05T10:45:52Z</dcterms:modified>
</cp:coreProperties>
</file>