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1"/>
    <p:restoredTop sz="94697"/>
  </p:normalViewPr>
  <p:slideViewPr>
    <p:cSldViewPr snapToGrid="0">
      <p:cViewPr varScale="1">
        <p:scale>
          <a:sx n="116" d="100"/>
          <a:sy n="116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00509-7ACA-49B6-B9CC-6DF4254F1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A687B-1FDC-FAC7-EB5B-F7A138E92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2071A-08AC-CA41-638F-89705FE1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06F-71D7-8C40-91D0-AF10F6E1D64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BA331-4095-E3B2-C165-F0E579A0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B32DF-9034-0B6C-27B2-F70BE64F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E6AD-7345-DE4B-8D97-B268DB53C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016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BF358-FE8A-C37A-95E9-72CCE8DC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5563D-1313-2028-7686-1FB3AD3C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9F4AA-496C-3CA5-AA2A-CD111A22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06F-71D7-8C40-91D0-AF10F6E1D64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D334-C87B-0E26-2D59-8BC94B70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0B3A0-EE23-1332-6CDB-6ECE50DA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E6AD-7345-DE4B-8D97-B268DB53C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10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A2E35F-A52C-DFCE-9772-258283ADA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0BD00E-A41B-549F-FC35-09A9639E1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579C1-94FC-4A19-4688-38209C98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06F-71D7-8C40-91D0-AF10F6E1D64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963A0-E277-069B-4A75-7C28C46E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E218B-3B5E-7864-932F-F813B698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E6AD-7345-DE4B-8D97-B268DB53C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71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85A3-1070-4331-CAB4-5180755D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E140C-21A0-1A32-F180-5A365CA3F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72D41-9E81-8C51-3596-CCF34AF5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06F-71D7-8C40-91D0-AF10F6E1D64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912A7-E9F7-B652-341E-DEAB8C13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EC2B-3BF1-E5EB-294A-349349E4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E6AD-7345-DE4B-8D97-B268DB53C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567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89592-C313-7CDF-0DEA-A71EEF1D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4BE6F-C746-C047-F560-A7713981D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84B0C-5768-913A-8E48-2B43F158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06F-71D7-8C40-91D0-AF10F6E1D64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29355-6882-2278-3F2F-6B4B2D2C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10EE8-BA8D-7C80-3FE7-93D697E4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E6AD-7345-DE4B-8D97-B268DB53C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82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22654-DA27-1FA0-1C60-C7FEF7A4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1F6F7-74C1-E0B8-5DB1-2CFEE18CE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3A230-1088-9D36-27D7-34E4A62B2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159603-CE83-ED3C-A614-06775E0A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06F-71D7-8C40-91D0-AF10F6E1D64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5D60A5-1277-513D-1909-B44E134C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56E10B-0E45-B058-899D-6BA27C91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E6AD-7345-DE4B-8D97-B268DB53C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508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6A513-A478-18C3-7304-0719E551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81DC2-79F3-4E20-2D63-99DA6DF2D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54C0C4-0C02-DC8C-DD92-DC9F3D9F1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11C6E2-DD86-52C1-605E-B9DD86073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0FDCA-19A3-223F-1D36-FF81FD6C9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B1878D-ABD9-559A-2908-934186EC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06F-71D7-8C40-91D0-AF10F6E1D64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1730FA-06E8-7C55-2AF9-CEB8FB43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43783B-B71F-6F6B-18E2-B33C2425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E6AD-7345-DE4B-8D97-B268DB53C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216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5CF7F-AAC6-3000-0C63-D65BBB47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778CB1-D85A-07E9-4B77-3B0D94AE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06F-71D7-8C40-91D0-AF10F6E1D64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08AC7-570E-2A2F-CD31-A249B37A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AA1617-ED7E-5DCC-AEF9-7F280BC7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E6AD-7345-DE4B-8D97-B268DB53C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26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616370-86AF-99F7-C5D4-FA1A0EBB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06F-71D7-8C40-91D0-AF10F6E1D64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70A0BF-EE13-ED2A-D1AD-61F12F8A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CAF2E4-1FBC-F29C-6495-9447F0D9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E6AD-7345-DE4B-8D97-B268DB53C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404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422DA-9C85-ED72-FA07-7DBB88C4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77EA2-B4BA-AF13-B02C-3E0496C7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915A9B-D1F5-C744-93F5-60E01981B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DD287-375F-0042-DE00-E37F9BBD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06F-71D7-8C40-91D0-AF10F6E1D64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AB4D5C-D8C0-8509-F56F-B4FBD4FF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6F09C-121A-3ED0-6CC1-95496210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E6AD-7345-DE4B-8D97-B268DB53C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657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C6590-E468-D179-0E23-BBA97AC1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7B5660-D94E-E8F6-DF6E-1C5E19DDC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F7DDF1-E6B0-E0A9-D6C9-23F7D6A11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10D892-FD25-6572-6856-340BE005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06F-71D7-8C40-91D0-AF10F6E1D64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1268B-9610-F013-034C-8BA66BD3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3A867-4CBD-7E14-3F89-4697290B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E6AD-7345-DE4B-8D97-B268DB53C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104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D81A9B-BD86-2455-0AA6-D7947AC5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705F9-FB3F-62DC-A1B4-C39A48A3D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AC324-B0EE-9B97-B943-AFB44D8F4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F106F-71D7-8C40-91D0-AF10F6E1D64E}" type="datetimeFigureOut">
              <a:rPr kumimoji="1" lang="ko-Kore-KR" altLang="en-US" smtClean="0"/>
              <a:t>2022. 10. 15.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31643-DA52-A962-AAD2-C1B44B8F2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280DB-C1BB-7EC8-5730-CD7EE1C6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E6AD-7345-DE4B-8D97-B268DB53C0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15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253D7-8071-CF83-C424-D59FD774F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8</a:t>
            </a:r>
            <a:r>
              <a:rPr kumimoji="1" lang="ko-KR" altLang="en-US" dirty="0"/>
              <a:t>장 </a:t>
            </a:r>
            <a:r>
              <a:rPr kumimoji="1" lang="en-US" altLang="ko-Kore-KR" dirty="0" err="1"/>
              <a:t>Numpy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226159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ndarray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1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저장된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차원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shape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어떻게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출력되는지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확인해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</a:rPr>
              <a:t>본다</a:t>
            </a:r>
            <a:r>
              <a:rPr lang="en-US" altLang="ko-Kore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718E5B-C44B-0E1F-EA24-B0C947A1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20" y="2826326"/>
            <a:ext cx="2876861" cy="38602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B234C8-227C-B8A1-1401-8F2E76FE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509" y="2826326"/>
            <a:ext cx="968812" cy="64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ndarray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넘파이는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특정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값으로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구성된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객체를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생성하는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몇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제공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대표적으로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zeros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ones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zeros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이름에서도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있듯이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으로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채워진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리턴하고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ones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1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채워진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리턴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zeros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ones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기본적으로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float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타입으로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저장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아래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출력된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결과에서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소수점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(dot)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저장된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float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타입임을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알려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dtype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속성을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사용해서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타입을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확인할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0505D5-19BC-F569-5B04-A876D037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210175"/>
            <a:ext cx="3200400" cy="1282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111F45-7DE8-914B-309E-D668F0608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534" y="5210175"/>
            <a:ext cx="18542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ndarray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21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zeros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ones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인자로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튜플을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전달하면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0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또는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1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구성된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다차원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배열을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생성할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튜플의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첫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번째는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로우의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길이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번째는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컬럼의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길이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넘파이에서는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대부분의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경우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로우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컬럼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순서로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값을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입력하니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기억해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두시면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좋다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코드는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3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4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형태의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으로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채워진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생성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코드가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간단하니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줄로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표현할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 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E46A1A-107B-DB4D-D424-C2A5F4CC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1" y="4050801"/>
            <a:ext cx="3064741" cy="23894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122AED-9F6E-F0FB-35FA-35F546777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7" y="4050801"/>
            <a:ext cx="4116284" cy="70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5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ndarray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넘파이의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arange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최대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개의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파라미터를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입력할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있으며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지정된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범위의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규칙적인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숫자를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갖는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객체를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반환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하나의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파라미터를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입력하면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부터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순차적으로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증가하는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숫자를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생성하며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개를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사용하면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시작과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끝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범위를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표현해서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범위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내의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순차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증가하는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숫자를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만들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파라미터는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증감폭을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의미합니다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파이썬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기본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문법의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range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비슷하지만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arange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실수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범위도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생성할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3F64C5-4A10-7F80-F54A-CBEB5E20A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4687960"/>
            <a:ext cx="4521200" cy="167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E2F5AE-DEDC-F27B-0A59-9D8207475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72075"/>
            <a:ext cx="1905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7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ndarray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넘파이는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배열의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형상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(shape)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변경할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reshape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제공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예제와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같이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6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개의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원소로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구성된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1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차원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배열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ndarr1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을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3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변환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ECA25E-E287-E3ED-097F-F0FA9BDD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12" y="3510808"/>
            <a:ext cx="5118100" cy="1879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8ADE1D-BFEF-5DD5-B29D-CD099FADD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211" y="3510808"/>
            <a:ext cx="1676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16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인덱싱과 </a:t>
            </a:r>
            <a:r>
              <a:rPr kumimoji="1" lang="ko-KR" altLang="en-US" dirty="0" err="1"/>
              <a:t>슬라이싱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넘파이는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파이썬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리스트를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확장해서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만들었기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때문에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리스트가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제공하는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대부분의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기능을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하나의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선택하는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인덱싱을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arr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[0]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arr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바인딩된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넘파이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객체의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선택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인덱싱에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리스트와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동일하게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하나에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하나씩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맵핑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  <a:cs typeface="맑은 고딕" panose="020B0503020000020004" pitchFamily="34" charset="-127"/>
              </a:rPr>
              <a:t>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차원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경우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인덱싱은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기본적으로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우선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적용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코드는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차원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에서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리턴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DE081F-C82A-2A9A-71E4-1001D877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5" y="4800744"/>
            <a:ext cx="3238500" cy="1397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8EE831-759C-BA92-7348-9F8561050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541" y="4876944"/>
            <a:ext cx="5816600" cy="1244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4CBB9E-1EF7-20D1-75EC-944771BBC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541" y="6121544"/>
            <a:ext cx="1181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2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인덱싱과 </a:t>
            </a:r>
            <a:r>
              <a:rPr kumimoji="1" lang="ko-KR" altLang="en-US" dirty="0" err="1"/>
              <a:t>슬라이싱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차원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인덱싱하니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하나의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선택됐습니다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반환되는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결과가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라서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연쇄적으로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인덱싱을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적용하면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들어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숫자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출력됩니다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r>
              <a:rPr lang="ko-KR" altLang="en-US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endParaRPr lang="en-US" altLang="ko-KR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이차원 데이터에 대해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행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][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열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형태로 인덱싱을 하면 내부적으로 두번의 인덱싱이 사용된다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ndarray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에서는 이차원 데이터의 경우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[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행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열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과 같은 형태로 한번에 특정 데이터를 인덱싱할 수 있다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데이터의 양이 많아진다면 아래의 코드가 유리하다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endParaRPr lang="en-US" altLang="ko-KR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endParaRPr lang="en-US" altLang="ko-Kore-KR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ko-Kore-KR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endParaRPr lang="en-US" altLang="ko-Kore-KR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ko-Kore-KR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endParaRPr lang="en-US" altLang="ko-Kore-KR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endParaRPr lang="en-US" altLang="ko-Kore-KR" dirty="0">
              <a:effectLst/>
              <a:latin typeface="+mj-ea"/>
              <a:ea typeface="+mj-ea"/>
            </a:endParaRPr>
          </a:p>
          <a:p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en-US" altLang="ko-Kore-KR" dirty="0">
              <a:latin typeface="+mj-ea"/>
              <a:ea typeface="+mj-ea"/>
            </a:endParaRPr>
          </a:p>
          <a:p>
            <a:endParaRPr kumimoji="1" lang="en-US" altLang="ko-Kore-KR" dirty="0"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8E44E0-9557-CDC5-3D79-EC2280B49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4995863"/>
            <a:ext cx="2895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인덱싱과 </a:t>
            </a:r>
            <a:r>
              <a:rPr kumimoji="1" lang="ko-KR" altLang="en-US" dirty="0" err="1"/>
              <a:t>슬라이싱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이상의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가져오는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슬라이싱을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</a:rPr>
              <a:t>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연속된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가져오는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리스트의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범위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슬라이싱을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슬라이싱에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사이에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맵핑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리스트의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슬라이싱과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동일하게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콜론과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시작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끝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선택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시작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생략하면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번부터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끝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생략하면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끝까지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가져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  <a:cs typeface="맑은 고딕" panose="020B0503020000020004" pitchFamily="34" charset="-127"/>
              </a:rPr>
              <a:t>온다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  <a:cs typeface="맑은 고딕" panose="020B0503020000020004" pitchFamily="34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  <a:cs typeface="맑은 고딕" panose="020B0503020000020004" pitchFamily="34" charset="-127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다음은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위치부터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1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위치까지의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슬라이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싱한다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CBCAFE-09BF-1D55-98AA-CDD1546F3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58" y="5258129"/>
            <a:ext cx="3213100" cy="1333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E423B1-6F24-2AB9-F78D-0FFFDB37F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616" y="5258129"/>
            <a:ext cx="8382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77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인덱싱과 </a:t>
            </a:r>
            <a:r>
              <a:rPr kumimoji="1" lang="ko-KR" altLang="en-US" dirty="0" err="1"/>
              <a:t>슬라이싱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이차원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슬라이싱도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</a:rPr>
              <a:t>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다음은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4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5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구성된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에서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개의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슬라이싱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여기까지는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리스트의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슬라이싱과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크게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것이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없다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B7A280-0B34-C654-90BB-8471A9E8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69" y="3095811"/>
            <a:ext cx="5867400" cy="1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5E0DCD-4C67-B16A-3DB0-58DAB3404900}"/>
              </a:ext>
            </a:extLst>
          </p:cNvPr>
          <p:cNvSpPr txBox="1"/>
          <p:nvPr/>
        </p:nvSpPr>
        <p:spPr>
          <a:xfrm>
            <a:off x="1107869" y="4500748"/>
            <a:ext cx="2232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[[0 1 2 3 4]</a:t>
            </a:r>
          </a:p>
          <a:p>
            <a:r>
              <a:rPr kumimoji="1" lang="en-US" altLang="ko-Kore-KR" sz="2400" dirty="0"/>
              <a:t> [5 6 7 8 9]]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950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인덱싱과 </a:t>
            </a:r>
            <a:r>
              <a:rPr kumimoji="1" lang="ko-KR" altLang="en-US" dirty="0" err="1"/>
              <a:t>슬라이싱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컬럼의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슬라이싱을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인덱싱과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유사하게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[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]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정보를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차례로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전달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전체를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선택하기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위해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시작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끝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생략하고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부터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위치까지만을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가져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온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파이썬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기본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문법보다는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짧은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코드로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같은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기능을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표현해서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매우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편리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4D9BA-A7FC-8CFB-7409-AAC624EAA276}"/>
              </a:ext>
            </a:extLst>
          </p:cNvPr>
          <p:cNvSpPr txBox="1"/>
          <p:nvPr/>
        </p:nvSpPr>
        <p:spPr>
          <a:xfrm>
            <a:off x="4964876" y="4284023"/>
            <a:ext cx="1295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+mj-ea"/>
                <a:ea typeface="+mj-ea"/>
              </a:rPr>
              <a:t>[[ 0  1]</a:t>
            </a:r>
          </a:p>
          <a:p>
            <a:r>
              <a:rPr kumimoji="1" lang="en-US" altLang="ko-Kore-KR" sz="2400" dirty="0">
                <a:latin typeface="+mj-ea"/>
                <a:ea typeface="+mj-ea"/>
              </a:rPr>
              <a:t> [ 5  6]</a:t>
            </a:r>
          </a:p>
          <a:p>
            <a:r>
              <a:rPr kumimoji="1" lang="en-US" altLang="ko-Kore-KR" sz="2400" dirty="0">
                <a:latin typeface="+mj-ea"/>
                <a:ea typeface="+mj-ea"/>
              </a:rPr>
              <a:t> [10 11]</a:t>
            </a:r>
          </a:p>
          <a:p>
            <a:r>
              <a:rPr kumimoji="1" lang="en-US" altLang="ko-Kore-KR" sz="2400" dirty="0">
                <a:latin typeface="+mj-ea"/>
                <a:ea typeface="+mj-ea"/>
              </a:rPr>
              <a:t> [15 16]]</a:t>
            </a:r>
            <a:endParaRPr kumimoji="1" lang="ko-Kore-KR" altLang="en-US" sz="24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03948D-1CB3-95E0-AF8B-BC6BADC9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38" y="4284023"/>
            <a:ext cx="3530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9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넘파이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넘파이는</a:t>
            </a:r>
            <a:r>
              <a:rPr kumimoji="1" lang="ko-KR" altLang="en-US" dirty="0"/>
              <a:t> 행렬이나 다차원 배열을 관리하기 위한 </a:t>
            </a:r>
            <a:r>
              <a:rPr kumimoji="1" lang="en-US" altLang="ko-KR" dirty="0" err="1"/>
              <a:t>ndarray</a:t>
            </a:r>
            <a:r>
              <a:rPr kumimoji="1" lang="ko-KR" altLang="en-US" dirty="0"/>
              <a:t>객체를 사용한다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넘파이</a:t>
            </a:r>
            <a:r>
              <a:rPr kumimoji="1" lang="ko-KR" altLang="en-US" dirty="0"/>
              <a:t> 모듈의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함수에 파이썬 리스트를 넘겨주면 </a:t>
            </a:r>
            <a:r>
              <a:rPr kumimoji="1" lang="en-US" altLang="ko-KR" dirty="0" err="1"/>
              <a:t>ndarray</a:t>
            </a:r>
            <a:r>
              <a:rPr kumimoji="1" lang="ko-KR" altLang="en-US" dirty="0"/>
              <a:t>타입의 객체를 </a:t>
            </a:r>
            <a:r>
              <a:rPr kumimoji="1" lang="ko-KR" altLang="en-US" dirty="0" err="1"/>
              <a:t>리턴한다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C8387A-9459-99DE-DC08-45CB75EE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92" y="3787074"/>
            <a:ext cx="3911600" cy="2870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215285-C204-8405-7730-5B4B0BD9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614" y="5349174"/>
            <a:ext cx="40386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01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인덱싱과 </a:t>
            </a:r>
            <a:r>
              <a:rPr kumimoji="1" lang="ko-KR" altLang="en-US" dirty="0" err="1"/>
              <a:t>슬라이싱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47" y="147045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4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5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에서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  <a:cs typeface="맑은 고딕" panose="020B0503020000020004" pitchFamily="34" charset="-127"/>
              </a:rPr>
              <a:t> 아래의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  <a:cs typeface="맑은 고딕" panose="020B0503020000020004" pitchFamily="34" charset="-127"/>
              </a:rPr>
              <a:t> 그림과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같이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일부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영역을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슬라이싱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행부터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선택한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뒤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선택해야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것에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주의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1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번에서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끝까지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가져와야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하며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번에서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끝까지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가져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온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이를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[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]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슬라이싱으로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표현하면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됩니다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코드는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끝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생략했는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여부만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같은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결과를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출력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 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B1B1DF-0CA3-A0C8-8AA3-1EC06F0E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27043"/>
            <a:ext cx="3784600" cy="146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95C08B-C1CF-CC62-D565-7ED40B134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57" y="3566234"/>
            <a:ext cx="5351978" cy="321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0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브로드캐스팅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기초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파이썬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문법에서는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반복문을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사용해서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전체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연산을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적용했던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것과는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달리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넘파이는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연산이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전체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확장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  <a:cs typeface="맑은 고딕" panose="020B0503020000020004" pitchFamily="34" charset="-127"/>
              </a:rPr>
              <a:t>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반복문을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사용하지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않으니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코드가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짧아지고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읽기도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좋아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우선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같은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크기를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갖는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개의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간의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연산을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살펴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0CAAA2-FE8E-AF26-0DCF-BFC3E7F2C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24" y="3721100"/>
            <a:ext cx="3975100" cy="2590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6B535E-B433-6D97-5AD8-ED020FBCF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87" y="3721100"/>
            <a:ext cx="16002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72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브로드캐스팅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19" y="1445615"/>
            <a:ext cx="10515600" cy="4351338"/>
          </a:xfrm>
        </p:spPr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스칼라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(scalar)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연산은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전체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확장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적용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다음의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덧셈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연산은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a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저장된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개의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값에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자동으로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반복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적용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계산된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결과는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환된다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 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이처럼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연산이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확장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적용되는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것을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브로드캐스팅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(broadcasting)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이라고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브로드캐스팅은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'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방송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'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이라는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뜻도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있지만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'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전파하다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'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라는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의미도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1AB675-6D2F-3BFD-AB88-07BE71796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0" y="4172387"/>
            <a:ext cx="2719113" cy="750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F06B5C-7FF3-15D9-A3E4-6D175CB0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074" y="4006860"/>
            <a:ext cx="6314786" cy="248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7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브로드캐스팅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20" y="1383475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ore-KR" sz="24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확장되는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브로드캐스팅이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적용되기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위해서는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다음의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조건을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어느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하나라도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충족해야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en-US" sz="2400" dirty="0">
                <a:solidFill>
                  <a:srgbClr val="000000"/>
                </a:solidFill>
                <a:latin typeface="+mj-ea"/>
                <a:ea typeface="+mj-ea"/>
              </a:rPr>
              <a:t>한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sz="2400" dirty="0">
              <a:effectLst/>
              <a:latin typeface="+mj-ea"/>
              <a:ea typeface="+mj-ea"/>
            </a:endParaRPr>
          </a:p>
          <a:p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브로드캐스팅이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필요하다는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것은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연산하려는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sz="24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일부가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작은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크기를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갖는다는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것으로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작은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크기의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sz="24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확장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가능한지를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체크해야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en-US" sz="2400" dirty="0">
                <a:solidFill>
                  <a:srgbClr val="000000"/>
                </a:solidFill>
                <a:latin typeface="+mj-ea"/>
                <a:ea typeface="+mj-ea"/>
              </a:rPr>
              <a:t>한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조건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-1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에서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언급하는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뒤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축은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이차원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데이터에서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열을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가리</a:t>
            </a:r>
            <a:r>
              <a:rPr lang="ko-Kore-KR" altLang="en-US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킨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이차원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데이터는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(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형태로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표시하기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때문에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뒤에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있는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열을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보고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확장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여부를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알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그림에서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왼쪽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sz="24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는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shape (2, )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표시되지만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물리적으로는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(1, 2)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공간에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데이터가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들어있습니다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그림에서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오른쪽은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이차원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데이터이며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(3, 2) shape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을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en-US" sz="2400" dirty="0">
                <a:solidFill>
                  <a:srgbClr val="000000"/>
                </a:solidFill>
                <a:latin typeface="+mj-ea"/>
                <a:ea typeface="+mj-ea"/>
              </a:rPr>
              <a:t>갖는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두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sz="24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의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뒤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축이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2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같으므로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작은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블록인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왼쪽의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sz="24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는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브로드캐스팅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확장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될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sz="2400" dirty="0">
              <a:effectLst/>
              <a:latin typeface="+mj-ea"/>
              <a:ea typeface="+mj-ea"/>
            </a:endParaRPr>
          </a:p>
          <a:p>
            <a:endParaRPr kumimoji="1" lang="ko-Kore-KR" altLang="en-US" sz="2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25ABB7-A8C4-C666-869A-3F45BEE9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80" y="4963251"/>
            <a:ext cx="5211721" cy="11844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EF4834-B490-21E2-0EDD-E58E282DE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27" y="4881093"/>
            <a:ext cx="4607152" cy="197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94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브로드캐스팅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43"/>
            <a:ext cx="10515600" cy="4351338"/>
          </a:xfrm>
        </p:spPr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조건은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축의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길이가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1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경우에는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브로드캐스팅을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뜻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그림의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왼쪽은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(3, 1),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오른쪽은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(3, 2)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shape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갖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뒤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축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길이가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1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과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다르지만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조건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-2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충족하므로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작은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크기의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왼쪽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3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형태로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브로드캐스팅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6CD466-4D15-B4A2-B416-E028FD23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232" y="3161690"/>
            <a:ext cx="4831321" cy="33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59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브로드캐스팅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금융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사용해서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브로드캐스팅을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연습해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</a:rPr>
              <a:t>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어떤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종목의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5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일간의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고가와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저가가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표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같다고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가정해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각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거래일별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고가와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저가의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차이를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계산하고자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파이썬의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기본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자료구조인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리스트를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사용하면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for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문을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사용해서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고가와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저가를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일자별로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계산해야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9EA366-99CB-22C0-2092-B61A8C6C0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004" y="3543155"/>
            <a:ext cx="3357326" cy="30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5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브로드캐스팅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44"/>
            <a:ext cx="10515600" cy="4351338"/>
          </a:xfrm>
        </p:spPr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파이썬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리스트가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아닌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표현하면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뺄셈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하나로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일자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별로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차이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값을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쉽게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계산할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개수가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같은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경우에는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같은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데이터끼리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계산되고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결과가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반환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96E1F2-E349-3AFB-A6A2-3844204B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74" y="2994682"/>
            <a:ext cx="5766377" cy="34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0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브로드캐스팅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연습의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목적으로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고가에는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3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배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저가에는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배의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가중치를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부여하여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합을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계산해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</a:rPr>
              <a:t>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en-US" altLang="ko-Kore-KR" dirty="0">
              <a:latin typeface="+mj-ea"/>
              <a:ea typeface="+mj-ea"/>
            </a:endParaRPr>
          </a:p>
          <a:p>
            <a:endParaRPr kumimoji="1" lang="en-US" altLang="ko-Kore-KR" dirty="0">
              <a:latin typeface="+mj-ea"/>
              <a:ea typeface="+mj-ea"/>
            </a:endParaRPr>
          </a:p>
          <a:p>
            <a:endParaRPr kumimoji="1" lang="en-US" altLang="ko-Kore-KR" dirty="0">
              <a:latin typeface="+mj-ea"/>
              <a:ea typeface="+mj-ea"/>
            </a:endParaRPr>
          </a:p>
          <a:p>
            <a:endParaRPr kumimoji="1" lang="en-US" altLang="ko-Kore-KR" dirty="0">
              <a:latin typeface="+mj-ea"/>
              <a:ea typeface="+mj-ea"/>
            </a:endParaRPr>
          </a:p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줄로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표현하는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것이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좋다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반복문을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것보다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확실히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코드가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직관적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BE8C26-EAC3-A985-C5E3-594A2E2B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85" y="2840430"/>
            <a:ext cx="5130800" cy="1485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00A471-3891-ACCE-15A0-281B079F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85" y="5798457"/>
            <a:ext cx="5448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67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브로드캐스팅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이번에는</a:t>
            </a:r>
            <a:r>
              <a:rPr lang="ko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  <a:cs typeface="맑은 고딕" panose="020B0503020000020004" pitchFamily="34" charset="-127"/>
              </a:rPr>
              <a:t>하나의 변수에 저장해 본다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  <a:cs typeface="맑은 고딕" panose="020B0503020000020004" pitchFamily="34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  <a:cs typeface="맑은 고딕" panose="020B0503020000020004" pitchFamily="34" charset="-127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첫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행에는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고가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행에는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저가가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이차원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형태로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저장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되어</a:t>
            </a:r>
            <a:r>
              <a:rPr lang="ko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 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 </a:t>
            </a:r>
            <a:endParaRPr lang="en-US" altLang="ko-KR" dirty="0">
              <a:solidFill>
                <a:srgbClr val="000000"/>
              </a:solidFill>
              <a:effectLst/>
              <a:latin typeface="+mj-ea"/>
              <a:ea typeface="+mj-ea"/>
              <a:cs typeface="맑은 고딕" panose="020B0503020000020004" pitchFamily="34" charset="-127"/>
            </a:endParaRPr>
          </a:p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형태만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변경됐으므로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인덱싱해서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위와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유사하게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계산할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64CB15-5B09-E8E3-3F5C-8FB7D53E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78" y="3598863"/>
            <a:ext cx="6172200" cy="2578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B686F4-7F3F-9EAB-C29A-8A8165BA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85" y="5592763"/>
            <a:ext cx="4622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6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조건연산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89" y="140539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와의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연산은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브로드캐스팅이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적용되어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전체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연산이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반복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적용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다음은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스칼라의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비교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결과를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출력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  <a:p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shape (3, )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크기의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스칼라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10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비교하니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그림과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같이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작은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크기인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10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대해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브로드캐스팅이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적용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같은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크기의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변환이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돼서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같은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갖는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간에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비교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연산을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반복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A124F2-822C-EF3B-0129-D840E5F5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84" y="4365357"/>
            <a:ext cx="4267200" cy="1155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CC5D0F-36BF-42C3-FDD4-4C06D7336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84" y="5633276"/>
            <a:ext cx="2908300" cy="482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232916-A976-A955-90DA-AE1D93A96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279" y="4052657"/>
            <a:ext cx="5500832" cy="25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넘파이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18"/>
            <a:ext cx="10515600" cy="4351338"/>
          </a:xfrm>
        </p:spPr>
        <p:txBody>
          <a:bodyPr/>
          <a:lstStyle/>
          <a:p>
            <a:r>
              <a:rPr kumimoji="1" lang="ko-Kore-KR" altLang="en-US" dirty="0"/>
              <a:t>넘파이를</a:t>
            </a:r>
            <a:r>
              <a:rPr kumimoji="1" lang="ko-KR" altLang="en-US" dirty="0"/>
              <a:t> 사용하면 우리가 엑셀에서 하던 연산을 그대로 구현할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넘파이는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반복문을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사용하지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않고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단순히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ore-KR" kern="0" dirty="0" err="1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ndarray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객체에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10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을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곱하면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ore-KR" kern="0" dirty="0" err="1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ndarray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객체의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모든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원소에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동일한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연산이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반복적으로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적용</a:t>
            </a:r>
            <a:r>
              <a:rPr lang="ko-Kore-KR" altLang="en-US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. </a:t>
            </a:r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C73393-1220-3207-AB35-AADF1D49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34" y="3818853"/>
            <a:ext cx="4077195" cy="27287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CF7161-4D19-F333-BED7-56F6C72BF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890" y="3925496"/>
            <a:ext cx="3294174" cy="25673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88517D-9F4E-C807-78F8-1B58FEFB5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625" y="3925496"/>
            <a:ext cx="4039195" cy="25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25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조건연산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비교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연산까지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코드를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정리하면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다음과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</a:rPr>
              <a:t>같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en-US" altLang="ko-Kore-KR" dirty="0">
              <a:latin typeface="+mj-ea"/>
              <a:ea typeface="+mj-ea"/>
            </a:endParaRPr>
          </a:p>
          <a:p>
            <a:endParaRPr kumimoji="1" lang="en-US" altLang="ko-Kore-KR" dirty="0">
              <a:latin typeface="+mj-ea"/>
              <a:ea typeface="+mj-ea"/>
            </a:endParaRPr>
          </a:p>
          <a:p>
            <a:endParaRPr lang="en-US" altLang="ko-Kore-KR" dirty="0">
              <a:solidFill>
                <a:srgbClr val="000000"/>
              </a:solidFill>
              <a:effectLst/>
              <a:latin typeface="+mj-ea"/>
              <a:ea typeface="+mj-ea"/>
              <a:cs typeface="맑은 고딕" panose="020B0503020000020004" pitchFamily="34" charset="-127"/>
            </a:endParaRPr>
          </a:p>
          <a:p>
            <a:endParaRPr lang="en-US" altLang="ko-Kore-KR" dirty="0">
              <a:solidFill>
                <a:srgbClr val="000000"/>
              </a:solidFill>
              <a:effectLst/>
              <a:latin typeface="+mj-ea"/>
              <a:ea typeface="+mj-ea"/>
              <a:cs typeface="맑은 고딕" panose="020B0503020000020004" pitchFamily="34" charset="-127"/>
            </a:endParaRPr>
          </a:p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비교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연산이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간단하기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때문에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코드를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줄로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표현할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en-US" altLang="ko-Kore-KR" dirty="0">
              <a:latin typeface="+mj-ea"/>
              <a:ea typeface="+mj-ea"/>
            </a:endParaRPr>
          </a:p>
          <a:p>
            <a:endParaRPr kumimoji="1" lang="en-US" altLang="ko-Kore-KR" dirty="0"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FAE9D9-1102-F8EC-ED3D-CF3E7790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96639"/>
            <a:ext cx="4102100" cy="1409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4A6FBA-9DA3-4D4D-578C-3BAD21FDB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5134903"/>
            <a:ext cx="3314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22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조건연산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얻어온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조건이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모두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참인지의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여부를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확인하고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싶은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경우가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종종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경우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any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all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유용하게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all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이름에서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있다시피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모든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값이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참일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경우에만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>
                <a:solidFill>
                  <a:srgbClr val="000000"/>
                </a:solidFill>
                <a:latin typeface="+mj-ea"/>
                <a:ea typeface="+mj-ea"/>
              </a:rPr>
              <a:t>True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</a:rPr>
              <a:t>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반환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any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하나라도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참일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경우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>
                <a:solidFill>
                  <a:srgbClr val="000000"/>
                </a:solidFill>
                <a:latin typeface="+mj-ea"/>
                <a:ea typeface="+mj-ea"/>
              </a:rPr>
              <a:t>True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</a:rPr>
              <a:t>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반환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  <a:p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cond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에는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False, True, True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저장돼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모두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True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아니므로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all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False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반환했고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any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True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하나라도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있어서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True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반환했다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18B53E-8170-B6E4-FE16-8DEE9EE0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37" y="4863028"/>
            <a:ext cx="1689100" cy="1003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5A78D6-25B3-22C7-8877-59E06D84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337" y="4913828"/>
            <a:ext cx="1155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21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조건연산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이상의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여러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조건을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비교할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파이썬의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기본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논리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연산자로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and, or, not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있었다면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넘파이에서는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&amp;, |, ~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&amp;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나열된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조건이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모두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True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때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True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반환합니다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'|'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or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같이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나열된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조건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중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하나라도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True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True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반환합니다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376F68-6BB9-375B-DEA5-443B8A0F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67" y="3692535"/>
            <a:ext cx="4635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26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조건연산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넘파이에는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where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정의돼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있어서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사용하면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더욱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간단히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코드를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표현할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where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차례로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조건문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참일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경우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값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거짓일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경우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값을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전달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만약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10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보다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크다면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10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더하고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그렇지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않다면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10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빼고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싶은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경우는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어떻게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</a:rPr>
              <a:t>할까</a:t>
            </a:r>
            <a:r>
              <a:rPr lang="en-US" altLang="ko-Kore-KR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다음과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같이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조건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비교로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문제를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해결할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266A95-900C-06D8-85ED-20B4AF7C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34" y="4001294"/>
            <a:ext cx="4737100" cy="165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2B50CA-94EF-0E5D-7DBE-74491CB7B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034" y="5865813"/>
            <a:ext cx="61722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9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함수와</a:t>
            </a:r>
            <a:r>
              <a:rPr kumimoji="1" lang="ko-KR" altLang="en-US" dirty="0"/>
              <a:t> 메서드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넘파이는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수치연산과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관련된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다양한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메서드를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제공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파이썬이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기본적으로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제공하는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기능을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확장해서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메서드로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제공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합하는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sum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메서드를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사용해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  <a:cs typeface="맑은 고딕" panose="020B0503020000020004" pitchFamily="34" charset="-127"/>
              </a:rPr>
              <a:t>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4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에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sum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메서드를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적용하니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전체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합이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계산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54579D-A1B2-B9CE-FBF7-C35923B4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47" y="4578782"/>
            <a:ext cx="4800600" cy="1028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21D206-19E6-5B8C-5EE6-A4DC28C74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694" y="4559732"/>
            <a:ext cx="812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32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함수와</a:t>
            </a:r>
            <a:r>
              <a:rPr kumimoji="1" lang="ko-KR" altLang="en-US" dirty="0"/>
              <a:t> 메서드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sum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메서드에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축정보를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지정할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파이썬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기본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sum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에서는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없는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기능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axis=0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x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축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방향으로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합을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구하라는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의미로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각각의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단위로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합을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구하고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결과를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반환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axis=1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축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방향으로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합을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구해서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단위로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합을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계산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axis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파라미터를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입력하지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않으면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default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axis=None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되며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전체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합을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계산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924553-0861-898A-A85F-6F5540F0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89" y="5006573"/>
            <a:ext cx="3505200" cy="1079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CE0E84-45F0-3856-1CE8-3DFE8868B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656" y="5006573"/>
            <a:ext cx="2044700" cy="977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812D85-36FA-1004-F728-E4E0BFA5F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536" y="4612873"/>
            <a:ext cx="1617601" cy="169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3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함수와</a:t>
            </a:r>
            <a:r>
              <a:rPr kumimoji="1" lang="ko-KR" altLang="en-US" dirty="0"/>
              <a:t> 메서드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611"/>
            <a:ext cx="10515600" cy="4351338"/>
          </a:xfrm>
        </p:spPr>
        <p:txBody>
          <a:bodyPr>
            <a:noAutofit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sum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메서드뿐만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아니라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min(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최솟값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), max(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최댓값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), mean(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평균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), std(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표준편차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), var(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분산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)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메서드를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numpy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사용해서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임의의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숫자를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만들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randint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입력된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범위에서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임의의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정수를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반환</a:t>
            </a:r>
            <a:r>
              <a:rPr lang="ko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코드는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부터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까지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범위에서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임의의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숫자를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선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택한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size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파라미터를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사용하면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생성되는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숫자의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개수를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지정할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</a:rPr>
              <a:t>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size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파라미터에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하나의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값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혹은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튜플로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크기를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지정할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튜플을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입력했다면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앞의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숫자가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로우의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길이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뒤의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숫자가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컬럼의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길이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 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055E70-7A43-F66F-2E6C-C3555E13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06" y="5784624"/>
            <a:ext cx="3111500" cy="609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844B98-B75F-9994-3174-1435A12A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96" y="5514975"/>
            <a:ext cx="5207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36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함수와</a:t>
            </a:r>
            <a:r>
              <a:rPr kumimoji="1" lang="ko-KR" altLang="en-US" dirty="0"/>
              <a:t> 메서드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차트를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그릴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빈번히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사용하는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linspace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본다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linspace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첫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번째로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시작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값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번째는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종료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값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번째는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분할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지점의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입력받아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균일한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크기의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구간으로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분할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코드는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부터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10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까지의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구간을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균등한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3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개의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지점으로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분할하라는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의미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6969E7-850D-50E4-C588-91587742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91" y="4001294"/>
            <a:ext cx="37973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E43953-7A77-6DB8-3475-8132B78EE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83" y="4001294"/>
            <a:ext cx="2082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51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함수와</a:t>
            </a:r>
            <a:r>
              <a:rPr kumimoji="1" lang="ko-KR" altLang="en-US" dirty="0"/>
              <a:t> 메서드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넘파이의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stack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여러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개의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하나로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합칠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이름에서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알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있다시피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vstack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수직방향으로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붙이며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hstack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수평방향으로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붙입니다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리스트로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연결할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값을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입력받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네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개의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값이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저장된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개의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vstack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함수를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  <a:cs typeface="맑은 고딕" panose="020B0503020000020004" pitchFamily="34" charset="-127"/>
              </a:rPr>
              <a:t>한다</a:t>
            </a:r>
            <a:r>
              <a:rPr lang="en-US" altLang="ko-Kore-KR" dirty="0">
                <a:solidFill>
                  <a:srgbClr val="000000"/>
                </a:solidFill>
                <a:latin typeface="+mj-ea"/>
                <a:ea typeface="+mj-ea"/>
                <a:cs typeface="맑은 고딕" panose="020B0503020000020004" pitchFamily="34" charset="-127"/>
              </a:rPr>
              <a:t>.</a:t>
            </a:r>
            <a:r>
              <a:rPr lang="ko-Kore-KR" altLang="ko-Kore-KR" dirty="0">
                <a:effectLst/>
                <a:latin typeface="+mj-ea"/>
                <a:ea typeface="+mj-ea"/>
              </a:rPr>
              <a:t> </a:t>
            </a:r>
            <a:endParaRPr lang="en-US" altLang="ko-Kore-KR" dirty="0">
              <a:effectLst/>
              <a:latin typeface="+mj-ea"/>
              <a:ea typeface="+mj-ea"/>
            </a:endParaRPr>
          </a:p>
          <a:p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hstack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수평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방향으로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연결한다는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것을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제외하고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vstack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사용방법이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같다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6EC25F-F4A2-9D85-5167-A73D394B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39" y="4894984"/>
            <a:ext cx="3403600" cy="1892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747925-BBA4-4E92-DD37-CF8BC25D6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69" y="4875934"/>
            <a:ext cx="1752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6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넘파이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1481240"/>
            <a:ext cx="10515600" cy="4351338"/>
          </a:xfrm>
        </p:spPr>
        <p:txBody>
          <a:bodyPr>
            <a:normAutofit/>
          </a:bodyPr>
          <a:lstStyle/>
          <a:p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반복문을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사용하지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않아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코드도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짧고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심지어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실행속도도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더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빠</a:t>
            </a:r>
            <a:r>
              <a:rPr lang="ko-Kore-KR" altLang="en-US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르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.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이번에는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2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차원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배열을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파이썬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리스트로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표현</a:t>
            </a:r>
            <a:r>
              <a:rPr lang="ko-Kore-KR" altLang="en-US" kern="0" dirty="0">
                <a:solidFill>
                  <a:srgbClr val="000000"/>
                </a:solidFill>
                <a:latin typeface="+mj-ea"/>
                <a:ea typeface="+mj-ea"/>
                <a:cs typeface="맑은 고딕" panose="020B0503020000020004" pitchFamily="34" charset="-127"/>
              </a:rPr>
              <a:t>해본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.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이어서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인덱싱으로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첫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번째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행을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출력</a:t>
            </a:r>
            <a:r>
              <a:rPr lang="ko-Kore-KR" altLang="en-US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BA6E51-AE2D-632C-1865-57D10BD0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80" y="3188352"/>
            <a:ext cx="2301913" cy="3304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2ED8EE-4178-B2E0-9F8A-1094A1C28269}"/>
              </a:ext>
            </a:extLst>
          </p:cNvPr>
          <p:cNvSpPr txBox="1"/>
          <p:nvPr/>
        </p:nvSpPr>
        <p:spPr>
          <a:xfrm>
            <a:off x="3802600" y="5978060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latin typeface="+mj-ea"/>
                <a:ea typeface="+mj-ea"/>
              </a:rPr>
              <a:t>[</a:t>
            </a:r>
            <a:r>
              <a:rPr kumimoji="1" lang="en-US" altLang="ko-KR" sz="2800" dirty="0">
                <a:latin typeface="+mj-ea"/>
                <a:ea typeface="+mj-ea"/>
              </a:rPr>
              <a:t>1,2,3]</a:t>
            </a:r>
            <a:r>
              <a:rPr kumimoji="1" lang="ko-KR" altLang="en-US" sz="2800" dirty="0">
                <a:latin typeface="+mj-ea"/>
                <a:ea typeface="+mj-ea"/>
              </a:rPr>
              <a:t> 이 출력된다</a:t>
            </a:r>
            <a:r>
              <a:rPr kumimoji="1" lang="en-US" altLang="ko-KR" sz="2800" dirty="0">
                <a:latin typeface="+mj-ea"/>
                <a:ea typeface="+mj-ea"/>
              </a:rPr>
              <a:t>.</a:t>
            </a:r>
            <a:r>
              <a:rPr kumimoji="1" lang="ko-KR" altLang="en-US" sz="2800" dirty="0">
                <a:latin typeface="+mj-ea"/>
                <a:ea typeface="+mj-ea"/>
              </a:rPr>
              <a:t> </a:t>
            </a:r>
            <a:endParaRPr kumimoji="1" lang="ko-Kore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089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넘파이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1374362"/>
            <a:ext cx="5871358" cy="50026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파이썬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리스트를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사용해서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차원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데이터를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표현하면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인덱싱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연산자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 ])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를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통해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로우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단위로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값을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가져올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수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있다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하지만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반복문을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사용하지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않고는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컬럼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(column)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단위의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인덱싱은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불가능</a:t>
            </a:r>
            <a:r>
              <a:rPr lang="ko-KR" altLang="en-US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하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컬럼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단위로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인덱싱하려면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데이터를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미리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로우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방향으로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변환해서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저장해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놨거나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반복문으로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필요한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컬럼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데이터를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다소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복잡하게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가져와야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en-US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이번에는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차원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배열을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넘파이로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표현해</a:t>
            </a:r>
            <a:r>
              <a:rPr lang="ko-Kore-KR" altLang="en-US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본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array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함수로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데이터를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전달해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주기만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하면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ore-KR" altLang="en-US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된다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834707-50D1-D67B-142E-B624328D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58" y="1374362"/>
            <a:ext cx="3383430" cy="4753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4C99C1-6B38-F8AB-DAFC-5098F61F990C}"/>
              </a:ext>
            </a:extLst>
          </p:cNvPr>
          <p:cNvSpPr txBox="1"/>
          <p:nvPr/>
        </p:nvSpPr>
        <p:spPr>
          <a:xfrm>
            <a:off x="10322577" y="2781570"/>
            <a:ext cx="18694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1</a:t>
            </a:r>
            <a:r>
              <a:rPr kumimoji="1" lang="en-US" altLang="ko-KR" sz="2400" dirty="0"/>
              <a:t>,</a:t>
            </a:r>
          </a:p>
          <a:p>
            <a:r>
              <a:rPr kumimoji="1" lang="en-US" altLang="ko-KR" sz="2400" dirty="0"/>
              <a:t>4,</a:t>
            </a:r>
          </a:p>
          <a:p>
            <a:r>
              <a:rPr kumimoji="1" lang="en-US" altLang="ko-KR" sz="2400" dirty="0"/>
              <a:t>7</a:t>
            </a:r>
          </a:p>
          <a:p>
            <a:endParaRPr kumimoji="1" lang="en-US" altLang="ko-Kore-KR" sz="2400" dirty="0"/>
          </a:p>
          <a:p>
            <a:r>
              <a:rPr kumimoji="1" lang="ko-KR" altLang="en-US" sz="2400" dirty="0"/>
              <a:t>이 출력된다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9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넘파이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82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넘파이를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사용하면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 </a:t>
            </a:r>
            <a:r>
              <a:rPr lang="en-US" altLang="ko-Kore-KR" kern="0" dirty="0" err="1">
                <a:solidFill>
                  <a:srgbClr val="C7254E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arr</a:t>
            </a:r>
            <a:r>
              <a:rPr lang="en-US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ko-Kore-KR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</a:t>
            </a:r>
            <a:r>
              <a:rPr lang="ko-Kore-KR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</a:t>
            </a:r>
            <a:r>
              <a:rPr lang="en-US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ore-KR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</a:t>
            </a:r>
            <a:r>
              <a:rPr lang="ko-Kore-KR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</a:t>
            </a:r>
            <a:r>
              <a:rPr lang="en-US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]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 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또는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 </a:t>
            </a:r>
            <a:r>
              <a:rPr lang="en-US" altLang="ko-Kore-KR" kern="0" dirty="0" err="1">
                <a:solidFill>
                  <a:srgbClr val="C7254E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arr</a:t>
            </a:r>
            <a:r>
              <a:rPr lang="en-US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ko-Kore-KR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</a:t>
            </a:r>
            <a:r>
              <a:rPr lang="ko-Kore-KR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</a:t>
            </a:r>
            <a:r>
              <a:rPr lang="en-US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][</a:t>
            </a:r>
            <a:r>
              <a:rPr lang="ko-Kore-KR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</a:t>
            </a:r>
            <a:r>
              <a:rPr lang="ko-Kore-KR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</a:t>
            </a:r>
            <a:r>
              <a:rPr lang="en-US" altLang="ko-Kore-KR" kern="0" dirty="0">
                <a:solidFill>
                  <a:srgbClr val="C7254E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]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와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같은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표현을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통해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특정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위치의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원소에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접근할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위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코드에서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인덱스에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콜론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(:)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을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것은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모든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행을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선택하는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것을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의미</a:t>
            </a:r>
            <a:r>
              <a:rPr lang="ko-Kore-KR" altLang="en-US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범용적인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프로그래밍에서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사용되는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파이썬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리스트와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달리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넘파이의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ore-KR" kern="0" dirty="0" err="1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ndarray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객체를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사용하면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행렬과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다차원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배열을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보다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쉽게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다룰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kern="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1" lang="ko-Kore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868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ndarray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>
                <a:latin typeface="+mj-ea"/>
                <a:ea typeface="+mj-ea"/>
              </a:rPr>
              <a:t>넘파이의</a:t>
            </a:r>
            <a:r>
              <a:rPr kumimoji="1" lang="ko-KR" altLang="en-US" dirty="0">
                <a:latin typeface="+mj-ea"/>
                <a:ea typeface="+mj-ea"/>
              </a:rPr>
              <a:t> 핵심 자료구조인 </a:t>
            </a:r>
            <a:r>
              <a:rPr kumimoji="1" lang="en-US" altLang="ko-KR" dirty="0" err="1">
                <a:latin typeface="+mj-ea"/>
                <a:ea typeface="+mj-ea"/>
              </a:rPr>
              <a:t>ndarray</a:t>
            </a:r>
            <a:r>
              <a:rPr kumimoji="1" lang="ko-KR" altLang="en-US" dirty="0">
                <a:latin typeface="+mj-ea"/>
                <a:ea typeface="+mj-ea"/>
              </a:rPr>
              <a:t>객체에 대해서 학습한다</a:t>
            </a:r>
            <a:r>
              <a:rPr kumimoji="1" lang="en-US" altLang="ko-KR" dirty="0">
                <a:latin typeface="+mj-ea"/>
                <a:ea typeface="+mj-ea"/>
              </a:rPr>
              <a:t>.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endParaRPr kumimoji="1" lang="en-US" altLang="ko-KR" dirty="0">
              <a:latin typeface="+mj-ea"/>
              <a:ea typeface="+mj-ea"/>
            </a:endParaRPr>
          </a:p>
          <a:p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범용적인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용도로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파이썬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리스트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타입을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행렬과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다차원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배열에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최적화된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타입으로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변환하는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en-US" dirty="0">
                <a:solidFill>
                  <a:srgbClr val="000000"/>
                </a:solidFill>
                <a:latin typeface="+mj-ea"/>
                <a:ea typeface="+mj-ea"/>
              </a:rPr>
              <a:t>것이다</a:t>
            </a:r>
            <a:r>
              <a:rPr lang="en-US" altLang="ko-Kore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447BC0-9307-8EF2-4777-9001C09F9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67" y="3441700"/>
            <a:ext cx="3886200" cy="2870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B3FAD6-131A-8EFE-F40B-2038413C8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362" y="3429000"/>
            <a:ext cx="4038600" cy="125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1DBB4E-A6F7-F747-3A35-FF85FD4D82CB}"/>
              </a:ext>
            </a:extLst>
          </p:cNvPr>
          <p:cNvSpPr txBox="1"/>
          <p:nvPr/>
        </p:nvSpPr>
        <p:spPr>
          <a:xfrm>
            <a:off x="5356805" y="4821237"/>
            <a:ext cx="5580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34" charset="-127"/>
              </a:rPr>
              <a:t>ndarray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34" charset="-127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객체는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리스트와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달리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데이터와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endParaRPr lang="en-US" altLang="ko-Kore-KR" sz="2400" dirty="0">
              <a:solidFill>
                <a:srgbClr val="000000"/>
              </a:solidFill>
              <a:effectLst/>
              <a:ea typeface="Segoe UI" panose="020B0502040204020203" pitchFamily="34" charset="0"/>
            </a:endParaRPr>
          </a:p>
          <a:p>
            <a:r>
              <a:rPr lang="ko-Kore-KR" altLang="ko-Kore-KR" sz="2400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데이터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사이에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콤마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구분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기호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없이</a:t>
            </a:r>
            <a:r>
              <a:rPr lang="ko-Kore-KR" altLang="ko-Kore-KR" sz="24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endParaRPr lang="en-US" altLang="ko-Kore-KR" sz="2400" dirty="0">
              <a:solidFill>
                <a:srgbClr val="000000"/>
              </a:solidFill>
              <a:effectLst/>
              <a:ea typeface="Segoe UI" panose="020B0502040204020203" pitchFamily="34" charset="0"/>
            </a:endParaRPr>
          </a:p>
          <a:p>
            <a:r>
              <a:rPr lang="ko-Kore-KR" altLang="ko-Kore-KR" sz="2400" dirty="0">
                <a:solidFill>
                  <a:srgbClr val="00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출력됩니다</a:t>
            </a:r>
            <a:r>
              <a:rPr lang="en-US" altLang="ko-Kore-KR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34" charset="-127"/>
              </a:rPr>
              <a:t>. 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286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ndarray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057"/>
            <a:ext cx="11084626" cy="4351338"/>
          </a:xfrm>
        </p:spPr>
        <p:txBody>
          <a:bodyPr>
            <a:norm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차원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리스트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또한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array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함수에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전달하면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ndarray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객체로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변환</a:t>
            </a:r>
            <a:r>
              <a:rPr lang="ko-Kore-KR" altLang="en-US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ko-Kore-KR" altLang="ko-Kore-K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B82924-4D2A-AD0C-DC47-5826679A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2" y="2167348"/>
            <a:ext cx="3775362" cy="4227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D43D66-EC38-EDF8-2879-1E28B88A06C0}"/>
              </a:ext>
            </a:extLst>
          </p:cNvPr>
          <p:cNvSpPr txBox="1"/>
          <p:nvPr/>
        </p:nvSpPr>
        <p:spPr>
          <a:xfrm>
            <a:off x="4473351" y="2090172"/>
            <a:ext cx="74494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이차원</a:t>
            </a:r>
            <a:r>
              <a:rPr lang="en-US" altLang="ko-Kore-KR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altLang="ko-Kore-KR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ndarray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가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바인딩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된</a:t>
            </a:r>
            <a:r>
              <a:rPr lang="en-US" altLang="ko-Kore-KR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arr2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를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살펴보면</a:t>
            </a:r>
            <a:r>
              <a:rPr lang="en-US" altLang="ko-Kore-KR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</a:p>
          <a:p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행과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열이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모두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콤마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없이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표현</a:t>
            </a:r>
            <a:r>
              <a:rPr lang="ko-Kore-KR" alt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되었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이차원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데이터는</a:t>
            </a:r>
            <a:r>
              <a:rPr lang="en-US" altLang="ko-Kore-KR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altLang="ko-Kore-KR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ndarray</a:t>
            </a:r>
            <a:r>
              <a:rPr lang="en-US" altLang="ko-Kore-KR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안에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endParaRPr lang="en-US" altLang="ko-Kore-KR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egoe UI" panose="020B0502040204020203" pitchFamily="34" charset="0"/>
            </a:endParaRPr>
          </a:p>
          <a:p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다시</a:t>
            </a:r>
            <a:r>
              <a:rPr lang="en-US" altLang="ko-Kore-KR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altLang="ko-Kore-KR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ndarray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가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들어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있다</a:t>
            </a:r>
            <a:r>
              <a:rPr lang="en-US" altLang="ko-Kore-KR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altLang="ko-Kore-KR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arr2[0]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은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첫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번째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행을</a:t>
            </a:r>
            <a:r>
              <a:rPr lang="ko-Kore-KR" altLang="ko-Kore-K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34" charset="-127"/>
              </a:rPr>
              <a:t>뜻한다</a:t>
            </a:r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34" charset="-127"/>
              </a:rPr>
              <a:t>.</a:t>
            </a:r>
            <a:r>
              <a:rPr lang="ko-KR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맑은 고딕" panose="020B0503020000020004" pitchFamily="34" charset="-127"/>
              </a:rPr>
              <a:t> </a:t>
            </a:r>
            <a:endParaRPr lang="ko-Kore-KR" altLang="ko-Kore-K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kumimoji="1" lang="ko-Kore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98310D-3277-7653-6D30-5A71F4826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86" y="4281099"/>
            <a:ext cx="4064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9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514F2-9803-22E3-243C-D09AB323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ndarray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6BD1-7DD0-65AC-4955-463C6DBE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52874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객체의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인스턴스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변수를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사용해서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저장된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정보를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조회할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shape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ndarray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크기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정보를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ndim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차원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정보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dtype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타입을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표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현한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ore-KR" altLang="ko-Kore-KR" dirty="0">
              <a:effectLst/>
              <a:latin typeface="+mj-ea"/>
              <a:ea typeface="+mj-ea"/>
            </a:endParaRPr>
          </a:p>
          <a:p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shape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저장된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튜플은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0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로우의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길이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1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번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인덱스에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컬럼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(column)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길이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정보가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들어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(2, 2)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행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열로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저장돼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있다는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뜻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이다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.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ndim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데이터의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차원을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의미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한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다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arr2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는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가로축과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세로축이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있는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차원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데이터이므로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2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가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ore-KR" altLang="ko-Kore-KR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출력</a:t>
            </a:r>
            <a:r>
              <a:rPr lang="ko-Kore-KR" altLang="en-US" dirty="0">
                <a:solidFill>
                  <a:srgbClr val="000000"/>
                </a:solidFill>
                <a:effectLst/>
                <a:latin typeface="+mj-ea"/>
                <a:ea typeface="+mj-ea"/>
                <a:cs typeface="맑은 고딕" panose="020B0503020000020004" pitchFamily="34" charset="-127"/>
              </a:rPr>
              <a:t>됨</a:t>
            </a:r>
            <a:r>
              <a:rPr lang="en-US" altLang="ko-Kore-KR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endParaRPr kumimoji="1" lang="ko-Kore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E7766F-0106-844D-8B27-6081E07F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61" y="4563981"/>
            <a:ext cx="3136900" cy="1790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177E73-35B6-8B11-8F4D-D644ACF3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997" y="4563981"/>
            <a:ext cx="13716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1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2078</Words>
  <Application>Microsoft Macintosh PowerPoint</Application>
  <PresentationFormat>와이드스크린</PresentationFormat>
  <Paragraphs>135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Calibri Light</vt:lpstr>
      <vt:lpstr>Segoe UI</vt:lpstr>
      <vt:lpstr>Times New Roman</vt:lpstr>
      <vt:lpstr>Office 테마</vt:lpstr>
      <vt:lpstr>8장 Numpy 사용하기</vt:lpstr>
      <vt:lpstr>넘파이 소개</vt:lpstr>
      <vt:lpstr>넘파이 소개</vt:lpstr>
      <vt:lpstr>넘파이 소개</vt:lpstr>
      <vt:lpstr>넘파이 소개</vt:lpstr>
      <vt:lpstr>넘파이 소개</vt:lpstr>
      <vt:lpstr>ndarray 소개</vt:lpstr>
      <vt:lpstr>ndarray 소개</vt:lpstr>
      <vt:lpstr>ndarray 소개</vt:lpstr>
      <vt:lpstr>ndarray 소개</vt:lpstr>
      <vt:lpstr>ndarray 소개</vt:lpstr>
      <vt:lpstr>ndarray 소개</vt:lpstr>
      <vt:lpstr>ndarray 소개</vt:lpstr>
      <vt:lpstr>ndarray 소개</vt:lpstr>
      <vt:lpstr>인덱싱과 슬라이싱 소개</vt:lpstr>
      <vt:lpstr>인덱싱과 슬라이싱 소개</vt:lpstr>
      <vt:lpstr>인덱싱과 슬라이싱 소개</vt:lpstr>
      <vt:lpstr>인덱싱과 슬라이싱 소개</vt:lpstr>
      <vt:lpstr>인덱싱과 슬라이싱 소개</vt:lpstr>
      <vt:lpstr>인덱싱과 슬라이싱 소개</vt:lpstr>
      <vt:lpstr>브로드캐스팅</vt:lpstr>
      <vt:lpstr>브로드캐스팅</vt:lpstr>
      <vt:lpstr>브로드캐스팅</vt:lpstr>
      <vt:lpstr>브로드캐스팅</vt:lpstr>
      <vt:lpstr>브로드캐스팅</vt:lpstr>
      <vt:lpstr>브로드캐스팅</vt:lpstr>
      <vt:lpstr>브로드캐스팅</vt:lpstr>
      <vt:lpstr>브로드캐스팅</vt:lpstr>
      <vt:lpstr>조건연산</vt:lpstr>
      <vt:lpstr>조건연산</vt:lpstr>
      <vt:lpstr>조건연산</vt:lpstr>
      <vt:lpstr>조건연산</vt:lpstr>
      <vt:lpstr>조건연산</vt:lpstr>
      <vt:lpstr>함수와 메서드 </vt:lpstr>
      <vt:lpstr>함수와 메서드 </vt:lpstr>
      <vt:lpstr>함수와 메서드 </vt:lpstr>
      <vt:lpstr>함수와 메서드 </vt:lpstr>
      <vt:lpstr>함수와 메서드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사용하기</dc:title>
  <dc:creator>Microsoft Office User</dc:creator>
  <cp:lastModifiedBy>Microsoft Office User</cp:lastModifiedBy>
  <cp:revision>37</cp:revision>
  <dcterms:created xsi:type="dcterms:W3CDTF">2022-10-08T00:48:05Z</dcterms:created>
  <dcterms:modified xsi:type="dcterms:W3CDTF">2022-10-15T01:38:55Z</dcterms:modified>
</cp:coreProperties>
</file>