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286" r:id="rId4"/>
    <p:sldId id="287" r:id="rId5"/>
    <p:sldId id="288" r:id="rId6"/>
    <p:sldId id="289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B4F0-FB6D-428A-A346-0A9F99004C1F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4FFA-124C-4C20-BB5E-947B008FAF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/>
              <a:t>장 </a:t>
            </a:r>
            <a:r>
              <a:rPr lang="ko-KR" altLang="en-US" dirty="0"/>
              <a:t>데이터 전처리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다음과 같이 입력하면 간편하게 새로운 열을 추가할 수도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09-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5" y="2714620"/>
            <a:ext cx="7379971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위의 과정에서 데이터프레임의 열 이름을 유지한 채 연결했기 때문에 열 이름이 중복되었다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다음은 </a:t>
            </a:r>
            <a:r>
              <a:rPr lang="en-US" altLang="ko-KR" sz="2400" dirty="0" err="1"/>
              <a:t>ignore_index</a:t>
            </a:r>
            <a:r>
              <a:rPr lang="ko-KR" altLang="en-US" sz="2400" dirty="0"/>
              <a:t>를 </a:t>
            </a:r>
            <a:r>
              <a:rPr lang="en-US" altLang="ko-KR" sz="2400" dirty="0"/>
              <a:t>True</a:t>
            </a:r>
            <a:r>
              <a:rPr lang="ko-KR" altLang="en-US" sz="2400" dirty="0"/>
              <a:t>로 지정하여 열 이름을 다시 지정한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0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429000"/>
            <a:ext cx="6833199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8"/>
            <a:ext cx="3971924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공통열과</a:t>
            </a:r>
            <a:r>
              <a:rPr lang="ko-KR" altLang="en-US" sz="2400" dirty="0"/>
              <a:t> 공통인덱스만 연결하기</a:t>
            </a:r>
          </a:p>
          <a:p>
            <a:r>
              <a:rPr lang="ko-KR" altLang="en-US" sz="2400" dirty="0"/>
              <a:t>만약 열 이름의 일부가 서로 다른 데이터프레임을 연결하면 어떻게 될까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r>
              <a:rPr lang="ko-KR" altLang="en-US" sz="2400" dirty="0"/>
              <a:t>앞에서 사용한 </a:t>
            </a:r>
            <a:r>
              <a:rPr lang="en-US" altLang="ko-KR" sz="2400" dirty="0"/>
              <a:t>df1,df2,df3</a:t>
            </a:r>
            <a:r>
              <a:rPr lang="ko-KR" altLang="en-US" sz="2400" dirty="0"/>
              <a:t>의 열 이름을 다시 지정한다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1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428736"/>
            <a:ext cx="2628614" cy="5088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새롭게 열 이름을 부여한 데이터프레임 </a:t>
            </a:r>
            <a:r>
              <a:rPr lang="en-US" altLang="ko-KR" sz="2400" dirty="0"/>
              <a:t>3</a:t>
            </a:r>
            <a:r>
              <a:rPr lang="ko-KR" altLang="en-US" sz="2400" dirty="0"/>
              <a:t>개를 </a:t>
            </a:r>
            <a:r>
              <a:rPr lang="en-US" altLang="ko-KR" sz="2400" dirty="0" err="1"/>
              <a:t>concat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연결한다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이렇게 하면 열 이름이 정렬되며 연결된다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그리고 데이터프레임에 없는 열 이름의 데이터는 </a:t>
            </a:r>
            <a:r>
              <a:rPr lang="ko-KR" altLang="en-US" sz="2400" dirty="0" err="1"/>
              <a:t>누락값으로</a:t>
            </a:r>
            <a:r>
              <a:rPr lang="ko-KR" altLang="en-US" sz="2400" dirty="0"/>
              <a:t> 처리된다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 err="1"/>
              <a:t>누락값</a:t>
            </a:r>
            <a:r>
              <a:rPr lang="ko-KR" altLang="en-US" sz="2400" dirty="0"/>
              <a:t> 없이 데이터를 연결하는 방법은 없을까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2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571612"/>
            <a:ext cx="4457143" cy="4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데이터프레임의 공통 열만 골라 연결하면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생기지 않는다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공통 열만 골라서 연결하려면 </a:t>
            </a:r>
            <a:r>
              <a:rPr lang="en-US" altLang="ko-KR" sz="2400" dirty="0"/>
              <a:t>join</a:t>
            </a:r>
            <a:r>
              <a:rPr lang="ko-KR" altLang="en-US" sz="2400" dirty="0"/>
              <a:t>인자를 </a:t>
            </a:r>
            <a:r>
              <a:rPr lang="en-US" altLang="ko-KR" sz="2400" dirty="0"/>
              <a:t>inner</a:t>
            </a:r>
            <a:r>
              <a:rPr lang="ko-KR" altLang="en-US" sz="2400" dirty="0"/>
              <a:t>로 지정해야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아쉽게도 </a:t>
            </a:r>
            <a:r>
              <a:rPr lang="en-US" altLang="ko-KR" sz="2400" dirty="0"/>
              <a:t>df1,df2,df3</a:t>
            </a:r>
            <a:r>
              <a:rPr lang="ko-KR" altLang="en-US" sz="2400" dirty="0"/>
              <a:t>은 공통열이 없다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세 데이터프레임의 공통 열을 연결한 결과값으로 </a:t>
            </a:r>
            <a:r>
              <a:rPr lang="en-US" altLang="ko-KR" sz="2400" dirty="0"/>
              <a:t>Empty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이 출력된다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3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4572008"/>
            <a:ext cx="5500726" cy="1561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df1, df3</a:t>
            </a:r>
            <a:r>
              <a:rPr lang="ko-KR" altLang="en-US" sz="2400" dirty="0"/>
              <a:t>의 공통 열만 골라 연결해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그러면 공통 열인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C</a:t>
            </a:r>
            <a:r>
              <a:rPr lang="ko-KR" altLang="en-US" sz="2400" dirty="0"/>
              <a:t>만 연결된다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4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714620"/>
            <a:ext cx="7000924" cy="300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이번에는 데이터프레임을 행 방향으로 연결해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df1,df2,df3</a:t>
            </a:r>
            <a:r>
              <a:rPr lang="ko-KR" altLang="en-US" sz="2400" dirty="0"/>
              <a:t>의 인덱스를 다시 지정해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4-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643050"/>
            <a:ext cx="2518482" cy="4847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concat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</a:t>
            </a:r>
            <a:r>
              <a:rPr lang="en-US" altLang="ko-KR" sz="2400" dirty="0"/>
              <a:t>df1,df2,df3</a:t>
            </a:r>
            <a:r>
              <a:rPr lang="ko-KR" altLang="en-US" sz="2400" dirty="0"/>
              <a:t>을 열 방향으로 연결하면 앞의 과정과 비슷한 결과가 출력된다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5-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643182"/>
            <a:ext cx="6827431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앞의 과정과 비슷한 방법으로 </a:t>
            </a:r>
            <a:r>
              <a:rPr lang="en-US" altLang="ko-KR" sz="2400" dirty="0"/>
              <a:t>df1, df3</a:t>
            </a:r>
            <a:r>
              <a:rPr lang="ko-KR" altLang="en-US" sz="2400" dirty="0"/>
              <a:t>의 공통 행만 골라서 연결해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그러면 공통행인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2</a:t>
            </a:r>
            <a:r>
              <a:rPr lang="ko-KR" altLang="en-US" sz="2400" dirty="0"/>
              <a:t>만 출력된다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16-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000372"/>
            <a:ext cx="66890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외부 조인과 내부 조인</a:t>
            </a:r>
          </a:p>
          <a:p>
            <a:pPr lvl="1"/>
            <a:r>
              <a:rPr lang="ko-KR" altLang="en-US" sz="2000" dirty="0"/>
              <a:t>내부조인</a:t>
            </a:r>
            <a:r>
              <a:rPr lang="en-US" altLang="ko-KR" sz="2000" dirty="0"/>
              <a:t>: </a:t>
            </a:r>
            <a:r>
              <a:rPr lang="ko-KR" altLang="en-US" sz="2000" dirty="0"/>
              <a:t>둘 이상의 데이터프레임에서 조건에 맞는 행을 연결하는 것</a:t>
            </a:r>
          </a:p>
          <a:p>
            <a:pPr lvl="1"/>
            <a:r>
              <a:rPr lang="ko-KR" altLang="en-US" sz="2000" dirty="0"/>
              <a:t>외부조인</a:t>
            </a:r>
            <a:r>
              <a:rPr lang="en-US" altLang="ko-KR" sz="2000" dirty="0"/>
              <a:t>: </a:t>
            </a:r>
            <a:r>
              <a:rPr lang="ko-KR" altLang="en-US" sz="2000" dirty="0"/>
              <a:t>두 데이터프레임에서 어떤 데이터프레임을 기준으로 할 것인지에 따라 왼쪽 외부 조인</a:t>
            </a:r>
            <a:r>
              <a:rPr lang="en-US" altLang="ko-KR" sz="2000" dirty="0"/>
              <a:t>(Left Outer Join)</a:t>
            </a:r>
            <a:r>
              <a:rPr lang="ko-KR" altLang="en-US" sz="2000" dirty="0"/>
              <a:t>과 오른쪽 외부 조인</a:t>
            </a:r>
            <a:r>
              <a:rPr lang="en-US" altLang="ko-KR" sz="2000" dirty="0"/>
              <a:t>(Right Outer Join)</a:t>
            </a:r>
            <a:r>
              <a:rPr lang="ko-KR" altLang="en-US" sz="2000" dirty="0"/>
              <a:t> 완전 외부 조인</a:t>
            </a:r>
            <a:r>
              <a:rPr lang="en-US" altLang="ko-KR" sz="2000" dirty="0"/>
              <a:t>(Full Outer Join)</a:t>
            </a:r>
            <a:r>
              <a:rPr lang="ko-KR" altLang="en-US" sz="2000" dirty="0"/>
              <a:t>으로 나눌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왼쪽 외부 조인은 왼쪽 데이터프레임을 모두 포함하여 연결하는 것이고 오른쪽 외부 조인은 오른쪽 데이터프레임을 모두 포함하여 연결하는 것이다</a:t>
            </a:r>
            <a:r>
              <a:rPr lang="en-US" altLang="ko-KR" sz="2000" dirty="0"/>
              <a:t>.</a:t>
            </a:r>
            <a:r>
              <a:rPr lang="ko-KR" altLang="en-US" sz="2000" dirty="0"/>
              <a:t> 완전 외부 조인은 왼쪽과 오른쪽 데이터프레임을 모두 포함하여 연결한다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 연결하기 </a:t>
            </a:r>
            <a:r>
              <a:rPr lang="en-US" altLang="ko-KR" sz="2800" dirty="0"/>
              <a:t>– </a:t>
            </a:r>
            <a:r>
              <a:rPr lang="ko-KR" altLang="en-US" sz="2800" dirty="0"/>
              <a:t>분석하기 좋은 데이터로 만들어야 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 err="1"/>
              <a:t>누락값</a:t>
            </a:r>
            <a:r>
              <a:rPr lang="ko-KR" altLang="en-US" sz="2800" dirty="0"/>
              <a:t> 처리하기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누락값이</a:t>
            </a:r>
            <a:r>
              <a:rPr lang="ko-KR" altLang="en-US" sz="2800" dirty="0"/>
              <a:t> 생기는 이유와 처리하는 방법을 학습한다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깔끔한 데이터 </a:t>
            </a:r>
            <a:r>
              <a:rPr lang="en-US" altLang="ko-KR" sz="2800" dirty="0"/>
              <a:t>– </a:t>
            </a:r>
            <a:r>
              <a:rPr lang="ko-KR" altLang="en-US" sz="2800" dirty="0"/>
              <a:t>열과 피벗</a:t>
            </a:r>
            <a:r>
              <a:rPr lang="en-US" altLang="ko-KR" sz="2800" dirty="0"/>
              <a:t>, </a:t>
            </a:r>
            <a:r>
              <a:rPr lang="ko-KR" altLang="en-US" sz="2800" dirty="0"/>
              <a:t>여러 열을 하나로 정리하는 것을 학습한다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318610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데이터 연결 마무리</a:t>
            </a:r>
          </a:p>
          <a:p>
            <a:r>
              <a:rPr lang="ko-KR" altLang="en-US" sz="2400" dirty="0" err="1"/>
              <a:t>판다스는</a:t>
            </a:r>
            <a:r>
              <a:rPr lang="ko-KR" altLang="en-US" sz="2400" dirty="0"/>
              <a:t> 데이터 연결 전용 </a:t>
            </a:r>
            <a:r>
              <a:rPr lang="ko-KR" altLang="en-US" sz="2400" dirty="0" err="1"/>
              <a:t>메서드인</a:t>
            </a:r>
            <a:r>
              <a:rPr lang="ko-KR" altLang="en-US" sz="2400" dirty="0"/>
              <a:t> </a:t>
            </a:r>
            <a:r>
              <a:rPr lang="en-US" altLang="ko-KR" sz="2400" dirty="0"/>
              <a:t>merge</a:t>
            </a:r>
            <a:r>
              <a:rPr lang="ko-KR" altLang="en-US" sz="2400" dirty="0"/>
              <a:t>를 제공한다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특정 위치의 날씨 정보에 필요한 데이터 집합을 모두 불러온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person</a:t>
            </a:r>
            <a:r>
              <a:rPr lang="ko-KR" altLang="en-US" sz="2400" dirty="0"/>
              <a:t>은 관측한 사람의 이름</a:t>
            </a:r>
            <a:r>
              <a:rPr lang="en-US" altLang="ko-KR" sz="2400" dirty="0"/>
              <a:t>, site</a:t>
            </a:r>
            <a:r>
              <a:rPr lang="ko-KR" altLang="en-US" sz="2400" dirty="0"/>
              <a:t>는 관측 위치</a:t>
            </a:r>
            <a:r>
              <a:rPr lang="en-US" altLang="ko-KR" sz="2400" dirty="0"/>
              <a:t>, visited</a:t>
            </a:r>
            <a:r>
              <a:rPr lang="ko-KR" altLang="en-US" sz="2400" dirty="0"/>
              <a:t>는 관측 날짜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survey</a:t>
            </a:r>
            <a:r>
              <a:rPr lang="ko-KR" altLang="en-US" sz="2400" dirty="0"/>
              <a:t>는 날씨 정보이다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51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1357298"/>
            <a:ext cx="3857652" cy="512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visited</a:t>
            </a:r>
            <a:r>
              <a:rPr lang="ko-KR" altLang="en-US" sz="2400" dirty="0"/>
              <a:t>데이터프레임의 일부 데이터만 떼어 실습에 사용한다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52-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571744"/>
            <a:ext cx="50516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merge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기본적으로 내부 조인을 실행하며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사용한 데이터프레임</a:t>
            </a:r>
            <a:r>
              <a:rPr lang="en-US" altLang="ko-KR" sz="2000" dirty="0"/>
              <a:t>(site)</a:t>
            </a:r>
            <a:r>
              <a:rPr lang="ko-KR" altLang="en-US" sz="2000" dirty="0"/>
              <a:t>를 왼쪽으로 지정하고 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인자값으로</a:t>
            </a:r>
            <a:r>
              <a:rPr lang="ko-KR" altLang="en-US" sz="2000" dirty="0"/>
              <a:t> 지정한 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visited_subset</a:t>
            </a:r>
            <a:r>
              <a:rPr lang="en-US" altLang="ko-KR" sz="2000" dirty="0"/>
              <a:t>)</a:t>
            </a:r>
            <a:r>
              <a:rPr lang="ko-KR" altLang="en-US" sz="2000" dirty="0"/>
              <a:t>을 오른쪽으로 지정한다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 err="1"/>
              <a:t>left_on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right_on</a:t>
            </a:r>
            <a:r>
              <a:rPr lang="ko-KR" altLang="en-US" sz="2000" dirty="0"/>
              <a:t>인자는 값이 일치해야 할 왼쪽과 오른쪽 데이터프레임의 열을 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왼쪽 데이터프레임</a:t>
            </a:r>
            <a:r>
              <a:rPr lang="en-US" altLang="ko-KR" sz="2000" dirty="0"/>
              <a:t>(site)</a:t>
            </a:r>
            <a:r>
              <a:rPr lang="ko-KR" altLang="en-US" sz="2000" dirty="0"/>
              <a:t>의 열</a:t>
            </a:r>
            <a:r>
              <a:rPr lang="en-US" altLang="ko-KR" sz="2000" dirty="0"/>
              <a:t>(name)</a:t>
            </a:r>
            <a:r>
              <a:rPr lang="ko-KR" altLang="en-US" sz="2000" dirty="0"/>
              <a:t>과 오른쪽 데이터프레임</a:t>
            </a:r>
            <a:r>
              <a:rPr lang="en-US" altLang="ko-KR" sz="2000" dirty="0"/>
              <a:t>(visited)</a:t>
            </a:r>
            <a:r>
              <a:rPr lang="ko-KR" altLang="en-US" sz="2000" dirty="0"/>
              <a:t>의 열</a:t>
            </a:r>
            <a:r>
              <a:rPr lang="en-US" altLang="ko-KR" sz="2000" dirty="0"/>
              <a:t>(site)</a:t>
            </a:r>
            <a:r>
              <a:rPr lang="ko-KR" altLang="en-US" sz="2000" dirty="0"/>
              <a:t>의 값이 일치하면 왼쪽 데이터프레임을 기준으로 연결한다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 descr="2022-04-22_5-53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4071942"/>
            <a:ext cx="7879211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en-US" altLang="ko-KR" sz="2400" dirty="0"/>
              <a:t>site, visited</a:t>
            </a:r>
            <a:r>
              <a:rPr lang="ko-KR" altLang="en-US" sz="2400" dirty="0"/>
              <a:t>데이터프레임을 이용하여 데이터를 연결한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54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643182"/>
            <a:ext cx="757939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다른 데이터프레임도 연결해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person, survey</a:t>
            </a:r>
            <a:r>
              <a:rPr lang="ko-KR" altLang="en-US" sz="2400" dirty="0"/>
              <a:t>데이터프레임과 </a:t>
            </a:r>
            <a:r>
              <a:rPr lang="en-US" altLang="ko-KR" sz="2400" dirty="0"/>
              <a:t>visited, survey</a:t>
            </a:r>
            <a:r>
              <a:rPr lang="ko-KR" altLang="en-US" sz="2400" dirty="0"/>
              <a:t>데이터프레임을 </a:t>
            </a:r>
            <a:r>
              <a:rPr lang="en-US" altLang="ko-KR" sz="2400" dirty="0"/>
              <a:t>merge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연결한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55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1571612"/>
            <a:ext cx="5163968" cy="4814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 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left_on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right_on</a:t>
            </a:r>
            <a:r>
              <a:rPr lang="ko-KR" altLang="en-US" sz="2000" dirty="0"/>
              <a:t>에 전달하는 값은 여러 개라도 상관이 없다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다음과 같이 여러 개의 열 이름을 리스트에 담아 전달해도 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r>
              <a:rPr lang="ko-KR" altLang="en-US" sz="2000" dirty="0"/>
              <a:t>다음은 </a:t>
            </a:r>
            <a:r>
              <a:rPr lang="en-US" altLang="ko-KR" sz="2000" dirty="0" err="1"/>
              <a:t>ps</a:t>
            </a:r>
            <a:r>
              <a:rPr lang="ko-KR" altLang="en-US" sz="2000" dirty="0"/>
              <a:t>데이터프레임의 </a:t>
            </a:r>
            <a:r>
              <a:rPr lang="en-US" altLang="ko-KR" sz="2000" dirty="0" err="1"/>
              <a:t>ident</a:t>
            </a:r>
            <a:r>
              <a:rPr lang="en-US" altLang="ko-KR" sz="2000" dirty="0"/>
              <a:t>, taken, quant, reading</a:t>
            </a:r>
            <a:r>
              <a:rPr lang="ko-KR" altLang="en-US" sz="2000" dirty="0"/>
              <a:t>열의 값과 </a:t>
            </a:r>
            <a:r>
              <a:rPr lang="en-US" altLang="ko-KR" sz="2000" dirty="0" err="1"/>
              <a:t>vs</a:t>
            </a:r>
            <a:r>
              <a:rPr lang="ko-KR" altLang="en-US" sz="2000" dirty="0"/>
              <a:t>데이터프레임의 </a:t>
            </a:r>
            <a:r>
              <a:rPr lang="en-US" altLang="ko-KR" sz="2000" dirty="0"/>
              <a:t>person, </a:t>
            </a:r>
            <a:r>
              <a:rPr lang="en-US" altLang="ko-KR" sz="2000" dirty="0" err="1"/>
              <a:t>ident</a:t>
            </a:r>
            <a:r>
              <a:rPr lang="en-US" altLang="ko-KR" sz="2000" dirty="0"/>
              <a:t>, quant, reading</a:t>
            </a:r>
            <a:r>
              <a:rPr lang="ko-KR" altLang="en-US" sz="2000" dirty="0"/>
              <a:t>열의 값을 이용하여 </a:t>
            </a:r>
            <a:r>
              <a:rPr lang="en-US" altLang="ko-KR" sz="2000" dirty="0" err="1"/>
              <a:t>ps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vs</a:t>
            </a:r>
            <a:r>
              <a:rPr lang="ko-KR" altLang="en-US" sz="2000" dirty="0"/>
              <a:t>데이터프레임을 서로 연결한 것이다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 descr="2022-04-22_5-56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3214686"/>
            <a:ext cx="5399793" cy="331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누락값은</a:t>
            </a:r>
            <a:r>
              <a:rPr lang="ko-KR" altLang="en-US" sz="2400" dirty="0"/>
              <a:t> </a:t>
            </a:r>
            <a:r>
              <a:rPr lang="en-US" altLang="ko-KR" sz="2400" dirty="0" err="1"/>
              <a:t>NaN</a:t>
            </a:r>
            <a:r>
              <a:rPr lang="en-US" altLang="ko-KR" sz="2400" dirty="0"/>
              <a:t>, NAN,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과 같은 방법으로 표기한다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먼저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사용하기 위해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에서 누락값을 불러온다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누락값은</a:t>
            </a:r>
            <a:r>
              <a:rPr lang="ko-KR" altLang="en-US" sz="2400" dirty="0"/>
              <a:t> </a:t>
            </a:r>
            <a:r>
              <a:rPr lang="en-US" altLang="ko-KR" sz="2400" dirty="0"/>
              <a:t>0, ''</a:t>
            </a:r>
            <a:r>
              <a:rPr lang="ko-KR" altLang="en-US" sz="2400" dirty="0"/>
              <a:t>와 같은 값과는 다른 개념이다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 err="1"/>
              <a:t>누락값은</a:t>
            </a:r>
            <a:r>
              <a:rPr lang="ko-KR" altLang="en-US" sz="2400" dirty="0"/>
              <a:t> 말 그대로 데이터 자체가 없다는 것을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14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1714488"/>
            <a:ext cx="4611702" cy="328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누락값은</a:t>
            </a:r>
            <a:r>
              <a:rPr lang="ko-KR" altLang="en-US" sz="2400" dirty="0"/>
              <a:t> 값 자체가 없기 때문에 자기 자신과 비교해도 </a:t>
            </a:r>
            <a:r>
              <a:rPr lang="en-US" altLang="ko-KR" sz="2400" dirty="0"/>
              <a:t>False</a:t>
            </a:r>
            <a:r>
              <a:rPr lang="ko-KR" altLang="en-US" sz="2400" dirty="0"/>
              <a:t>가 출력된다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그러면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어떻게 확인할 수 있을까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r>
              <a:rPr lang="ko-KR" altLang="en-US" sz="2400" dirty="0"/>
              <a:t>다행히 </a:t>
            </a:r>
            <a:r>
              <a:rPr lang="ko-KR" altLang="en-US" sz="2400" dirty="0" err="1"/>
              <a:t>판다스에는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확인하는 </a:t>
            </a:r>
            <a:r>
              <a:rPr lang="en-US" altLang="ko-KR" sz="2400" dirty="0" err="1"/>
              <a:t>isnull</a:t>
            </a:r>
            <a:r>
              <a:rPr lang="ko-KR" altLang="en-US" sz="2400" dirty="0" err="1"/>
              <a:t>메서드가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17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1643050"/>
            <a:ext cx="4548094" cy="431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생기는 이유</a:t>
            </a:r>
          </a:p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있는 데이터 집합을 연결할 때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생기는 경우</a:t>
            </a:r>
          </a:p>
          <a:p>
            <a:endParaRPr lang="ko-KR" altLang="en-US" sz="2400" dirty="0"/>
          </a:p>
        </p:txBody>
      </p:sp>
      <p:pic>
        <p:nvPicPr>
          <p:cNvPr id="4" name="그림 3" descr="2022-04-22_4-18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714620"/>
            <a:ext cx="5714531" cy="3894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앞에서 만든 데이터집합을 연결해 볼까요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r>
              <a:rPr lang="ko-KR" altLang="en-US" sz="2400" dirty="0"/>
              <a:t>그러면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많이 생겨난다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19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1643050"/>
            <a:ext cx="5152667" cy="462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분석하기 좋은 데이터</a:t>
            </a:r>
            <a:r>
              <a:rPr lang="en-US" altLang="ko-KR" sz="2400" dirty="0"/>
              <a:t>: </a:t>
            </a:r>
            <a:r>
              <a:rPr lang="ko-KR" altLang="en-US" sz="2400" dirty="0"/>
              <a:t>실제로 데이터 분석 작업의 </a:t>
            </a:r>
            <a:r>
              <a:rPr lang="en-US" altLang="ko-KR" sz="2400" dirty="0"/>
              <a:t>70%</a:t>
            </a:r>
            <a:r>
              <a:rPr lang="ko-KR" altLang="en-US" sz="2400" dirty="0"/>
              <a:t>이상을 차지하고 있는 작업이 데이터 정리 작업이다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깔끔한 데이터의 조건</a:t>
            </a:r>
            <a:r>
              <a:rPr lang="en-US" altLang="ko-KR" sz="2400" dirty="0"/>
              <a:t>:</a:t>
            </a:r>
          </a:p>
          <a:p>
            <a:pPr lvl="1"/>
            <a:r>
              <a:rPr lang="ko-KR" altLang="en-US" sz="2000" dirty="0"/>
              <a:t>데이터 분석 목적에 맞는 데이터를 모아 새로운 표를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측정한 값은 행</a:t>
            </a:r>
            <a:r>
              <a:rPr lang="en-US" altLang="ko-KR" sz="2000" dirty="0"/>
              <a:t>(row)</a:t>
            </a:r>
            <a:r>
              <a:rPr lang="ko-KR" altLang="en-US" sz="2000" dirty="0"/>
              <a:t>를 구성해야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변수는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구성해야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데이터를 입력할 때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생기는 경우</a:t>
            </a:r>
          </a:p>
          <a:p>
            <a:r>
              <a:rPr lang="ko-KR" altLang="en-US" sz="2400" dirty="0" err="1"/>
              <a:t>누락값은</a:t>
            </a:r>
            <a:r>
              <a:rPr lang="ko-KR" altLang="en-US" sz="2400" dirty="0"/>
              <a:t> 데이터를 잘못 입력하여 생길 수도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시리즈를 생성할 때 데이터프레임에 없는 열과 행 데이터를 입력하여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생긴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0-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3143248"/>
            <a:ext cx="4462008" cy="3462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누락값의</a:t>
            </a:r>
            <a:r>
              <a:rPr lang="ko-KR" altLang="en-US" sz="2400" dirty="0"/>
              <a:t> 개수</a:t>
            </a:r>
          </a:p>
          <a:p>
            <a:r>
              <a:rPr lang="ko-KR" altLang="en-US" sz="2400" dirty="0"/>
              <a:t>먼저 </a:t>
            </a:r>
            <a:r>
              <a:rPr lang="en-US" altLang="ko-KR" sz="2400" dirty="0"/>
              <a:t>count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아닌 개수를 구해본다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2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643050"/>
            <a:ext cx="4204794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shape[0]</a:t>
            </a:r>
            <a:r>
              <a:rPr lang="ko-KR" altLang="en-US" sz="2400" dirty="0"/>
              <a:t>에 전체 행의 데이터 개수가 저장되어 있다는 점을 이용하여 </a:t>
            </a:r>
            <a:r>
              <a:rPr lang="en-US" altLang="ko-KR" sz="2400" dirty="0"/>
              <a:t>shape[0]</a:t>
            </a:r>
            <a:r>
              <a:rPr lang="ko-KR" altLang="en-US" sz="2400" dirty="0"/>
              <a:t>에서 누락값이 아닌 값의 개수를 빼면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개수를 구할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3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643050"/>
            <a:ext cx="4323810" cy="4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52596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count_nonzero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isnull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조합해도 </a:t>
            </a:r>
            <a:r>
              <a:rPr lang="ko-KR" altLang="en-US" sz="2000" dirty="0" err="1"/>
              <a:t>누락값의</a:t>
            </a:r>
            <a:r>
              <a:rPr lang="ko-KR" altLang="en-US" sz="2000" dirty="0"/>
              <a:t> 개수를 구할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 err="1"/>
              <a:t>count_nonzero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배열에서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아닌 값의 개수를 세는 메서드이다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시리즈에 포함된 </a:t>
            </a:r>
            <a:r>
              <a:rPr lang="en-US" altLang="ko-KR" sz="2000" dirty="0" err="1"/>
              <a:t>value_counts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지정한 열의 빈도를 구하는 </a:t>
            </a:r>
            <a:r>
              <a:rPr lang="ko-KR" altLang="en-US" sz="2000" dirty="0" err="1"/>
              <a:t>메서드이다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 err="1"/>
              <a:t>value_counts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사용해 </a:t>
            </a:r>
            <a:r>
              <a:rPr lang="en-US" altLang="ko-KR" sz="2000" dirty="0" err="1"/>
              <a:t>Cases_Guinea</a:t>
            </a:r>
            <a:r>
              <a:rPr lang="ko-KR" altLang="en-US" sz="2000" dirty="0"/>
              <a:t>열의 </a:t>
            </a:r>
            <a:r>
              <a:rPr lang="ko-KR" altLang="en-US" sz="2000" dirty="0" err="1"/>
              <a:t>누락값</a:t>
            </a:r>
            <a:r>
              <a:rPr lang="ko-KR" altLang="en-US" sz="2000" dirty="0"/>
              <a:t> 개수를 구하려면 다음과 같이 입력한다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 descr="2022-04-22_4-2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714488"/>
            <a:ext cx="4720153" cy="3885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</a:t>
            </a:r>
            <a:r>
              <a:rPr lang="ko-KR" altLang="en-US" sz="2400" dirty="0"/>
              <a:t> 처리하기 </a:t>
            </a:r>
          </a:p>
          <a:p>
            <a:r>
              <a:rPr lang="ko-KR" altLang="en-US" sz="2400" dirty="0"/>
              <a:t>데이터프레임에 포함된 </a:t>
            </a:r>
            <a:r>
              <a:rPr lang="en-US" altLang="ko-KR" sz="2400" dirty="0" err="1"/>
              <a:t>fillna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을 대입하면 누락값을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변경한다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 err="1"/>
              <a:t>fillna</a:t>
            </a:r>
            <a:r>
              <a:rPr lang="ko-KR" altLang="en-US" sz="2400" dirty="0" err="1"/>
              <a:t>메서드는</a:t>
            </a:r>
            <a:r>
              <a:rPr lang="ko-KR" altLang="en-US" sz="2400" dirty="0"/>
              <a:t> 처리해야 하는 데이터프레임의 크기가 매우 크고 메모리를 효율적으로 사용해야 하는 경우에 자주 사용하는 </a:t>
            </a:r>
            <a:r>
              <a:rPr lang="ko-KR" altLang="en-US" sz="2400" dirty="0" err="1"/>
              <a:t>메서드이다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6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714752"/>
            <a:ext cx="5709364" cy="29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fillna</a:t>
            </a:r>
            <a:r>
              <a:rPr lang="ko-KR" altLang="en-US" sz="2400" dirty="0" err="1"/>
              <a:t>메서드의</a:t>
            </a:r>
            <a:r>
              <a:rPr lang="ko-KR" altLang="en-US" sz="2400" dirty="0"/>
              <a:t> </a:t>
            </a:r>
            <a:r>
              <a:rPr lang="en-US" altLang="ko-KR" sz="2400" dirty="0"/>
              <a:t>method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</a:t>
            </a:r>
            <a:r>
              <a:rPr lang="en-US" altLang="ko-KR" sz="2400" dirty="0" err="1"/>
              <a:t>ffill</a:t>
            </a:r>
            <a:r>
              <a:rPr lang="ko-KR" altLang="en-US" sz="2400" dirty="0"/>
              <a:t>로 지정하면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나타나기 전의 값으로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변경된다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6</a:t>
            </a:r>
            <a:r>
              <a:rPr lang="ko-KR" altLang="en-US" sz="2400" dirty="0"/>
              <a:t>행의 </a:t>
            </a:r>
            <a:r>
              <a:rPr lang="ko-KR" altLang="en-US" sz="2400" dirty="0" err="1"/>
              <a:t>누락값은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나타나기 전의 값인 </a:t>
            </a:r>
            <a:r>
              <a:rPr lang="en-US" altLang="ko-KR" sz="2400" dirty="0"/>
              <a:t>5</a:t>
            </a:r>
            <a:r>
              <a:rPr lang="ko-KR" altLang="en-US" sz="2400" dirty="0"/>
              <a:t>행의 값을 사용하여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처리한다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0,1</a:t>
            </a:r>
            <a:r>
              <a:rPr lang="ko-KR" altLang="en-US" sz="2400" dirty="0"/>
              <a:t>행은 처음부터 </a:t>
            </a:r>
            <a:r>
              <a:rPr lang="ko-KR" altLang="en-US" sz="2400" dirty="0" err="1"/>
              <a:t>누락값이기</a:t>
            </a:r>
            <a:r>
              <a:rPr lang="ko-KR" altLang="en-US" sz="2400" dirty="0"/>
              <a:t> 때문에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그대로 남아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7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3357562"/>
            <a:ext cx="6286544" cy="330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method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</a:t>
            </a:r>
            <a:r>
              <a:rPr lang="en-US" altLang="ko-KR" sz="2400" dirty="0" err="1"/>
              <a:t>bfill</a:t>
            </a:r>
            <a:r>
              <a:rPr lang="ko-KR" altLang="en-US" sz="2400" dirty="0"/>
              <a:t>로 지정하면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나타난 이후의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값으로 앞쪽의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모두 변경된다</a:t>
            </a:r>
            <a:r>
              <a:rPr lang="en-US" altLang="ko-KR" sz="2400" dirty="0"/>
              <a:t>. </a:t>
            </a:r>
            <a:r>
              <a:rPr lang="ko-KR" altLang="en-US" sz="2400" dirty="0"/>
              <a:t>즉 앞의 과정의 반대 방향으로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처리한다고 생각하면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이 방법도 마지막 값이 </a:t>
            </a:r>
            <a:r>
              <a:rPr lang="ko-KR" altLang="en-US" sz="2400" dirty="0" err="1"/>
              <a:t>누락값인</a:t>
            </a:r>
            <a:r>
              <a:rPr lang="ko-KR" altLang="en-US" sz="2400" dirty="0"/>
              <a:t> 경우에는 처리하지 못한다는 단점이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3571876"/>
            <a:ext cx="5857916" cy="294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interpolate</a:t>
            </a:r>
            <a:r>
              <a:rPr lang="ko-KR" altLang="en-US" sz="2400" dirty="0" err="1"/>
              <a:t>메서드는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누락값</a:t>
            </a:r>
            <a:r>
              <a:rPr lang="ko-KR" altLang="en-US" sz="2400" dirty="0"/>
              <a:t> 양쪽에 있는 값을 이용하여 </a:t>
            </a:r>
            <a:r>
              <a:rPr lang="ko-KR" altLang="en-US" sz="2400" dirty="0" err="1"/>
              <a:t>중간값을</a:t>
            </a:r>
            <a:r>
              <a:rPr lang="ko-KR" altLang="en-US" sz="2400" dirty="0"/>
              <a:t> 구한 다음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처리한다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하면 데이터프레임이 일정한 간격을 유지하고 있는 것처럼 수정할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29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214686"/>
            <a:ext cx="6628572" cy="3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</a:t>
            </a:r>
            <a:r>
              <a:rPr lang="ko-KR" altLang="en-US" sz="2400" dirty="0"/>
              <a:t> 삭제하기</a:t>
            </a:r>
          </a:p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필요 없을 경우에는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삭제해도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 err="1"/>
              <a:t>누락값을</a:t>
            </a:r>
            <a:r>
              <a:rPr lang="ko-KR" altLang="en-US" sz="2400" dirty="0"/>
              <a:t> 삭제하기 위해 </a:t>
            </a:r>
            <a:r>
              <a:rPr lang="en-US" altLang="ko-KR" sz="2400" dirty="0" err="1"/>
              <a:t>dropna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포함된 행이 모두 삭제되기 때문에 많은 데이터가 삭제된다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30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571876"/>
            <a:ext cx="6395173" cy="2773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포함된 데이터 계산하기 </a:t>
            </a:r>
          </a:p>
          <a:p>
            <a:r>
              <a:rPr lang="en-US" altLang="ko-KR" sz="2400" dirty="0"/>
              <a:t>Guinea, Liberia, </a:t>
            </a:r>
            <a:r>
              <a:rPr lang="en-US" altLang="ko-KR" sz="2400" dirty="0" err="1"/>
              <a:t>SierraLeone</a:t>
            </a:r>
            <a:r>
              <a:rPr lang="ko-KR" altLang="en-US" sz="2400" dirty="0"/>
              <a:t>열에는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존재한다 </a:t>
            </a:r>
          </a:p>
          <a:p>
            <a:r>
              <a:rPr lang="ko-KR" altLang="en-US" sz="2400" dirty="0"/>
              <a:t>만약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존재하는 </a:t>
            </a:r>
            <a:r>
              <a:rPr lang="en-US" altLang="ko-KR" sz="2400" dirty="0"/>
              <a:t>Guinea, Liberia, </a:t>
            </a:r>
            <a:r>
              <a:rPr lang="en-US" altLang="ko-KR" sz="2400" dirty="0" err="1"/>
              <a:t>SierraLeone</a:t>
            </a:r>
            <a:r>
              <a:rPr lang="ko-KR" altLang="en-US" sz="2400" dirty="0"/>
              <a:t>열을 가지고 </a:t>
            </a:r>
            <a:r>
              <a:rPr lang="en-US" altLang="ko-KR" sz="2400" dirty="0" err="1"/>
              <a:t>ebola</a:t>
            </a:r>
            <a:r>
              <a:rPr lang="ko-KR" altLang="en-US" sz="2400" dirty="0"/>
              <a:t>발병 수의 합을 계산하면 어떻게 될까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 err="1"/>
              <a:t>Cases_Guinea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Cases_Liberia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Cases_SierraLeone</a:t>
            </a:r>
            <a:r>
              <a:rPr lang="ko-KR" altLang="en-US" sz="2400" dirty="0"/>
              <a:t>열을 더하여 </a:t>
            </a:r>
            <a:r>
              <a:rPr lang="en-US" altLang="ko-KR" sz="2400" dirty="0" err="1"/>
              <a:t>Cases_multiple</a:t>
            </a:r>
            <a:r>
              <a:rPr lang="ko-KR" altLang="en-US" sz="2400" dirty="0"/>
              <a:t>열을 새로 만든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32-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429132"/>
            <a:ext cx="8057143" cy="9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8"/>
            <a:ext cx="3614734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concat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연결하기 </a:t>
            </a:r>
            <a:endParaRPr lang="en-US" altLang="ko-KR" sz="2400" dirty="0"/>
          </a:p>
          <a:p>
            <a:r>
              <a:rPr lang="en-US" altLang="ko-KR" sz="2400" dirty="0" err="1"/>
              <a:t>concat</a:t>
            </a:r>
            <a:r>
              <a:rPr lang="ko-KR" altLang="en-US" sz="2400" dirty="0" err="1"/>
              <a:t>메서드는</a:t>
            </a:r>
            <a:r>
              <a:rPr lang="ko-KR" altLang="en-US" sz="2400" dirty="0"/>
              <a:t> 데이터프레임을 연결할 때 위에서 아래방향으로 연결한다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04-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1214422"/>
            <a:ext cx="4190345" cy="541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하나라도 있는 행은 계산결과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Cases_multiple</a:t>
            </a:r>
            <a:r>
              <a:rPr lang="en-US" altLang="ko-KR" sz="2400" dirty="0"/>
              <a:t>)</a:t>
            </a:r>
            <a:r>
              <a:rPr lang="ko-KR" altLang="en-US" sz="2400" dirty="0"/>
              <a:t>가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이 되었음을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32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500306"/>
            <a:ext cx="6838096" cy="38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누락값이란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Cases_multiple</a:t>
            </a:r>
            <a:r>
              <a:rPr lang="ko-KR" altLang="en-US" sz="2400" dirty="0"/>
              <a:t>열을 </a:t>
            </a:r>
            <a:r>
              <a:rPr lang="en-US" altLang="ko-KR" sz="2400" dirty="0"/>
              <a:t>sum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 더하면 세 지역의 </a:t>
            </a:r>
            <a:r>
              <a:rPr lang="en-US" altLang="ko-KR" sz="2400" dirty="0" err="1"/>
              <a:t>ebola</a:t>
            </a:r>
            <a:r>
              <a:rPr lang="ko-KR" altLang="en-US" sz="2400" dirty="0"/>
              <a:t>발병 수의 합을 구할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이때 </a:t>
            </a:r>
            <a:r>
              <a:rPr lang="en-US" altLang="ko-KR" sz="2400" dirty="0"/>
              <a:t>sum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그냥 허용하면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포함해 계산한다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따라서 결과값도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된다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무시한 채 계산하려면 </a:t>
            </a:r>
            <a:r>
              <a:rPr lang="en-US" altLang="ko-KR" sz="2400" dirty="0" err="1"/>
              <a:t>skipna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</a:t>
            </a:r>
            <a:r>
              <a:rPr lang="en-US" altLang="ko-KR" sz="2400" dirty="0"/>
              <a:t>True</a:t>
            </a:r>
            <a:r>
              <a:rPr lang="ko-KR" altLang="en-US" sz="2400" dirty="0"/>
              <a:t>로 설정하면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33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4286256"/>
            <a:ext cx="6944411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넓은 데이터 </a:t>
            </a:r>
            <a:r>
              <a:rPr lang="en-US" altLang="ko-KR" sz="2400" dirty="0"/>
              <a:t>– </a:t>
            </a:r>
            <a:r>
              <a:rPr lang="ko-KR" altLang="en-US" sz="2400" dirty="0"/>
              <a:t>데이터프레임의 열이 옆으로 길게 늘어선 형태를 말한다</a:t>
            </a:r>
            <a:r>
              <a:rPr lang="en-US" altLang="ko-KR" sz="2400" dirty="0"/>
              <a:t>. </a:t>
            </a:r>
            <a:r>
              <a:rPr lang="ko-KR" altLang="en-US" sz="2400" dirty="0"/>
              <a:t>바로 이것이 </a:t>
            </a:r>
            <a:r>
              <a:rPr lang="en-US" altLang="ko-KR" sz="2400" dirty="0"/>
              <a:t>‘</a:t>
            </a:r>
            <a:r>
              <a:rPr lang="ko-KR" altLang="en-US" sz="2400" dirty="0"/>
              <a:t>넓은 데이터</a:t>
            </a:r>
            <a:r>
              <a:rPr lang="en-US" altLang="ko-KR" sz="2400" dirty="0"/>
              <a:t>’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melt</a:t>
            </a:r>
            <a:r>
              <a:rPr lang="ko-KR" altLang="en-US" sz="2400" dirty="0" err="1"/>
              <a:t>메서드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데이터프레임을 깔끔한 데이터로 정리하는데 유용한 </a:t>
            </a:r>
            <a:r>
              <a:rPr lang="ko-KR" altLang="en-US" sz="2400" dirty="0" err="1"/>
              <a:t>메서드이다</a:t>
            </a:r>
            <a:r>
              <a:rPr lang="en-US" altLang="ko-KR" sz="2400" dirty="0"/>
              <a:t>. melt</a:t>
            </a:r>
            <a:r>
              <a:rPr lang="ko-KR" altLang="en-US" sz="2400" dirty="0" err="1"/>
              <a:t>메서드는</a:t>
            </a:r>
            <a:r>
              <a:rPr lang="ko-KR" altLang="en-US" sz="2400" dirty="0"/>
              <a:t> 지정한 열의 데이터를 모두 행으로 정리해준다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 err="1"/>
              <a:t>id_vars</a:t>
            </a:r>
            <a:r>
              <a:rPr lang="en-US" altLang="ko-KR" sz="2400" dirty="0"/>
              <a:t>: </a:t>
            </a:r>
            <a:r>
              <a:rPr lang="ko-KR" altLang="en-US" sz="2400" dirty="0"/>
              <a:t>위치를 그대로 유지할 열의 이름을 지정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value_vars</a:t>
            </a:r>
            <a:r>
              <a:rPr lang="en-US" altLang="ko-KR" sz="2400" dirty="0"/>
              <a:t>: </a:t>
            </a:r>
            <a:r>
              <a:rPr lang="ko-KR" altLang="en-US" sz="2400" dirty="0"/>
              <a:t>행으로 위치를 변경할 열의 이름을 지정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var_name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value_vars</a:t>
            </a:r>
            <a:r>
              <a:rPr lang="ko-KR" altLang="en-US" sz="2400" dirty="0"/>
              <a:t>로 위치를 변경한 열의 이름을 지정 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value_name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var_name</a:t>
            </a:r>
            <a:r>
              <a:rPr lang="ko-KR" altLang="en-US" sz="2400" dirty="0"/>
              <a:t>으로 위치를 변경한 열의 데이터를 저장한 열의 이름을 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퓨</a:t>
            </a:r>
            <a:r>
              <a:rPr lang="ko-KR" altLang="en-US" sz="2800" dirty="0"/>
              <a:t> 리서치 센터에서 조사한 </a:t>
            </a:r>
            <a:r>
              <a:rPr lang="en-US" altLang="ko-KR" sz="2800" dirty="0"/>
              <a:t>‘</a:t>
            </a:r>
            <a:r>
              <a:rPr lang="ko-KR" altLang="en-US" sz="2800" dirty="0"/>
              <a:t>미국의 소득과 종교</a:t>
            </a:r>
            <a:r>
              <a:rPr lang="en-US" altLang="ko-KR" sz="2800" dirty="0"/>
              <a:t>’</a:t>
            </a:r>
            <a:r>
              <a:rPr lang="ko-KR" altLang="en-US" sz="2800" dirty="0"/>
              <a:t>라는 데이터를 사용한다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 데이터프레임은 총 </a:t>
            </a:r>
            <a:r>
              <a:rPr lang="en-US" altLang="ko-KR" sz="2800" dirty="0"/>
              <a:t>11</a:t>
            </a:r>
            <a:r>
              <a:rPr lang="ko-KR" altLang="en-US" sz="2800" dirty="0"/>
              <a:t>개의 열이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0-41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214686"/>
            <a:ext cx="6957663" cy="2682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</a:t>
            </a:r>
            <a:r>
              <a:rPr lang="ko-KR" altLang="en-US" sz="2800" dirty="0"/>
              <a:t>개의 열만 출력해 본다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그러면 종교와 소득정정보가 출력된다</a:t>
            </a:r>
            <a:r>
              <a:rPr lang="en-US" altLang="ko-KR" sz="2800" dirty="0"/>
              <a:t>. </a:t>
            </a:r>
            <a:r>
              <a:rPr lang="ko-KR" altLang="en-US" sz="2800" dirty="0"/>
              <a:t>만약 소득 </a:t>
            </a:r>
            <a:r>
              <a:rPr lang="ko-KR" altLang="en-US" sz="2800" dirty="0" err="1"/>
              <a:t>정보열을</a:t>
            </a:r>
            <a:r>
              <a:rPr lang="ko-KR" altLang="en-US" sz="2800" dirty="0"/>
              <a:t> 행 데이터로 옮기고 싶다면</a:t>
            </a:r>
            <a:r>
              <a:rPr lang="en-US" altLang="ko-KR" sz="2800" dirty="0"/>
              <a:t>? </a:t>
            </a:r>
            <a:endParaRPr lang="ko-KR" altLang="en-US" sz="2800" dirty="0"/>
          </a:p>
        </p:txBody>
      </p:sp>
      <p:pic>
        <p:nvPicPr>
          <p:cNvPr id="4" name="그림 3" descr="2022-04-07_10-42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071810"/>
            <a:ext cx="5786478" cy="3516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id_vars</a:t>
            </a:r>
            <a:r>
              <a:rPr lang="ko-KR" altLang="en-US" sz="2800" dirty="0" err="1"/>
              <a:t>인자값으로</a:t>
            </a:r>
            <a:r>
              <a:rPr lang="ko-KR" altLang="en-US" sz="2800" dirty="0"/>
              <a:t> 지정한 열</a:t>
            </a:r>
            <a:r>
              <a:rPr lang="en-US" altLang="ko-KR" sz="2800" dirty="0"/>
              <a:t>(religion)</a:t>
            </a:r>
            <a:r>
              <a:rPr lang="ko-KR" altLang="en-US" sz="2800" dirty="0"/>
              <a:t>을 제외한 나머지 소득 정보 열</a:t>
            </a:r>
            <a:r>
              <a:rPr lang="en-US" altLang="ko-KR" sz="2800" dirty="0"/>
              <a:t>($10k, $10-20k…)</a:t>
            </a:r>
            <a:r>
              <a:rPr lang="ko-KR" altLang="en-US" sz="2800" dirty="0"/>
              <a:t>이 </a:t>
            </a:r>
            <a:r>
              <a:rPr lang="en-US" altLang="ko-KR" sz="2800" dirty="0"/>
              <a:t>variable</a:t>
            </a:r>
            <a:r>
              <a:rPr lang="ko-KR" altLang="en-US" sz="2800" dirty="0"/>
              <a:t>열로 정리되고 소득정보 열의 행 데이터도 </a:t>
            </a:r>
            <a:r>
              <a:rPr lang="en-US" altLang="ko-KR" sz="2800" dirty="0"/>
              <a:t>value</a:t>
            </a:r>
            <a:r>
              <a:rPr lang="ko-KR" altLang="en-US" sz="2800" dirty="0"/>
              <a:t>열로 정리되었다</a:t>
            </a:r>
            <a:r>
              <a:rPr lang="en-US" altLang="ko-KR" sz="2800" dirty="0"/>
              <a:t>. </a:t>
            </a:r>
            <a:r>
              <a:rPr lang="ko-KR" altLang="en-US" sz="2800" dirty="0"/>
              <a:t>바로 이 과정을 </a:t>
            </a:r>
            <a:r>
              <a:rPr lang="en-US" altLang="ko-KR" sz="2800" dirty="0"/>
              <a:t>‘religion</a:t>
            </a:r>
            <a:r>
              <a:rPr lang="ko-KR" altLang="en-US" sz="2800" dirty="0"/>
              <a:t>열을 고정하여 </a:t>
            </a:r>
            <a:r>
              <a:rPr lang="ko-KR" altLang="en-US" sz="2800" dirty="0" err="1"/>
              <a:t>피벗했다</a:t>
            </a:r>
            <a:r>
              <a:rPr lang="en-US" altLang="ko-KR" sz="2800" dirty="0"/>
              <a:t>’</a:t>
            </a:r>
            <a:r>
              <a:rPr lang="ko-KR" altLang="en-US" sz="2800" dirty="0"/>
              <a:t>라고 한다</a:t>
            </a:r>
            <a:r>
              <a:rPr lang="en-US" altLang="ko-KR" sz="2800" dirty="0"/>
              <a:t>. </a:t>
            </a:r>
          </a:p>
          <a:p>
            <a:endParaRPr lang="ko-KR" altLang="en-US" sz="2800" dirty="0"/>
          </a:p>
        </p:txBody>
      </p:sp>
      <p:pic>
        <p:nvPicPr>
          <p:cNvPr id="4" name="그림 3" descr="2022-04-07_10-48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857628"/>
            <a:ext cx="4214842" cy="2709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그러면 </a:t>
            </a:r>
            <a:r>
              <a:rPr lang="en-US" altLang="ko-KR" sz="2800" dirty="0"/>
              <a:t>variable, value</a:t>
            </a:r>
            <a:r>
              <a:rPr lang="ko-KR" altLang="en-US" sz="2800" dirty="0"/>
              <a:t>열의 </a:t>
            </a:r>
            <a:r>
              <a:rPr lang="ko-KR" altLang="en-US" sz="2800" dirty="0" err="1"/>
              <a:t>열이름은</a:t>
            </a:r>
            <a:r>
              <a:rPr lang="ko-KR" altLang="en-US" sz="2800" dirty="0"/>
              <a:t> 어떻게 바꿀 수 있는가</a:t>
            </a:r>
            <a:r>
              <a:rPr lang="en-US" altLang="ko-KR" sz="2800" dirty="0"/>
              <a:t>? </a:t>
            </a:r>
            <a:r>
              <a:rPr lang="en-US" altLang="ko-KR" sz="2800" dirty="0" err="1"/>
              <a:t>var_name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value_name</a:t>
            </a:r>
            <a:r>
              <a:rPr lang="ko-KR" altLang="en-US" sz="2800" dirty="0" err="1"/>
              <a:t>인자값을</a:t>
            </a:r>
            <a:r>
              <a:rPr lang="ko-KR" altLang="en-US" sz="2800" dirty="0"/>
              <a:t> 사용하면 된다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다음은 </a:t>
            </a:r>
            <a:r>
              <a:rPr lang="en-US" altLang="ko-KR" sz="2800" dirty="0"/>
              <a:t>variable, value</a:t>
            </a:r>
            <a:r>
              <a:rPr lang="ko-KR" altLang="en-US" sz="2800" dirty="0"/>
              <a:t>라는 열이름을 </a:t>
            </a:r>
            <a:r>
              <a:rPr lang="en-US" altLang="ko-KR" sz="2800" dirty="0"/>
              <a:t>income, count</a:t>
            </a:r>
            <a:r>
              <a:rPr lang="ko-KR" altLang="en-US" sz="2800" dirty="0"/>
              <a:t>로 재설정한 코드이다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0-58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3500438"/>
            <a:ext cx="4429156" cy="3127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개 이상의 열을 고정하고 나머지 열을 행으로 바꾸기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 descr="2022-04-07_10-59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714620"/>
            <a:ext cx="7858180" cy="2645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 피벗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다음은 </a:t>
            </a:r>
            <a:r>
              <a:rPr lang="en-US" altLang="ko-KR" sz="2800" dirty="0"/>
              <a:t>year, artist, track, time, </a:t>
            </a:r>
            <a:r>
              <a:rPr lang="en-US" altLang="ko-KR" sz="2800" dirty="0" err="1"/>
              <a:t>date.entered</a:t>
            </a:r>
            <a:r>
              <a:rPr lang="ko-KR" altLang="en-US" sz="2800" dirty="0"/>
              <a:t>열을 모두 고정하고 나머지 열</a:t>
            </a:r>
            <a:r>
              <a:rPr lang="en-US" altLang="ko-KR" sz="2800" dirty="0"/>
              <a:t>(wk1, wk2,…)</a:t>
            </a:r>
            <a:r>
              <a:rPr lang="ko-KR" altLang="en-US" sz="2800" dirty="0"/>
              <a:t>을 피벗한 것이다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01-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143248"/>
            <a:ext cx="6972883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하나의 열이 여러 의미를 가지고 있는 경우 </a:t>
            </a:r>
            <a:endParaRPr lang="en-US" altLang="ko-KR" sz="2800" dirty="0"/>
          </a:p>
          <a:p>
            <a:r>
              <a:rPr lang="ko-KR" altLang="en-US" sz="2800" dirty="0"/>
              <a:t>예를 들어 </a:t>
            </a:r>
            <a:r>
              <a:rPr lang="en-US" altLang="ko-KR" sz="2800" dirty="0" err="1"/>
              <a:t>ebola</a:t>
            </a:r>
            <a:r>
              <a:rPr lang="ko-KR" altLang="en-US" sz="2800" dirty="0"/>
              <a:t>데이터집합의 열 중 하나인 </a:t>
            </a:r>
            <a:r>
              <a:rPr lang="en-US" altLang="ko-KR" sz="2800" dirty="0" err="1"/>
              <a:t>Deaths_Guinea</a:t>
            </a:r>
            <a:r>
              <a:rPr lang="ko-KR" altLang="en-US" sz="2800" dirty="0"/>
              <a:t>는 </a:t>
            </a:r>
            <a:r>
              <a:rPr lang="en-US" altLang="ko-KR" sz="2800" dirty="0"/>
              <a:t>‘</a:t>
            </a:r>
            <a:r>
              <a:rPr lang="ko-KR" altLang="en-US" sz="2800" dirty="0"/>
              <a:t>사망자 수</a:t>
            </a:r>
            <a:r>
              <a:rPr lang="en-US" altLang="ko-KR" sz="2800" dirty="0"/>
              <a:t>’</a:t>
            </a:r>
            <a:r>
              <a:rPr lang="ko-KR" altLang="en-US" sz="2800" dirty="0"/>
              <a:t>와 </a:t>
            </a:r>
            <a:r>
              <a:rPr lang="en-US" altLang="ko-KR" sz="2800" dirty="0"/>
              <a:t>‘</a:t>
            </a:r>
            <a:r>
              <a:rPr lang="ko-KR" altLang="en-US" sz="2800" dirty="0"/>
              <a:t>나라 이름</a:t>
            </a:r>
            <a:r>
              <a:rPr lang="en-US" altLang="ko-KR" sz="2800" dirty="0"/>
              <a:t>’</a:t>
            </a:r>
            <a:r>
              <a:rPr lang="ko-KR" altLang="en-US" sz="2800" dirty="0"/>
              <a:t>을 합쳐 만든 이름이다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데이터프레임에 시리즈 연결하기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이번에는 데이터프레임에 시리즈를 추가한다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먼저 리스트를 시리즈로 변환한다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r>
              <a:rPr lang="en-US" altLang="ko-KR" sz="2400" dirty="0" err="1"/>
              <a:t>concat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데이터프레임과 시리즈를 연결해 본다</a:t>
            </a:r>
            <a:r>
              <a:rPr lang="en-US" altLang="ko-KR" sz="2400" dirty="0"/>
              <a:t>. </a:t>
            </a:r>
            <a:r>
              <a:rPr lang="ko-KR" altLang="en-US" sz="2400" dirty="0"/>
              <a:t>시리즈가 새로운 행으로 추가될 것 같죠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하지만 행이 아니라 시리즈는 새로운 열로 추가한다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이라는 값도 많이 생겼다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은 누락값이다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endParaRPr lang="ko-KR" altLang="en-US" sz="2400" b="1" dirty="0"/>
          </a:p>
        </p:txBody>
      </p:sp>
      <p:pic>
        <p:nvPicPr>
          <p:cNvPr id="4" name="그림 3" descr="2022-04-22_4-07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1643050"/>
            <a:ext cx="4131957" cy="3347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다음은 </a:t>
            </a:r>
            <a:r>
              <a:rPr lang="en-US" altLang="ko-KR" sz="2800" dirty="0" err="1"/>
              <a:t>ebola</a:t>
            </a:r>
            <a:r>
              <a:rPr lang="ko-KR" altLang="en-US" sz="2800" dirty="0"/>
              <a:t>데이터를 불러온 다음 </a:t>
            </a:r>
            <a:r>
              <a:rPr lang="en-US" altLang="ko-KR" sz="2800" dirty="0"/>
              <a:t>0,1,2,3,10,11</a:t>
            </a:r>
            <a:r>
              <a:rPr lang="ko-KR" altLang="en-US" sz="2800" dirty="0"/>
              <a:t>열의 </a:t>
            </a:r>
            <a:r>
              <a:rPr lang="en-US" altLang="ko-KR" sz="2800" dirty="0"/>
              <a:t>5</a:t>
            </a:r>
            <a:r>
              <a:rPr lang="ko-KR" altLang="en-US" sz="2800" dirty="0"/>
              <a:t>개 데이터만 확인한 것이다</a:t>
            </a:r>
            <a:r>
              <a:rPr lang="en-US" altLang="ko-KR" sz="2800" dirty="0"/>
              <a:t>. </a:t>
            </a:r>
          </a:p>
          <a:p>
            <a:endParaRPr lang="ko-KR" altLang="en-US" sz="2800" dirty="0"/>
          </a:p>
        </p:txBody>
      </p:sp>
      <p:pic>
        <p:nvPicPr>
          <p:cNvPr id="4" name="그림 3" descr="2022-04-07_11-31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214554"/>
            <a:ext cx="6203218" cy="1783235"/>
          </a:xfrm>
          <a:prstGeom prst="rect">
            <a:avLst/>
          </a:prstGeom>
        </p:spPr>
      </p:pic>
      <p:pic>
        <p:nvPicPr>
          <p:cNvPr id="5" name="그림 4" descr="2022-04-07_11-32-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4143380"/>
            <a:ext cx="5670447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일단 </a:t>
            </a:r>
            <a:r>
              <a:rPr lang="en-US" altLang="ko-KR" sz="2800" dirty="0"/>
              <a:t>Date</a:t>
            </a:r>
            <a:r>
              <a:rPr lang="ko-KR" altLang="en-US" sz="2800" dirty="0"/>
              <a:t>와 </a:t>
            </a:r>
            <a:r>
              <a:rPr lang="en-US" altLang="ko-KR" sz="2800" dirty="0"/>
              <a:t>Day</a:t>
            </a:r>
            <a:r>
              <a:rPr lang="ko-KR" altLang="en-US" sz="2800" dirty="0"/>
              <a:t>를 고정하고 나머지 행을 </a:t>
            </a:r>
            <a:r>
              <a:rPr lang="ko-KR" altLang="en-US" sz="2800" dirty="0" err="1"/>
              <a:t>피벗한다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그러면 각 나라별 사망자 수를 행으로 볼 수 있어 편리하다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35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3214686"/>
            <a:ext cx="5624535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split</a:t>
            </a:r>
            <a:r>
              <a:rPr lang="ko-KR" altLang="en-US" sz="2800" dirty="0" err="1"/>
              <a:t>메서드로</a:t>
            </a:r>
            <a:r>
              <a:rPr lang="ko-KR" altLang="en-US" sz="2800" dirty="0"/>
              <a:t> 열 이름 분리하기 </a:t>
            </a:r>
            <a:endParaRPr lang="en-US" altLang="ko-KR" sz="2800" dirty="0"/>
          </a:p>
          <a:p>
            <a:r>
              <a:rPr lang="en-US" altLang="ko-KR" sz="2800" dirty="0" err="1"/>
              <a:t>Cases_Guinea</a:t>
            </a:r>
            <a:r>
              <a:rPr lang="ko-KR" altLang="en-US" sz="2800" dirty="0"/>
              <a:t>와 같이 </a:t>
            </a:r>
            <a:r>
              <a:rPr lang="en-US" altLang="ko-KR" sz="2800" dirty="0"/>
              <a:t>2</a:t>
            </a:r>
            <a:r>
              <a:rPr lang="ko-KR" altLang="en-US" sz="2800" dirty="0"/>
              <a:t>개 이상의 의미를 가지고 있는 열 이름은 </a:t>
            </a:r>
            <a:r>
              <a:rPr lang="en-US" altLang="ko-KR" sz="2800" dirty="0"/>
              <a:t>_</a:t>
            </a:r>
            <a:r>
              <a:rPr lang="ko-KR" altLang="en-US" sz="2800" dirty="0"/>
              <a:t>을 기준으로 </a:t>
            </a:r>
            <a:r>
              <a:rPr lang="en-US" altLang="ko-KR" sz="2800" dirty="0"/>
              <a:t>Cases, Guinea</a:t>
            </a:r>
            <a:r>
              <a:rPr lang="ko-KR" altLang="en-US" sz="2800" dirty="0"/>
              <a:t>와</a:t>
            </a:r>
            <a:r>
              <a:rPr lang="en-US" altLang="ko-KR" sz="2800" dirty="0"/>
              <a:t> </a:t>
            </a:r>
            <a:r>
              <a:rPr lang="ko-KR" altLang="en-US" sz="2800" dirty="0"/>
              <a:t>같은 방법으로 분리할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36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643314"/>
            <a:ext cx="6106627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이때 </a:t>
            </a:r>
            <a:r>
              <a:rPr lang="en-US" altLang="ko-KR" sz="2800" dirty="0" err="1"/>
              <a:t>variable_split</a:t>
            </a:r>
            <a:r>
              <a:rPr lang="ko-KR" altLang="en-US" sz="2800" dirty="0"/>
              <a:t>에 저장된 값의 자료형은 시리즈이고 저장된 값의 </a:t>
            </a:r>
            <a:r>
              <a:rPr lang="ko-KR" altLang="en-US" sz="2800" dirty="0" err="1"/>
              <a:t>자료형은</a:t>
            </a:r>
            <a:r>
              <a:rPr lang="ko-KR" altLang="en-US" sz="2800" dirty="0"/>
              <a:t> 리스트이다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44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2714620"/>
            <a:ext cx="3286148" cy="273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앞의 과정에서 구한 리스트의 </a:t>
            </a:r>
            <a:r>
              <a:rPr lang="en-US" altLang="ko-KR" sz="2800" dirty="0"/>
              <a:t>0</a:t>
            </a:r>
            <a:r>
              <a:rPr lang="ko-KR" altLang="en-US" sz="2800" dirty="0"/>
              <a:t>번째 인덱스에 담긴 문자열은 발병</a:t>
            </a:r>
            <a:r>
              <a:rPr lang="en-US" altLang="ko-KR" sz="2800" dirty="0"/>
              <a:t>(Cases)</a:t>
            </a:r>
            <a:r>
              <a:rPr lang="ko-KR" altLang="en-US" sz="2800" dirty="0"/>
              <a:t>와 죽음</a:t>
            </a:r>
            <a:r>
              <a:rPr lang="en-US" altLang="ko-KR" sz="2800" dirty="0"/>
              <a:t>(Deaths)</a:t>
            </a:r>
            <a:r>
              <a:rPr lang="ko-KR" altLang="en-US" sz="2800" dirty="0"/>
              <a:t>같은 상태를 의미하고 </a:t>
            </a:r>
            <a:r>
              <a:rPr lang="en-US" altLang="ko-KR" sz="2800" dirty="0"/>
              <a:t>1</a:t>
            </a:r>
            <a:r>
              <a:rPr lang="ko-KR" altLang="en-US" sz="2800" dirty="0"/>
              <a:t>번째 인덱스에 담긴 문자열은 나라 이름을 의미한다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이제 이 문자열을 분리하여 데이터프레임의 새로운 열로 추가하면 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46-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500438"/>
            <a:ext cx="3101749" cy="3071810"/>
          </a:xfrm>
          <a:prstGeom prst="rect">
            <a:avLst/>
          </a:prstGeom>
        </p:spPr>
      </p:pic>
      <p:pic>
        <p:nvPicPr>
          <p:cNvPr id="5" name="그림 4" descr="2022-04-07_11-47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500438"/>
            <a:ext cx="2230983" cy="3042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다음의 코드는 앞에서 분리한 문자열을 </a:t>
            </a:r>
            <a:r>
              <a:rPr lang="en-US" altLang="ko-KR" sz="2800" dirty="0"/>
              <a:t>status, country</a:t>
            </a:r>
            <a:r>
              <a:rPr lang="ko-KR" altLang="en-US" sz="2800" dirty="0"/>
              <a:t>라는 열이름으로 데이터프레임에 추가한 코드이다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1-48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3071810"/>
            <a:ext cx="5581718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열을 하나로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보통 데이터프레임의 열은 </a:t>
            </a:r>
            <a:r>
              <a:rPr lang="ko-KR" altLang="en-US" sz="2800" dirty="0" err="1"/>
              <a:t>파이썬의</a:t>
            </a:r>
            <a:r>
              <a:rPr lang="ko-KR" altLang="en-US" sz="2800" dirty="0"/>
              <a:t> 변수와 같은 개념으로 사용한다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하지만 비슷한 성질의 데이터를 관리하기 위해 열이 여러 개로 분리되어 있는 경우도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기상 데이터의 여러 열을 하나로 정리하기 </a:t>
            </a:r>
            <a:r>
              <a:rPr lang="en-US" altLang="ko-KR" sz="2800" dirty="0"/>
              <a:t>– melt, </a:t>
            </a:r>
            <a:r>
              <a:rPr lang="en-US" altLang="ko-KR" sz="2800" dirty="0" err="1"/>
              <a:t>pivot_table</a:t>
            </a:r>
            <a:r>
              <a:rPr lang="ko-KR" altLang="en-US" sz="2800" dirty="0" err="1"/>
              <a:t>메서드</a:t>
            </a:r>
            <a:endParaRPr lang="en-US" altLang="ko-KR" sz="2800" dirty="0"/>
          </a:p>
          <a:p>
            <a:r>
              <a:rPr lang="ko-KR" altLang="en-US" sz="2800" dirty="0"/>
              <a:t>다음은 기상 데이터를 불러와 출력한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날짜 열</a:t>
            </a:r>
            <a:r>
              <a:rPr lang="en-US" altLang="ko-KR" sz="2800" dirty="0"/>
              <a:t>(d1,…d31)</a:t>
            </a:r>
            <a:r>
              <a:rPr lang="ko-KR" altLang="en-US" sz="2800" dirty="0"/>
              <a:t>에는 각 월별 최고</a:t>
            </a:r>
            <a:r>
              <a:rPr lang="en-US" altLang="ko-KR" sz="2800" dirty="0"/>
              <a:t>, </a:t>
            </a:r>
            <a:r>
              <a:rPr lang="ko-KR" altLang="en-US" sz="2800" dirty="0"/>
              <a:t>최저 온도데이터가 저장되어 있다</a:t>
            </a:r>
            <a:r>
              <a:rPr lang="en-US" altLang="ko-KR" sz="2800" dirty="0"/>
              <a:t>. 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열을 하나로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기상 데이터의 여러 열을 하나로 정리하기 </a:t>
            </a:r>
            <a:r>
              <a:rPr lang="en-US" altLang="ko-KR" sz="2800" dirty="0"/>
              <a:t>– melt, </a:t>
            </a:r>
            <a:r>
              <a:rPr lang="en-US" altLang="ko-KR" sz="2800" dirty="0" err="1"/>
              <a:t>pivot_table</a:t>
            </a:r>
            <a:r>
              <a:rPr lang="ko-KR" altLang="en-US" sz="2800" dirty="0" err="1"/>
              <a:t>메서드</a:t>
            </a:r>
            <a:endParaRPr lang="en-US" altLang="ko-KR" sz="2800" dirty="0"/>
          </a:p>
          <a:p>
            <a:r>
              <a:rPr lang="ko-KR" altLang="en-US" sz="2800" dirty="0"/>
              <a:t>다음은 기상 데이터를 불러와 출력한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날짜 열</a:t>
            </a:r>
            <a:r>
              <a:rPr lang="en-US" altLang="ko-KR" sz="2800" dirty="0"/>
              <a:t>(d1,…d31)</a:t>
            </a:r>
            <a:r>
              <a:rPr lang="ko-KR" altLang="en-US" sz="2800" dirty="0"/>
              <a:t>에는 각 월별 최고</a:t>
            </a:r>
            <a:r>
              <a:rPr lang="en-US" altLang="ko-KR" sz="2800" dirty="0"/>
              <a:t>, </a:t>
            </a:r>
            <a:r>
              <a:rPr lang="ko-KR" altLang="en-US" sz="2800" dirty="0"/>
              <a:t>최저 온도데이터가 저장되어 있다</a:t>
            </a:r>
            <a:r>
              <a:rPr lang="en-US" altLang="ko-KR" sz="2800" dirty="0"/>
              <a:t>. 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 descr="2022-04-07_11-5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929066"/>
            <a:ext cx="6072230" cy="27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열을 하나로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지금은 </a:t>
            </a:r>
            <a:r>
              <a:rPr lang="ko-KR" altLang="en-US" sz="2800" dirty="0" err="1"/>
              <a:t>날짜열이</a:t>
            </a:r>
            <a:r>
              <a:rPr lang="ko-KR" altLang="en-US" sz="2800" dirty="0"/>
              <a:t> 옆으로 길게 늘어져 있어 보기 불편하다</a:t>
            </a:r>
            <a:r>
              <a:rPr lang="en-US" altLang="ko-KR" sz="2800" dirty="0"/>
              <a:t>. </a:t>
            </a:r>
            <a:r>
              <a:rPr lang="ko-KR" altLang="en-US" sz="2800" dirty="0"/>
              <a:t>먼저 날짜 열을 행 데이터로 </a:t>
            </a:r>
            <a:r>
              <a:rPr lang="ko-KR" altLang="en-US" sz="2800" dirty="0" err="1"/>
              <a:t>피벗한다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다음은 </a:t>
            </a:r>
            <a:r>
              <a:rPr lang="en-US" altLang="ko-KR" sz="2800" dirty="0"/>
              <a:t>melt</a:t>
            </a:r>
            <a:r>
              <a:rPr lang="ko-KR" altLang="en-US" sz="2800" dirty="0" err="1"/>
              <a:t>메서드로</a:t>
            </a:r>
            <a:r>
              <a:rPr lang="ko-KR" altLang="en-US" sz="2800" dirty="0"/>
              <a:t> 일별 온도 측정값</a:t>
            </a:r>
            <a:r>
              <a:rPr lang="en-US" altLang="ko-KR" sz="2800" dirty="0"/>
              <a:t>(d1,d2…)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 err="1"/>
              <a:t>피벗한</a:t>
            </a:r>
            <a:r>
              <a:rPr lang="ko-KR" altLang="en-US" sz="2800" dirty="0"/>
              <a:t>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그러면 </a:t>
            </a:r>
            <a:r>
              <a:rPr lang="en-US" altLang="ko-KR" sz="2800" dirty="0"/>
              <a:t>day</a:t>
            </a:r>
            <a:r>
              <a:rPr lang="ko-KR" altLang="en-US" sz="2800" dirty="0"/>
              <a:t>열에 날짜 열이 정리되고 날짜열의 데이터는 </a:t>
            </a:r>
            <a:r>
              <a:rPr lang="en-US" altLang="ko-KR" sz="2800" dirty="0"/>
              <a:t>temp</a:t>
            </a:r>
            <a:r>
              <a:rPr lang="ko-KR" altLang="en-US" sz="2800" dirty="0"/>
              <a:t>열에 정리된다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2-03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3929066"/>
            <a:ext cx="6412736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열을 하나로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482919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이제 </a:t>
            </a:r>
            <a:r>
              <a:rPr lang="en-US" altLang="ko-KR" sz="2800" dirty="0" err="1"/>
              <a:t>pivot_table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사용해 본다</a:t>
            </a:r>
            <a:r>
              <a:rPr lang="en-US" altLang="ko-KR" sz="2800" dirty="0"/>
              <a:t>. </a:t>
            </a:r>
            <a:r>
              <a:rPr lang="en-US" altLang="ko-KR" sz="2800" dirty="0" err="1"/>
              <a:t>pivot_table</a:t>
            </a:r>
            <a:r>
              <a:rPr lang="ko-KR" altLang="en-US" sz="2800" dirty="0" err="1"/>
              <a:t>메서드는</a:t>
            </a:r>
            <a:r>
              <a:rPr lang="ko-KR" altLang="en-US" sz="2800" dirty="0"/>
              <a:t> 행과 열의 위지를 다시 바꿔 정리해 준다</a:t>
            </a:r>
            <a:r>
              <a:rPr lang="en-US" altLang="ko-KR" sz="2800" dirty="0"/>
              <a:t>. index</a:t>
            </a:r>
            <a:r>
              <a:rPr lang="ko-KR" altLang="en-US" sz="2800" dirty="0"/>
              <a:t>인자에는 위치를 그대로 유지할 열 이름을 지정하고</a:t>
            </a:r>
            <a:r>
              <a:rPr lang="en-US" altLang="ko-KR" sz="2800" dirty="0"/>
              <a:t>, columns</a:t>
            </a:r>
            <a:r>
              <a:rPr lang="ko-KR" altLang="en-US" sz="2800" dirty="0"/>
              <a:t>인자에는 </a:t>
            </a:r>
            <a:r>
              <a:rPr lang="ko-KR" altLang="en-US" sz="2800" dirty="0" err="1"/>
              <a:t>피벗할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열이름을</a:t>
            </a:r>
            <a:r>
              <a:rPr lang="ko-KR" altLang="en-US" sz="2800" dirty="0"/>
              <a:t> 지정하고</a:t>
            </a:r>
            <a:r>
              <a:rPr lang="en-US" altLang="ko-KR" sz="2800" dirty="0"/>
              <a:t>, values</a:t>
            </a:r>
            <a:r>
              <a:rPr lang="ko-KR" altLang="en-US" sz="2800" dirty="0"/>
              <a:t>인자에는 새로운 열의 데이터가 될 </a:t>
            </a:r>
            <a:r>
              <a:rPr lang="ko-KR" altLang="en-US" sz="2800" dirty="0" err="1"/>
              <a:t>열이름을</a:t>
            </a:r>
            <a:r>
              <a:rPr lang="ko-KR" altLang="en-US" sz="2800" dirty="0"/>
              <a:t> 지정하면 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2-09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1643050"/>
            <a:ext cx="3714776" cy="4552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행이 </a:t>
            </a:r>
            <a:r>
              <a:rPr lang="en-US" altLang="ko-KR" sz="2400" dirty="0"/>
              <a:t>1</a:t>
            </a:r>
            <a:r>
              <a:rPr lang="ko-KR" altLang="en-US" sz="2400" dirty="0"/>
              <a:t>개라도 반드시 </a:t>
            </a:r>
            <a:r>
              <a:rPr lang="ko-KR" altLang="en-US" sz="2400" dirty="0" smtClean="0"/>
              <a:t>데이터프레임</a:t>
            </a:r>
            <a:r>
              <a:rPr lang="ko-KR" altLang="en-US" sz="2400" dirty="0" smtClean="0"/>
              <a:t>에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담아 연결해야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시리즈는 행이 </a:t>
            </a:r>
            <a:r>
              <a:rPr lang="en-US" altLang="ko-KR" sz="2400" dirty="0"/>
              <a:t>1</a:t>
            </a:r>
            <a:r>
              <a:rPr lang="ko-KR" altLang="en-US" sz="2400" dirty="0"/>
              <a:t>개인 데이터프레임이라고 생각해도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1</a:t>
            </a:r>
            <a:r>
              <a:rPr lang="ko-KR" altLang="en-US" sz="2400" dirty="0"/>
              <a:t>개의 행을 가지는 데이터프레임을 생성하여 </a:t>
            </a:r>
            <a:r>
              <a:rPr lang="en-US" altLang="ko-KR" sz="2400" dirty="0"/>
              <a:t>df1</a:t>
            </a:r>
            <a:r>
              <a:rPr lang="ko-KR" altLang="en-US" sz="2400" dirty="0"/>
              <a:t>에 연결한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4-08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643050"/>
            <a:ext cx="4882699" cy="3704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열을 하나로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다음은 앞에서 구한 데이터프레임의 인덱스를 </a:t>
            </a:r>
            <a:r>
              <a:rPr lang="en-US" altLang="ko-KR" sz="2800" dirty="0" err="1"/>
              <a:t>reset_index</a:t>
            </a:r>
            <a:r>
              <a:rPr lang="ko-KR" altLang="en-US" sz="2800" dirty="0" err="1"/>
              <a:t>메서드로</a:t>
            </a:r>
            <a:r>
              <a:rPr lang="ko-KR" altLang="en-US" sz="2800" dirty="0"/>
              <a:t> 새로 지정한 것이다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2-10-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786058"/>
            <a:ext cx="4929222" cy="3087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이번에 다룰 빌보드 </a:t>
            </a:r>
            <a:r>
              <a:rPr lang="ko-KR" altLang="en-US" sz="2800" dirty="0" err="1"/>
              <a:t>챠트</a:t>
            </a:r>
            <a:r>
              <a:rPr lang="ko-KR" altLang="en-US" sz="2800" dirty="0"/>
              <a:t> 데이터는 </a:t>
            </a:r>
            <a:r>
              <a:rPr lang="en-US" altLang="ko-KR" sz="2800" dirty="0"/>
              <a:t>artist, track, time, </a:t>
            </a:r>
            <a:r>
              <a:rPr lang="en-US" altLang="ko-KR" sz="2800" dirty="0" err="1"/>
              <a:t>date.entered</a:t>
            </a:r>
            <a:r>
              <a:rPr lang="ko-KR" altLang="en-US" sz="2800" dirty="0"/>
              <a:t>열의 데이터가 반복된다</a:t>
            </a:r>
            <a:r>
              <a:rPr lang="en-US" altLang="ko-KR" sz="2800" dirty="0"/>
              <a:t>. </a:t>
            </a:r>
            <a:r>
              <a:rPr lang="ko-KR" altLang="en-US" sz="2800" dirty="0"/>
              <a:t>이런 반복되는 데이터는 따로 관리하는 것이 좋다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3-09-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000372"/>
            <a:ext cx="5171622" cy="36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노래 제목이 </a:t>
            </a:r>
            <a:r>
              <a:rPr lang="en-US" altLang="ko-KR" sz="2800" dirty="0"/>
              <a:t>Loser</a:t>
            </a:r>
            <a:r>
              <a:rPr lang="ko-KR" altLang="en-US" sz="2800" dirty="0"/>
              <a:t>인 데이터만 따로 모아 살펴보면 중복 데이터가 꽤 많다는 것을 알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 가수</a:t>
            </a:r>
            <a:r>
              <a:rPr lang="en-US" altLang="ko-KR" sz="2800" dirty="0"/>
              <a:t>(artist)</a:t>
            </a:r>
            <a:r>
              <a:rPr lang="ko-KR" altLang="en-US" sz="2800" dirty="0"/>
              <a:t>는 고유한 값이기 때문에 따로 관리하는 것이 데이터의 일관성을 유지하는데 도움이 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b="1" dirty="0"/>
          </a:p>
        </p:txBody>
      </p:sp>
      <p:pic>
        <p:nvPicPr>
          <p:cNvPr id="4" name="그림 3" descr="2022-04-07_13-10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786190"/>
            <a:ext cx="6226219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중복 데이터를 가지고 있는 열은 </a:t>
            </a:r>
            <a:r>
              <a:rPr lang="en-US" altLang="ko-KR" sz="2800" dirty="0"/>
              <a:t>year, artist, track, time, date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 열은 따로 모아 새로운 데이터프레임에 저장한다</a:t>
            </a:r>
          </a:p>
          <a:p>
            <a:endParaRPr lang="ko-KR" altLang="en-US" sz="2800" dirty="0"/>
          </a:p>
        </p:txBody>
      </p:sp>
      <p:pic>
        <p:nvPicPr>
          <p:cNvPr id="5" name="그림 4" descr="2022-04-07_13-12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143248"/>
            <a:ext cx="7026703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drop_duplicates</a:t>
            </a:r>
            <a:r>
              <a:rPr lang="ko-KR" altLang="en-US" sz="2800" dirty="0" err="1"/>
              <a:t>메서드로</a:t>
            </a:r>
            <a:r>
              <a:rPr lang="ko-KR" altLang="en-US" sz="2800" dirty="0"/>
              <a:t> 데이터프레임의 중복을 제거한다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7_13-13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571744"/>
            <a:ext cx="4663844" cy="3856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중복을 제거한 데이터프레임에 </a:t>
            </a:r>
            <a:r>
              <a:rPr lang="en-US" altLang="ko-KR" sz="2800" dirty="0"/>
              <a:t>id</a:t>
            </a:r>
            <a:r>
              <a:rPr lang="ko-KR" altLang="en-US" sz="2800" dirty="0"/>
              <a:t>도 추가한다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7_13-1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428868"/>
            <a:ext cx="4519052" cy="3528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merge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사용해 노래 정보와 주간 순위 데이터를 합친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 descr="2022-04-07_13-17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500306"/>
            <a:ext cx="5929354" cy="4100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여러 개로 나누어진 데이터 불러오기</a:t>
            </a:r>
            <a:endParaRPr lang="en-US" altLang="ko-KR" sz="2800" dirty="0"/>
          </a:p>
          <a:p>
            <a:r>
              <a:rPr lang="ko-KR" altLang="en-US" sz="2800" dirty="0"/>
              <a:t>뉴욕 택시 데이터는 </a:t>
            </a:r>
            <a:r>
              <a:rPr lang="en-US" altLang="ko-KR" sz="2800" dirty="0"/>
              <a:t>13</a:t>
            </a:r>
            <a:r>
              <a:rPr lang="ko-KR" altLang="en-US" sz="2800" dirty="0"/>
              <a:t>억 대의 뉴욕 택시에 대한 정보를 가지고 있다</a:t>
            </a:r>
            <a:r>
              <a:rPr lang="en-US" altLang="ko-KR" sz="2800" dirty="0"/>
              <a:t>. </a:t>
            </a:r>
            <a:r>
              <a:rPr lang="ko-KR" altLang="en-US" sz="2800" dirty="0"/>
              <a:t>파일의 개수도 </a:t>
            </a:r>
            <a:r>
              <a:rPr lang="en-US" altLang="ko-KR" sz="2800" dirty="0"/>
              <a:t>140</a:t>
            </a:r>
            <a:r>
              <a:rPr lang="ko-KR" altLang="en-US" sz="2800" dirty="0"/>
              <a:t>개나 된다</a:t>
            </a:r>
            <a:r>
              <a:rPr lang="en-US" altLang="ko-KR" sz="2800" dirty="0"/>
              <a:t>. </a:t>
            </a:r>
            <a:r>
              <a:rPr lang="ko-KR" altLang="en-US" sz="2800" dirty="0"/>
              <a:t>이 중 </a:t>
            </a:r>
            <a:r>
              <a:rPr lang="en-US" altLang="ko-KR" sz="2800" dirty="0"/>
              <a:t>5</a:t>
            </a:r>
            <a:r>
              <a:rPr lang="ko-KR" altLang="en-US" sz="2800" dirty="0"/>
              <a:t>개의 데이터만 사용해 본다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5" name="그림 4" descr="2022-04-07_14-32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571876"/>
            <a:ext cx="4127432" cy="3116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내려받은</a:t>
            </a:r>
            <a:r>
              <a:rPr lang="ko-KR" altLang="en-US" sz="2800" dirty="0"/>
              <a:t> 데이터는 </a:t>
            </a:r>
            <a:r>
              <a:rPr lang="en-US" altLang="ko-KR" sz="2800" dirty="0"/>
              <a:t>‘fhv_tripdata_YYYY_mm.csv’</a:t>
            </a:r>
            <a:r>
              <a:rPr lang="ko-KR" altLang="en-US" sz="2800" dirty="0"/>
              <a:t>라는 이름으로 저장된다</a:t>
            </a:r>
            <a:r>
              <a:rPr lang="en-US" altLang="ko-KR" sz="2800" dirty="0"/>
              <a:t>.  </a:t>
            </a:r>
            <a:endParaRPr lang="ko-KR" altLang="en-US" sz="2800" dirty="0"/>
          </a:p>
        </p:txBody>
      </p:sp>
      <p:pic>
        <p:nvPicPr>
          <p:cNvPr id="4" name="그림 3" descr="2022-04-07_14-34-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714620"/>
            <a:ext cx="4929222" cy="3781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각 데이터의 구조</a:t>
            </a:r>
            <a:r>
              <a:rPr lang="en-US" altLang="ko-KR" sz="2800" dirty="0"/>
              <a:t>, </a:t>
            </a:r>
            <a:r>
              <a:rPr lang="ko-KR" altLang="en-US" sz="2800" dirty="0"/>
              <a:t>즉 행과 열을 확인해 본다</a:t>
            </a:r>
            <a:r>
              <a:rPr lang="en-US" altLang="ko-KR" sz="2800" dirty="0"/>
              <a:t>. </a:t>
            </a:r>
            <a:r>
              <a:rPr lang="ko-KR" altLang="en-US" sz="2800" dirty="0"/>
              <a:t>데이터가 꽤 크다는 것을 알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4-35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714620"/>
            <a:ext cx="4623302" cy="3000396"/>
          </a:xfrm>
          <a:prstGeom prst="rect">
            <a:avLst/>
          </a:prstGeom>
        </p:spPr>
      </p:pic>
      <p:pic>
        <p:nvPicPr>
          <p:cNvPr id="5" name="그림 4" descr="2022-04-07_14-35-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2714620"/>
            <a:ext cx="2643206" cy="2824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다양한 방법으로 데이터 연결하기 </a:t>
            </a:r>
          </a:p>
          <a:p>
            <a:r>
              <a:rPr lang="en-US" altLang="ko-KR" sz="2400" dirty="0" err="1"/>
              <a:t>ignore_index</a:t>
            </a:r>
            <a:r>
              <a:rPr lang="ko-KR" altLang="en-US" sz="2400" dirty="0"/>
              <a:t>인자 사용하기</a:t>
            </a:r>
          </a:p>
          <a:p>
            <a:endParaRPr lang="ko-KR" altLang="en-US" sz="2400" dirty="0"/>
          </a:p>
        </p:txBody>
      </p:sp>
      <p:pic>
        <p:nvPicPr>
          <p:cNvPr id="5" name="그림 4" descr="2022-04-22_5-07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643182"/>
            <a:ext cx="6000792" cy="3804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 처리하기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이제 데이터 처리를 위해 각 데이터프레임을 연결한다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하나의 </a:t>
            </a:r>
            <a:r>
              <a:rPr lang="ko-KR" altLang="en-US" sz="2800" dirty="0" err="1"/>
              <a:t>반복문으로</a:t>
            </a:r>
            <a:r>
              <a:rPr lang="ko-KR" altLang="en-US" sz="2800" dirty="0"/>
              <a:t> 작성해도 동일한 결과를 얻을 수 있다</a:t>
            </a:r>
            <a:r>
              <a:rPr lang="en-US" altLang="ko-KR" sz="2800" dirty="0"/>
              <a:t>.  </a:t>
            </a:r>
            <a:endParaRPr lang="ko-KR" altLang="en-US" sz="2800" dirty="0"/>
          </a:p>
        </p:txBody>
      </p:sp>
      <p:pic>
        <p:nvPicPr>
          <p:cNvPr id="4" name="그림 3" descr="2022-04-07_14-36-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714488"/>
            <a:ext cx="4389501" cy="456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28586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열 방향으로 데이터 연결하기 </a:t>
            </a:r>
          </a:p>
          <a:p>
            <a:r>
              <a:rPr lang="ko-KR" altLang="en-US" sz="2400" dirty="0"/>
              <a:t>만약 행 방향이 아니라 열 방향으로 데이터를 연결하려면 어떻게 해야 하나요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r>
              <a:rPr lang="en-US" altLang="ko-KR" sz="2400" dirty="0" err="1"/>
              <a:t>concat</a:t>
            </a:r>
            <a:r>
              <a:rPr lang="ko-KR" altLang="en-US" sz="2400" dirty="0" err="1"/>
              <a:t>메서드의</a:t>
            </a:r>
            <a:r>
              <a:rPr lang="ko-KR" altLang="en-US" sz="2400" dirty="0"/>
              <a:t> </a:t>
            </a:r>
            <a:r>
              <a:rPr lang="en-US" altLang="ko-KR" sz="2400" dirty="0"/>
              <a:t>axis</a:t>
            </a:r>
            <a:r>
              <a:rPr lang="ko-KR" altLang="en-US" sz="2400" dirty="0"/>
              <a:t>인자를 </a:t>
            </a:r>
            <a:r>
              <a:rPr lang="en-US" altLang="ko-KR" sz="2400" dirty="0"/>
              <a:t>1</a:t>
            </a:r>
            <a:r>
              <a:rPr lang="ko-KR" altLang="en-US" sz="2400" dirty="0"/>
              <a:t>로 지정하면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df1,df2,df3</a:t>
            </a:r>
            <a:r>
              <a:rPr lang="ko-KR" altLang="en-US" sz="2400" dirty="0"/>
              <a:t>을 열방향으로 연결한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en-US" altLang="ko-KR" sz="2400" dirty="0"/>
              <a:t>axis</a:t>
            </a:r>
            <a:r>
              <a:rPr lang="ko-KR" altLang="en-US" sz="2400" dirty="0"/>
              <a:t>의 기본값은 </a:t>
            </a:r>
            <a:r>
              <a:rPr lang="en-US" altLang="ko-KR" sz="2400" dirty="0"/>
              <a:t>0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07-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3929066"/>
            <a:ext cx="6224323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만약 같은 열 이름이 있는 데이터프레임에서 </a:t>
            </a:r>
          </a:p>
          <a:p>
            <a:r>
              <a:rPr lang="ko-KR" altLang="en-US" sz="2400" dirty="0" err="1"/>
              <a:t>열이름으로</a:t>
            </a:r>
            <a:r>
              <a:rPr lang="ko-KR" altLang="en-US" sz="2400" dirty="0"/>
              <a:t> 데이터를 추출하면 해당 열 이름의 데이터를 모두 추출한다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22_5-08-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3071810"/>
            <a:ext cx="4000528" cy="2527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2094</Words>
  <Application>Microsoft Office PowerPoint</Application>
  <PresentationFormat>화면 슬라이드 쇼(4:3)</PresentationFormat>
  <Paragraphs>214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9장 데이터 전처리</vt:lpstr>
      <vt:lpstr>데이터 전처리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연결하기</vt:lpstr>
      <vt:lpstr>데이터 연결 마무리</vt:lpstr>
      <vt:lpstr>데이터 연결 마무리</vt:lpstr>
      <vt:lpstr>데이터 연결 마무리</vt:lpstr>
      <vt:lpstr>데이터 연결 마무리</vt:lpstr>
      <vt:lpstr>데이터 연결 마무리</vt:lpstr>
      <vt:lpstr>데이터 연결 마무리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누락값이란?</vt:lpstr>
      <vt:lpstr>열과 피벗</vt:lpstr>
      <vt:lpstr>열과 피벗</vt:lpstr>
      <vt:lpstr>열과 피벗</vt:lpstr>
      <vt:lpstr>열과 피벗</vt:lpstr>
      <vt:lpstr>열과 피벗</vt:lpstr>
      <vt:lpstr>열과 피벗</vt:lpstr>
      <vt:lpstr>열과 피벗</vt:lpstr>
      <vt:lpstr>열이름 관리하기</vt:lpstr>
      <vt:lpstr>열이름 관리하기</vt:lpstr>
      <vt:lpstr>열이름 관리하기</vt:lpstr>
      <vt:lpstr>열이름 관리하기</vt:lpstr>
      <vt:lpstr>열이름 관리하기</vt:lpstr>
      <vt:lpstr>열이름 관리하기</vt:lpstr>
      <vt:lpstr>열이름 관리하기</vt:lpstr>
      <vt:lpstr>여러 열을 하나로 정리하기</vt:lpstr>
      <vt:lpstr>여러 열을 하나로 정리하기</vt:lpstr>
      <vt:lpstr>여러 열을 하나로 정리하기</vt:lpstr>
      <vt:lpstr>여러 열을 하나로 정리하기</vt:lpstr>
      <vt:lpstr>여러 열을 하나로 정리하기</vt:lpstr>
      <vt:lpstr>중복 데이터 처리하기</vt:lpstr>
      <vt:lpstr>중복 데이터 처리하기</vt:lpstr>
      <vt:lpstr>중복 데이터 처리하기</vt:lpstr>
      <vt:lpstr>중복 데이터 처리하기</vt:lpstr>
      <vt:lpstr>중복 데이터 처리하기</vt:lpstr>
      <vt:lpstr>중복 데이터 처리하기</vt:lpstr>
      <vt:lpstr>대용량 데이터 처리하기</vt:lpstr>
      <vt:lpstr>대용량 데이터 처리하기</vt:lpstr>
      <vt:lpstr>대용량 데이터 처리하기</vt:lpstr>
      <vt:lpstr>대용량 데이터 처리하기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전처리</dc:title>
  <dc:creator>USER</dc:creator>
  <cp:lastModifiedBy>user</cp:lastModifiedBy>
  <cp:revision>128</cp:revision>
  <dcterms:created xsi:type="dcterms:W3CDTF">2022-04-07T01:11:47Z</dcterms:created>
  <dcterms:modified xsi:type="dcterms:W3CDTF">2022-10-22T01:57:50Z</dcterms:modified>
</cp:coreProperties>
</file>