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3082-DE36-45FD-8736-54A401695916}" type="datetimeFigureOut">
              <a:rPr lang="ko-KR" altLang="en-US" smtClean="0"/>
              <a:pPr/>
              <a:t>2022. 10. 8.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F2E8-E266-4AED-9DB8-6C4BE4CABC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en-US" altLang="ko-KR" dirty="0"/>
              <a:t>0</a:t>
            </a:r>
            <a:r>
              <a:rPr lang="ko-KR" altLang="en-US"/>
              <a:t>장 </a:t>
            </a:r>
            <a:r>
              <a:rPr lang="ko-KR" altLang="en-US" dirty="0" err="1"/>
              <a:t>판다스</a:t>
            </a:r>
            <a:r>
              <a:rPr lang="ko-KR" altLang="en-US" dirty="0"/>
              <a:t> 자료형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to_numeric</a:t>
            </a:r>
            <a:r>
              <a:rPr lang="ko-KR" altLang="en-US" sz="2800" dirty="0" err="1"/>
              <a:t>메서드에는</a:t>
            </a:r>
            <a:r>
              <a:rPr lang="ko-KR" altLang="en-US" sz="2800" dirty="0"/>
              <a:t> </a:t>
            </a:r>
            <a:r>
              <a:rPr lang="en-US" altLang="ko-KR" sz="2800" dirty="0"/>
              <a:t>errors</a:t>
            </a:r>
            <a:r>
              <a:rPr lang="ko-KR" altLang="en-US" sz="2800" dirty="0"/>
              <a:t>인자 외에도 </a:t>
            </a:r>
            <a:r>
              <a:rPr lang="en-US" altLang="ko-KR" sz="2800" dirty="0"/>
              <a:t>downcast</a:t>
            </a:r>
            <a:r>
              <a:rPr lang="ko-KR" altLang="en-US" sz="2800" dirty="0"/>
              <a:t>인자가 있다</a:t>
            </a:r>
            <a:r>
              <a:rPr lang="en-US" altLang="ko-KR" sz="2800" dirty="0"/>
              <a:t>. downcast</a:t>
            </a:r>
            <a:r>
              <a:rPr lang="ko-KR" altLang="en-US" sz="2800" dirty="0"/>
              <a:t>는 정수</a:t>
            </a:r>
            <a:r>
              <a:rPr lang="en-US" altLang="ko-KR" sz="2800" dirty="0"/>
              <a:t>, </a:t>
            </a:r>
            <a:r>
              <a:rPr lang="ko-KR" altLang="en-US" sz="2800" dirty="0"/>
              <a:t>실수와 같은 </a:t>
            </a:r>
            <a:r>
              <a:rPr lang="ko-KR" altLang="en-US" sz="2800" dirty="0" err="1"/>
              <a:t>자료형을</a:t>
            </a:r>
            <a:r>
              <a:rPr lang="ko-KR" altLang="en-US" sz="2800" dirty="0"/>
              <a:t> 더 작은 형태로 만들 때 사용한다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5-12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3143248"/>
            <a:ext cx="6911316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판다스</a:t>
            </a:r>
            <a:r>
              <a:rPr lang="ko-KR" altLang="en-US" sz="2800" dirty="0"/>
              <a:t> 라이브러리는 유한한 범위의 값만을 가질 수 있는 카테고리라는 특수한 </a:t>
            </a:r>
            <a:r>
              <a:rPr lang="ko-KR" altLang="en-US" sz="2800" dirty="0" err="1"/>
              <a:t>자료형이</a:t>
            </a:r>
            <a:r>
              <a:rPr lang="ko-KR" altLang="en-US" sz="2800" dirty="0"/>
              <a:t>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만약 </a:t>
            </a:r>
            <a:r>
              <a:rPr lang="en-US" altLang="ko-KR" sz="2800" dirty="0"/>
              <a:t>10</a:t>
            </a:r>
            <a:r>
              <a:rPr lang="ko-KR" altLang="en-US" sz="2800" dirty="0"/>
              <a:t>종류의 과일 이름을 저장한 열이 있다고 가정할 경우 문자열 </a:t>
            </a:r>
            <a:r>
              <a:rPr lang="ko-KR" altLang="en-US" sz="2800" dirty="0" err="1"/>
              <a:t>자료형보다</a:t>
            </a:r>
            <a:r>
              <a:rPr lang="ko-KR" altLang="en-US" sz="2800" dirty="0"/>
              <a:t> 카테고리 </a:t>
            </a:r>
            <a:r>
              <a:rPr lang="ko-KR" altLang="en-US" sz="2800" dirty="0" err="1"/>
              <a:t>자료형을</a:t>
            </a:r>
            <a:r>
              <a:rPr lang="ko-KR" altLang="en-US" sz="2800" dirty="0"/>
              <a:t> 사용하는 것이 용량과 속도 면에서 더 효율적이다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카테고리 </a:t>
            </a:r>
            <a:r>
              <a:rPr lang="ko-KR" altLang="en-US" sz="2800" dirty="0" err="1"/>
              <a:t>자료형의</a:t>
            </a:r>
            <a:r>
              <a:rPr lang="ko-KR" altLang="en-US" sz="2800" dirty="0"/>
              <a:t> 장점과 특징</a:t>
            </a:r>
            <a:endParaRPr lang="en-US" altLang="ko-KR" sz="2800" dirty="0"/>
          </a:p>
          <a:p>
            <a:pPr lvl="1"/>
            <a:r>
              <a:rPr lang="ko-KR" altLang="en-US" sz="2400" dirty="0"/>
              <a:t>용량과 속도 면에서 매우 효율적이다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주로 동일한 문자열이 반복되어 데이터를 구성할 경우 사용한다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apply</a:t>
            </a:r>
            <a:r>
              <a:rPr lang="ko-KR" altLang="en-US" sz="2400" dirty="0" err="1"/>
              <a:t>메서드로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브로드캐스팅한</a:t>
            </a:r>
            <a:r>
              <a:rPr lang="ko-KR" altLang="en-US" sz="2400" dirty="0"/>
              <a:t> 결과가 올바른 값인지 확인하기 위해 시리즈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데이터프레임의 기초 연산 결과와 비교하며 실습을 진행한다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제곱 함수의 이름을 전달하여 시리즈의 모든 데이터에 제곱 함수를 적용해 본다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그림 3" descr="2022-04-08_10-06-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1643050"/>
            <a:ext cx="4336156" cy="47095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apply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전달하는 함수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my_sq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인자를 받도록 구성되어 있다면 </a:t>
            </a:r>
            <a:r>
              <a:rPr lang="ko-KR" altLang="en-US" sz="2000" dirty="0" err="1"/>
              <a:t>인자값을</a:t>
            </a:r>
            <a:r>
              <a:rPr lang="ko-KR" altLang="en-US" sz="2000" dirty="0"/>
              <a:t> 생략할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인자를 전달할 경우는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이런 경우 </a:t>
            </a:r>
            <a:r>
              <a:rPr lang="en-US" altLang="ko-KR" sz="2000" dirty="0"/>
              <a:t>apply</a:t>
            </a:r>
            <a:r>
              <a:rPr lang="ko-KR" altLang="en-US" sz="2000" dirty="0" err="1"/>
              <a:t>메서드의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첫번째</a:t>
            </a:r>
            <a:r>
              <a:rPr lang="ko-KR" altLang="en-US" sz="2000" dirty="0"/>
              <a:t> 인자에는 </a:t>
            </a:r>
            <a:r>
              <a:rPr lang="en-US" altLang="ko-KR" sz="2000" dirty="0"/>
              <a:t>n</a:t>
            </a:r>
            <a:r>
              <a:rPr lang="ko-KR" altLang="en-US" sz="2000" dirty="0"/>
              <a:t>제곱 함수의 이름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my_exp</a:t>
            </a:r>
            <a:r>
              <a:rPr lang="en-US" altLang="ko-KR" sz="2000" dirty="0"/>
              <a:t>)</a:t>
            </a:r>
            <a:r>
              <a:rPr lang="ko-KR" altLang="en-US" sz="2000" dirty="0"/>
              <a:t>를 전달하고 </a:t>
            </a:r>
            <a:r>
              <a:rPr lang="ko-KR" altLang="en-US" sz="2000" dirty="0" err="1"/>
              <a:t>두번째</a:t>
            </a:r>
            <a:r>
              <a:rPr lang="ko-KR" altLang="en-US" sz="2000" dirty="0"/>
              <a:t> 인자</a:t>
            </a:r>
            <a:r>
              <a:rPr lang="en-US" altLang="ko-KR" sz="2000" dirty="0"/>
              <a:t>(n)</a:t>
            </a:r>
            <a:r>
              <a:rPr lang="ko-KR" altLang="en-US" sz="2000" dirty="0"/>
              <a:t>을 전달한다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apply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전달하는 함수의 </a:t>
            </a:r>
            <a:r>
              <a:rPr lang="ko-KR" altLang="en-US" sz="2000" dirty="0" err="1"/>
              <a:t>첫번째</a:t>
            </a:r>
            <a:r>
              <a:rPr lang="ko-KR" altLang="en-US" sz="2000" dirty="0"/>
              <a:t> 인자에는 데이터프레임이나 시리즈가 자동으로 전달된다는 것을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그림 3" descr="2022-04-08_10-11-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1" y="1643050"/>
            <a:ext cx="3865825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데이터프레임을 준비해서 </a:t>
            </a:r>
            <a:r>
              <a:rPr lang="en-US" altLang="ko-KR" sz="2400" dirty="0"/>
              <a:t>apply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사용하는 것을 연습한다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이번에는 데이터프레임에 함수를 적용해야 하기 때문에 함수를 </a:t>
            </a:r>
            <a:r>
              <a:rPr lang="ko-KR" altLang="en-US" sz="2400" dirty="0" err="1"/>
              <a:t>열방향으로</a:t>
            </a:r>
            <a:r>
              <a:rPr lang="ko-KR" altLang="en-US" sz="2400" dirty="0"/>
              <a:t> 적용할지 </a:t>
            </a:r>
            <a:r>
              <a:rPr lang="ko-KR" altLang="en-US" sz="2400" dirty="0" err="1"/>
              <a:t>행방향을</a:t>
            </a:r>
            <a:r>
              <a:rPr lang="ko-KR" altLang="en-US" sz="2400" dirty="0"/>
              <a:t> 적용할지 정해야 한다</a:t>
            </a:r>
            <a:r>
              <a:rPr lang="en-US" altLang="ko-KR" sz="2400" dirty="0"/>
              <a:t>. axis</a:t>
            </a:r>
            <a:r>
              <a:rPr lang="ko-KR" altLang="en-US" sz="2400" dirty="0" err="1"/>
              <a:t>인자값을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이나 </a:t>
            </a:r>
            <a:r>
              <a:rPr lang="en-US" altLang="ko-KR" sz="2400" dirty="0"/>
              <a:t>1</a:t>
            </a:r>
            <a:r>
              <a:rPr lang="ko-KR" altLang="en-US" sz="2400" dirty="0"/>
              <a:t>로 지정하면 함수를 열 또는 </a:t>
            </a:r>
            <a:r>
              <a:rPr lang="ko-KR" altLang="en-US" sz="2400" dirty="0" err="1"/>
              <a:t>행방향으로</a:t>
            </a:r>
            <a:r>
              <a:rPr lang="ko-KR" altLang="en-US" sz="2400" dirty="0"/>
              <a:t> 적용할 수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그림 3" descr="2022-04-08_10-15-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4000504"/>
            <a:ext cx="4857784" cy="25908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만약 </a:t>
            </a:r>
            <a:r>
              <a:rPr lang="en-US" altLang="ko-KR" sz="2400" dirty="0"/>
              <a:t>axis</a:t>
            </a:r>
            <a:r>
              <a:rPr lang="ko-KR" altLang="en-US" sz="2400" dirty="0"/>
              <a:t>값을 지정하지 않으면 </a:t>
            </a:r>
            <a:r>
              <a:rPr lang="ko-KR" altLang="en-US" sz="2400" dirty="0" err="1"/>
              <a:t>열방향</a:t>
            </a:r>
            <a:r>
              <a:rPr lang="en-US" altLang="ko-KR" sz="2400" dirty="0"/>
              <a:t>(0)</a:t>
            </a:r>
            <a:r>
              <a:rPr lang="ko-KR" altLang="en-US" sz="2400" dirty="0"/>
              <a:t>으로 적용한다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그림 3" descr="2022-04-08_10-19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124" y="1643050"/>
            <a:ext cx="2571768" cy="50794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/>
              <a:t>개의 인자를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평균을 계산하는 함수를 정의한다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그런데 이번에는 에러가 발생한다</a:t>
            </a:r>
            <a:r>
              <a:rPr lang="en-US" altLang="ko-KR" sz="2400" dirty="0"/>
              <a:t>. ‘avg_3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인자값을</a:t>
            </a:r>
            <a:r>
              <a:rPr lang="ko-KR" altLang="en-US" sz="2400" dirty="0"/>
              <a:t> 필요로 하는 함수인데 </a:t>
            </a:r>
            <a:r>
              <a:rPr lang="en-US" altLang="ko-KR" sz="2400" dirty="0"/>
              <a:t>1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인자값만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입력받았다</a:t>
            </a:r>
            <a:r>
              <a:rPr lang="en-US" altLang="ko-KR" sz="2400" dirty="0"/>
              <a:t>’</a:t>
            </a:r>
            <a:r>
              <a:rPr lang="ko-KR" altLang="en-US" sz="2400" dirty="0"/>
              <a:t>라는 오류메세지이다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avg</a:t>
            </a:r>
            <a:r>
              <a:rPr lang="ko-KR" altLang="en-US" sz="2400" dirty="0"/>
              <a:t>함수가 </a:t>
            </a:r>
            <a:r>
              <a:rPr lang="ko-KR" altLang="en-US" sz="2400" dirty="0" err="1"/>
              <a:t>열단위로</a:t>
            </a:r>
            <a:r>
              <a:rPr lang="ko-KR" altLang="en-US" sz="2400" dirty="0"/>
              <a:t> 데이터를 처리할 수 있도록 수정해야 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그림 3" descr="2022-04-08_10-34-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4000504"/>
            <a:ext cx="6500858" cy="25272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다음은 </a:t>
            </a:r>
            <a:r>
              <a:rPr lang="en-US" altLang="ko-KR" sz="2400" dirty="0"/>
              <a:t>avg_4</a:t>
            </a:r>
            <a:r>
              <a:rPr lang="ko-KR" altLang="en-US" sz="2400" dirty="0"/>
              <a:t>함수가 </a:t>
            </a:r>
            <a:r>
              <a:rPr lang="ko-KR" altLang="en-US" sz="2400" dirty="0" err="1"/>
              <a:t>열단위로</a:t>
            </a:r>
            <a:r>
              <a:rPr lang="ko-KR" altLang="en-US" sz="2400" dirty="0"/>
              <a:t> 데이터를 처리할 수 있도록 개선한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0-39-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2500306"/>
            <a:ext cx="3857652" cy="3064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앞에서는 데이터프레임의 </a:t>
            </a:r>
            <a:r>
              <a:rPr lang="ko-KR" altLang="en-US" sz="2400" dirty="0" err="1"/>
              <a:t>행개수가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이라는 것을 알고 있다는 전제하에 </a:t>
            </a:r>
            <a:r>
              <a:rPr lang="en-US" altLang="ko-KR" sz="2400" dirty="0"/>
              <a:t>avg_3_apply</a:t>
            </a:r>
            <a:r>
              <a:rPr lang="ko-KR" altLang="en-US" sz="2400" dirty="0"/>
              <a:t>함수를 작성했다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하지만 일반적으로 </a:t>
            </a:r>
            <a:r>
              <a:rPr lang="en-US" altLang="ko-KR" sz="2400" dirty="0"/>
              <a:t>for</a:t>
            </a:r>
            <a:r>
              <a:rPr lang="ko-KR" altLang="en-US" sz="2400" dirty="0"/>
              <a:t>문을 이용하여 작성한다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0-45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3214686"/>
            <a:ext cx="4000528" cy="17438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행방향으로</a:t>
            </a:r>
            <a:r>
              <a:rPr lang="ko-KR" altLang="en-US" sz="2400" dirty="0"/>
              <a:t> 데이터를 처리하는 함수도 만들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마지막 </a:t>
            </a:r>
            <a:r>
              <a:rPr lang="en-US" altLang="ko-KR" sz="2400" dirty="0"/>
              <a:t>return</a:t>
            </a:r>
            <a:r>
              <a:rPr lang="ko-KR" altLang="en-US" sz="2400" dirty="0"/>
              <a:t>문의 </a:t>
            </a:r>
            <a:r>
              <a:rPr lang="en-US" altLang="ko-KR" sz="2400" dirty="0" err="1"/>
              <a:t>df.shape</a:t>
            </a:r>
            <a:r>
              <a:rPr lang="en-US" altLang="ko-KR" sz="2400" dirty="0"/>
              <a:t>[0]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df.shape</a:t>
            </a:r>
            <a:r>
              <a:rPr lang="en-US" altLang="ko-KR" sz="2400" dirty="0"/>
              <a:t>[1]</a:t>
            </a:r>
            <a:r>
              <a:rPr lang="ko-KR" altLang="en-US" sz="2400" dirty="0"/>
              <a:t>로 바꾸면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0-45-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2643182"/>
            <a:ext cx="4857784" cy="35338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자료형</a:t>
            </a:r>
            <a:r>
              <a:rPr lang="ko-KR" altLang="en-US" sz="2800" dirty="0"/>
              <a:t> 변환하기</a:t>
            </a:r>
            <a:endParaRPr lang="en-US" altLang="ko-KR" sz="2800" dirty="0"/>
          </a:p>
          <a:p>
            <a:r>
              <a:rPr lang="ko-KR" altLang="en-US" sz="2800" dirty="0" err="1"/>
              <a:t>자료형</a:t>
            </a:r>
            <a:r>
              <a:rPr lang="ko-KR" altLang="en-US" sz="2800" dirty="0"/>
              <a:t> 변환은 데이터 분석 과정에서 반드시 알아야 하는 </a:t>
            </a:r>
            <a:r>
              <a:rPr lang="ko-KR" altLang="en-US" sz="2800" dirty="0" err="1"/>
              <a:t>요소중</a:t>
            </a:r>
            <a:r>
              <a:rPr lang="ko-KR" altLang="en-US" sz="2800" dirty="0"/>
              <a:t> 하나이다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예를 들어 카테고리는 문자열로 변환해야 데이터 분석을 더 수월하게 할 수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전화번호는 숫자로 저장하지만 오히려 문자열로 다루는 경우가 많다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571612"/>
            <a:ext cx="340042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조금 더 큰 데이터를 사용해 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 err="1"/>
              <a:t>seaborn</a:t>
            </a:r>
            <a:r>
              <a:rPr lang="ko-KR" altLang="en-US" sz="2400" dirty="0"/>
              <a:t>에 있는 타이타닉 데이터를 로딩한다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1-15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1500174"/>
            <a:ext cx="4162062" cy="51190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다음은 </a:t>
            </a:r>
            <a:r>
              <a:rPr lang="ko-KR" altLang="en-US" sz="2400" dirty="0" err="1"/>
              <a:t>누락값의</a:t>
            </a:r>
            <a:r>
              <a:rPr lang="ko-KR" altLang="en-US" sz="2400" dirty="0"/>
              <a:t> 개수를 반환하는 </a:t>
            </a:r>
            <a:r>
              <a:rPr lang="en-US" altLang="ko-KR" sz="2400" dirty="0" err="1"/>
              <a:t>count_missing</a:t>
            </a:r>
            <a:r>
              <a:rPr lang="ko-KR" altLang="en-US" sz="2400" dirty="0"/>
              <a:t>함수이다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판다스의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isnull</a:t>
            </a:r>
            <a:r>
              <a:rPr lang="ko-KR" altLang="en-US" sz="2400" dirty="0" err="1"/>
              <a:t>메서드에</a:t>
            </a:r>
            <a:r>
              <a:rPr lang="ko-KR" altLang="en-US" sz="2400" dirty="0"/>
              <a:t> 데이터프레임을 전달하면 </a:t>
            </a:r>
            <a:r>
              <a:rPr lang="ko-KR" altLang="en-US" sz="2400" dirty="0" err="1"/>
              <a:t>누락값의</a:t>
            </a:r>
            <a:r>
              <a:rPr lang="ko-KR" altLang="en-US" sz="2400" dirty="0"/>
              <a:t> 유무에 따라 </a:t>
            </a:r>
            <a:r>
              <a:rPr lang="en-US" altLang="ko-KR" sz="2400" dirty="0"/>
              <a:t>True, False</a:t>
            </a:r>
            <a:r>
              <a:rPr lang="ko-KR" altLang="en-US" sz="2400" dirty="0"/>
              <a:t>를 적용한 데이터프레임이 만들어진다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이 값을 넘파이의 </a:t>
            </a:r>
            <a:r>
              <a:rPr lang="en-US" altLang="ko-KR" sz="2400" dirty="0"/>
              <a:t>sum</a:t>
            </a:r>
            <a:r>
              <a:rPr lang="ko-KR" altLang="en-US" sz="2400" dirty="0" err="1"/>
              <a:t>메서드에</a:t>
            </a:r>
            <a:r>
              <a:rPr lang="ko-KR" altLang="en-US" sz="2400" dirty="0"/>
              <a:t> 전달하면 </a:t>
            </a:r>
            <a:r>
              <a:rPr lang="ko-KR" altLang="en-US" sz="2400" dirty="0" err="1"/>
              <a:t>누락값의</a:t>
            </a:r>
            <a:r>
              <a:rPr lang="ko-KR" altLang="en-US" sz="2400" dirty="0"/>
              <a:t> 개수를 구할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1-16-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4071942"/>
            <a:ext cx="4942137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다음은 </a:t>
            </a:r>
            <a:r>
              <a:rPr lang="en-US" altLang="ko-KR" sz="2400" dirty="0"/>
              <a:t>apply</a:t>
            </a:r>
            <a:r>
              <a:rPr lang="ko-KR" altLang="en-US" sz="2400" dirty="0" err="1"/>
              <a:t>메서드에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count_missing</a:t>
            </a:r>
            <a:r>
              <a:rPr lang="ko-KR" altLang="en-US" sz="2400" dirty="0"/>
              <a:t>함수를 전달하여 얻은 결과이다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1-17-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285992"/>
            <a:ext cx="4000528" cy="44778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다음은 </a:t>
            </a:r>
            <a:r>
              <a:rPr lang="ko-KR" altLang="en-US" sz="2400" dirty="0" err="1"/>
              <a:t>누락값의</a:t>
            </a:r>
            <a:r>
              <a:rPr lang="ko-KR" altLang="en-US" sz="2400" dirty="0"/>
              <a:t> 비율을 계산하는 </a:t>
            </a:r>
            <a:r>
              <a:rPr lang="en-US" altLang="ko-KR" sz="2400" dirty="0" err="1"/>
              <a:t>prop_missing</a:t>
            </a:r>
            <a:r>
              <a:rPr lang="ko-KR" altLang="en-US" sz="2400" dirty="0"/>
              <a:t>함수이다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1-21-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214554"/>
            <a:ext cx="4286280" cy="42950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데이터프레임의 </a:t>
            </a:r>
            <a:r>
              <a:rPr lang="ko-KR" altLang="en-US" sz="2400" dirty="0" err="1"/>
              <a:t>누락값</a:t>
            </a:r>
            <a:r>
              <a:rPr lang="ko-KR" altLang="en-US" sz="2400" dirty="0"/>
              <a:t> 처리하기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행방향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axis</a:t>
            </a:r>
            <a:r>
              <a:rPr lang="ko-KR" altLang="en-US" sz="2400" dirty="0"/>
              <a:t>를 </a:t>
            </a:r>
            <a:r>
              <a:rPr lang="en-US" altLang="ko-KR" sz="2400" dirty="0"/>
              <a:t>1</a:t>
            </a:r>
            <a:r>
              <a:rPr lang="ko-KR" altLang="en-US" sz="2400" dirty="0"/>
              <a:t>로 설정하여 앞에서 만든 </a:t>
            </a:r>
            <a:r>
              <a:rPr lang="en-US" altLang="ko-KR" sz="2400" dirty="0" err="1"/>
              <a:t>count_missing</a:t>
            </a:r>
            <a:r>
              <a:rPr lang="en-US" altLang="ko-KR" sz="2400" dirty="0"/>
              <a:t>,</a:t>
            </a:r>
            <a:endParaRPr lang="ko-KR" altLang="en-US" sz="2400" dirty="0"/>
          </a:p>
          <a:p>
            <a:r>
              <a:rPr lang="en-US" altLang="ko-KR" sz="2400" dirty="0" err="1"/>
              <a:t>prop_missing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prop_complete</a:t>
            </a:r>
            <a:r>
              <a:rPr lang="ko-KR" altLang="en-US" sz="2400" dirty="0"/>
              <a:t>함수를 </a:t>
            </a:r>
            <a:r>
              <a:rPr lang="ko-KR" altLang="en-US" sz="2400" dirty="0" err="1"/>
              <a:t>행방향을</a:t>
            </a:r>
            <a:r>
              <a:rPr lang="ko-KR" altLang="en-US" sz="2400" dirty="0"/>
              <a:t> 적용하여 실행한 것이다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각 행의 </a:t>
            </a:r>
            <a:r>
              <a:rPr lang="ko-KR" altLang="en-US" sz="2400" dirty="0" err="1"/>
              <a:t>누락값과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누락값의</a:t>
            </a:r>
            <a:r>
              <a:rPr lang="ko-KR" altLang="en-US" sz="2400" dirty="0"/>
              <a:t> 비율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아닌 값의 비율을 잘 계산하고 있다는 것을 알 수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pic>
        <p:nvPicPr>
          <p:cNvPr id="4" name="내용 개체 틀 3" descr="2022-04-08_11-23-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1500174"/>
            <a:ext cx="4286280" cy="512555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다음은 </a:t>
            </a:r>
            <a:r>
              <a:rPr lang="ko-KR" altLang="en-US" sz="2400" dirty="0" err="1"/>
              <a:t>누락값의</a:t>
            </a:r>
            <a:r>
              <a:rPr lang="ko-KR" altLang="en-US" sz="2400" dirty="0"/>
              <a:t> 개수를 구하여 </a:t>
            </a:r>
            <a:r>
              <a:rPr lang="en-US" altLang="ko-KR" sz="2400" dirty="0"/>
              <a:t>titanic</a:t>
            </a:r>
            <a:r>
              <a:rPr lang="ko-KR" altLang="en-US" sz="2400" dirty="0"/>
              <a:t>데이터프레임이 추가한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데이터프레임에 </a:t>
            </a:r>
            <a:r>
              <a:rPr lang="en-US" altLang="ko-KR" sz="2400" dirty="0" err="1"/>
              <a:t>num_missing</a:t>
            </a:r>
            <a:r>
              <a:rPr lang="ko-KR" altLang="en-US" sz="2400" dirty="0"/>
              <a:t>열이 추가된 것을 알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1-24-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3000372"/>
            <a:ext cx="6377817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</a:t>
            </a:r>
            <a:r>
              <a:rPr lang="ko-KR" altLang="en-US" dirty="0" err="1"/>
              <a:t>메서드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누락값이</a:t>
            </a:r>
            <a:r>
              <a:rPr lang="ko-KR" altLang="en-US" sz="2400" dirty="0"/>
              <a:t> 있는 데이터만 따로 모아서 볼 수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ko-KR" altLang="en-US" sz="2400" dirty="0" err="1"/>
              <a:t>누락값이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이상인 데이터를 추출한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5" name="그림 4" descr="2022-04-08_11-25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571744"/>
            <a:ext cx="6101297" cy="40223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25963"/>
          </a:xfrm>
        </p:spPr>
        <p:txBody>
          <a:bodyPr/>
          <a:lstStyle/>
          <a:p>
            <a:r>
              <a:rPr lang="ko-KR" altLang="en-US" dirty="0" err="1"/>
              <a:t>자료형을</a:t>
            </a:r>
            <a:r>
              <a:rPr lang="ko-KR" altLang="en-US" dirty="0"/>
              <a:t> 자유자재로 변환하기 </a:t>
            </a:r>
            <a:r>
              <a:rPr lang="en-US" altLang="ko-KR" dirty="0"/>
              <a:t>– </a:t>
            </a:r>
            <a:r>
              <a:rPr lang="en-US" altLang="ko-KR" dirty="0" err="1"/>
              <a:t>astype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여러가지</a:t>
            </a:r>
            <a:r>
              <a:rPr lang="ko-KR" altLang="en-US" dirty="0"/>
              <a:t> </a:t>
            </a:r>
            <a:r>
              <a:rPr lang="ko-KR" altLang="en-US" dirty="0" err="1"/>
              <a:t>자료형을</a:t>
            </a:r>
            <a:r>
              <a:rPr lang="ko-KR" altLang="en-US" dirty="0"/>
              <a:t> 문자열로 변환하기</a:t>
            </a:r>
            <a:endParaRPr lang="en-US" altLang="ko-KR" dirty="0"/>
          </a:p>
          <a:p>
            <a:r>
              <a:rPr lang="ko-KR" altLang="en-US" dirty="0" err="1"/>
              <a:t>판다스에서</a:t>
            </a:r>
            <a:r>
              <a:rPr lang="ko-KR" altLang="en-US" dirty="0"/>
              <a:t> 문자열은 </a:t>
            </a:r>
            <a:r>
              <a:rPr lang="en-US" altLang="ko-KR" dirty="0"/>
              <a:t>object</a:t>
            </a:r>
            <a:r>
              <a:rPr lang="ko-KR" altLang="en-US" dirty="0"/>
              <a:t>라고 표시한다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 descr="2022-04-07_14-59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643050"/>
            <a:ext cx="3635055" cy="47552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자료형이</a:t>
            </a:r>
            <a:r>
              <a:rPr lang="ko-KR" altLang="en-US" sz="2800" dirty="0"/>
              <a:t> 변환된 데이터 다시 원래대로 만들기</a:t>
            </a:r>
            <a:endParaRPr lang="en-US" altLang="ko-KR" sz="2800" dirty="0"/>
          </a:p>
          <a:p>
            <a:r>
              <a:rPr lang="ko-KR" altLang="en-US" sz="2800" dirty="0" err="1"/>
              <a:t>자료형이</a:t>
            </a:r>
            <a:r>
              <a:rPr lang="ko-KR" altLang="en-US" sz="2800" dirty="0"/>
              <a:t> 변환된 데이터는 다시 원래대로 만들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문자열로 변환하고 다시 실수로 변환한다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5-01-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1643050"/>
            <a:ext cx="4130512" cy="4674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잘못 입력한 데이터 처리하기</a:t>
            </a:r>
            <a:endParaRPr lang="en-US" altLang="ko-KR" sz="2800" dirty="0"/>
          </a:p>
          <a:p>
            <a:r>
              <a:rPr lang="ko-KR" altLang="en-US" sz="2800" dirty="0"/>
              <a:t>만약 정수가 있어야 하는 열에 문자열이 입력되어 있다면</a:t>
            </a:r>
            <a:r>
              <a:rPr lang="en-US" altLang="ko-KR" sz="2800" dirty="0"/>
              <a:t>? </a:t>
            </a:r>
          </a:p>
          <a:p>
            <a:r>
              <a:rPr lang="ko-KR" altLang="en-US" sz="2800" dirty="0"/>
              <a:t>이런 문제를 해결하는 방법과 </a:t>
            </a:r>
            <a:r>
              <a:rPr lang="ko-KR" altLang="en-US" sz="2800" dirty="0" err="1"/>
              <a:t>자료형을</a:t>
            </a:r>
            <a:r>
              <a:rPr lang="ko-KR" altLang="en-US" sz="2800" dirty="0"/>
              <a:t> 변환하는 </a:t>
            </a:r>
            <a:r>
              <a:rPr lang="en-US" altLang="ko-KR" sz="2800" dirty="0" err="1"/>
              <a:t>to_numeric</a:t>
            </a:r>
            <a:r>
              <a:rPr lang="ko-KR" altLang="en-US" sz="2800" dirty="0" err="1"/>
              <a:t>메서드도</a:t>
            </a:r>
            <a:r>
              <a:rPr lang="ko-KR" altLang="en-US" sz="2800" dirty="0"/>
              <a:t> 함께 살펴본다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5-03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1571612"/>
            <a:ext cx="4699225" cy="4551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데이터프레임의 </a:t>
            </a:r>
            <a:r>
              <a:rPr lang="ko-KR" altLang="en-US" sz="2400" dirty="0" err="1"/>
              <a:t>자료형을</a:t>
            </a:r>
            <a:r>
              <a:rPr lang="ko-KR" altLang="en-US" sz="2400" dirty="0"/>
              <a:t> 보면 </a:t>
            </a:r>
            <a:r>
              <a:rPr lang="en-US" altLang="ko-KR" sz="2400" dirty="0" err="1"/>
              <a:t>total_bill</a:t>
            </a:r>
            <a:r>
              <a:rPr lang="ko-KR" altLang="en-US" sz="2400" dirty="0"/>
              <a:t>열이 실수가 아니라 문자열임을 알 수 있다</a:t>
            </a:r>
            <a:r>
              <a:rPr lang="en-US" altLang="ko-KR" sz="2400" dirty="0"/>
              <a:t>. ‘missing’</a:t>
            </a:r>
            <a:r>
              <a:rPr lang="ko-KR" altLang="en-US" sz="2400" dirty="0"/>
              <a:t>이라는 문자열 때문에 이런 문제가 발생했다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astype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사용하면 이 문제를 해결할 수 있을까</a:t>
            </a:r>
            <a:r>
              <a:rPr lang="en-US" altLang="ko-KR" sz="2400" dirty="0"/>
              <a:t>? </a:t>
            </a:r>
            <a:r>
              <a:rPr lang="ko-KR" altLang="en-US" sz="2400" dirty="0"/>
              <a:t>오류가 발생한다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그림 3" descr="2022-04-07_15-05-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3643314"/>
            <a:ext cx="4792031" cy="303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방법을 사용해야 하는데 </a:t>
            </a:r>
            <a:r>
              <a:rPr lang="en-US" altLang="ko-KR" dirty="0" err="1"/>
              <a:t>to_numeric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사용하면 해결할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error</a:t>
            </a:r>
            <a:r>
              <a:rPr lang="ko-KR" altLang="en-US" dirty="0"/>
              <a:t>인자에 설정할 수 있는 값</a:t>
            </a:r>
            <a:endParaRPr lang="en-US" altLang="ko-KR" dirty="0"/>
          </a:p>
          <a:p>
            <a:pPr lvl="2"/>
            <a:r>
              <a:rPr lang="en-US" altLang="ko-KR" dirty="0"/>
              <a:t>raise: </a:t>
            </a:r>
            <a:r>
              <a:rPr lang="ko-KR" altLang="en-US" dirty="0"/>
              <a:t>숫자로 변환할 수 없는 값이 있으면 오류발생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/>
              <a:t>coerce: </a:t>
            </a:r>
            <a:r>
              <a:rPr lang="ko-KR" altLang="en-US" dirty="0"/>
              <a:t>숫자로 변환할 수 없는 값을 </a:t>
            </a:r>
            <a:r>
              <a:rPr lang="ko-KR" altLang="en-US" dirty="0" err="1"/>
              <a:t>누락값으로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en-US" altLang="ko-KR" dirty="0"/>
              <a:t>ignore: </a:t>
            </a:r>
            <a:r>
              <a:rPr lang="ko-KR" altLang="en-US" dirty="0"/>
              <a:t>아무 작업도 하지 않음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errors</a:t>
            </a:r>
            <a:r>
              <a:rPr lang="ko-KR" altLang="en-US" sz="2800" dirty="0"/>
              <a:t>인자를 </a:t>
            </a:r>
            <a:r>
              <a:rPr lang="en-US" altLang="ko-KR" sz="2800" dirty="0"/>
              <a:t>ignore</a:t>
            </a:r>
            <a:r>
              <a:rPr lang="ko-KR" altLang="en-US" sz="2800" dirty="0"/>
              <a:t>로 설정하면 오류가 발생하지 않지만 </a:t>
            </a:r>
            <a:r>
              <a:rPr lang="ko-KR" altLang="en-US" sz="2800" dirty="0" err="1"/>
              <a:t>자료형도</a:t>
            </a:r>
            <a:r>
              <a:rPr lang="ko-KR" altLang="en-US" sz="2800" dirty="0"/>
              <a:t> 변하지 않는다</a:t>
            </a:r>
            <a:r>
              <a:rPr lang="en-US" altLang="ko-KR" sz="2800" dirty="0"/>
              <a:t>. </a:t>
            </a:r>
            <a:r>
              <a:rPr lang="ko-KR" altLang="en-US" sz="2800" dirty="0"/>
              <a:t>말 그대로 오류를 무시한다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4" name="그림 3" descr="2022-04-07_15-07-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3214686"/>
            <a:ext cx="6866011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이번에는 </a:t>
            </a:r>
            <a:r>
              <a:rPr lang="en-US" altLang="ko-KR" sz="2800" dirty="0"/>
              <a:t>errors</a:t>
            </a:r>
            <a:r>
              <a:rPr lang="ko-KR" altLang="en-US" sz="2800" dirty="0"/>
              <a:t>인자를 </a:t>
            </a:r>
            <a:r>
              <a:rPr lang="en-US" altLang="ko-KR" sz="2800" dirty="0"/>
              <a:t>coerce</a:t>
            </a:r>
            <a:r>
              <a:rPr lang="ko-KR" altLang="en-US" sz="2800" dirty="0"/>
              <a:t>로 설정해 본다</a:t>
            </a:r>
            <a:r>
              <a:rPr lang="en-US" altLang="ko-KR" sz="2800" dirty="0"/>
              <a:t>. </a:t>
            </a:r>
            <a:r>
              <a:rPr lang="ko-KR" altLang="en-US" sz="2800" dirty="0"/>
              <a:t>그러면 </a:t>
            </a:r>
            <a:r>
              <a:rPr lang="en-US" altLang="ko-KR" sz="2800" dirty="0"/>
              <a:t>‘missing’</a:t>
            </a:r>
            <a:r>
              <a:rPr lang="ko-KR" altLang="en-US" sz="2800" dirty="0"/>
              <a:t>이 누락값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NaN</a:t>
            </a:r>
            <a:r>
              <a:rPr lang="en-US" altLang="ko-KR" sz="2800" dirty="0"/>
              <a:t>)</a:t>
            </a:r>
            <a:r>
              <a:rPr lang="ko-KR" altLang="en-US" sz="2800" dirty="0"/>
              <a:t>으로 변경된다</a:t>
            </a:r>
            <a:r>
              <a:rPr lang="en-US" altLang="ko-KR" sz="2800" dirty="0"/>
              <a:t>. </a:t>
            </a:r>
            <a:r>
              <a:rPr lang="en-US" altLang="ko-KR" sz="2800" dirty="0" err="1"/>
              <a:t>total_bill</a:t>
            </a:r>
            <a:r>
              <a:rPr lang="ko-KR" altLang="en-US" sz="2800" dirty="0"/>
              <a:t>이 자료형이 실수로 바뀐다</a:t>
            </a:r>
            <a:r>
              <a:rPr lang="en-US" altLang="ko-KR" sz="2800" dirty="0"/>
              <a:t>. (coerce</a:t>
            </a:r>
            <a:r>
              <a:rPr lang="ko-KR" altLang="en-US" sz="2800" dirty="0"/>
              <a:t>는 억압하다</a:t>
            </a:r>
            <a:r>
              <a:rPr lang="en-US" altLang="ko-KR" sz="2800" dirty="0"/>
              <a:t>. </a:t>
            </a:r>
            <a:r>
              <a:rPr lang="ko-KR" altLang="en-US" sz="2800" dirty="0"/>
              <a:t>강요하다라는 의미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그림 4" descr="2022-04-07_15-10-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3429000"/>
            <a:ext cx="6210839" cy="2636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796</Words>
  <Application>Microsoft Macintosh PowerPoint</Application>
  <PresentationFormat>화면 슬라이드 쇼(4:3)</PresentationFormat>
  <Paragraphs>82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10장 판다스 자료형</vt:lpstr>
      <vt:lpstr>자료형 다루기</vt:lpstr>
      <vt:lpstr>자료형 다루기</vt:lpstr>
      <vt:lpstr>자료형 다루기</vt:lpstr>
      <vt:lpstr>자료형 다루기</vt:lpstr>
      <vt:lpstr>자료형 다루기</vt:lpstr>
      <vt:lpstr>자료형 다루기</vt:lpstr>
      <vt:lpstr>자료형 다루기</vt:lpstr>
      <vt:lpstr>자료형 다루기</vt:lpstr>
      <vt:lpstr>자료형 다루기</vt:lpstr>
      <vt:lpstr>카테고리 자료형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  <vt:lpstr>apply메서드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판다스 자료형</dc:title>
  <dc:creator>USER</dc:creator>
  <cp:lastModifiedBy>Microsoft Office User</cp:lastModifiedBy>
  <cp:revision>30</cp:revision>
  <dcterms:created xsi:type="dcterms:W3CDTF">2022-04-07T05:40:12Z</dcterms:created>
  <dcterms:modified xsi:type="dcterms:W3CDTF">2022-10-08T06:19:51Z</dcterms:modified>
</cp:coreProperties>
</file>