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2" r:id="rId12"/>
    <p:sldId id="265" r:id="rId13"/>
    <p:sldId id="266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346B-BA09-4D6E-9AA2-7388C703E663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349-BB50-45A7-9776-66EE5DAEC4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346B-BA09-4D6E-9AA2-7388C703E663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349-BB50-45A7-9776-66EE5DAEC4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346B-BA09-4D6E-9AA2-7388C703E663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349-BB50-45A7-9776-66EE5DAEC4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346B-BA09-4D6E-9AA2-7388C703E663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349-BB50-45A7-9776-66EE5DAEC4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346B-BA09-4D6E-9AA2-7388C703E663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349-BB50-45A7-9776-66EE5DAEC4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346B-BA09-4D6E-9AA2-7388C703E663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349-BB50-45A7-9776-66EE5DAEC4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346B-BA09-4D6E-9AA2-7388C703E663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349-BB50-45A7-9776-66EE5DAEC4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346B-BA09-4D6E-9AA2-7388C703E663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349-BB50-45A7-9776-66EE5DAEC4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346B-BA09-4D6E-9AA2-7388C703E663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349-BB50-45A7-9776-66EE5DAEC4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346B-BA09-4D6E-9AA2-7388C703E663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349-BB50-45A7-9776-66EE5DAEC4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346B-BA09-4D6E-9AA2-7388C703E663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B349-BB50-45A7-9776-66EE5DAEC4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3346B-BA09-4D6E-9AA2-7388C703E663}" type="datetimeFigureOut">
              <a:rPr lang="ko-KR" altLang="en-US" smtClean="0"/>
              <a:pPr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B349-BB50-45A7-9776-66EE5DAEC4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en-US" altLang="ko-KR" dirty="0"/>
              <a:t>1</a:t>
            </a:r>
            <a:r>
              <a:rPr lang="ko-KR" altLang="en-US"/>
              <a:t>장 </a:t>
            </a:r>
            <a:r>
              <a:rPr lang="ko-KR" altLang="en-US" dirty="0"/>
              <a:t>그룹연산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데이터집계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다음은 </a:t>
            </a:r>
            <a:r>
              <a:rPr lang="ko-KR" altLang="en-US" sz="2800" dirty="0" err="1"/>
              <a:t>입력받은</a:t>
            </a:r>
            <a:r>
              <a:rPr lang="ko-KR" altLang="en-US" sz="2800" dirty="0"/>
              <a:t> 열의 평균값을 구하는 함수이다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3-01-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2571744"/>
            <a:ext cx="4058043" cy="2185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데이터집계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앞에서 만든 함수를 </a:t>
            </a:r>
            <a:r>
              <a:rPr lang="en-US" altLang="ko-KR" sz="2800" dirty="0" err="1"/>
              <a:t>groupby</a:t>
            </a:r>
            <a:r>
              <a:rPr lang="ko-KR" altLang="en-US" sz="2800" dirty="0" err="1"/>
              <a:t>메서드와</a:t>
            </a:r>
            <a:r>
              <a:rPr lang="ko-KR" altLang="en-US" sz="2800" dirty="0"/>
              <a:t> 조합하기 위해 </a:t>
            </a:r>
            <a:r>
              <a:rPr lang="en-US" altLang="ko-KR" sz="2800" dirty="0" err="1"/>
              <a:t>agg</a:t>
            </a:r>
            <a:r>
              <a:rPr lang="ko-KR" altLang="en-US" sz="2800" dirty="0" err="1"/>
              <a:t>메서드를</a:t>
            </a:r>
            <a:r>
              <a:rPr lang="ko-KR" altLang="en-US" sz="2800" dirty="0"/>
              <a:t> 사용한다</a:t>
            </a:r>
            <a:r>
              <a:rPr lang="en-US" altLang="ko-KR" sz="2800" dirty="0"/>
              <a:t>. </a:t>
            </a:r>
            <a:r>
              <a:rPr lang="ko-KR" altLang="en-US" sz="2800" dirty="0"/>
              <a:t>결과를 보면 </a:t>
            </a:r>
            <a:r>
              <a:rPr lang="en-US" altLang="ko-KR" sz="2800" dirty="0"/>
              <a:t>mean</a:t>
            </a:r>
            <a:r>
              <a:rPr lang="ko-KR" altLang="en-US" sz="2800" dirty="0" err="1"/>
              <a:t>메서드를</a:t>
            </a:r>
            <a:r>
              <a:rPr lang="ko-KR" altLang="en-US" sz="2800" dirty="0"/>
              <a:t> 사용하여 얻은 값과 동일하다는 것을 알 수 있다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3-02-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6050" y="3000372"/>
            <a:ext cx="4643470" cy="3646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데이터집계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이번에는 </a:t>
            </a:r>
            <a:r>
              <a:rPr lang="en-US" altLang="ko-KR" sz="2800" dirty="0"/>
              <a:t>2</a:t>
            </a:r>
            <a:r>
              <a:rPr lang="ko-KR" altLang="en-US" sz="2800" dirty="0"/>
              <a:t>개의 </a:t>
            </a:r>
            <a:r>
              <a:rPr lang="ko-KR" altLang="en-US" sz="2800" dirty="0" err="1"/>
              <a:t>인자값을</a:t>
            </a:r>
            <a:r>
              <a:rPr lang="ko-KR" altLang="en-US" sz="2800" dirty="0"/>
              <a:t> 받아 처리하는 사용자정의함수를 만들어본다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r>
              <a:rPr lang="ko-KR" altLang="en-US" sz="2800" dirty="0"/>
              <a:t>다음은 </a:t>
            </a:r>
            <a:r>
              <a:rPr lang="ko-KR" altLang="en-US" sz="2800" dirty="0" err="1"/>
              <a:t>첫번째</a:t>
            </a:r>
            <a:r>
              <a:rPr lang="ko-KR" altLang="en-US" sz="2800" dirty="0"/>
              <a:t> 인자로 받은 열의 평균값을 구하여 </a:t>
            </a:r>
            <a:r>
              <a:rPr lang="ko-KR" altLang="en-US" sz="2800" dirty="0" err="1"/>
              <a:t>두번째</a:t>
            </a:r>
            <a:r>
              <a:rPr lang="ko-KR" altLang="en-US" sz="2800" dirty="0"/>
              <a:t> 인자로 받은 값과의 차이를 계산한 다음 반환하는 함수이다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2-58-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4000504"/>
            <a:ext cx="5245984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데이터집계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다음은 연도별 평균 수명에서 전체 평균 수명을 뺀 값을 구한 것이다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r>
              <a:rPr lang="en-US" altLang="ko-KR" sz="2800" dirty="0" err="1"/>
              <a:t>agg</a:t>
            </a:r>
            <a:r>
              <a:rPr lang="ko-KR" altLang="en-US" sz="2800" dirty="0" err="1"/>
              <a:t>메서드의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첫번째</a:t>
            </a:r>
            <a:r>
              <a:rPr lang="ko-KR" altLang="en-US" sz="2800" dirty="0"/>
              <a:t> 인자에 </a:t>
            </a:r>
            <a:r>
              <a:rPr lang="en-US" altLang="ko-KR" sz="2800" dirty="0" err="1"/>
              <a:t>my_mean_diff</a:t>
            </a:r>
            <a:r>
              <a:rPr lang="ko-KR" altLang="en-US" sz="2800" dirty="0"/>
              <a:t>함수를 전달하고 </a:t>
            </a:r>
            <a:r>
              <a:rPr lang="ko-KR" altLang="en-US" sz="2800" dirty="0" err="1"/>
              <a:t>두번째</a:t>
            </a:r>
            <a:r>
              <a:rPr lang="ko-KR" altLang="en-US" sz="2800" dirty="0"/>
              <a:t> 인자에 전체 평균 </a:t>
            </a:r>
            <a:r>
              <a:rPr lang="ko-KR" altLang="en-US" sz="2800" dirty="0" err="1"/>
              <a:t>수명값을</a:t>
            </a:r>
            <a:r>
              <a:rPr lang="ko-KR" altLang="en-US" sz="2800" dirty="0"/>
              <a:t> 전달했다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2-59-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3429000"/>
            <a:ext cx="5565775" cy="3168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데이터집계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여러개의</a:t>
            </a:r>
            <a:r>
              <a:rPr lang="ko-KR" altLang="en-US" sz="2800" dirty="0"/>
              <a:t> 집계 </a:t>
            </a:r>
            <a:r>
              <a:rPr lang="ko-KR" altLang="en-US" sz="2800" dirty="0" err="1"/>
              <a:t>메서드를</a:t>
            </a:r>
            <a:r>
              <a:rPr lang="ko-KR" altLang="en-US" sz="2800" dirty="0"/>
              <a:t> 한번에 사용하기</a:t>
            </a:r>
          </a:p>
          <a:p>
            <a:r>
              <a:rPr lang="ko-KR" altLang="en-US" sz="2800" dirty="0"/>
              <a:t>집계 </a:t>
            </a:r>
            <a:r>
              <a:rPr lang="ko-KR" altLang="en-US" sz="2800" dirty="0" err="1"/>
              <a:t>메서드를</a:t>
            </a:r>
            <a:r>
              <a:rPr lang="ko-KR" altLang="en-US" sz="2800" dirty="0"/>
              <a:t> 리스트나 </a:t>
            </a:r>
            <a:r>
              <a:rPr lang="ko-KR" altLang="en-US" sz="2800" dirty="0" err="1"/>
              <a:t>딕셔너리에</a:t>
            </a:r>
            <a:r>
              <a:rPr lang="ko-KR" altLang="en-US" sz="2800" dirty="0"/>
              <a:t> 담아 </a:t>
            </a:r>
            <a:r>
              <a:rPr lang="en-US" altLang="ko-KR" sz="2800" dirty="0" err="1"/>
              <a:t>agg</a:t>
            </a:r>
            <a:r>
              <a:rPr lang="ko-KR" altLang="en-US" sz="2800" dirty="0" err="1"/>
              <a:t>메서드에</a:t>
            </a:r>
            <a:r>
              <a:rPr lang="ko-KR" altLang="en-US" sz="2800" dirty="0"/>
              <a:t> 전달하면 된다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r>
              <a:rPr lang="ko-KR" altLang="en-US" sz="2800" dirty="0"/>
              <a:t>다음은 연도별로 그룹화한 </a:t>
            </a:r>
            <a:r>
              <a:rPr lang="en-US" altLang="ko-KR" sz="2800" dirty="0" err="1"/>
              <a:t>lifeExp</a:t>
            </a:r>
            <a:r>
              <a:rPr lang="ko-KR" altLang="en-US" sz="2800" dirty="0"/>
              <a:t>열의 </a:t>
            </a:r>
            <a:r>
              <a:rPr lang="en-US" altLang="ko-KR" sz="2800" dirty="0"/>
              <a:t>0</a:t>
            </a:r>
            <a:r>
              <a:rPr lang="ko-KR" altLang="en-US" sz="2800" dirty="0"/>
              <a:t>이 아닌 값의 개수</a:t>
            </a:r>
            <a:r>
              <a:rPr lang="en-US" altLang="ko-KR" sz="2800" dirty="0"/>
              <a:t>, </a:t>
            </a:r>
            <a:r>
              <a:rPr lang="ko-KR" altLang="en-US" sz="2800" dirty="0"/>
              <a:t>평균</a:t>
            </a:r>
            <a:r>
              <a:rPr lang="en-US" altLang="ko-KR" sz="2800" dirty="0"/>
              <a:t>, </a:t>
            </a:r>
            <a:r>
              <a:rPr lang="ko-KR" altLang="en-US" sz="2800" dirty="0"/>
              <a:t>표준편차를 한번에 계산하여 출력한 것이다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넘파이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메서드인</a:t>
            </a:r>
            <a:r>
              <a:rPr lang="ko-KR" altLang="en-US" sz="2800" dirty="0"/>
              <a:t> </a:t>
            </a:r>
            <a:r>
              <a:rPr lang="en-US" altLang="ko-KR" sz="2800" dirty="0" err="1"/>
              <a:t>count_nonzero</a:t>
            </a:r>
            <a:r>
              <a:rPr lang="en-US" altLang="ko-KR" sz="2800" dirty="0"/>
              <a:t>, mean, std</a:t>
            </a:r>
            <a:r>
              <a:rPr lang="ko-KR" altLang="en-US" sz="2800" dirty="0"/>
              <a:t>를 리스트에 담아 </a:t>
            </a:r>
            <a:r>
              <a:rPr lang="en-US" altLang="ko-KR" sz="2800" dirty="0" err="1"/>
              <a:t>agg</a:t>
            </a:r>
            <a:r>
              <a:rPr lang="ko-KR" altLang="en-US" sz="2800" dirty="0" err="1"/>
              <a:t>메서드에</a:t>
            </a:r>
            <a:r>
              <a:rPr lang="ko-KR" altLang="en-US" sz="2800" dirty="0"/>
              <a:t> 전달한다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데이터집계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실행결과 </a:t>
            </a:r>
          </a:p>
        </p:txBody>
      </p:sp>
      <p:pic>
        <p:nvPicPr>
          <p:cNvPr id="4" name="그림 3" descr="2022-04-08_13-03-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2285992"/>
            <a:ext cx="6226080" cy="3703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데이터집계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이번에는 집계 </a:t>
            </a:r>
            <a:r>
              <a:rPr lang="ko-KR" altLang="en-US" sz="2800" dirty="0" err="1"/>
              <a:t>메서드를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딕셔너리에</a:t>
            </a:r>
            <a:r>
              <a:rPr lang="ko-KR" altLang="en-US" sz="2800" dirty="0"/>
              <a:t> 담아 </a:t>
            </a:r>
            <a:r>
              <a:rPr lang="en-US" altLang="ko-KR" sz="2800" dirty="0" err="1"/>
              <a:t>agg</a:t>
            </a:r>
            <a:r>
              <a:rPr lang="ko-KR" altLang="en-US" sz="2800" dirty="0" err="1"/>
              <a:t>메서드에</a:t>
            </a:r>
            <a:r>
              <a:rPr lang="ko-KR" altLang="en-US" sz="2800" dirty="0"/>
              <a:t> 전달해 본다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3-04-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2571744"/>
            <a:ext cx="6072230" cy="3881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표준점수 계산하기 </a:t>
            </a:r>
            <a:r>
              <a:rPr lang="en-US" altLang="ko-KR" sz="2800" dirty="0"/>
              <a:t>– </a:t>
            </a:r>
            <a:r>
              <a:rPr lang="ko-KR" altLang="en-US" sz="2800" dirty="0"/>
              <a:t>통계 분야에서는 데이터의 평균과 표준편차의 차이를 표준점수라고 부른다</a:t>
            </a:r>
            <a:r>
              <a:rPr lang="en-US" altLang="ko-KR" sz="2800" dirty="0"/>
              <a:t>. </a:t>
            </a:r>
            <a:r>
              <a:rPr lang="ko-KR" altLang="en-US" sz="2800" dirty="0"/>
              <a:t>표준점수를 구하면 변환한 데이터의 평균값이 </a:t>
            </a:r>
            <a:r>
              <a:rPr lang="en-US" altLang="ko-KR" sz="2800" dirty="0"/>
              <a:t>0</a:t>
            </a:r>
            <a:r>
              <a:rPr lang="ko-KR" altLang="en-US" sz="2800" dirty="0"/>
              <a:t>이 되고 표준편차는 </a:t>
            </a:r>
            <a:r>
              <a:rPr lang="en-US" altLang="ko-KR" sz="2800" dirty="0"/>
              <a:t>1</a:t>
            </a:r>
            <a:r>
              <a:rPr lang="ko-KR" altLang="en-US" sz="2800" dirty="0"/>
              <a:t>이 된다</a:t>
            </a:r>
            <a:r>
              <a:rPr lang="en-US" altLang="ko-KR" sz="2800" dirty="0"/>
              <a:t>. </a:t>
            </a:r>
            <a:r>
              <a:rPr lang="ko-KR" altLang="en-US" sz="2800" dirty="0"/>
              <a:t>그러면 데이터가 표준화되어 서로 다른 데이터를 쉽게 비교할 수 있게 된다</a:t>
            </a:r>
            <a:r>
              <a:rPr lang="en-US" altLang="ko-KR" sz="2800" dirty="0"/>
              <a:t>. </a:t>
            </a:r>
            <a:r>
              <a:rPr lang="ko-KR" altLang="en-US" sz="2800" dirty="0"/>
              <a:t>표준점수는 통계에서 자주 사용하는 지표다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데이터 변환 </a:t>
            </a:r>
            <a:r>
              <a:rPr lang="en-US" altLang="ko-KR" sz="2800" dirty="0"/>
              <a:t>– </a:t>
            </a:r>
            <a:r>
              <a:rPr lang="ko-KR" altLang="en-US" sz="2800" dirty="0"/>
              <a:t>다음은 표준점수를 계산하는 함수다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3-25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2571744"/>
            <a:ext cx="7582082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500174"/>
            <a:ext cx="8043890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누락값을</a:t>
            </a:r>
            <a:r>
              <a:rPr lang="ko-KR" altLang="en-US" sz="2400" dirty="0"/>
              <a:t> 평균으로 처리하기 </a:t>
            </a:r>
            <a:r>
              <a:rPr lang="en-US" altLang="ko-KR" sz="2400" dirty="0"/>
              <a:t>- </a:t>
            </a:r>
            <a:r>
              <a:rPr lang="ko-KR" altLang="en-US" sz="2400" dirty="0"/>
              <a:t>가끔은 </a:t>
            </a:r>
            <a:r>
              <a:rPr lang="ko-KR" altLang="en-US" sz="2400" dirty="0" err="1"/>
              <a:t>누락값을</a:t>
            </a:r>
            <a:r>
              <a:rPr lang="ko-KR" altLang="en-US" sz="2400" dirty="0"/>
              <a:t> 평균값으로 처리하는 것이 더 </a:t>
            </a:r>
            <a:r>
              <a:rPr lang="ko-KR" altLang="en-US" sz="2400" dirty="0" err="1"/>
              <a:t>좋을때가</a:t>
            </a:r>
            <a:r>
              <a:rPr lang="ko-KR" altLang="en-US" sz="2400" dirty="0"/>
              <a:t> 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/>
              <a:t>다음은 </a:t>
            </a:r>
            <a:r>
              <a:rPr lang="en-US" altLang="ko-KR" sz="2400" dirty="0" err="1"/>
              <a:t>seaborn</a:t>
            </a:r>
            <a:r>
              <a:rPr lang="ko-KR" altLang="en-US" sz="2400" dirty="0"/>
              <a:t>라이브러리의 </a:t>
            </a:r>
            <a:r>
              <a:rPr lang="en-US" altLang="ko-KR" sz="2400" dirty="0"/>
              <a:t>tips</a:t>
            </a:r>
            <a:r>
              <a:rPr lang="ko-KR" altLang="en-US" sz="2400" dirty="0"/>
              <a:t>데이터집합에서 </a:t>
            </a:r>
            <a:r>
              <a:rPr lang="en-US" altLang="ko-KR" sz="2400" dirty="0"/>
              <a:t>1</a:t>
            </a:r>
            <a:r>
              <a:rPr lang="ko-KR" altLang="en-US" sz="2400" dirty="0"/>
              <a:t>개의 행 데이터만 가져온 다음</a:t>
            </a:r>
          </a:p>
          <a:p>
            <a:r>
              <a:rPr lang="en-US" altLang="ko-KR" sz="2400" dirty="0" err="1"/>
              <a:t>total_bill</a:t>
            </a:r>
            <a:r>
              <a:rPr lang="ko-KR" altLang="en-US" sz="2400" dirty="0"/>
              <a:t>열의 값 </a:t>
            </a:r>
            <a:r>
              <a:rPr lang="en-US" altLang="ko-KR" sz="2400" dirty="0"/>
              <a:t>4</a:t>
            </a:r>
            <a:r>
              <a:rPr lang="ko-KR" altLang="en-US" sz="2400" dirty="0"/>
              <a:t>개를 임의로 선택하여 </a:t>
            </a:r>
            <a:r>
              <a:rPr lang="ko-KR" altLang="en-US" sz="2400" dirty="0" err="1"/>
              <a:t>누락값으로</a:t>
            </a:r>
            <a:r>
              <a:rPr lang="ko-KR" altLang="en-US" sz="2400" dirty="0"/>
              <a:t> 바꾼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5" name="그림 4" descr="2022-04-23_7-34-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488" y="3544371"/>
            <a:ext cx="5157303" cy="3313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데이터집계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dirty="0" err="1"/>
              <a:t>판다스의</a:t>
            </a:r>
            <a:r>
              <a:rPr lang="ko-KR" altLang="en-US" sz="2800" dirty="0"/>
              <a:t> 그룹연산은 데이터를 집계하거나 변환하는 등의 작업을 한번에 처리할 수 있는 강력한 기능이다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보통 그룹 연산은 데이터를 </a:t>
            </a:r>
            <a:r>
              <a:rPr lang="en-US" altLang="ko-KR" sz="2800" dirty="0"/>
              <a:t>‘</a:t>
            </a:r>
            <a:r>
              <a:rPr lang="ko-KR" altLang="en-US" sz="2800" dirty="0"/>
              <a:t>분할</a:t>
            </a:r>
            <a:r>
              <a:rPr lang="en-US" altLang="ko-KR" sz="2800" dirty="0"/>
              <a:t>’</a:t>
            </a:r>
            <a:r>
              <a:rPr lang="ko-KR" altLang="en-US" sz="2800" dirty="0"/>
              <a:t>하고 </a:t>
            </a:r>
            <a:r>
              <a:rPr lang="en-US" altLang="ko-KR" sz="2800" dirty="0"/>
              <a:t>‘</a:t>
            </a:r>
            <a:r>
              <a:rPr lang="ko-KR" altLang="en-US" sz="2800" dirty="0"/>
              <a:t>반영</a:t>
            </a:r>
            <a:r>
              <a:rPr lang="en-US" altLang="ko-KR" sz="2800" dirty="0"/>
              <a:t>’</a:t>
            </a:r>
            <a:r>
              <a:rPr lang="ko-KR" altLang="en-US" sz="2800" dirty="0"/>
              <a:t>하고 </a:t>
            </a:r>
            <a:r>
              <a:rPr lang="en-US" altLang="ko-KR" sz="2800" dirty="0"/>
              <a:t>‘</a:t>
            </a:r>
            <a:r>
              <a:rPr lang="ko-KR" altLang="en-US" sz="2800" dirty="0"/>
              <a:t>결합</a:t>
            </a:r>
            <a:r>
              <a:rPr lang="en-US" altLang="ko-KR" sz="2800" dirty="0"/>
              <a:t>’</a:t>
            </a:r>
            <a:r>
              <a:rPr lang="ko-KR" altLang="en-US" sz="2800" dirty="0"/>
              <a:t>하는 과정을 거치게 되는데</a:t>
            </a:r>
            <a:r>
              <a:rPr lang="en-US" altLang="ko-KR" sz="2800" dirty="0"/>
              <a:t>, ‘</a:t>
            </a:r>
            <a:r>
              <a:rPr lang="ko-KR" altLang="en-US" sz="2800" dirty="0"/>
              <a:t>분할</a:t>
            </a:r>
            <a:r>
              <a:rPr lang="en-US" altLang="ko-KR" sz="2800" dirty="0"/>
              <a:t>’</a:t>
            </a:r>
            <a:r>
              <a:rPr lang="ko-KR" altLang="en-US" sz="2800" dirty="0"/>
              <a:t>은 어떤 기준으로 데이터를 나누는 것이고 </a:t>
            </a:r>
            <a:r>
              <a:rPr lang="en-US" altLang="ko-KR" sz="2800" dirty="0"/>
              <a:t>‘</a:t>
            </a:r>
            <a:r>
              <a:rPr lang="ko-KR" altLang="en-US" sz="2800" dirty="0"/>
              <a:t>반영</a:t>
            </a:r>
            <a:r>
              <a:rPr lang="en-US" altLang="ko-KR" sz="2800" dirty="0"/>
              <a:t>’</a:t>
            </a:r>
            <a:r>
              <a:rPr lang="ko-KR" altLang="en-US" sz="2800" dirty="0"/>
              <a:t>은 함수등을 적용하여 데이터를 처리하는 것이다</a:t>
            </a:r>
            <a:r>
              <a:rPr lang="en-US" altLang="ko-KR" sz="2800" dirty="0"/>
              <a:t>. </a:t>
            </a:r>
            <a:r>
              <a:rPr lang="ko-KR" altLang="en-US" sz="2800" dirty="0"/>
              <a:t>그리고 </a:t>
            </a:r>
            <a:r>
              <a:rPr lang="en-US" altLang="ko-KR" sz="2800" dirty="0"/>
              <a:t>‘</a:t>
            </a:r>
            <a:r>
              <a:rPr lang="ko-KR" altLang="en-US" sz="2800" dirty="0"/>
              <a:t>결합</a:t>
            </a:r>
            <a:r>
              <a:rPr lang="en-US" altLang="ko-KR" sz="2800" dirty="0"/>
              <a:t>’</a:t>
            </a:r>
            <a:r>
              <a:rPr lang="ko-KR" altLang="en-US" sz="2800" dirty="0"/>
              <a:t>은 처리한 결과를 다시 합치는 것이다</a:t>
            </a:r>
            <a:r>
              <a:rPr lang="en-US" altLang="ko-KR" sz="2800" dirty="0"/>
              <a:t>. </a:t>
            </a:r>
          </a:p>
          <a:p>
            <a:r>
              <a:rPr lang="ko-KR" altLang="en-US" sz="2800" dirty="0"/>
              <a:t>보통 이 과정을 하나로 묶어 </a:t>
            </a:r>
            <a:r>
              <a:rPr lang="en-US" altLang="ko-KR" sz="2800" dirty="0"/>
              <a:t>‘</a:t>
            </a:r>
            <a:r>
              <a:rPr lang="ko-KR" altLang="en-US" sz="2800" dirty="0"/>
              <a:t>분할</a:t>
            </a:r>
            <a:r>
              <a:rPr lang="en-US" altLang="ko-KR" sz="2800" dirty="0"/>
              <a:t>-</a:t>
            </a:r>
            <a:r>
              <a:rPr lang="ko-KR" altLang="en-US" sz="2800" dirty="0"/>
              <a:t>반영</a:t>
            </a:r>
            <a:r>
              <a:rPr lang="en-US" altLang="ko-KR" sz="2800" dirty="0"/>
              <a:t>-</a:t>
            </a:r>
            <a:r>
              <a:rPr lang="ko-KR" altLang="en-US" sz="2800" dirty="0"/>
              <a:t>결합</a:t>
            </a:r>
            <a:r>
              <a:rPr lang="en-US" altLang="ko-KR" sz="2800" dirty="0"/>
              <a:t>(Split-Apply-Combine)’</a:t>
            </a:r>
            <a:r>
              <a:rPr lang="ko-KR" altLang="en-US" sz="2800" dirty="0"/>
              <a:t>이라고 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그런데 </a:t>
            </a:r>
            <a:r>
              <a:rPr lang="en-US" altLang="ko-KR" sz="2800" dirty="0" err="1"/>
              <a:t>total_bill</a:t>
            </a:r>
            <a:r>
              <a:rPr lang="ko-KR" altLang="en-US" sz="2800" dirty="0"/>
              <a:t>열의 </a:t>
            </a:r>
            <a:r>
              <a:rPr lang="ko-KR" altLang="en-US" sz="2800" dirty="0" err="1"/>
              <a:t>누락값을</a:t>
            </a:r>
            <a:r>
              <a:rPr lang="ko-KR" altLang="en-US" sz="2800" dirty="0"/>
              <a:t> 단순히 </a:t>
            </a:r>
            <a:r>
              <a:rPr lang="en-US" altLang="ko-KR" sz="2800" dirty="0" err="1"/>
              <a:t>total_bill</a:t>
            </a:r>
            <a:r>
              <a:rPr lang="ko-KR" altLang="en-US" sz="2800" dirty="0"/>
              <a:t>열의 평균값으로 채우면 </a:t>
            </a:r>
            <a:r>
              <a:rPr lang="ko-KR" altLang="en-US" sz="2800" dirty="0" err="1"/>
              <a:t>안된다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r>
              <a:rPr lang="ko-KR" altLang="en-US" sz="2800" dirty="0"/>
              <a:t>현재 </a:t>
            </a:r>
            <a:r>
              <a:rPr lang="en-US" altLang="ko-KR" sz="2800" dirty="0"/>
              <a:t>tips_10</a:t>
            </a:r>
            <a:r>
              <a:rPr lang="ko-KR" altLang="en-US" sz="2800" dirty="0"/>
              <a:t>이 데이터는 여성보다 남성이 더 많다</a:t>
            </a:r>
            <a:r>
              <a:rPr lang="en-US" altLang="ko-KR" sz="2800" dirty="0"/>
              <a:t>. </a:t>
            </a:r>
            <a:r>
              <a:rPr lang="ko-KR" altLang="en-US" sz="2800" dirty="0"/>
              <a:t>즉 여성과 남성을 구분하여 </a:t>
            </a:r>
            <a:r>
              <a:rPr lang="en-US" altLang="ko-KR" sz="2800" dirty="0" err="1"/>
              <a:t>total_bill</a:t>
            </a:r>
            <a:r>
              <a:rPr lang="ko-KR" altLang="en-US" sz="2800" dirty="0"/>
              <a:t>열의 평균값을 구해야 한다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5" name="그림 4" descr="2022-04-23_7-32-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4097782"/>
            <a:ext cx="5143536" cy="218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다음은 성별을 구분한 </a:t>
            </a:r>
            <a:r>
              <a:rPr lang="en-US" altLang="ko-KR" sz="2800" dirty="0" err="1"/>
              <a:t>total_bill</a:t>
            </a:r>
            <a:r>
              <a:rPr lang="ko-KR" altLang="en-US" sz="2800" dirty="0"/>
              <a:t>열의 데이터를 </a:t>
            </a:r>
            <a:r>
              <a:rPr lang="en-US" altLang="ko-KR" sz="2800" dirty="0" err="1"/>
              <a:t>fill_na_mean</a:t>
            </a:r>
            <a:r>
              <a:rPr lang="ko-KR" altLang="en-US" sz="2800" dirty="0"/>
              <a:t>함수에 전달하여 평균값을 구한 다음 </a:t>
            </a:r>
            <a:r>
              <a:rPr lang="en-US" altLang="ko-KR" sz="2800" dirty="0"/>
              <a:t>tips_10</a:t>
            </a:r>
            <a:r>
              <a:rPr lang="ko-KR" altLang="en-US" sz="2800" dirty="0"/>
              <a:t>에 새로운 열로 추가한 것이다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r>
              <a:rPr lang="ko-KR" altLang="en-US" sz="2800" dirty="0"/>
              <a:t>남성과 여성의 </a:t>
            </a:r>
            <a:r>
              <a:rPr lang="ko-KR" altLang="en-US" sz="2800" dirty="0" err="1"/>
              <a:t>누락값을</a:t>
            </a:r>
            <a:r>
              <a:rPr lang="ko-KR" altLang="en-US" sz="2800" dirty="0"/>
              <a:t> 고려하여 계산한 평균값으로 잘 채워져 있는 것을 알 수 있다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3-32-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3714752"/>
            <a:ext cx="6157540" cy="2838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데이터필터링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만약 그룹화한 데이터에서 원하는 데이터를 걸러내고 싶다면 어떻게 해야 하나</a:t>
            </a:r>
            <a:r>
              <a:rPr lang="en-US" altLang="ko-KR" sz="2800" dirty="0"/>
              <a:t>? </a:t>
            </a:r>
            <a:r>
              <a:rPr lang="ko-KR" altLang="en-US" sz="2800" dirty="0"/>
              <a:t>이런 경우 데이터 </a:t>
            </a:r>
            <a:r>
              <a:rPr lang="ko-KR" altLang="en-US" sz="2800" dirty="0" err="1"/>
              <a:t>필터링을</a:t>
            </a:r>
            <a:r>
              <a:rPr lang="ko-KR" altLang="en-US" sz="2800" dirty="0"/>
              <a:t> 사용하면 된다</a:t>
            </a:r>
            <a:r>
              <a:rPr lang="en-US" altLang="ko-KR" sz="2800" dirty="0"/>
              <a:t>. </a:t>
            </a:r>
          </a:p>
        </p:txBody>
      </p:sp>
      <p:pic>
        <p:nvPicPr>
          <p:cNvPr id="4" name="그림 3" descr="2022-04-08_13-36-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3071810"/>
            <a:ext cx="4743204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데이터필터링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size</a:t>
            </a:r>
            <a:r>
              <a:rPr lang="ko-KR" altLang="en-US" sz="2800" dirty="0"/>
              <a:t>열의 데이터 수를 확인해 보면 </a:t>
            </a:r>
            <a:r>
              <a:rPr lang="en-US" altLang="ko-KR" sz="2800" dirty="0"/>
              <a:t>1,5,6</a:t>
            </a:r>
            <a:r>
              <a:rPr lang="ko-KR" altLang="en-US" sz="2800" dirty="0"/>
              <a:t>테이블의 주문이 매우 적다는 것을 알 수 있다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3-37-4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2857496"/>
            <a:ext cx="4071966" cy="2525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데이터필터링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상황에 따라 이런 데이터는 제외하기도 한다</a:t>
            </a:r>
            <a:r>
              <a:rPr lang="en-US" altLang="ko-KR" sz="2400" dirty="0"/>
              <a:t>. </a:t>
            </a:r>
            <a:r>
              <a:rPr lang="ko-KR" altLang="en-US" sz="2400" dirty="0"/>
              <a:t>만약 </a:t>
            </a:r>
            <a:r>
              <a:rPr lang="en-US" altLang="ko-KR" sz="2400" dirty="0"/>
              <a:t>30</a:t>
            </a:r>
            <a:r>
              <a:rPr lang="ko-KR" altLang="en-US" sz="2400" dirty="0"/>
              <a:t>번 이상의 주문이 있는 테이블만 추려 데이터 분석을 하려면 어떻게 해야 할까</a:t>
            </a:r>
            <a:r>
              <a:rPr lang="en-US" altLang="ko-KR" sz="2400" dirty="0"/>
              <a:t>? </a:t>
            </a:r>
            <a:endParaRPr lang="ko-KR" altLang="en-US" sz="2400" dirty="0"/>
          </a:p>
          <a:p>
            <a:r>
              <a:rPr lang="ko-KR" altLang="en-US" sz="2400" dirty="0"/>
              <a:t>다음은 </a:t>
            </a:r>
            <a:r>
              <a:rPr lang="en-US" altLang="ko-KR" sz="2400" dirty="0"/>
              <a:t>30</a:t>
            </a:r>
            <a:r>
              <a:rPr lang="ko-KR" altLang="en-US" sz="2400" dirty="0"/>
              <a:t>번 이상의 주문이 있는 테이블만 그룹화하여 변수 </a:t>
            </a:r>
            <a:r>
              <a:rPr lang="en-US" altLang="ko-KR" sz="2400" dirty="0" err="1"/>
              <a:t>tips_filtered</a:t>
            </a:r>
            <a:r>
              <a:rPr lang="ko-KR" altLang="en-US" sz="2400" dirty="0"/>
              <a:t>에 저장한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08_13-38-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3571876"/>
            <a:ext cx="6370872" cy="3055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그룹 오브젝트 살펴보기 </a:t>
            </a:r>
            <a:r>
              <a:rPr lang="en-US" altLang="ko-KR" sz="2400" dirty="0"/>
              <a:t>– </a:t>
            </a:r>
            <a:r>
              <a:rPr lang="ko-KR" altLang="en-US" sz="2400" dirty="0"/>
              <a:t>이번에는 </a:t>
            </a:r>
            <a:r>
              <a:rPr lang="en-US" altLang="ko-KR" sz="2400" dirty="0" err="1"/>
              <a:t>groupby</a:t>
            </a:r>
            <a:r>
              <a:rPr lang="ko-KR" altLang="en-US" sz="2400" dirty="0" err="1" smtClean="0"/>
              <a:t>메</a:t>
            </a:r>
            <a:r>
              <a:rPr lang="ko-KR" altLang="en-US" sz="2400" dirty="0" err="1" smtClean="0"/>
              <a:t>서</a:t>
            </a:r>
            <a:r>
              <a:rPr lang="ko-KR" altLang="en-US" sz="2400" dirty="0" err="1" smtClean="0"/>
              <a:t>드</a:t>
            </a:r>
            <a:r>
              <a:rPr lang="ko-KR" altLang="en-US" sz="2400" dirty="0" err="1" smtClean="0"/>
              <a:t>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결과값인 그룹 오브젝트를 자세히 살펴본다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다음은 </a:t>
            </a:r>
            <a:r>
              <a:rPr lang="en-US" altLang="ko-KR" sz="2400" dirty="0"/>
              <a:t>tips</a:t>
            </a:r>
            <a:r>
              <a:rPr lang="ko-KR" altLang="en-US" sz="2400" dirty="0"/>
              <a:t>데이터집합에서 임의로 </a:t>
            </a:r>
            <a:r>
              <a:rPr lang="en-US" altLang="ko-KR" sz="2400" dirty="0"/>
              <a:t>10</a:t>
            </a:r>
            <a:r>
              <a:rPr lang="ko-KR" altLang="en-US" sz="2400" dirty="0"/>
              <a:t>개의 데이터를 추출한 것이다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pic>
        <p:nvPicPr>
          <p:cNvPr id="4" name="그림 3" descr="2022-04-08_14-13-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3143248"/>
            <a:ext cx="5894201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groupby</a:t>
            </a:r>
            <a:r>
              <a:rPr lang="ko-KR" altLang="en-US" sz="2800" dirty="0" err="1"/>
              <a:t>메서드의</a:t>
            </a:r>
            <a:r>
              <a:rPr lang="ko-KR" altLang="en-US" sz="2800" dirty="0"/>
              <a:t> 결과값을 출력하면 </a:t>
            </a:r>
            <a:r>
              <a:rPr lang="ko-KR" altLang="en-US" sz="2800" dirty="0" err="1"/>
              <a:t>자료형이</a:t>
            </a:r>
            <a:r>
              <a:rPr lang="ko-KR" altLang="en-US" sz="2800" dirty="0"/>
              <a:t> 그룹 오브젝트라는 것을 확인할 수 있다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4-14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2786058"/>
            <a:ext cx="7551457" cy="1292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그룹 오브젝트에 포함된 그룹을 보려면 </a:t>
            </a:r>
            <a:r>
              <a:rPr lang="en-US" altLang="ko-KR" sz="2800" dirty="0" smtClean="0"/>
              <a:t>groups</a:t>
            </a:r>
            <a:r>
              <a:rPr lang="ko-KR" altLang="en-US" sz="2800" dirty="0" smtClean="0"/>
              <a:t>속성을 </a:t>
            </a:r>
            <a:r>
              <a:rPr lang="ko-KR" altLang="en-US" sz="2800" dirty="0"/>
              <a:t>출력하면 된다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r>
              <a:rPr lang="ko-KR" altLang="en-US" sz="2800" dirty="0"/>
              <a:t>그러면 </a:t>
            </a:r>
            <a:r>
              <a:rPr lang="en-US" altLang="ko-KR" sz="2800" dirty="0"/>
              <a:t>sex</a:t>
            </a:r>
            <a:r>
              <a:rPr lang="ko-KR" altLang="en-US" sz="2800" dirty="0"/>
              <a:t>열로 그룹화한 데이터프레임의 인덱스를 확인할 수 있다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4-15-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3643314"/>
            <a:ext cx="8206275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앞에서 만든 그룹 오브젝트</a:t>
            </a:r>
            <a:r>
              <a:rPr lang="en-US" altLang="ko-KR" sz="2800" dirty="0"/>
              <a:t>(grouped)</a:t>
            </a:r>
            <a:r>
              <a:rPr lang="ko-KR" altLang="en-US" sz="2800" dirty="0"/>
              <a:t>을 이용하여 평균을 구해본다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r>
              <a:rPr lang="ko-KR" altLang="en-US" sz="2800" dirty="0"/>
              <a:t>그러면 </a:t>
            </a:r>
            <a:r>
              <a:rPr lang="en-US" altLang="ko-KR" sz="2800" dirty="0"/>
              <a:t>tips</a:t>
            </a:r>
            <a:r>
              <a:rPr lang="ko-KR" altLang="en-US" sz="2800" dirty="0"/>
              <a:t>데이터집합의 모든 열의 평균을 구한 것이 아니라 </a:t>
            </a:r>
            <a:r>
              <a:rPr lang="en-US" altLang="ko-KR" sz="2800" dirty="0" err="1"/>
              <a:t>total_bill</a:t>
            </a:r>
            <a:r>
              <a:rPr lang="en-US" altLang="ko-KR" sz="2800" dirty="0"/>
              <a:t>, tip, size</a:t>
            </a:r>
            <a:r>
              <a:rPr lang="ko-KR" altLang="en-US" sz="2800" dirty="0"/>
              <a:t>열의 평균을 구했다는 것을 알 수 있다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4-16-4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4071942"/>
            <a:ext cx="4429156" cy="2021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tips</a:t>
            </a:r>
            <a:r>
              <a:rPr lang="ko-KR" altLang="en-US" sz="2800" dirty="0"/>
              <a:t>데이터집합의 열을 확인해 보면 평균값을 계산할 수 없는 열인 </a:t>
            </a:r>
            <a:r>
              <a:rPr lang="en-US" altLang="ko-KR" sz="2800" dirty="0" smtClean="0"/>
              <a:t>smoker</a:t>
            </a:r>
            <a:r>
              <a:rPr lang="en-US" altLang="ko-KR" sz="2800" dirty="0"/>
              <a:t>, day, time</a:t>
            </a:r>
            <a:r>
              <a:rPr lang="ko-KR" altLang="en-US" sz="2800" dirty="0"/>
              <a:t>열은 그룹 연산에서 제외되었다는 것을 알 수 있다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r>
              <a:rPr lang="ko-KR" altLang="en-US" sz="2800" dirty="0"/>
              <a:t>이처럼 파이썬은 그룹 연산에 적합한 열을 알아서 골라준다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4-17-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4786322"/>
            <a:ext cx="7840319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데이터집계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수집한</a:t>
            </a:r>
            <a:r>
              <a:rPr lang="en-US" altLang="ko-KR" sz="2800" dirty="0"/>
              <a:t> </a:t>
            </a:r>
            <a:r>
              <a:rPr lang="ko-KR" altLang="en-US" sz="2800" dirty="0"/>
              <a:t>데이터를 바탕으로 평균이나 합 등을 구하여 </a:t>
            </a:r>
            <a:r>
              <a:rPr lang="ko-KR" altLang="en-US" sz="2800" dirty="0" err="1"/>
              <a:t>의미있는</a:t>
            </a:r>
            <a:r>
              <a:rPr lang="ko-KR" altLang="en-US" sz="2800" dirty="0"/>
              <a:t> 값을 도출해 내는 것을 </a:t>
            </a:r>
            <a:r>
              <a:rPr lang="en-US" altLang="ko-KR" sz="2800" dirty="0"/>
              <a:t>‘</a:t>
            </a:r>
            <a:r>
              <a:rPr lang="ko-KR" altLang="en-US" sz="2800" dirty="0"/>
              <a:t>집계</a:t>
            </a:r>
            <a:r>
              <a:rPr lang="en-US" altLang="ko-KR" sz="2800" dirty="0"/>
              <a:t>’</a:t>
            </a:r>
            <a:r>
              <a:rPr lang="ko-KR" altLang="en-US" sz="2800" dirty="0"/>
              <a:t>라고 한다</a:t>
            </a:r>
            <a:r>
              <a:rPr lang="en-US" altLang="ko-KR" sz="2800" dirty="0"/>
              <a:t>. </a:t>
            </a:r>
            <a:r>
              <a:rPr lang="ko-KR" altLang="en-US" sz="2800" dirty="0"/>
              <a:t>데이터를 집계하면 전체 데이터를 요약</a:t>
            </a:r>
            <a:r>
              <a:rPr lang="en-US" altLang="ko-KR" sz="2800" dirty="0"/>
              <a:t>, </a:t>
            </a:r>
            <a:r>
              <a:rPr lang="ko-KR" altLang="en-US" sz="2800" dirty="0"/>
              <a:t>정리하여 볼 수 있기 때문에 데이터 분석이 훨씬 용이하다</a:t>
            </a:r>
            <a:r>
              <a:rPr lang="en-US" altLang="ko-KR" sz="2800" dirty="0"/>
              <a:t>. </a:t>
            </a:r>
          </a:p>
          <a:p>
            <a:endParaRPr lang="ko-KR" altLang="en-US" sz="2800" dirty="0"/>
          </a:p>
        </p:txBody>
      </p:sp>
      <p:pic>
        <p:nvPicPr>
          <p:cNvPr id="4" name="그림 3" descr="2022-04-08_11-57-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3500438"/>
            <a:ext cx="4637195" cy="2950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만약 그룹오브젝트에서 특정 데이터만 추출하려면 </a:t>
            </a:r>
            <a:r>
              <a:rPr lang="en-US" altLang="ko-KR" sz="2800" dirty="0" err="1"/>
              <a:t>get_group</a:t>
            </a:r>
            <a:r>
              <a:rPr lang="ko-KR" altLang="en-US" sz="2800" dirty="0" err="1"/>
              <a:t>메서드를</a:t>
            </a:r>
            <a:r>
              <a:rPr lang="ko-KR" altLang="en-US" sz="2800" dirty="0"/>
              <a:t> 사용하면 된다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r>
              <a:rPr lang="ko-KR" altLang="en-US" sz="2800" dirty="0"/>
              <a:t>다음은 </a:t>
            </a:r>
            <a:r>
              <a:rPr lang="en-US" altLang="ko-KR" sz="2800" dirty="0"/>
              <a:t>sex</a:t>
            </a:r>
            <a:r>
              <a:rPr lang="ko-KR" altLang="en-US" sz="2800" dirty="0"/>
              <a:t>열로 그룹화한 그룹 오브젝트에 </a:t>
            </a:r>
            <a:r>
              <a:rPr lang="en-US" altLang="ko-KR" sz="2800" dirty="0" err="1"/>
              <a:t>get_group</a:t>
            </a:r>
            <a:r>
              <a:rPr lang="ko-KR" altLang="en-US" sz="2800" dirty="0" err="1"/>
              <a:t>메서드를</a:t>
            </a:r>
            <a:r>
              <a:rPr lang="ko-KR" altLang="en-US" sz="2800" dirty="0"/>
              <a:t> 사용하여 성별이 여성인 데이터만 추출한 것이다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4-18-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4000504"/>
            <a:ext cx="6349304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이번에는 그룹 오브젝트를 </a:t>
            </a:r>
            <a:r>
              <a:rPr lang="ko-KR" altLang="en-US" sz="2400" dirty="0" err="1"/>
              <a:t>반복문에</a:t>
            </a:r>
            <a:r>
              <a:rPr lang="ko-KR" altLang="en-US" sz="2400" dirty="0"/>
              <a:t> 사용해 본다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en-US" altLang="ko-KR" sz="2400" dirty="0"/>
              <a:t>sex</a:t>
            </a:r>
            <a:r>
              <a:rPr lang="ko-KR" altLang="en-US" sz="2400" dirty="0"/>
              <a:t>열을 기준으로 그룹화한 </a:t>
            </a:r>
            <a:r>
              <a:rPr lang="en-US" altLang="ko-KR" sz="2400" dirty="0"/>
              <a:t>tips</a:t>
            </a:r>
            <a:r>
              <a:rPr lang="ko-KR" altLang="en-US" sz="2400" dirty="0"/>
              <a:t>데이터집합은 여성그룹과 남성그룹으로 </a:t>
            </a:r>
            <a:r>
              <a:rPr lang="ko-KR" altLang="en-US" sz="2400" dirty="0" err="1"/>
              <a:t>나누어져있다</a:t>
            </a:r>
            <a:r>
              <a:rPr lang="en-US" altLang="ko-KR" sz="2400" dirty="0"/>
              <a:t>. </a:t>
            </a:r>
            <a:r>
              <a:rPr lang="ko-KR" altLang="en-US" sz="2400" dirty="0"/>
              <a:t>이 특징을 이용하여 반복문을 사용하면 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08_14-19-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3357562"/>
            <a:ext cx="5433531" cy="3162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여러 열을 사용해 그룹 오브젝트 만들고 계산하기 </a:t>
            </a:r>
          </a:p>
          <a:p>
            <a:r>
              <a:rPr lang="ko-KR" altLang="en-US" sz="2400" dirty="0"/>
              <a:t>여러 열을 사용하여 데이터를 그룹화하려면 리스트에 열 이름을 담아 </a:t>
            </a:r>
            <a:r>
              <a:rPr lang="en-US" altLang="ko-KR" sz="2400" dirty="0" err="1"/>
              <a:t>groupby</a:t>
            </a:r>
            <a:r>
              <a:rPr lang="ko-KR" altLang="en-US" sz="2400" dirty="0" err="1"/>
              <a:t>메서드에</a:t>
            </a:r>
            <a:r>
              <a:rPr lang="ko-KR" altLang="en-US" sz="2400" dirty="0"/>
              <a:t> 전달하면 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r>
              <a:rPr lang="ko-KR" altLang="en-US" sz="2400" dirty="0"/>
              <a:t>다음은 </a:t>
            </a:r>
            <a:r>
              <a:rPr lang="en-US" altLang="ko-KR" sz="2400" dirty="0"/>
              <a:t>sex, time</a:t>
            </a:r>
            <a:r>
              <a:rPr lang="ko-KR" altLang="en-US" sz="2400" dirty="0"/>
              <a:t>열을 기준으로 데이터를 그룹화하고 평균값을 구한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4" name="그림 3" descr="2022-04-08_14-20-5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3714752"/>
            <a:ext cx="5934047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위와 같이 데이터프레임의 인덱스가 </a:t>
            </a:r>
            <a:r>
              <a:rPr lang="en-US" altLang="ko-KR" sz="2800" dirty="0" err="1"/>
              <a:t>MultiIndex</a:t>
            </a:r>
            <a:r>
              <a:rPr lang="ko-KR" altLang="en-US" sz="2800" dirty="0"/>
              <a:t>인 경우 </a:t>
            </a:r>
            <a:r>
              <a:rPr lang="en-US" altLang="ko-KR" sz="2800" dirty="0" err="1"/>
              <a:t>reset_index</a:t>
            </a:r>
            <a:r>
              <a:rPr lang="ko-KR" altLang="en-US" sz="2800" dirty="0" err="1"/>
              <a:t>메서드를</a:t>
            </a:r>
            <a:r>
              <a:rPr lang="ko-KR" altLang="en-US" sz="2800" dirty="0"/>
              <a:t> 사용하여 데이터프레임의 인덱스를 새로 부여할 수 있다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4-21-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3143248"/>
            <a:ext cx="7481681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데이터집계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분할</a:t>
            </a:r>
            <a:r>
              <a:rPr lang="en-US" altLang="ko-KR" sz="2800" dirty="0"/>
              <a:t>-</a:t>
            </a:r>
            <a:r>
              <a:rPr lang="ko-KR" altLang="en-US" sz="2800" dirty="0"/>
              <a:t>반영</a:t>
            </a:r>
            <a:r>
              <a:rPr lang="en-US" altLang="ko-KR" sz="2800" dirty="0"/>
              <a:t>-</a:t>
            </a:r>
            <a:r>
              <a:rPr lang="ko-KR" altLang="en-US" sz="2800" dirty="0"/>
              <a:t>결합 과정 살펴보기 </a:t>
            </a:r>
          </a:p>
          <a:p>
            <a:r>
              <a:rPr lang="ko-KR" altLang="en-US" sz="2800" dirty="0"/>
              <a:t>실제로 </a:t>
            </a:r>
            <a:r>
              <a:rPr lang="en-US" altLang="ko-KR" sz="2800" dirty="0" err="1"/>
              <a:t>groupby</a:t>
            </a:r>
            <a:r>
              <a:rPr lang="ko-KR" altLang="en-US" sz="2800" dirty="0" err="1"/>
              <a:t>메서드에</a:t>
            </a:r>
            <a:r>
              <a:rPr lang="ko-KR" altLang="en-US" sz="2800" dirty="0"/>
              <a:t> </a:t>
            </a:r>
            <a:r>
              <a:rPr lang="en-US" altLang="ko-KR" sz="2800" dirty="0"/>
              <a:t>life</a:t>
            </a:r>
            <a:r>
              <a:rPr lang="ko-KR" altLang="en-US" sz="2800" dirty="0"/>
              <a:t>열을 전달하면 가장 먼저 연도별로 데이터를 나누는 과정이 진행된다</a:t>
            </a:r>
            <a:r>
              <a:rPr lang="en-US" altLang="ko-KR" sz="2800" dirty="0"/>
              <a:t>. </a:t>
            </a:r>
            <a:r>
              <a:rPr lang="ko-KR" altLang="en-US" sz="2800" dirty="0"/>
              <a:t>다음은 </a:t>
            </a:r>
            <a:r>
              <a:rPr lang="en-US" altLang="ko-KR" sz="2800" dirty="0"/>
              <a:t>year</a:t>
            </a:r>
            <a:r>
              <a:rPr lang="ko-KR" altLang="en-US" sz="2800" dirty="0"/>
              <a:t>열의 데이터를 중복 없이 추출한 것이다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r>
              <a:rPr lang="en-US" altLang="ko-KR" sz="2800" dirty="0" err="1"/>
              <a:t>groupby</a:t>
            </a:r>
            <a:r>
              <a:rPr lang="ko-KR" altLang="en-US" sz="2800" dirty="0" err="1"/>
              <a:t>메서드에</a:t>
            </a:r>
            <a:r>
              <a:rPr lang="ko-KR" altLang="en-US" sz="2800" dirty="0"/>
              <a:t> 열 이름을 전달하면 이런 </a:t>
            </a:r>
            <a:r>
              <a:rPr lang="en-US" altLang="ko-KR" sz="2800" dirty="0"/>
              <a:t>'</a:t>
            </a:r>
            <a:r>
              <a:rPr lang="ko-KR" altLang="en-US" sz="2800" dirty="0"/>
              <a:t>분할</a:t>
            </a:r>
            <a:r>
              <a:rPr lang="en-US" altLang="ko-KR" sz="2800" dirty="0"/>
              <a:t>'</a:t>
            </a:r>
            <a:r>
              <a:rPr lang="ko-KR" altLang="en-US" sz="2800" dirty="0"/>
              <a:t>작업이 먼저 일어난다고 이해한다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1-58-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4929198"/>
            <a:ext cx="7461305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데이터집계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그런 다음 연도별로 평균값을 구한다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r>
              <a:rPr lang="ko-KR" altLang="en-US" sz="2800" dirty="0"/>
              <a:t>그러려면 일단 각 연도별로 데이터를 </a:t>
            </a:r>
            <a:r>
              <a:rPr lang="ko-KR" altLang="en-US" sz="2800" dirty="0" err="1"/>
              <a:t>추출해야한다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r>
              <a:rPr lang="ko-KR" altLang="en-US" sz="2800" dirty="0"/>
              <a:t>다음은 </a:t>
            </a:r>
            <a:r>
              <a:rPr lang="en-US" altLang="ko-KR" sz="2800" dirty="0"/>
              <a:t>1952</a:t>
            </a:r>
            <a:r>
              <a:rPr lang="ko-KR" altLang="en-US" sz="2800" dirty="0"/>
              <a:t>년의 데이터를 추출한 것이다</a:t>
            </a:r>
            <a:r>
              <a:rPr lang="en-US" altLang="ko-KR" sz="2800" dirty="0"/>
              <a:t>. </a:t>
            </a:r>
            <a:r>
              <a:rPr lang="ko-KR" altLang="en-US" sz="2800" dirty="0"/>
              <a:t>이 과정을 </a:t>
            </a:r>
            <a:r>
              <a:rPr lang="en-US" altLang="ko-KR" sz="2800" dirty="0"/>
              <a:t>'</a:t>
            </a:r>
            <a:r>
              <a:rPr lang="ko-KR" altLang="en-US" sz="2800" dirty="0"/>
              <a:t>반영</a:t>
            </a:r>
            <a:r>
              <a:rPr lang="en-US" altLang="ko-KR" sz="2800" dirty="0"/>
              <a:t>'</a:t>
            </a:r>
            <a:r>
              <a:rPr lang="ko-KR" altLang="en-US" sz="2800" dirty="0"/>
              <a:t>작업의 한 부분이라고 이해하면 된다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1-59-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4071942"/>
            <a:ext cx="5643602" cy="2289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데이터집계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아직 </a:t>
            </a:r>
            <a:r>
              <a:rPr lang="en-US" altLang="ko-KR" sz="2800" dirty="0" err="1"/>
              <a:t>lifeExp</a:t>
            </a:r>
            <a:r>
              <a:rPr lang="ko-KR" altLang="en-US" sz="2800" dirty="0"/>
              <a:t>열의 평균값을 구하지 않았다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r>
              <a:rPr lang="ko-KR" altLang="en-US" sz="2800" dirty="0"/>
              <a:t>다음은 앞에서 추출한 </a:t>
            </a:r>
            <a:r>
              <a:rPr lang="en-US" altLang="ko-KR" sz="2800" dirty="0"/>
              <a:t>1952</a:t>
            </a:r>
            <a:r>
              <a:rPr lang="ko-KR" altLang="en-US" sz="2800" dirty="0"/>
              <a:t>년의 데이터에서 </a:t>
            </a:r>
            <a:r>
              <a:rPr lang="en-US" altLang="ko-KR" sz="2800" dirty="0" err="1"/>
              <a:t>lifeExp</a:t>
            </a:r>
            <a:r>
              <a:rPr lang="ko-KR" altLang="en-US" sz="2800" dirty="0"/>
              <a:t>열의 평균값을 구한 것이다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r>
              <a:rPr lang="ko-KR" altLang="en-US" sz="2800" dirty="0"/>
              <a:t>이 과정도 </a:t>
            </a:r>
            <a:r>
              <a:rPr lang="en-US" altLang="ko-KR" sz="2800" dirty="0"/>
              <a:t>'</a:t>
            </a:r>
            <a:r>
              <a:rPr lang="ko-KR" altLang="en-US" sz="2800" dirty="0"/>
              <a:t>반영</a:t>
            </a:r>
            <a:r>
              <a:rPr lang="en-US" altLang="ko-KR" sz="2800" dirty="0"/>
              <a:t>'</a:t>
            </a:r>
            <a:r>
              <a:rPr lang="ko-KR" altLang="en-US" sz="2800" dirty="0"/>
              <a:t>작업의 한 부분이다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2-00-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3929066"/>
            <a:ext cx="5298319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데이터집계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앞의 과정을 반복하여 남은 연도의 평균값을 구하면 비로소 </a:t>
            </a:r>
            <a:r>
              <a:rPr lang="en-US" altLang="ko-KR" sz="2800" dirty="0"/>
              <a:t>'</a:t>
            </a:r>
            <a:r>
              <a:rPr lang="ko-KR" altLang="en-US" sz="2800" dirty="0"/>
              <a:t>반영</a:t>
            </a:r>
            <a:r>
              <a:rPr lang="en-US" altLang="ko-KR" sz="2800" dirty="0"/>
              <a:t>'</a:t>
            </a:r>
            <a:r>
              <a:rPr lang="ko-KR" altLang="en-US" sz="2800" dirty="0"/>
              <a:t>작업이 끝난다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2-00-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2714620"/>
            <a:ext cx="4882825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데이터집계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마지막으로 연도별로 계산한 </a:t>
            </a:r>
            <a:r>
              <a:rPr lang="en-US" altLang="ko-KR" sz="2800" dirty="0" err="1"/>
              <a:t>lifeExp</a:t>
            </a:r>
            <a:r>
              <a:rPr lang="ko-KR" altLang="en-US" sz="2800" dirty="0"/>
              <a:t>의 평균값을 합친다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r>
              <a:rPr lang="ko-KR" altLang="en-US" sz="2800" dirty="0"/>
              <a:t>바로 이 과정이 </a:t>
            </a:r>
            <a:r>
              <a:rPr lang="en-US" altLang="ko-KR" sz="2800" dirty="0"/>
              <a:t>'</a:t>
            </a:r>
            <a:r>
              <a:rPr lang="ko-KR" altLang="en-US" sz="2800" dirty="0"/>
              <a:t>결합</a:t>
            </a:r>
            <a:r>
              <a:rPr lang="en-US" altLang="ko-KR" sz="2800" dirty="0"/>
              <a:t>'</a:t>
            </a:r>
            <a:r>
              <a:rPr lang="ko-KR" altLang="en-US" sz="2800" dirty="0"/>
              <a:t>과정이다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4" name="그림 3" descr="2022-04-08_12-01-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3286124"/>
            <a:ext cx="5782702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데이터집계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groupby</a:t>
            </a:r>
            <a:r>
              <a:rPr lang="ko-KR" altLang="en-US" sz="2800" dirty="0" err="1"/>
              <a:t>메서드와</a:t>
            </a:r>
            <a:r>
              <a:rPr lang="ko-KR" altLang="en-US" sz="2800" dirty="0"/>
              <a:t> 함께 사용하는 집계 </a:t>
            </a:r>
            <a:r>
              <a:rPr lang="ko-KR" altLang="en-US" sz="2800" dirty="0" err="1"/>
              <a:t>메서드</a:t>
            </a:r>
            <a:endParaRPr lang="en-US" altLang="ko-KR" sz="2800" dirty="0"/>
          </a:p>
          <a:p>
            <a:pPr lvl="1"/>
            <a:r>
              <a:rPr lang="en-US" altLang="ko-KR" sz="2400" dirty="0"/>
              <a:t>count: </a:t>
            </a:r>
            <a:r>
              <a:rPr lang="ko-KR" altLang="en-US" sz="2400" dirty="0" err="1"/>
              <a:t>누락값을</a:t>
            </a:r>
            <a:r>
              <a:rPr lang="ko-KR" altLang="en-US" sz="2400" dirty="0"/>
              <a:t> 제외한 데이터 수를 반환</a:t>
            </a:r>
            <a:endParaRPr lang="en-US" altLang="ko-KR" sz="2400" dirty="0"/>
          </a:p>
          <a:p>
            <a:pPr lvl="1"/>
            <a:r>
              <a:rPr lang="en-US" altLang="ko-KR" sz="2400" dirty="0"/>
              <a:t>size: </a:t>
            </a:r>
            <a:r>
              <a:rPr lang="ko-KR" altLang="en-US" sz="2400" dirty="0" err="1"/>
              <a:t>누락값을</a:t>
            </a:r>
            <a:r>
              <a:rPr lang="ko-KR" altLang="en-US" sz="2400" dirty="0"/>
              <a:t> 포함한 데이터 수를 반환</a:t>
            </a:r>
            <a:endParaRPr lang="en-US" altLang="ko-KR" sz="2400" dirty="0"/>
          </a:p>
          <a:p>
            <a:pPr lvl="1"/>
            <a:r>
              <a:rPr lang="en-US" altLang="ko-KR" sz="2400" dirty="0"/>
              <a:t>mean: </a:t>
            </a:r>
            <a:r>
              <a:rPr lang="ko-KR" altLang="en-US" sz="2400" dirty="0"/>
              <a:t>평균값 반환</a:t>
            </a:r>
            <a:endParaRPr lang="en-US" altLang="ko-KR" sz="2400" dirty="0"/>
          </a:p>
          <a:p>
            <a:pPr lvl="1"/>
            <a:r>
              <a:rPr lang="en-US" altLang="ko-KR" sz="2400" dirty="0"/>
              <a:t>std: </a:t>
            </a:r>
            <a:r>
              <a:rPr lang="ko-KR" altLang="en-US" sz="2400" dirty="0"/>
              <a:t>표준편차 반환 </a:t>
            </a:r>
            <a:endParaRPr lang="en-US" altLang="ko-KR" sz="2400" dirty="0"/>
          </a:p>
          <a:p>
            <a:pPr lvl="1"/>
            <a:r>
              <a:rPr lang="en-US" altLang="ko-KR" sz="2400" dirty="0"/>
              <a:t>min: </a:t>
            </a:r>
            <a:r>
              <a:rPr lang="ko-KR" altLang="en-US" sz="2400" dirty="0"/>
              <a:t>최소값 반환</a:t>
            </a:r>
            <a:endParaRPr lang="en-US" altLang="ko-KR" sz="2400" dirty="0"/>
          </a:p>
          <a:p>
            <a:pPr lvl="1"/>
            <a:r>
              <a:rPr lang="en-US" altLang="ko-KR" sz="2400" dirty="0"/>
              <a:t>max: </a:t>
            </a:r>
            <a:r>
              <a:rPr lang="ko-KR" altLang="en-US" sz="2400" dirty="0"/>
              <a:t>최대값 반환</a:t>
            </a:r>
            <a:endParaRPr lang="en-US" altLang="ko-KR" sz="2400" dirty="0"/>
          </a:p>
          <a:p>
            <a:pPr lvl="1"/>
            <a:r>
              <a:rPr lang="en-US" altLang="ko-KR" sz="2400" dirty="0"/>
              <a:t>sum: </a:t>
            </a:r>
            <a:r>
              <a:rPr lang="ko-KR" altLang="en-US" sz="2400" dirty="0" err="1"/>
              <a:t>전체합</a:t>
            </a:r>
            <a:r>
              <a:rPr lang="ko-KR" altLang="en-US" sz="2400" dirty="0"/>
              <a:t> 반환</a:t>
            </a:r>
            <a:endParaRPr lang="en-US" altLang="ko-KR" sz="2400" dirty="0"/>
          </a:p>
          <a:p>
            <a:pPr lvl="1"/>
            <a:r>
              <a:rPr lang="en-US" altLang="ko-KR" sz="2400" dirty="0"/>
              <a:t>describe: </a:t>
            </a:r>
            <a:r>
              <a:rPr lang="ko-KR" altLang="en-US" sz="2400" dirty="0" err="1"/>
              <a:t>데이터수</a:t>
            </a:r>
            <a:r>
              <a:rPr lang="en-US" altLang="ko-KR" sz="2400" dirty="0"/>
              <a:t>, </a:t>
            </a:r>
            <a:r>
              <a:rPr lang="ko-KR" altLang="en-US" sz="2400" dirty="0"/>
              <a:t>평균</a:t>
            </a:r>
            <a:r>
              <a:rPr lang="en-US" altLang="ko-KR" sz="2400" dirty="0"/>
              <a:t>, </a:t>
            </a:r>
            <a:r>
              <a:rPr lang="ko-KR" altLang="en-US" sz="2400" dirty="0"/>
              <a:t>표준편차</a:t>
            </a:r>
            <a:r>
              <a:rPr lang="en-US" altLang="ko-KR" sz="2400" dirty="0"/>
              <a:t>, </a:t>
            </a:r>
            <a:r>
              <a:rPr lang="ko-KR" altLang="en-US" sz="2400" dirty="0"/>
              <a:t>최소값</a:t>
            </a:r>
            <a:r>
              <a:rPr lang="en-US" altLang="ko-KR" sz="2400" dirty="0"/>
              <a:t>, </a:t>
            </a:r>
            <a:r>
              <a:rPr lang="ko-KR" altLang="en-US" sz="2400" dirty="0"/>
              <a:t>백분위수</a:t>
            </a:r>
            <a:r>
              <a:rPr lang="en-US" altLang="ko-KR" sz="2400" dirty="0"/>
              <a:t>(25,50,75%), </a:t>
            </a:r>
            <a:r>
              <a:rPr lang="ko-KR" altLang="en-US" sz="2400" dirty="0"/>
              <a:t>최대값을 모두 반환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936</Words>
  <Application>Microsoft Office PowerPoint</Application>
  <PresentationFormat>화면 슬라이드 쇼(4:3)</PresentationFormat>
  <Paragraphs>99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11장 그룹연산</vt:lpstr>
      <vt:lpstr>데이터집계</vt:lpstr>
      <vt:lpstr>데이터집계</vt:lpstr>
      <vt:lpstr>데이터집계</vt:lpstr>
      <vt:lpstr>데이터집계</vt:lpstr>
      <vt:lpstr>데이터집계</vt:lpstr>
      <vt:lpstr>데이터집계</vt:lpstr>
      <vt:lpstr>데이터집계</vt:lpstr>
      <vt:lpstr>데이터집계</vt:lpstr>
      <vt:lpstr>데이터집계</vt:lpstr>
      <vt:lpstr>데이터집계</vt:lpstr>
      <vt:lpstr>데이터집계</vt:lpstr>
      <vt:lpstr>데이터집계</vt:lpstr>
      <vt:lpstr>데이터집계</vt:lpstr>
      <vt:lpstr>데이터집계</vt:lpstr>
      <vt:lpstr>데이터집계</vt:lpstr>
      <vt:lpstr>데이터 변환</vt:lpstr>
      <vt:lpstr>데이터 변환</vt:lpstr>
      <vt:lpstr>데이터 변환</vt:lpstr>
      <vt:lpstr>데이터 변환</vt:lpstr>
      <vt:lpstr>데이터 변환</vt:lpstr>
      <vt:lpstr>데이터필터링</vt:lpstr>
      <vt:lpstr>데이터필터링</vt:lpstr>
      <vt:lpstr>데이터필터링</vt:lpstr>
      <vt:lpstr>그룹 오브젝트</vt:lpstr>
      <vt:lpstr>그룹 오브젝트</vt:lpstr>
      <vt:lpstr>그룹 오브젝트</vt:lpstr>
      <vt:lpstr>그룹 오브젝트</vt:lpstr>
      <vt:lpstr>그룹 오브젝트</vt:lpstr>
      <vt:lpstr>그룹 오브젝트</vt:lpstr>
      <vt:lpstr>그룹 오브젝트</vt:lpstr>
      <vt:lpstr>그룹 오브젝트</vt:lpstr>
      <vt:lpstr>그룹 오브젝트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4장 그룹연산</dc:title>
  <dc:creator>USER</dc:creator>
  <cp:lastModifiedBy>user</cp:lastModifiedBy>
  <cp:revision>24</cp:revision>
  <dcterms:created xsi:type="dcterms:W3CDTF">2022-04-08T02:33:02Z</dcterms:created>
  <dcterms:modified xsi:type="dcterms:W3CDTF">2022-10-22T06:46:36Z</dcterms:modified>
</cp:coreProperties>
</file>