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9"/>
  </p:notesMasterIdLst>
  <p:sldIdLst>
    <p:sldId id="256" r:id="rId4"/>
    <p:sldId id="257" r:id="rId5"/>
    <p:sldId id="259" r:id="rId6"/>
    <p:sldId id="260" r:id="rId7"/>
    <p:sldId id="261" r:id="rId8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pos="981">
          <p15:clr>
            <a:srgbClr val="A4A3A4"/>
          </p15:clr>
        </p15:guide>
        <p15:guide id="4" pos="39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UjImQwhyqOMXe0ynW2C0qQeda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659AAD-2D81-4FFB-A762-1D9D1BCA8BBB}">
  <a:tblStyle styleId="{E7659AAD-2D81-4FFB-A762-1D9D1BCA8BB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7B424-C133-495F-BA29-042438146D8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40"/>
  </p:normalViewPr>
  <p:slideViewPr>
    <p:cSldViewPr snapToGrid="0">
      <p:cViewPr varScale="1">
        <p:scale>
          <a:sx n="66" d="100"/>
          <a:sy n="66" d="100"/>
        </p:scale>
        <p:origin x="678" y="72"/>
      </p:cViewPr>
      <p:guideLst>
        <p:guide orient="horz" pos="3120"/>
        <p:guide pos="2160"/>
        <p:guide pos="981"/>
        <p:guide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920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408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555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/>
          <p:nvPr/>
        </p:nvSpPr>
        <p:spPr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dirty="0">
                <a:latin typeface="Malgun Gothic"/>
                <a:ea typeface="Malgun Gothic"/>
                <a:sym typeface="Malgun Gothic"/>
              </a:rPr>
              <a:t>Django Framework</a:t>
            </a: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Arial"/>
                <a:sym typeface="Malgun Gothic"/>
              </a:rPr>
              <a:t>Django REST API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b="1" dirty="0" err="1">
                <a:solidFill>
                  <a:schemeClr val="lt1"/>
                </a:solidFill>
              </a:rPr>
              <a:t>파이썬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b="1" dirty="0" err="1">
                <a:solidFill>
                  <a:schemeClr val="lt1"/>
                </a:solidFill>
              </a:rPr>
              <a:t>트랙</a:t>
            </a: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en-US" b="1" dirty="0">
                <a:solidFill>
                  <a:schemeClr val="lt1"/>
                </a:solidFill>
              </a:rPr>
              <a:t>4</a:t>
            </a:r>
            <a:r>
              <a:rPr 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월말평가 </a:t>
            </a:r>
            <a:r>
              <a:rPr lang="en-US" altLang="ko-KR" b="1" dirty="0">
                <a:solidFill>
                  <a:schemeClr val="lt1"/>
                </a:solidFill>
              </a:rPr>
              <a:t>– REST API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0025" y="1050925"/>
            <a:ext cx="14874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ko-KR" altLang="en-US" sz="1600" b="1" u="sng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과목</a:t>
            </a:r>
            <a:endParaRPr sz="1600" b="1" i="0" u="sng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00024" y="2011363"/>
            <a:ext cx="14097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ko-KR" alt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목적</a:t>
            </a:r>
            <a:br>
              <a:rPr lang="en-US" altLang="ko-KR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Service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구현할 수 있다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에러 상황을 수정할 수 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2700" y="31750"/>
            <a:ext cx="220798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000"/>
              <a:buFont typeface="Malgun Gothic"/>
              <a:buNone/>
            </a:pPr>
            <a:r>
              <a:rPr 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REST API </a:t>
            </a:r>
            <a:r>
              <a:rPr lang="ko-KR" alt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월말</a:t>
            </a:r>
            <a:r>
              <a:rPr lang="en-US" sz="1000" b="1" i="0" u="none" strike="noStrike" cap="none" dirty="0" err="1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r>
              <a:rPr 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r>
              <a:rPr 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sz="1000" b="1" i="0" u="none" strike="noStrike" cap="none" dirty="0">
              <a:solidFill>
                <a:srgbClr val="FF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00023" y="309542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ko-KR" alt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</a:t>
            </a:r>
            <a:r>
              <a:rPr lang="en-US" sz="1600" b="1" i="0" u="sng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</a:t>
            </a:r>
            <a:r>
              <a:rPr 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sng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사항</a:t>
            </a:r>
            <a:endParaRPr sz="1600" b="1" i="0" u="sng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227013" y="3396852"/>
            <a:ext cx="6583362" cy="31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SzPts val="1400"/>
            </a:pPr>
            <a:r>
              <a:rPr lang="en-US" altLang="ko-KR" sz="1300" b="1" i="0" u="none" strike="noStrike" cap="none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1) </a:t>
            </a:r>
            <a:r>
              <a:rPr lang="ko-KR" altLang="en-US" sz="1300" b="1" i="0" u="none" strike="noStrike" cap="none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성실하게 테스트에 임할 것 </a:t>
            </a:r>
            <a:r>
              <a:rPr lang="en-US" altLang="ko-KR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(</a:t>
            </a:r>
            <a:r>
              <a:rPr lang="ko-KR" alt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부정 행위 적발 시 강력 조치</a:t>
            </a:r>
            <a:r>
              <a:rPr lang="en-US" altLang="ko-KR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)</a:t>
            </a:r>
            <a:endParaRPr lang="en-US" sz="1300" b="1" i="0" u="none" strike="noStrike" cap="none" dirty="0">
              <a:solidFill>
                <a:schemeClr val="dk1"/>
              </a:solidFill>
              <a:latin typeface="+mn-ea"/>
              <a:ea typeface="+mn-ea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2)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코드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유사도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판단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프로그램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기준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,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부정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행위로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판단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될 시 </a:t>
            </a:r>
            <a:b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</a:b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   0점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처리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및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학사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기준에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의거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sym typeface="Arial"/>
              </a:rPr>
              <a:t>조치</a:t>
            </a:r>
            <a:endParaRPr sz="1300" b="0" i="0" u="none" strike="noStrike" cap="none" dirty="0">
              <a:solidFill>
                <a:srgbClr val="000000"/>
              </a:solidFill>
              <a:latin typeface="+mn-ea"/>
              <a:ea typeface="+mn-ea"/>
              <a:sym typeface="Arial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sz="1300" b="1" dirty="0">
                <a:solidFill>
                  <a:schemeClr val="dk1"/>
                </a:solidFill>
                <a:latin typeface="+mn-ea"/>
                <a:ea typeface="+mn-ea"/>
              </a:rPr>
              <a:t>3)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주어진 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DB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를 이용하여 문제를 풀 것 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(migration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필요 없음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sz="1300" b="1" dirty="0">
                <a:solidFill>
                  <a:schemeClr val="dk1"/>
                </a:solidFill>
                <a:latin typeface="+mn-ea"/>
                <a:ea typeface="+mn-ea"/>
              </a:rPr>
              <a:t>4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+mn-ea"/>
                <a:ea typeface="+mn-ea"/>
                <a:sym typeface="Arial"/>
              </a:rPr>
              <a:t>)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문제에 명시된 파일이 있는 경우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반드시 해당 파일에서 수정할 것</a:t>
            </a:r>
            <a:endParaRPr lang="en-US" altLang="ko-KR" sz="1300" b="1" dirty="0">
              <a:solidFill>
                <a:schemeClr val="dk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SzPts val="1400"/>
            </a:pP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5)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각 문제에 명시된 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URL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은 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  <a:hlinkClick r:id="rId3"/>
              </a:rPr>
              <a:t>http://127.0.0.1:8000</a:t>
            </a:r>
            <a:r>
              <a:rPr lang="en-US" altLang="ko-KR" sz="1300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300" b="1" dirty="0">
                <a:solidFill>
                  <a:schemeClr val="dk1"/>
                </a:solidFill>
                <a:latin typeface="+mn-ea"/>
                <a:ea typeface="+mn-ea"/>
              </a:rPr>
              <a:t>이 생략되어 있음</a:t>
            </a:r>
            <a:endParaRPr lang="en-US" altLang="ko-KR" sz="1300"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200023" y="689737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ko-KR" alt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</a:t>
            </a:r>
            <a:r>
              <a:rPr lang="en-US" sz="1600" b="1" i="0" u="sng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sng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 사항</a:t>
            </a:r>
            <a:endParaRPr sz="1600" b="1" i="0" u="sng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03213" y="7215417"/>
            <a:ext cx="6399212" cy="28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코드가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항목에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해당하는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감점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혹은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0점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될 수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Syntax Error </a:t>
            </a:r>
            <a:r>
              <a:rPr lang="ko-KR" altLang="en-US" sz="1300" b="1" dirty="0"/>
              <a:t>로 인한 채점이 불가능한 경우</a:t>
            </a:r>
            <a:endParaRPr lang="en-US" altLang="ko-KR" sz="13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300" b="1" dirty="0"/>
              <a:t>2) </a:t>
            </a:r>
            <a:r>
              <a:rPr lang="ko-KR" altLang="en-US" sz="1300" b="1" dirty="0"/>
              <a:t>주석 설명이 없거나 미흡한 경우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300" b="1" dirty="0"/>
              <a:t>3</a:t>
            </a:r>
            <a:r>
              <a:rPr lang="en-US" altLang="ko-K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결과에</a:t>
            </a: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정답과</a:t>
            </a: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무관하거나</a:t>
            </a: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 </a:t>
            </a:r>
            <a:r>
              <a:rPr lang="ko-KR" altLang="en-US" sz="1200" b="1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내용이</a:t>
            </a:r>
            <a:r>
              <a:rPr lang="ko-KR" alt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있는 경우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ko-KR" alt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문제를 풀지 못하였다면 작성한 코드를 주석 처리하거나 삭제</a:t>
            </a:r>
            <a:br>
              <a:rPr lang="en-US" altLang="ko-K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</a:t>
            </a:r>
            <a:r>
              <a:rPr lang="ko-KR" altLang="en-US" sz="1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풀다만</a:t>
            </a:r>
            <a:r>
              <a:rPr lang="ko-KR" alt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문제로 인해 다른 문제가 </a:t>
            </a:r>
            <a:r>
              <a:rPr lang="ko-KR" altLang="en-US" sz="1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오답처리되는</a:t>
            </a:r>
            <a:r>
              <a:rPr lang="ko-KR" alt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경우 해당 문제 모두 </a:t>
            </a:r>
            <a:r>
              <a:rPr lang="en-US" altLang="ko-K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 처리</a:t>
            </a:r>
            <a:r>
              <a:rPr lang="en-US" altLang="ko-KR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dirty="0"/>
              <a:t>5) models.py</a:t>
            </a:r>
            <a:r>
              <a:rPr lang="ko-KR" altLang="en-US" sz="1300" b="1" dirty="0"/>
              <a:t>는 수정 불가</a:t>
            </a:r>
            <a:endParaRPr lang="en-US"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200024" y="437004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ko-KR" alt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정답</a:t>
            </a:r>
            <a:r>
              <a:rPr 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sng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r>
              <a:rPr lang="en-US" sz="1600" b="1" i="0" u="sng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sng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안내</a:t>
            </a:r>
            <a:endParaRPr sz="1600" b="1" i="0" u="sng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11"/>
          <p:cNvSpPr txBox="1"/>
          <p:nvPr/>
        </p:nvSpPr>
        <p:spPr>
          <a:xfrm>
            <a:off x="379412" y="4708184"/>
            <a:ext cx="6399212" cy="434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안내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미 </a:t>
            </a: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준수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감점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혹은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0점 </a:t>
            </a: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1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될 수 </a:t>
            </a:r>
            <a:r>
              <a:rPr lang="en-US" sz="1400" b="1" i="0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1400" b="1" i="0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b="1" dirty="0">
                <a:solidFill>
                  <a:schemeClr val="tx1"/>
                </a:solidFill>
              </a:rPr>
              <a:t>1)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반드시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서버가 정상적으로 동작하는 코드인지 확인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중요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1200" b="1" dirty="0">
                <a:solidFill>
                  <a:srgbClr val="FF0000"/>
                </a:solidFill>
              </a:rPr>
              <a:t>문제를 풀지 못하면 주석 처리하여 서버 실행에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이상없도록</a:t>
            </a:r>
            <a:r>
              <a:rPr lang="ko-KR" altLang="en-US" sz="1200" b="1" dirty="0">
                <a:solidFill>
                  <a:srgbClr val="FF0000"/>
                </a:solidFill>
              </a:rPr>
              <a:t> 만들 것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1200" b="1" dirty="0">
                <a:solidFill>
                  <a:srgbClr val="FF0000"/>
                </a:solidFill>
              </a:rPr>
              <a:t>에러로 서버 실행조차 되지 않는다면 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</a:rPr>
              <a:t>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압축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지역0반_홍길동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ex) 서울1반_홍길동 / 부울경2반_김싸피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압축</a:t>
            </a:r>
            <a:r>
              <a:rPr lang="ko-KR" altLang="en-US" b="1" dirty="0"/>
              <a:t>시 주의 사항</a:t>
            </a:r>
            <a:endParaRPr lang="en-US" altLang="ko-KR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서술형 마크다운 </a:t>
            </a:r>
            <a:r>
              <a:rPr lang="ko-KR" altLang="en-US" sz="1200" b="1" dirty="0">
                <a:solidFill>
                  <a:srgbClr val="FF0000"/>
                </a:solidFill>
              </a:rPr>
              <a:t>파일</a:t>
            </a:r>
            <a:r>
              <a:rPr lang="ko-KR" alt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도 같이 압축</a:t>
            </a:r>
            <a:endParaRPr lang="en-US" sz="1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lang="en-US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폴더는 제외 후 압축</a:t>
            </a:r>
            <a:endParaRPr lang="en-US" sz="1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직전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집중될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있으므로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제출하는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권장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마감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이후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제출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불가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;p1">
            <a:extLst>
              <a:ext uri="{FF2B5EF4-FFF2-40B4-BE49-F238E27FC236}">
                <a16:creationId xmlns:a16="http://schemas.microsoft.com/office/drawing/2014/main" id="{A69F8A00-ED77-CD22-AD28-5202C1B21231}"/>
              </a:ext>
            </a:extLst>
          </p:cNvPr>
          <p:cNvSpPr/>
          <p:nvPr/>
        </p:nvSpPr>
        <p:spPr>
          <a:xfrm>
            <a:off x="215900" y="1251585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ko-KR" altLang="en-US" sz="1600" b="1" u="sng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환경</a:t>
            </a:r>
            <a:endParaRPr sz="1600" b="1" i="0" u="sng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8;p1">
            <a:extLst>
              <a:ext uri="{FF2B5EF4-FFF2-40B4-BE49-F238E27FC236}">
                <a16:creationId xmlns:a16="http://schemas.microsoft.com/office/drawing/2014/main" id="{E6C3433E-49BB-B3BE-40DF-6621744F6DFE}"/>
              </a:ext>
            </a:extLst>
          </p:cNvPr>
          <p:cNvSpPr txBox="1"/>
          <p:nvPr/>
        </p:nvSpPr>
        <p:spPr>
          <a:xfrm>
            <a:off x="379412" y="1559728"/>
            <a:ext cx="6399212" cy="183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 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python 3.9+, Django 4.2+, </a:t>
            </a:r>
            <a:r>
              <a:rPr lang="en-US" altLang="ko-KR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altLang="ko-KR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dirty="0"/>
              <a:t>Postman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/>
              <a:t>- </a:t>
            </a:r>
            <a:r>
              <a:rPr lang="ko-KR" altLang="en-US" dirty="0"/>
              <a:t>가상환경을 생성하여 주어진 </a:t>
            </a:r>
            <a:r>
              <a:rPr lang="en-US" altLang="ko-KR" dirty="0"/>
              <a:t>requirements.txt </a:t>
            </a:r>
            <a:r>
              <a:rPr lang="ko-KR" altLang="en-US" dirty="0"/>
              <a:t>를 이용하여 환경 구축</a:t>
            </a:r>
            <a:endParaRPr lang="en-US" altLang="ko-KR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/>
              <a:t>  (</a:t>
            </a:r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제시된 </a:t>
            </a:r>
            <a:r>
              <a:rPr lang="en-US" altLang="ko-KR" dirty="0"/>
              <a:t>requirements.txt </a:t>
            </a:r>
            <a:r>
              <a:rPr lang="ko-KR" altLang="en-US" dirty="0"/>
              <a:t>이외의 패키지 설치는 불가</a:t>
            </a:r>
            <a:r>
              <a:rPr lang="en-US" altLang="ko-KR" dirty="0"/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dirty="0"/>
              <a:t>필요하다면 테스트를 위한 데이터 생성 가능</a:t>
            </a:r>
            <a:endParaRPr lang="en-US" altLang="ko-KR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/>
              <a:t>- </a:t>
            </a:r>
            <a:r>
              <a:rPr lang="ko-KR" altLang="en-US" dirty="0">
                <a:highlight>
                  <a:srgbClr val="C0C0C0"/>
                </a:highlight>
              </a:rPr>
              <a:t>필드 정보는 </a:t>
            </a:r>
            <a:r>
              <a:rPr lang="en-US" altLang="ko-KR" dirty="0">
                <a:highlight>
                  <a:srgbClr val="C0C0C0"/>
                </a:highlight>
              </a:rPr>
              <a:t>articles/models.py </a:t>
            </a:r>
            <a:r>
              <a:rPr lang="ko-KR" altLang="en-US" dirty="0">
                <a:highlight>
                  <a:srgbClr val="C0C0C0"/>
                </a:highlight>
              </a:rPr>
              <a:t>를 참고</a:t>
            </a:r>
            <a:endParaRPr lang="en-US" altLang="ko-KR" dirty="0">
              <a:highlight>
                <a:srgbClr val="C0C0C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/>
              <a:t>- Postman </a:t>
            </a:r>
            <a:r>
              <a:rPr lang="ko-KR" altLang="en-US" dirty="0" err="1"/>
              <a:t>요청시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마지막에 </a:t>
            </a:r>
            <a:r>
              <a:rPr lang="en-US" altLang="ko-KR" dirty="0"/>
              <a:t>`/` </a:t>
            </a:r>
            <a:r>
              <a:rPr lang="ko-KR" altLang="en-US" dirty="0"/>
              <a:t>를 반드시 붙여야 함</a:t>
            </a:r>
            <a:endParaRPr lang="en-US" altLang="ko-KR" dirty="0"/>
          </a:p>
        </p:txBody>
      </p:sp>
      <p:sp>
        <p:nvSpPr>
          <p:cNvPr id="4" name="Google Shape;22;p1">
            <a:extLst>
              <a:ext uri="{FF2B5EF4-FFF2-40B4-BE49-F238E27FC236}">
                <a16:creationId xmlns:a16="http://schemas.microsoft.com/office/drawing/2014/main" id="{B0C48A87-0FC4-908A-42E5-1A3D70DE75A5}"/>
              </a:ext>
            </a:extLst>
          </p:cNvPr>
          <p:cNvSpPr txBox="1">
            <a:spLocks/>
          </p:cNvSpPr>
          <p:nvPr/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b="1">
                <a:solidFill>
                  <a:schemeClr val="lt1"/>
                </a:solidFill>
              </a:rPr>
              <a:t>[</a:t>
            </a:r>
            <a:r>
              <a:rPr lang="ko-KR" altLang="en-US" b="1">
                <a:solidFill>
                  <a:schemeClr val="lt1"/>
                </a:solidFill>
              </a:rPr>
              <a:t>파이썬 트랙</a:t>
            </a:r>
            <a:r>
              <a:rPr lang="en-US" altLang="ko-KR" b="1">
                <a:solidFill>
                  <a:schemeClr val="lt1"/>
                </a:solidFill>
              </a:rPr>
              <a:t>] 4</a:t>
            </a:r>
            <a:r>
              <a:rPr lang="ko-KR" altLang="en-US" b="1">
                <a:solidFill>
                  <a:schemeClr val="lt1"/>
                </a:solidFill>
              </a:rPr>
              <a:t>회차 월말평가 </a:t>
            </a:r>
            <a:r>
              <a:rPr lang="en-US" altLang="ko-KR" b="1">
                <a:solidFill>
                  <a:schemeClr val="lt1"/>
                </a:solidFill>
              </a:rPr>
              <a:t>– REST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API</a:t>
            </a:r>
            <a:endParaRPr lang="ko-KR" altLang="en-US" b="1" dirty="0">
              <a:solidFill>
                <a:schemeClr val="lt1"/>
              </a:solidFill>
            </a:endParaRPr>
          </a:p>
        </p:txBody>
      </p:sp>
      <p:sp>
        <p:nvSpPr>
          <p:cNvPr id="6" name="Google Shape;26;p1">
            <a:extLst>
              <a:ext uri="{FF2B5EF4-FFF2-40B4-BE49-F238E27FC236}">
                <a16:creationId xmlns:a16="http://schemas.microsoft.com/office/drawing/2014/main" id="{D2481DC7-FF14-02EA-D79B-C14F6F5207BA}"/>
              </a:ext>
            </a:extLst>
          </p:cNvPr>
          <p:cNvSpPr/>
          <p:nvPr/>
        </p:nvSpPr>
        <p:spPr>
          <a:xfrm>
            <a:off x="12700" y="31750"/>
            <a:ext cx="230051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000"/>
              <a:buFont typeface="Malgun Gothic"/>
              <a:buNone/>
            </a:pP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REST API</a:t>
            </a:r>
            <a:r>
              <a:rPr lang="ko-KR" alt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월말평가 예시</a:t>
            </a: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lang="ko-KR" altLang="en-US" sz="1000" b="1" i="0" u="none" strike="noStrike" cap="none" dirty="0">
              <a:solidFill>
                <a:srgbClr val="FF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115888" y="1739497"/>
            <a:ext cx="66255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: GET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/v1/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article_list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모든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목록을 요청했을 때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id, title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 정보만 응답으로 나타낼 수 있도록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ArticleListSerializer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2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파일 </a:t>
            </a:r>
            <a:r>
              <a:rPr lang="en-US" altLang="ko-KR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articles/serializers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endParaRPr lang="en-US" altLang="ko-KR" sz="1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altLang="ko-KR" sz="12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endParaRPr lang="en-US" altLang="ko-KR" sz="12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2700" y="1127805"/>
            <a:ext cx="67286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70C0"/>
              </a:buClr>
              <a:buSzPts val="1600"/>
            </a:pPr>
            <a:r>
              <a:rPr lang="ko-KR" alt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</a:t>
            </a:r>
            <a:r>
              <a:rPr lang="en-US" altLang="ko-KR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Article List</a:t>
            </a:r>
            <a:endParaRPr lang="en-US" altLang="ko-KR" sz="1600" b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Clr>
                <a:srgbClr val="0070C0"/>
              </a:buClr>
              <a:buSzPts val="1600"/>
            </a:pP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;p1">
            <a:extLst>
              <a:ext uri="{FF2B5EF4-FFF2-40B4-BE49-F238E27FC236}">
                <a16:creationId xmlns:a16="http://schemas.microsoft.com/office/drawing/2014/main" id="{8CD6CCFD-8109-A488-3F20-A36D93EC94CA}"/>
              </a:ext>
            </a:extLst>
          </p:cNvPr>
          <p:cNvSpPr txBox="1">
            <a:spLocks/>
          </p:cNvSpPr>
          <p:nvPr/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b="1">
                <a:solidFill>
                  <a:schemeClr val="lt1"/>
                </a:solidFill>
              </a:rPr>
              <a:t>[</a:t>
            </a:r>
            <a:r>
              <a:rPr lang="ko-KR" altLang="en-US" b="1">
                <a:solidFill>
                  <a:schemeClr val="lt1"/>
                </a:solidFill>
              </a:rPr>
              <a:t>파이썬 트랙</a:t>
            </a:r>
            <a:r>
              <a:rPr lang="en-US" altLang="ko-KR" b="1">
                <a:solidFill>
                  <a:schemeClr val="lt1"/>
                </a:solidFill>
              </a:rPr>
              <a:t>] 4</a:t>
            </a:r>
            <a:r>
              <a:rPr lang="ko-KR" altLang="en-US" b="1">
                <a:solidFill>
                  <a:schemeClr val="lt1"/>
                </a:solidFill>
              </a:rPr>
              <a:t>회차 월말평가 </a:t>
            </a:r>
            <a:r>
              <a:rPr lang="en-US" altLang="ko-KR" b="1">
                <a:solidFill>
                  <a:schemeClr val="lt1"/>
                </a:solidFill>
              </a:rPr>
              <a:t>– REST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API</a:t>
            </a:r>
            <a:endParaRPr lang="ko-KR" altLang="en-US" b="1" dirty="0">
              <a:solidFill>
                <a:schemeClr val="lt1"/>
              </a:solidFill>
            </a:endParaRPr>
          </a:p>
        </p:txBody>
      </p:sp>
      <p:sp>
        <p:nvSpPr>
          <p:cNvPr id="7" name="Google Shape;49;p2">
            <a:extLst>
              <a:ext uri="{FF2B5EF4-FFF2-40B4-BE49-F238E27FC236}">
                <a16:creationId xmlns:a16="http://schemas.microsoft.com/office/drawing/2014/main" id="{51E71CD1-2DEC-9C78-B2AA-391FD97B3CC5}"/>
              </a:ext>
            </a:extLst>
          </p:cNvPr>
          <p:cNvSpPr/>
          <p:nvPr/>
        </p:nvSpPr>
        <p:spPr>
          <a:xfrm>
            <a:off x="12700" y="5090660"/>
            <a:ext cx="67286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70C0"/>
              </a:buClr>
              <a:buSzPts val="1600"/>
            </a:pP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</a:t>
            </a:r>
            <a:r>
              <a:rPr lang="en-US" altLang="ko-KR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 Article </a:t>
            </a:r>
            <a:r>
              <a:rPr lang="en-US" altLang="ko-KR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2;p2">
            <a:extLst>
              <a:ext uri="{FF2B5EF4-FFF2-40B4-BE49-F238E27FC236}">
                <a16:creationId xmlns:a16="http://schemas.microsoft.com/office/drawing/2014/main" id="{06AAE015-6291-EFBC-78E8-1E509D016AA6}"/>
              </a:ext>
            </a:extLst>
          </p:cNvPr>
          <p:cNvSpPr/>
          <p:nvPr/>
        </p:nvSpPr>
        <p:spPr>
          <a:xfrm>
            <a:off x="115888" y="5702352"/>
            <a:ext cx="66255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: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/v1/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article_list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ArticleSerializer</a:t>
            </a:r>
            <a:r>
              <a:rPr lang="ko-KR" alt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이용하여 새로운 </a:t>
            </a:r>
            <a:r>
              <a:rPr lang="en-US" alt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</a:t>
            </a:r>
            <a:r>
              <a:rPr lang="ko-KR" alt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생성할 수 있도록 코드를 </a:t>
            </a:r>
            <a:r>
              <a:rPr lang="ko-KR" altLang="en-US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br>
              <a:rPr lang="en-US" alt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(201 status code </a:t>
            </a:r>
            <a:r>
              <a:rPr lang="ko-KR" alt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 같이 응답</a:t>
            </a:r>
            <a:r>
              <a:rPr lang="en-US" alt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20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파일 </a:t>
            </a:r>
            <a:r>
              <a:rPr lang="en-US" altLang="ko-KR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articles/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</a:p>
        </p:txBody>
      </p:sp>
      <p:sp>
        <p:nvSpPr>
          <p:cNvPr id="2" name="Google Shape;26;p1">
            <a:extLst>
              <a:ext uri="{FF2B5EF4-FFF2-40B4-BE49-F238E27FC236}">
                <a16:creationId xmlns:a16="http://schemas.microsoft.com/office/drawing/2014/main" id="{DA85D21E-6987-5141-B36C-E40B36F3D806}"/>
              </a:ext>
            </a:extLst>
          </p:cNvPr>
          <p:cNvSpPr/>
          <p:nvPr/>
        </p:nvSpPr>
        <p:spPr>
          <a:xfrm>
            <a:off x="12700" y="31750"/>
            <a:ext cx="230051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000"/>
              <a:buFont typeface="Malgun Gothic"/>
              <a:buNone/>
            </a:pP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REST API</a:t>
            </a:r>
            <a:r>
              <a:rPr lang="ko-KR" alt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월말평가 예시</a:t>
            </a: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lang="ko-KR" altLang="en-US" sz="1000" b="1" i="0" u="none" strike="noStrike" cap="none" dirty="0">
              <a:solidFill>
                <a:srgbClr val="FF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159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115888" y="1739497"/>
            <a:ext cx="66255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: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PUT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/v1/articles/&lt;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int:article_pk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&gt;/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정보가 수정될 수 있도록 코드를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파일 </a:t>
            </a:r>
            <a:r>
              <a:rPr lang="en-US" altLang="ko-KR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articles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altLang="ko-KR" sz="12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endParaRPr lang="en-US" altLang="ko-KR" sz="12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2700" y="1127805"/>
            <a:ext cx="67286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70C0"/>
              </a:buClr>
              <a:buSzPts val="1600"/>
            </a:pPr>
            <a:r>
              <a:rPr lang="ko-KR" alt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</a:t>
            </a:r>
            <a:r>
              <a:rPr lang="en-US" altLang="ko-KR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Article Update</a:t>
            </a:r>
            <a:endParaRPr lang="en-US" altLang="ko-KR" sz="1600" b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Clr>
                <a:srgbClr val="0070C0"/>
              </a:buClr>
              <a:buSzPts val="1600"/>
            </a:pP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;p1">
            <a:extLst>
              <a:ext uri="{FF2B5EF4-FFF2-40B4-BE49-F238E27FC236}">
                <a16:creationId xmlns:a16="http://schemas.microsoft.com/office/drawing/2014/main" id="{8CD6CCFD-8109-A488-3F20-A36D93EC94CA}"/>
              </a:ext>
            </a:extLst>
          </p:cNvPr>
          <p:cNvSpPr txBox="1">
            <a:spLocks/>
          </p:cNvSpPr>
          <p:nvPr/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b="1">
                <a:solidFill>
                  <a:schemeClr val="lt1"/>
                </a:solidFill>
              </a:rPr>
              <a:t>[</a:t>
            </a:r>
            <a:r>
              <a:rPr lang="ko-KR" altLang="en-US" b="1">
                <a:solidFill>
                  <a:schemeClr val="lt1"/>
                </a:solidFill>
              </a:rPr>
              <a:t>파이썬 트랙</a:t>
            </a:r>
            <a:r>
              <a:rPr lang="en-US" altLang="ko-KR" b="1">
                <a:solidFill>
                  <a:schemeClr val="lt1"/>
                </a:solidFill>
              </a:rPr>
              <a:t>] 4</a:t>
            </a:r>
            <a:r>
              <a:rPr lang="ko-KR" altLang="en-US" b="1">
                <a:solidFill>
                  <a:schemeClr val="lt1"/>
                </a:solidFill>
              </a:rPr>
              <a:t>회차 월말평가 </a:t>
            </a:r>
            <a:r>
              <a:rPr lang="en-US" altLang="ko-KR" b="1">
                <a:solidFill>
                  <a:schemeClr val="lt1"/>
                </a:solidFill>
              </a:rPr>
              <a:t>– REST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API</a:t>
            </a:r>
            <a:endParaRPr lang="ko-KR" altLang="en-US" b="1" dirty="0">
              <a:solidFill>
                <a:schemeClr val="lt1"/>
              </a:solidFill>
            </a:endParaRPr>
          </a:p>
        </p:txBody>
      </p:sp>
      <p:sp>
        <p:nvSpPr>
          <p:cNvPr id="7" name="Google Shape;49;p2">
            <a:extLst>
              <a:ext uri="{FF2B5EF4-FFF2-40B4-BE49-F238E27FC236}">
                <a16:creationId xmlns:a16="http://schemas.microsoft.com/office/drawing/2014/main" id="{51E71CD1-2DEC-9C78-B2AA-391FD97B3CC5}"/>
              </a:ext>
            </a:extLst>
          </p:cNvPr>
          <p:cNvSpPr/>
          <p:nvPr/>
        </p:nvSpPr>
        <p:spPr>
          <a:xfrm>
            <a:off x="12700" y="5090660"/>
            <a:ext cx="67286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70C0"/>
              </a:buClr>
              <a:buSzPts val="1600"/>
            </a:pP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</a:t>
            </a:r>
            <a:r>
              <a:rPr lang="en-US" altLang="ko-KR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Article Delete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2;p2">
            <a:extLst>
              <a:ext uri="{FF2B5EF4-FFF2-40B4-BE49-F238E27FC236}">
                <a16:creationId xmlns:a16="http://schemas.microsoft.com/office/drawing/2014/main" id="{06AAE015-6291-EFBC-78E8-1E509D016AA6}"/>
              </a:ext>
            </a:extLst>
          </p:cNvPr>
          <p:cNvSpPr/>
          <p:nvPr/>
        </p:nvSpPr>
        <p:spPr>
          <a:xfrm>
            <a:off x="115888" y="5702352"/>
            <a:ext cx="66255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: DELETE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/v1/articles/&lt;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int:article_pk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&gt;/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정보가 삭제될 수 있도록 코드를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후 아래 정보가 응답으로 전달될 수 있도록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삭제된 파일의 정보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{‘msg’: ‘1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파일 삭제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’},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응답 코드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204)</a:t>
            </a:r>
            <a:endParaRPr lang="en-US" altLang="ko-KR" sz="12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ko-KR" altLang="en-US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파일 </a:t>
            </a:r>
            <a:r>
              <a:rPr lang="en-US" altLang="ko-KR" sz="120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articles/views.py</a:t>
            </a:r>
          </a:p>
        </p:txBody>
      </p:sp>
      <p:sp>
        <p:nvSpPr>
          <p:cNvPr id="2" name="Google Shape;26;p1">
            <a:extLst>
              <a:ext uri="{FF2B5EF4-FFF2-40B4-BE49-F238E27FC236}">
                <a16:creationId xmlns:a16="http://schemas.microsoft.com/office/drawing/2014/main" id="{DA85D21E-6987-5141-B36C-E40B36F3D806}"/>
              </a:ext>
            </a:extLst>
          </p:cNvPr>
          <p:cNvSpPr/>
          <p:nvPr/>
        </p:nvSpPr>
        <p:spPr>
          <a:xfrm>
            <a:off x="12700" y="31750"/>
            <a:ext cx="230051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000"/>
              <a:buFont typeface="Malgun Gothic"/>
              <a:buNone/>
            </a:pP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REST API</a:t>
            </a:r>
            <a:r>
              <a:rPr lang="ko-KR" alt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월말평가 예시</a:t>
            </a: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lang="ko-KR" altLang="en-US" sz="1000" b="1" i="0" u="none" strike="noStrike" cap="none" dirty="0">
              <a:solidFill>
                <a:srgbClr val="FF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467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115888" y="1739497"/>
            <a:ext cx="66255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article_list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함수에서 모든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목록 요청을 처리할 때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ArticleListSerializer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many=True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설정이 같이 사용되는데 그 이유를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작성하시오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2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marR="0" lvl="0" indent="-2635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endParaRPr lang="en-US" altLang="ko-KR" sz="12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12700" y="1127805"/>
            <a:ext cx="672868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70C0"/>
              </a:buClr>
              <a:buSzPts val="1600"/>
            </a:pPr>
            <a:r>
              <a:rPr lang="ko-KR" alt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</a:t>
            </a:r>
            <a:r>
              <a:rPr lang="en-US" altLang="ko-KR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[</a:t>
            </a:r>
            <a:r>
              <a:rPr lang="ko-KR" alt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서술형</a:t>
            </a:r>
            <a:r>
              <a:rPr lang="en-US" altLang="ko-KR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ArticleListSerializer</a:t>
            </a: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600" b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Clr>
                <a:srgbClr val="0070C0"/>
              </a:buClr>
              <a:buSzPts val="1600"/>
            </a:pPr>
            <a:r>
              <a:rPr lang="en-US" sz="16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</a:t>
            </a:r>
            <a:endParaRPr lang="en-US"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;p1">
            <a:extLst>
              <a:ext uri="{FF2B5EF4-FFF2-40B4-BE49-F238E27FC236}">
                <a16:creationId xmlns:a16="http://schemas.microsoft.com/office/drawing/2014/main" id="{8CD6CCFD-8109-A488-3F20-A36D93EC94CA}"/>
              </a:ext>
            </a:extLst>
          </p:cNvPr>
          <p:cNvSpPr txBox="1">
            <a:spLocks/>
          </p:cNvSpPr>
          <p:nvPr/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b="1">
                <a:solidFill>
                  <a:schemeClr val="lt1"/>
                </a:solidFill>
              </a:rPr>
              <a:t>[</a:t>
            </a:r>
            <a:r>
              <a:rPr lang="ko-KR" altLang="en-US" b="1">
                <a:solidFill>
                  <a:schemeClr val="lt1"/>
                </a:solidFill>
              </a:rPr>
              <a:t>파이썬 트랙</a:t>
            </a:r>
            <a:r>
              <a:rPr lang="en-US" altLang="ko-KR" b="1">
                <a:solidFill>
                  <a:schemeClr val="lt1"/>
                </a:solidFill>
              </a:rPr>
              <a:t>] 4</a:t>
            </a:r>
            <a:r>
              <a:rPr lang="ko-KR" altLang="en-US" b="1">
                <a:solidFill>
                  <a:schemeClr val="lt1"/>
                </a:solidFill>
              </a:rPr>
              <a:t>회차 월말평가 </a:t>
            </a:r>
            <a:r>
              <a:rPr lang="en-US" altLang="ko-KR" b="1">
                <a:solidFill>
                  <a:schemeClr val="lt1"/>
                </a:solidFill>
              </a:rPr>
              <a:t>– REST</a:t>
            </a:r>
            <a:r>
              <a:rPr lang="ko-KR" altLang="en-US" b="1">
                <a:solidFill>
                  <a:schemeClr val="lt1"/>
                </a:solidFill>
              </a:rPr>
              <a:t> </a:t>
            </a:r>
            <a:r>
              <a:rPr lang="en-US" altLang="ko-KR" b="1">
                <a:solidFill>
                  <a:schemeClr val="lt1"/>
                </a:solidFill>
              </a:rPr>
              <a:t>API</a:t>
            </a:r>
            <a:endParaRPr lang="ko-KR" altLang="en-US" b="1" dirty="0">
              <a:solidFill>
                <a:schemeClr val="lt1"/>
              </a:solidFill>
            </a:endParaRPr>
          </a:p>
        </p:txBody>
      </p:sp>
      <p:sp>
        <p:nvSpPr>
          <p:cNvPr id="2" name="Google Shape;26;p1">
            <a:extLst>
              <a:ext uri="{FF2B5EF4-FFF2-40B4-BE49-F238E27FC236}">
                <a16:creationId xmlns:a16="http://schemas.microsoft.com/office/drawing/2014/main" id="{DA85D21E-6987-5141-B36C-E40B36F3D806}"/>
              </a:ext>
            </a:extLst>
          </p:cNvPr>
          <p:cNvSpPr/>
          <p:nvPr/>
        </p:nvSpPr>
        <p:spPr>
          <a:xfrm>
            <a:off x="12700" y="31750"/>
            <a:ext cx="230051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000"/>
              <a:buFont typeface="Malgun Gothic"/>
              <a:buNone/>
            </a:pP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REST API</a:t>
            </a:r>
            <a:r>
              <a:rPr lang="ko-KR" altLang="en-US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월말평가 예시</a:t>
            </a:r>
            <a:r>
              <a:rPr lang="en-US" altLang="ko-KR" sz="1000" b="1" i="0" u="none" strike="noStrike" cap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lang="ko-KR" altLang="en-US" sz="1000" b="1" i="0" u="none" strike="noStrike" cap="none" dirty="0">
              <a:solidFill>
                <a:srgbClr val="FFFF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382073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13B4BD8A056C4790386A6040E7CFD1" ma:contentTypeVersion="14" ma:contentTypeDescription="새 문서를 만듭니다." ma:contentTypeScope="" ma:versionID="f9c395418f99e4cecfa5a260e1a923e5">
  <xsd:schema xmlns:xsd="http://www.w3.org/2001/XMLSchema" xmlns:xs="http://www.w3.org/2001/XMLSchema" xmlns:p="http://schemas.microsoft.com/office/2006/metadata/properties" xmlns:ns2="8ac307eb-12d9-434d-8280-a47ce07b356d" xmlns:ns3="8f805e87-c28d-4de3-9cfd-97861b2d07b7" targetNamespace="http://schemas.microsoft.com/office/2006/metadata/properties" ma:root="true" ma:fieldsID="59dc3a382ea8f5ab322f67fd98914471" ns2:_="" ns3:_="">
    <xsd:import namespace="8ac307eb-12d9-434d-8280-a47ce07b356d"/>
    <xsd:import namespace="8f805e87-c28d-4de3-9cfd-97861b2d0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307eb-12d9-434d-8280-a47ce07b35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9c46e051-5fa8-49ba-8aeb-00ab0dce5d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05e87-c28d-4de3-9cfd-97861b2d07b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8b60f0b-eddc-4fe4-b104-204d6cb4ead2}" ma:internalName="TaxCatchAll" ma:showField="CatchAllData" ma:web="8f805e87-c28d-4de3-9cfd-97861b2d07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805e87-c28d-4de3-9cfd-97861b2d07b7" xsi:nil="true"/>
    <lcf76f155ced4ddcb4097134ff3c332f xmlns="8ac307eb-12d9-434d-8280-a47ce07b35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663A4B-1C72-482B-A939-584066E590AF}"/>
</file>

<file path=customXml/itemProps2.xml><?xml version="1.0" encoding="utf-8"?>
<ds:datastoreItem xmlns:ds="http://schemas.openxmlformats.org/officeDocument/2006/customXml" ds:itemID="{F9AE98CD-B2C5-4078-A178-F7516B7A4A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910788-75C3-43B1-857D-73AA0697EDB5}"/>
</file>

<file path=docProps/app.xml><?xml version="1.0" encoding="utf-8"?>
<Properties xmlns="http://schemas.openxmlformats.org/officeDocument/2006/extended-properties" xmlns:vt="http://schemas.openxmlformats.org/officeDocument/2006/docPropsVTypes">
  <TotalTime>9801</TotalTime>
  <Words>688</Words>
  <Application>Microsoft Office PowerPoint</Application>
  <PresentationFormat>A4 용지(210x297mm)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Symbols</vt:lpstr>
      <vt:lpstr>Gulim</vt:lpstr>
      <vt:lpstr>Malgun Gothic</vt:lpstr>
      <vt:lpstr>Arial</vt:lpstr>
      <vt:lpstr>디자인 사용자 지정</vt:lpstr>
      <vt:lpstr>[파이썬 트랙] 4회차 월말평가 – REST API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[파이썬 트랙] 1회차 월말평가 - Python</dc:title>
  <dc:creator>Kim Moon-Jeong</dc:creator>
  <cp:lastModifiedBy>edy</cp:lastModifiedBy>
  <cp:revision>256</cp:revision>
  <dcterms:created xsi:type="dcterms:W3CDTF">2003-12-03T01:11:20Z</dcterms:created>
  <dcterms:modified xsi:type="dcterms:W3CDTF">2024-10-23T02:37:23Z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C:\Users\multicampus\Desktop\월말평가\월말 평가_양식.ppt</vt:lpwstr>
  </property>
  <property fmtid="{D5CDD505-2E9C-101B-9397-08002B2CF9AE}" pid="4" name="ContentTypeId">
    <vt:lpwstr>0x010100F013B4BD8A056C4790386A6040E7CFD1</vt:lpwstr>
  </property>
</Properties>
</file>