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4660"/>
  </p:normalViewPr>
  <p:slideViewPr>
    <p:cSldViewPr>
      <p:cViewPr>
        <p:scale>
          <a:sx n="100" d="100"/>
          <a:sy n="100" d="100"/>
        </p:scale>
        <p:origin x="-2352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935DE-34DD-4D80-AB00-24EDA18F76F3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3E6D9-621C-459B-821C-C101953AC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79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935DE-34DD-4D80-AB00-24EDA18F76F3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3E6D9-621C-459B-821C-C101953AC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94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935DE-34DD-4D80-AB00-24EDA18F76F3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3E6D9-621C-459B-821C-C101953AC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935DE-34DD-4D80-AB00-24EDA18F76F3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3E6D9-621C-459B-821C-C101953AC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55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935DE-34DD-4D80-AB00-24EDA18F76F3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3E6D9-621C-459B-821C-C101953AC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46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935DE-34DD-4D80-AB00-24EDA18F76F3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3E6D9-621C-459B-821C-C101953AC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3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935DE-34DD-4D80-AB00-24EDA18F76F3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3E6D9-621C-459B-821C-C101953AC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359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935DE-34DD-4D80-AB00-24EDA18F76F3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3E6D9-621C-459B-821C-C101953AC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346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935DE-34DD-4D80-AB00-24EDA18F76F3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3E6D9-621C-459B-821C-C101953AC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69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935DE-34DD-4D80-AB00-24EDA18F76F3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3E6D9-621C-459B-821C-C101953AC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306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935DE-34DD-4D80-AB00-24EDA18F76F3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3E6D9-621C-459B-821C-C101953AC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0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935DE-34DD-4D80-AB00-24EDA18F76F3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3E6D9-621C-459B-821C-C101953AC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29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196752"/>
            <a:ext cx="9046447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116632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Flowchart(mid term exam)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1322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대체 처리 3"/>
          <p:cNvSpPr/>
          <p:nvPr/>
        </p:nvSpPr>
        <p:spPr>
          <a:xfrm>
            <a:off x="1190600" y="161400"/>
            <a:ext cx="714129" cy="270504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ysClr val="windowText" lastClr="000000"/>
                </a:solidFill>
              </a:rPr>
              <a:t>Start</a:t>
            </a:r>
            <a:endParaRPr lang="ko-KR" altLang="en-US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순서도: 준비 17"/>
          <p:cNvSpPr/>
          <p:nvPr/>
        </p:nvSpPr>
        <p:spPr>
          <a:xfrm>
            <a:off x="753826" y="746078"/>
            <a:ext cx="1598252" cy="306658"/>
          </a:xfrm>
          <a:prstGeom prst="flowChartPreparat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구조체 </a:t>
            </a:r>
            <a:r>
              <a:rPr lang="en-US" altLang="ko-KR" sz="1000" dirty="0" smtClean="0">
                <a:solidFill>
                  <a:sysClr val="windowText" lastClr="000000"/>
                </a:solidFill>
              </a:rPr>
              <a:t>student </a:t>
            </a:r>
            <a:r>
              <a:rPr lang="ko-KR" altLang="en-US" sz="1000" dirty="0" smtClean="0">
                <a:solidFill>
                  <a:sysClr val="windowText" lastClr="000000"/>
                </a:solidFill>
              </a:rPr>
              <a:t>선언 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9" name="순서도: 준비 18"/>
          <p:cNvSpPr/>
          <p:nvPr/>
        </p:nvSpPr>
        <p:spPr>
          <a:xfrm>
            <a:off x="627566" y="1287810"/>
            <a:ext cx="1856202" cy="648072"/>
          </a:xfrm>
          <a:prstGeom prst="flowChartPreparat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1000" dirty="0" smtClean="0">
                <a:solidFill>
                  <a:sysClr val="windowText" lastClr="000000"/>
                </a:solidFill>
              </a:rPr>
              <a:t>name, major, </a:t>
            </a:r>
            <a:r>
              <a:rPr lang="en-US" altLang="ko-KR" sz="1000" dirty="0" err="1" smtClean="0">
                <a:solidFill>
                  <a:sysClr val="windowText" lastClr="000000"/>
                </a:solidFill>
              </a:rPr>
              <a:t>idno</a:t>
            </a:r>
            <a:r>
              <a:rPr lang="en-US" altLang="ko-KR" sz="1000" dirty="0" smtClean="0">
                <a:solidFill>
                  <a:sysClr val="windowText" lastClr="000000"/>
                </a:solidFill>
              </a:rPr>
              <a:t>, </a:t>
            </a:r>
            <a:r>
              <a:rPr lang="en-US" altLang="ko-KR" sz="1000" dirty="0" err="1" smtClean="0">
                <a:solidFill>
                  <a:sysClr val="windowText" lastClr="000000"/>
                </a:solidFill>
              </a:rPr>
              <a:t>yearhead</a:t>
            </a:r>
            <a:r>
              <a:rPr lang="en-US" altLang="ko-KR" sz="1000" dirty="0" smtClean="0">
                <a:solidFill>
                  <a:sysClr val="windowText" lastClr="000000"/>
                </a:solidFill>
              </a:rPr>
              <a:t>, nation, gender, </a:t>
            </a:r>
            <a:r>
              <a:rPr lang="en-US" altLang="ko-KR" sz="1000" dirty="0" err="1" smtClean="0">
                <a:solidFill>
                  <a:sysClr val="windowText" lastClr="000000"/>
                </a:solidFill>
              </a:rPr>
              <a:t>yuncheck</a:t>
            </a:r>
            <a:r>
              <a:rPr lang="en-US" altLang="ko-KR" sz="1000" dirty="0" smtClean="0">
                <a:solidFill>
                  <a:sysClr val="windowText" lastClr="000000"/>
                </a:solidFill>
              </a:rPr>
              <a:t>, buffer, year </a:t>
            </a:r>
            <a:r>
              <a:rPr lang="ko-KR" altLang="en-US" sz="1000" dirty="0" smtClean="0">
                <a:solidFill>
                  <a:sysClr val="windowText" lastClr="000000"/>
                </a:solidFill>
              </a:rPr>
              <a:t>선언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0" name="순서도: 준비 19"/>
          <p:cNvSpPr/>
          <p:nvPr/>
        </p:nvSpPr>
        <p:spPr>
          <a:xfrm>
            <a:off x="753826" y="2185814"/>
            <a:ext cx="1598252" cy="420302"/>
          </a:xfrm>
          <a:prstGeom prst="flowChartPreparat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구조체 </a:t>
            </a:r>
            <a:r>
              <a:rPr lang="en-US" altLang="ko-KR" sz="1000" dirty="0" smtClean="0">
                <a:solidFill>
                  <a:sysClr val="windowText" lastClr="000000"/>
                </a:solidFill>
              </a:rPr>
              <a:t>student</a:t>
            </a:r>
            <a:r>
              <a:rPr lang="ko-KR" altLang="en-US" sz="1000" dirty="0" smtClean="0">
                <a:solidFill>
                  <a:sysClr val="windowText" lastClr="000000"/>
                </a:solidFill>
              </a:rPr>
              <a:t>를 새로운 이름 </a:t>
            </a:r>
            <a:r>
              <a:rPr lang="en-US" altLang="ko-KR" sz="1000" dirty="0" err="1" smtClean="0">
                <a:solidFill>
                  <a:sysClr val="windowText" lastClr="000000"/>
                </a:solidFill>
              </a:rPr>
              <a:t>std</a:t>
            </a:r>
            <a:r>
              <a:rPr lang="ko-KR" altLang="en-US" sz="1000" dirty="0" smtClean="0">
                <a:solidFill>
                  <a:sysClr val="windowText" lastClr="000000"/>
                </a:solidFill>
              </a:rPr>
              <a:t>로 정의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1" name="순서도: 준비 20"/>
          <p:cNvSpPr/>
          <p:nvPr/>
        </p:nvSpPr>
        <p:spPr>
          <a:xfrm>
            <a:off x="753826" y="2896369"/>
            <a:ext cx="1598252" cy="420302"/>
          </a:xfrm>
          <a:prstGeom prst="flowChartPreparat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altLang="ko-KR" sz="1000" dirty="0" smtClean="0">
                <a:solidFill>
                  <a:sysClr val="windowText" lastClr="000000"/>
                </a:solidFill>
              </a:rPr>
              <a:t>, j </a:t>
            </a:r>
            <a:r>
              <a:rPr lang="ko-KR" altLang="en-US" sz="1000" dirty="0" smtClean="0">
                <a:solidFill>
                  <a:sysClr val="windowText" lastClr="000000"/>
                </a:solidFill>
              </a:rPr>
              <a:t>선언</a:t>
            </a:r>
            <a:endParaRPr lang="en-US" altLang="ko-KR" sz="10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구조체 </a:t>
            </a:r>
            <a:r>
              <a:rPr lang="en-US" altLang="ko-KR" sz="1000" dirty="0" err="1" smtClean="0">
                <a:solidFill>
                  <a:sysClr val="windowText" lastClr="000000"/>
                </a:solidFill>
              </a:rPr>
              <a:t>std</a:t>
            </a:r>
            <a:r>
              <a:rPr lang="ko-KR" altLang="en-US" sz="1000" dirty="0" smtClean="0">
                <a:solidFill>
                  <a:sysClr val="windowText" lastClr="000000"/>
                </a:solidFill>
              </a:rPr>
              <a:t>형 배열 선언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547664" y="476672"/>
            <a:ext cx="5288" cy="252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데이터 26"/>
          <p:cNvSpPr/>
          <p:nvPr/>
        </p:nvSpPr>
        <p:spPr>
          <a:xfrm>
            <a:off x="753826" y="3573016"/>
            <a:ext cx="1598252" cy="360040"/>
          </a:xfrm>
          <a:prstGeom prst="flowChartInputOutpu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수식입력 안내문 출력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8" name="순서도: 처리 27"/>
          <p:cNvSpPr/>
          <p:nvPr/>
        </p:nvSpPr>
        <p:spPr>
          <a:xfrm>
            <a:off x="840468" y="4159582"/>
            <a:ext cx="1367992" cy="288032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altLang="ko-KR" sz="100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altLang="ko-KR" sz="1000" dirty="0" smtClean="0">
                <a:solidFill>
                  <a:sysClr val="windowText" lastClr="000000"/>
                </a:solidFill>
              </a:rPr>
              <a:t> = 0;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0" name="순서도: 판단 29"/>
          <p:cNvSpPr/>
          <p:nvPr/>
        </p:nvSpPr>
        <p:spPr>
          <a:xfrm>
            <a:off x="899752" y="4662661"/>
            <a:ext cx="1260000" cy="540000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altLang="ko-KR" sz="1000" dirty="0" smtClean="0">
                <a:solidFill>
                  <a:sysClr val="windowText" lastClr="000000"/>
                </a:solidFill>
              </a:rPr>
              <a:t> &lt; 3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1" name="순서도: 처리 30"/>
          <p:cNvSpPr/>
          <p:nvPr/>
        </p:nvSpPr>
        <p:spPr>
          <a:xfrm>
            <a:off x="899752" y="5445224"/>
            <a:ext cx="1367992" cy="432048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이름</a:t>
            </a:r>
            <a:r>
              <a:rPr lang="en-US" altLang="ko-KR" sz="10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000" dirty="0" smtClean="0">
                <a:solidFill>
                  <a:sysClr val="windowText" lastClr="000000"/>
                </a:solidFill>
              </a:rPr>
              <a:t>학과</a:t>
            </a:r>
            <a:r>
              <a:rPr lang="en-US" altLang="ko-KR" sz="10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000" dirty="0" smtClean="0">
                <a:solidFill>
                  <a:sysClr val="windowText" lastClr="000000"/>
                </a:solidFill>
              </a:rPr>
              <a:t>주민등록번호를</a:t>
            </a:r>
            <a:r>
              <a:rPr lang="en-US" altLang="ko-KR" sz="10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000" dirty="0" smtClean="0">
                <a:solidFill>
                  <a:sysClr val="windowText" lastClr="000000"/>
                </a:solidFill>
              </a:rPr>
              <a:t>입력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2" name="순서도: 처리 31"/>
          <p:cNvSpPr/>
          <p:nvPr/>
        </p:nvSpPr>
        <p:spPr>
          <a:xfrm>
            <a:off x="45391" y="5570190"/>
            <a:ext cx="638177" cy="288032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i</a:t>
            </a:r>
            <a:r>
              <a:rPr lang="en-US" altLang="ko-KR" sz="1000" dirty="0" smtClean="0">
                <a:solidFill>
                  <a:sysClr val="windowText" lastClr="000000"/>
                </a:solidFill>
              </a:rPr>
              <a:t> = i+1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1534964" y="4457517"/>
            <a:ext cx="0" cy="2159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1524464" y="5229235"/>
            <a:ext cx="0" cy="2159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1524464" y="5900595"/>
            <a:ext cx="0" cy="34785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350893" y="4929624"/>
            <a:ext cx="45947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338109" y="6453336"/>
            <a:ext cx="34545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2195736" y="4923136"/>
            <a:ext cx="7202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1548502" y="1081981"/>
            <a:ext cx="3612" cy="18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1548502" y="1952864"/>
            <a:ext cx="3612" cy="216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1548502" y="2634844"/>
            <a:ext cx="3612" cy="252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1543214" y="3326196"/>
            <a:ext cx="3612" cy="252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1537088" y="3951007"/>
            <a:ext cx="5288" cy="216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V="1">
            <a:off x="345430" y="5879097"/>
            <a:ext cx="0" cy="57423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V="1">
            <a:off x="352103" y="4961655"/>
            <a:ext cx="0" cy="5886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H="1">
            <a:off x="1552952" y="5985301"/>
            <a:ext cx="174219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 flipH="1">
            <a:off x="3275855" y="6651376"/>
            <a:ext cx="1227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9324528" y="376089"/>
            <a:ext cx="0" cy="5270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순서도: 판단 72"/>
          <p:cNvSpPr/>
          <p:nvPr/>
        </p:nvSpPr>
        <p:spPr>
          <a:xfrm>
            <a:off x="9839942" y="70524"/>
            <a:ext cx="1584177" cy="409114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smtClean="0">
                <a:solidFill>
                  <a:sysClr val="windowText" lastClr="000000"/>
                </a:solidFill>
              </a:rPr>
              <a:t>주민번호 앞 </a:t>
            </a:r>
            <a:r>
              <a:rPr lang="en-US" altLang="ko-KR" sz="800" dirty="0" smtClean="0">
                <a:solidFill>
                  <a:sysClr val="windowText" lastClr="000000"/>
                </a:solidFill>
              </a:rPr>
              <a:t>7</a:t>
            </a:r>
            <a:r>
              <a:rPr lang="ko-KR" altLang="en-US" sz="800" dirty="0" smtClean="0">
                <a:solidFill>
                  <a:sysClr val="windowText" lastClr="000000"/>
                </a:solidFill>
              </a:rPr>
              <a:t>번째 자리 </a:t>
            </a:r>
            <a:r>
              <a:rPr lang="en-US" altLang="ko-KR" sz="800" dirty="0" smtClean="0">
                <a:solidFill>
                  <a:sysClr val="windowText" lastClr="000000"/>
                </a:solidFill>
              </a:rPr>
              <a:t>==1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79" name="직선 화살표 연결선 78"/>
          <p:cNvCxnSpPr/>
          <p:nvPr/>
        </p:nvCxnSpPr>
        <p:spPr>
          <a:xfrm>
            <a:off x="11501460" y="275081"/>
            <a:ext cx="25936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1525038" y="44624"/>
            <a:ext cx="2357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Y</a:t>
            </a:r>
            <a:endParaRPr lang="ko-KR" altLang="en-US" sz="1000" dirty="0"/>
          </a:p>
        </p:txBody>
      </p:sp>
      <p:sp>
        <p:nvSpPr>
          <p:cNvPr id="81" name="순서도: 처리 80"/>
          <p:cNvSpPr/>
          <p:nvPr/>
        </p:nvSpPr>
        <p:spPr>
          <a:xfrm>
            <a:off x="11848389" y="52518"/>
            <a:ext cx="1367992" cy="463879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solidFill>
                  <a:sysClr val="windowText" lastClr="000000"/>
                </a:solidFill>
              </a:rPr>
              <a:t>yearhead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 smtClean="0">
                <a:solidFill>
                  <a:sysClr val="windowText" lastClr="000000"/>
                </a:solidFill>
              </a:rPr>
              <a:t>= 19</a:t>
            </a:r>
          </a:p>
          <a:p>
            <a:r>
              <a:rPr lang="en-US" altLang="ko-KR" sz="1000" dirty="0" smtClean="0">
                <a:solidFill>
                  <a:sysClr val="windowText" lastClr="000000"/>
                </a:solidFill>
              </a:rPr>
              <a:t>nation = </a:t>
            </a:r>
            <a:r>
              <a:rPr lang="ko-KR" altLang="en-US" sz="1000" dirty="0" smtClean="0">
                <a:solidFill>
                  <a:sysClr val="windowText" lastClr="000000"/>
                </a:solidFill>
              </a:rPr>
              <a:t>대한민국</a:t>
            </a:r>
            <a:endParaRPr lang="en-US" altLang="ko-KR" sz="1000" dirty="0" smtClean="0">
              <a:solidFill>
                <a:sysClr val="windowText" lastClr="000000"/>
              </a:solidFill>
            </a:endParaRPr>
          </a:p>
          <a:p>
            <a:r>
              <a:rPr lang="en-US" altLang="ko-KR" sz="1000" dirty="0">
                <a:solidFill>
                  <a:sysClr val="windowText" lastClr="000000"/>
                </a:solidFill>
              </a:rPr>
              <a:t>g</a:t>
            </a:r>
            <a:r>
              <a:rPr lang="en-US" altLang="ko-KR" sz="1000" dirty="0" smtClean="0">
                <a:solidFill>
                  <a:sysClr val="windowText" lastClr="000000"/>
                </a:solidFill>
              </a:rPr>
              <a:t>ender = </a:t>
            </a:r>
            <a:r>
              <a:rPr lang="ko-KR" altLang="en-US" sz="1000" dirty="0" smtClean="0">
                <a:solidFill>
                  <a:sysClr val="windowText" lastClr="000000"/>
                </a:solidFill>
              </a:rPr>
              <a:t>남자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11501460" y="840222"/>
            <a:ext cx="25936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1525038" y="609765"/>
            <a:ext cx="2357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Y</a:t>
            </a:r>
            <a:endParaRPr lang="ko-KR" altLang="en-US" sz="1000" dirty="0"/>
          </a:p>
        </p:txBody>
      </p:sp>
      <p:sp>
        <p:nvSpPr>
          <p:cNvPr id="85" name="순서도: 처리 84"/>
          <p:cNvSpPr/>
          <p:nvPr/>
        </p:nvSpPr>
        <p:spPr>
          <a:xfrm>
            <a:off x="11848389" y="617659"/>
            <a:ext cx="1367992" cy="463879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solidFill>
                  <a:sysClr val="windowText" lastClr="000000"/>
                </a:solidFill>
              </a:rPr>
              <a:t>yearhead</a:t>
            </a:r>
            <a:r>
              <a:rPr lang="en-US" altLang="ko-KR" sz="1000" dirty="0" smtClean="0">
                <a:solidFill>
                  <a:sysClr val="windowText" lastClr="000000"/>
                </a:solidFill>
              </a:rPr>
              <a:t> = 19</a:t>
            </a:r>
          </a:p>
          <a:p>
            <a:r>
              <a:rPr lang="en-US" altLang="ko-KR" sz="1000" dirty="0" smtClean="0">
                <a:solidFill>
                  <a:sysClr val="windowText" lastClr="000000"/>
                </a:solidFill>
              </a:rPr>
              <a:t>nation = </a:t>
            </a:r>
            <a:r>
              <a:rPr lang="ko-KR" altLang="en-US" sz="1000" dirty="0" smtClean="0">
                <a:solidFill>
                  <a:sysClr val="windowText" lastClr="000000"/>
                </a:solidFill>
              </a:rPr>
              <a:t>대한민국</a:t>
            </a:r>
            <a:endParaRPr lang="en-US" altLang="ko-KR" sz="1000" dirty="0" smtClean="0">
              <a:solidFill>
                <a:sysClr val="windowText" lastClr="000000"/>
              </a:solidFill>
            </a:endParaRPr>
          </a:p>
          <a:p>
            <a:r>
              <a:rPr lang="en-US" altLang="ko-KR" sz="1000" dirty="0" smtClean="0">
                <a:solidFill>
                  <a:sysClr val="windowText" lastClr="000000"/>
                </a:solidFill>
              </a:rPr>
              <a:t>gender =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여</a:t>
            </a:r>
            <a:r>
              <a:rPr lang="ko-KR" altLang="en-US" sz="1000" dirty="0" smtClean="0">
                <a:solidFill>
                  <a:sysClr val="windowText" lastClr="000000"/>
                </a:solidFill>
              </a:rPr>
              <a:t>자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10560979" y="494324"/>
            <a:ext cx="5288" cy="1422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0560979" y="437174"/>
            <a:ext cx="2357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N</a:t>
            </a:r>
            <a:endParaRPr lang="ko-KR" altLang="en-US" sz="1000" dirty="0"/>
          </a:p>
        </p:txBody>
      </p:sp>
      <p:cxnSp>
        <p:nvCxnSpPr>
          <p:cNvPr id="91" name="직선 화살표 연결선 90"/>
          <p:cNvCxnSpPr/>
          <p:nvPr/>
        </p:nvCxnSpPr>
        <p:spPr>
          <a:xfrm>
            <a:off x="11501460" y="1435336"/>
            <a:ext cx="25936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1525038" y="1204879"/>
            <a:ext cx="2357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Y</a:t>
            </a:r>
            <a:endParaRPr lang="ko-KR" altLang="en-US" sz="1000" dirty="0"/>
          </a:p>
        </p:txBody>
      </p:sp>
      <p:sp>
        <p:nvSpPr>
          <p:cNvPr id="93" name="순서도: 처리 92"/>
          <p:cNvSpPr/>
          <p:nvPr/>
        </p:nvSpPr>
        <p:spPr>
          <a:xfrm>
            <a:off x="11848389" y="1212773"/>
            <a:ext cx="1367992" cy="463879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solidFill>
                  <a:sysClr val="windowText" lastClr="000000"/>
                </a:solidFill>
              </a:rPr>
              <a:t>yearhead</a:t>
            </a:r>
            <a:r>
              <a:rPr lang="en-US" altLang="ko-KR" sz="1000" dirty="0" smtClean="0">
                <a:solidFill>
                  <a:sysClr val="windowText" lastClr="000000"/>
                </a:solidFill>
              </a:rPr>
              <a:t> = 20</a:t>
            </a:r>
          </a:p>
          <a:p>
            <a:r>
              <a:rPr lang="en-US" altLang="ko-KR" sz="1000" dirty="0" smtClean="0">
                <a:solidFill>
                  <a:sysClr val="windowText" lastClr="000000"/>
                </a:solidFill>
              </a:rPr>
              <a:t>nation = </a:t>
            </a:r>
            <a:r>
              <a:rPr lang="ko-KR" altLang="en-US" sz="1000" dirty="0" smtClean="0">
                <a:solidFill>
                  <a:sysClr val="windowText" lastClr="000000"/>
                </a:solidFill>
              </a:rPr>
              <a:t>대한민국</a:t>
            </a:r>
            <a:endParaRPr lang="en-US" altLang="ko-KR" sz="1000" dirty="0" smtClean="0">
              <a:solidFill>
                <a:sysClr val="windowText" lastClr="000000"/>
              </a:solidFill>
            </a:endParaRPr>
          </a:p>
          <a:p>
            <a:r>
              <a:rPr lang="en-US" altLang="ko-KR" sz="1000" dirty="0" smtClean="0">
                <a:solidFill>
                  <a:sysClr val="windowText" lastClr="000000"/>
                </a:solidFill>
              </a:rPr>
              <a:t>gender = </a:t>
            </a:r>
            <a:r>
              <a:rPr lang="ko-KR" altLang="en-US" sz="1000" dirty="0" smtClean="0">
                <a:solidFill>
                  <a:sysClr val="windowText" lastClr="000000"/>
                </a:solidFill>
              </a:rPr>
              <a:t>남자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97" name="직선 화살표 연결선 96"/>
          <p:cNvCxnSpPr/>
          <p:nvPr/>
        </p:nvCxnSpPr>
        <p:spPr>
          <a:xfrm>
            <a:off x="11501460" y="2020925"/>
            <a:ext cx="25936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1525038" y="1790468"/>
            <a:ext cx="2357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Y</a:t>
            </a:r>
            <a:endParaRPr lang="ko-KR" altLang="en-US" sz="1000" dirty="0"/>
          </a:p>
        </p:txBody>
      </p:sp>
      <p:sp>
        <p:nvSpPr>
          <p:cNvPr id="99" name="순서도: 처리 98"/>
          <p:cNvSpPr/>
          <p:nvPr/>
        </p:nvSpPr>
        <p:spPr>
          <a:xfrm>
            <a:off x="11848389" y="1798362"/>
            <a:ext cx="1367992" cy="463879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solidFill>
                  <a:sysClr val="windowText" lastClr="000000"/>
                </a:solidFill>
              </a:rPr>
              <a:t>yearhead</a:t>
            </a:r>
            <a:r>
              <a:rPr lang="en-US" altLang="ko-KR" sz="1000" dirty="0" smtClean="0">
                <a:solidFill>
                  <a:sysClr val="windowText" lastClr="000000"/>
                </a:solidFill>
              </a:rPr>
              <a:t> = 20</a:t>
            </a:r>
          </a:p>
          <a:p>
            <a:r>
              <a:rPr lang="en-US" altLang="ko-KR" sz="1000" dirty="0" smtClean="0">
                <a:solidFill>
                  <a:sysClr val="windowText" lastClr="000000"/>
                </a:solidFill>
              </a:rPr>
              <a:t>nation = </a:t>
            </a:r>
            <a:r>
              <a:rPr lang="ko-KR" altLang="en-US" sz="1000" dirty="0" smtClean="0">
                <a:solidFill>
                  <a:sysClr val="windowText" lastClr="000000"/>
                </a:solidFill>
              </a:rPr>
              <a:t>대한민국</a:t>
            </a:r>
            <a:endParaRPr lang="en-US" altLang="ko-KR" sz="1000" dirty="0" smtClean="0">
              <a:solidFill>
                <a:sysClr val="windowText" lastClr="000000"/>
              </a:solidFill>
            </a:endParaRPr>
          </a:p>
          <a:p>
            <a:r>
              <a:rPr lang="en-US" altLang="ko-KR" sz="1000" dirty="0" smtClean="0">
                <a:solidFill>
                  <a:sysClr val="windowText" lastClr="000000"/>
                </a:solidFill>
              </a:rPr>
              <a:t>gender = </a:t>
            </a:r>
            <a:r>
              <a:rPr lang="ko-KR" altLang="en-US" sz="1000" dirty="0" smtClean="0">
                <a:solidFill>
                  <a:sysClr val="windowText" lastClr="000000"/>
                </a:solidFill>
              </a:rPr>
              <a:t>여자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103" name="직선 화살표 연결선 102"/>
          <p:cNvCxnSpPr/>
          <p:nvPr/>
        </p:nvCxnSpPr>
        <p:spPr>
          <a:xfrm>
            <a:off x="11501460" y="2625564"/>
            <a:ext cx="25936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1525038" y="2395107"/>
            <a:ext cx="2357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Y</a:t>
            </a:r>
            <a:endParaRPr lang="ko-KR" altLang="en-US" sz="1000" dirty="0"/>
          </a:p>
        </p:txBody>
      </p:sp>
      <p:sp>
        <p:nvSpPr>
          <p:cNvPr id="105" name="순서도: 처리 104"/>
          <p:cNvSpPr/>
          <p:nvPr/>
        </p:nvSpPr>
        <p:spPr>
          <a:xfrm>
            <a:off x="11848389" y="2403001"/>
            <a:ext cx="1367992" cy="463879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solidFill>
                  <a:sysClr val="windowText" lastClr="000000"/>
                </a:solidFill>
              </a:rPr>
              <a:t>yearhead</a:t>
            </a:r>
            <a:r>
              <a:rPr lang="en-US" altLang="ko-KR" sz="1000" dirty="0" smtClean="0">
                <a:solidFill>
                  <a:sysClr val="windowText" lastClr="000000"/>
                </a:solidFill>
              </a:rPr>
              <a:t> = 19</a:t>
            </a:r>
          </a:p>
          <a:p>
            <a:r>
              <a:rPr lang="en-US" altLang="ko-KR" sz="1000" dirty="0" smtClean="0">
                <a:solidFill>
                  <a:sysClr val="windowText" lastClr="000000"/>
                </a:solidFill>
              </a:rPr>
              <a:t>nation = </a:t>
            </a:r>
            <a:r>
              <a:rPr lang="ko-KR" altLang="en-US" sz="1000" dirty="0" smtClean="0">
                <a:solidFill>
                  <a:sysClr val="windowText" lastClr="000000"/>
                </a:solidFill>
              </a:rPr>
              <a:t>외국</a:t>
            </a:r>
            <a:endParaRPr lang="en-US" altLang="ko-KR" sz="1000" dirty="0" smtClean="0">
              <a:solidFill>
                <a:sysClr val="windowText" lastClr="000000"/>
              </a:solidFill>
            </a:endParaRPr>
          </a:p>
          <a:p>
            <a:r>
              <a:rPr lang="en-US" altLang="ko-KR" sz="1000" dirty="0" smtClean="0">
                <a:solidFill>
                  <a:sysClr val="windowText" lastClr="000000"/>
                </a:solidFill>
              </a:rPr>
              <a:t>gender = </a:t>
            </a:r>
            <a:r>
              <a:rPr lang="ko-KR" altLang="en-US" sz="1000" dirty="0" smtClean="0">
                <a:solidFill>
                  <a:sysClr val="windowText" lastClr="000000"/>
                </a:solidFill>
              </a:rPr>
              <a:t>남자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109" name="직선 화살표 연결선 108"/>
          <p:cNvCxnSpPr/>
          <p:nvPr/>
        </p:nvCxnSpPr>
        <p:spPr>
          <a:xfrm>
            <a:off x="11501460" y="3226011"/>
            <a:ext cx="25936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1525038" y="2995554"/>
            <a:ext cx="2357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Y</a:t>
            </a:r>
            <a:endParaRPr lang="ko-KR" altLang="en-US" sz="1000" dirty="0"/>
          </a:p>
        </p:txBody>
      </p:sp>
      <p:sp>
        <p:nvSpPr>
          <p:cNvPr id="111" name="순서도: 처리 110"/>
          <p:cNvSpPr/>
          <p:nvPr/>
        </p:nvSpPr>
        <p:spPr>
          <a:xfrm>
            <a:off x="11848389" y="3003448"/>
            <a:ext cx="1367992" cy="463879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solidFill>
                  <a:sysClr val="windowText" lastClr="000000"/>
                </a:solidFill>
              </a:rPr>
              <a:t>yearhead</a:t>
            </a:r>
            <a:r>
              <a:rPr lang="en-US" altLang="ko-KR" sz="1000" dirty="0" smtClean="0">
                <a:solidFill>
                  <a:sysClr val="windowText" lastClr="000000"/>
                </a:solidFill>
              </a:rPr>
              <a:t> = 19</a:t>
            </a:r>
          </a:p>
          <a:p>
            <a:r>
              <a:rPr lang="en-US" altLang="ko-KR" sz="1000" dirty="0" smtClean="0">
                <a:solidFill>
                  <a:sysClr val="windowText" lastClr="000000"/>
                </a:solidFill>
              </a:rPr>
              <a:t>nation = </a:t>
            </a:r>
            <a:r>
              <a:rPr lang="ko-KR" altLang="en-US" sz="1000" dirty="0" smtClean="0">
                <a:solidFill>
                  <a:sysClr val="windowText" lastClr="000000"/>
                </a:solidFill>
              </a:rPr>
              <a:t>외국</a:t>
            </a:r>
            <a:endParaRPr lang="en-US" altLang="ko-KR" sz="1000" dirty="0" smtClean="0">
              <a:solidFill>
                <a:sysClr val="windowText" lastClr="000000"/>
              </a:solidFill>
            </a:endParaRPr>
          </a:p>
          <a:p>
            <a:r>
              <a:rPr lang="en-US" altLang="ko-KR" sz="1000" dirty="0" smtClean="0">
                <a:solidFill>
                  <a:sysClr val="windowText" lastClr="000000"/>
                </a:solidFill>
              </a:rPr>
              <a:t>gender = </a:t>
            </a:r>
            <a:r>
              <a:rPr lang="ko-KR" altLang="en-US" sz="1000" dirty="0" smtClean="0">
                <a:solidFill>
                  <a:sysClr val="windowText" lastClr="000000"/>
                </a:solidFill>
              </a:rPr>
              <a:t>여자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115" name="직선 화살표 연결선 114"/>
          <p:cNvCxnSpPr/>
          <p:nvPr/>
        </p:nvCxnSpPr>
        <p:spPr>
          <a:xfrm>
            <a:off x="11501460" y="3811600"/>
            <a:ext cx="25936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1525038" y="3581143"/>
            <a:ext cx="2357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Y</a:t>
            </a:r>
            <a:endParaRPr lang="ko-KR" altLang="en-US" sz="1000" dirty="0"/>
          </a:p>
        </p:txBody>
      </p:sp>
      <p:sp>
        <p:nvSpPr>
          <p:cNvPr id="117" name="순서도: 처리 116"/>
          <p:cNvSpPr/>
          <p:nvPr/>
        </p:nvSpPr>
        <p:spPr>
          <a:xfrm>
            <a:off x="11848389" y="3589037"/>
            <a:ext cx="1367992" cy="463879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solidFill>
                  <a:sysClr val="windowText" lastClr="000000"/>
                </a:solidFill>
              </a:rPr>
              <a:t>yearhead</a:t>
            </a:r>
            <a:r>
              <a:rPr lang="en-US" altLang="ko-KR" sz="1000" dirty="0" smtClean="0">
                <a:solidFill>
                  <a:sysClr val="windowText" lastClr="000000"/>
                </a:solidFill>
              </a:rPr>
              <a:t> = 20</a:t>
            </a:r>
          </a:p>
          <a:p>
            <a:r>
              <a:rPr lang="en-US" altLang="ko-KR" sz="1000" dirty="0" smtClean="0">
                <a:solidFill>
                  <a:sysClr val="windowText" lastClr="000000"/>
                </a:solidFill>
              </a:rPr>
              <a:t>nation = </a:t>
            </a:r>
            <a:r>
              <a:rPr lang="ko-KR" altLang="en-US" sz="1000" dirty="0" smtClean="0">
                <a:solidFill>
                  <a:sysClr val="windowText" lastClr="000000"/>
                </a:solidFill>
              </a:rPr>
              <a:t>외국</a:t>
            </a:r>
            <a:endParaRPr lang="en-US" altLang="ko-KR" sz="1000" dirty="0" smtClean="0">
              <a:solidFill>
                <a:sysClr val="windowText" lastClr="000000"/>
              </a:solidFill>
            </a:endParaRPr>
          </a:p>
          <a:p>
            <a:r>
              <a:rPr lang="en-US" altLang="ko-KR" sz="1000" dirty="0" smtClean="0">
                <a:solidFill>
                  <a:sysClr val="windowText" lastClr="000000"/>
                </a:solidFill>
              </a:rPr>
              <a:t>gender = </a:t>
            </a:r>
            <a:r>
              <a:rPr lang="ko-KR" altLang="en-US" sz="1000" dirty="0" smtClean="0">
                <a:solidFill>
                  <a:sysClr val="windowText" lastClr="000000"/>
                </a:solidFill>
              </a:rPr>
              <a:t>남자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121" name="직선 화살표 연결선 120"/>
          <p:cNvCxnSpPr/>
          <p:nvPr/>
        </p:nvCxnSpPr>
        <p:spPr>
          <a:xfrm>
            <a:off x="11501460" y="4387664"/>
            <a:ext cx="25936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1525038" y="4157207"/>
            <a:ext cx="2357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Y</a:t>
            </a:r>
            <a:endParaRPr lang="ko-KR" altLang="en-US" sz="1000" dirty="0"/>
          </a:p>
        </p:txBody>
      </p:sp>
      <p:sp>
        <p:nvSpPr>
          <p:cNvPr id="123" name="순서도: 처리 122"/>
          <p:cNvSpPr/>
          <p:nvPr/>
        </p:nvSpPr>
        <p:spPr>
          <a:xfrm>
            <a:off x="11848389" y="4165101"/>
            <a:ext cx="1367992" cy="463879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solidFill>
                  <a:sysClr val="windowText" lastClr="000000"/>
                </a:solidFill>
              </a:rPr>
              <a:t>yearhead</a:t>
            </a:r>
            <a:r>
              <a:rPr lang="en-US" altLang="ko-KR" sz="1000" dirty="0" smtClean="0">
                <a:solidFill>
                  <a:sysClr val="windowText" lastClr="000000"/>
                </a:solidFill>
              </a:rPr>
              <a:t> = 20</a:t>
            </a:r>
          </a:p>
          <a:p>
            <a:r>
              <a:rPr lang="en-US" altLang="ko-KR" sz="1000" dirty="0" smtClean="0">
                <a:solidFill>
                  <a:sysClr val="windowText" lastClr="000000"/>
                </a:solidFill>
              </a:rPr>
              <a:t>nation = </a:t>
            </a:r>
            <a:r>
              <a:rPr lang="ko-KR" altLang="en-US" sz="1000" dirty="0" smtClean="0">
                <a:solidFill>
                  <a:sysClr val="windowText" lastClr="000000"/>
                </a:solidFill>
              </a:rPr>
              <a:t>외국</a:t>
            </a:r>
            <a:endParaRPr lang="en-US" altLang="ko-KR" sz="1000" dirty="0" smtClean="0">
              <a:solidFill>
                <a:sysClr val="windowText" lastClr="000000"/>
              </a:solidFill>
            </a:endParaRPr>
          </a:p>
          <a:p>
            <a:r>
              <a:rPr lang="en-US" altLang="ko-KR" sz="1000" dirty="0" smtClean="0">
                <a:solidFill>
                  <a:sysClr val="windowText" lastClr="000000"/>
                </a:solidFill>
              </a:rPr>
              <a:t>gender = </a:t>
            </a:r>
            <a:r>
              <a:rPr lang="ko-KR" altLang="en-US" sz="1000" dirty="0" smtClean="0">
                <a:solidFill>
                  <a:sysClr val="windowText" lastClr="000000"/>
                </a:solidFill>
              </a:rPr>
              <a:t>여자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27" name="순서도: 판단 126"/>
          <p:cNvSpPr/>
          <p:nvPr/>
        </p:nvSpPr>
        <p:spPr>
          <a:xfrm>
            <a:off x="9839942" y="638340"/>
            <a:ext cx="1584177" cy="409114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smtClean="0">
                <a:solidFill>
                  <a:sysClr val="windowText" lastClr="000000"/>
                </a:solidFill>
              </a:rPr>
              <a:t>주민번호 앞 </a:t>
            </a:r>
            <a:r>
              <a:rPr lang="en-US" altLang="ko-KR" sz="800" dirty="0" smtClean="0">
                <a:solidFill>
                  <a:sysClr val="windowText" lastClr="000000"/>
                </a:solidFill>
              </a:rPr>
              <a:t>7</a:t>
            </a:r>
            <a:r>
              <a:rPr lang="ko-KR" altLang="en-US" sz="800" dirty="0" smtClean="0">
                <a:solidFill>
                  <a:sysClr val="windowText" lastClr="000000"/>
                </a:solidFill>
              </a:rPr>
              <a:t>번째 자리 </a:t>
            </a:r>
            <a:r>
              <a:rPr lang="en-US" altLang="ko-KR" sz="800" dirty="0" smtClean="0">
                <a:solidFill>
                  <a:sysClr val="windowText" lastClr="000000"/>
                </a:solidFill>
              </a:rPr>
              <a:t>==2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128" name="직선 화살표 연결선 127"/>
          <p:cNvCxnSpPr/>
          <p:nvPr/>
        </p:nvCxnSpPr>
        <p:spPr>
          <a:xfrm>
            <a:off x="10560979" y="1062140"/>
            <a:ext cx="5288" cy="1422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10560979" y="1004990"/>
            <a:ext cx="2357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130" name="순서도: 판단 129"/>
          <p:cNvSpPr/>
          <p:nvPr/>
        </p:nvSpPr>
        <p:spPr>
          <a:xfrm>
            <a:off x="9839942" y="1230555"/>
            <a:ext cx="1584177" cy="409114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smtClean="0">
                <a:solidFill>
                  <a:sysClr val="windowText" lastClr="000000"/>
                </a:solidFill>
              </a:rPr>
              <a:t>주민번호 앞 </a:t>
            </a:r>
            <a:r>
              <a:rPr lang="en-US" altLang="ko-KR" sz="800" dirty="0" smtClean="0">
                <a:solidFill>
                  <a:sysClr val="windowText" lastClr="000000"/>
                </a:solidFill>
              </a:rPr>
              <a:t>7</a:t>
            </a:r>
            <a:r>
              <a:rPr lang="ko-KR" altLang="en-US" sz="800" dirty="0" smtClean="0">
                <a:solidFill>
                  <a:sysClr val="windowText" lastClr="000000"/>
                </a:solidFill>
              </a:rPr>
              <a:t>번째 자리 </a:t>
            </a:r>
            <a:r>
              <a:rPr lang="en-US" altLang="ko-KR" sz="800" dirty="0" smtClean="0">
                <a:solidFill>
                  <a:sysClr val="windowText" lastClr="000000"/>
                </a:solidFill>
              </a:rPr>
              <a:t>==3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131" name="직선 화살표 연결선 130"/>
          <p:cNvCxnSpPr/>
          <p:nvPr/>
        </p:nvCxnSpPr>
        <p:spPr>
          <a:xfrm>
            <a:off x="10560979" y="1654355"/>
            <a:ext cx="5288" cy="1422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0560979" y="1597205"/>
            <a:ext cx="2357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133" name="순서도: 판단 132"/>
          <p:cNvSpPr/>
          <p:nvPr/>
        </p:nvSpPr>
        <p:spPr>
          <a:xfrm>
            <a:off x="9839942" y="1825669"/>
            <a:ext cx="1584177" cy="409114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smtClean="0">
                <a:solidFill>
                  <a:sysClr val="windowText" lastClr="000000"/>
                </a:solidFill>
              </a:rPr>
              <a:t>주민번호 앞 </a:t>
            </a:r>
            <a:r>
              <a:rPr lang="en-US" altLang="ko-KR" sz="800" dirty="0" smtClean="0">
                <a:solidFill>
                  <a:sysClr val="windowText" lastClr="000000"/>
                </a:solidFill>
              </a:rPr>
              <a:t>7</a:t>
            </a:r>
            <a:r>
              <a:rPr lang="ko-KR" altLang="en-US" sz="800" dirty="0" smtClean="0">
                <a:solidFill>
                  <a:sysClr val="windowText" lastClr="000000"/>
                </a:solidFill>
              </a:rPr>
              <a:t>번째 자리 </a:t>
            </a:r>
            <a:r>
              <a:rPr lang="en-US" altLang="ko-KR" sz="800" dirty="0" smtClean="0">
                <a:solidFill>
                  <a:sysClr val="windowText" lastClr="000000"/>
                </a:solidFill>
              </a:rPr>
              <a:t>==4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134" name="직선 화살표 연결선 133"/>
          <p:cNvCxnSpPr/>
          <p:nvPr/>
        </p:nvCxnSpPr>
        <p:spPr>
          <a:xfrm>
            <a:off x="10560979" y="2249469"/>
            <a:ext cx="5288" cy="1422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0560979" y="2192319"/>
            <a:ext cx="2357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136" name="순서도: 판단 135"/>
          <p:cNvSpPr/>
          <p:nvPr/>
        </p:nvSpPr>
        <p:spPr>
          <a:xfrm>
            <a:off x="9839942" y="2419490"/>
            <a:ext cx="1584177" cy="409114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smtClean="0">
                <a:solidFill>
                  <a:sysClr val="windowText" lastClr="000000"/>
                </a:solidFill>
              </a:rPr>
              <a:t>주민번호 앞 </a:t>
            </a:r>
            <a:r>
              <a:rPr lang="en-US" altLang="ko-KR" sz="800" dirty="0" smtClean="0">
                <a:solidFill>
                  <a:sysClr val="windowText" lastClr="000000"/>
                </a:solidFill>
              </a:rPr>
              <a:t>7</a:t>
            </a:r>
            <a:r>
              <a:rPr lang="ko-KR" altLang="en-US" sz="800" dirty="0" smtClean="0">
                <a:solidFill>
                  <a:sysClr val="windowText" lastClr="000000"/>
                </a:solidFill>
              </a:rPr>
              <a:t>번째 자리 </a:t>
            </a:r>
            <a:r>
              <a:rPr lang="en-US" altLang="ko-KR" sz="800" dirty="0" smtClean="0">
                <a:solidFill>
                  <a:sysClr val="windowText" lastClr="000000"/>
                </a:solidFill>
              </a:rPr>
              <a:t>==5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137" name="직선 화살표 연결선 136"/>
          <p:cNvCxnSpPr/>
          <p:nvPr/>
        </p:nvCxnSpPr>
        <p:spPr>
          <a:xfrm>
            <a:off x="10560979" y="2843290"/>
            <a:ext cx="5288" cy="1422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0560979" y="2786140"/>
            <a:ext cx="2357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139" name="순서도: 판단 138"/>
          <p:cNvSpPr/>
          <p:nvPr/>
        </p:nvSpPr>
        <p:spPr>
          <a:xfrm>
            <a:off x="9839942" y="3014604"/>
            <a:ext cx="1584177" cy="409114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smtClean="0">
                <a:solidFill>
                  <a:sysClr val="windowText" lastClr="000000"/>
                </a:solidFill>
              </a:rPr>
              <a:t>주민번호 앞 </a:t>
            </a:r>
            <a:r>
              <a:rPr lang="en-US" altLang="ko-KR" sz="800" dirty="0" smtClean="0">
                <a:solidFill>
                  <a:sysClr val="windowText" lastClr="000000"/>
                </a:solidFill>
              </a:rPr>
              <a:t>7</a:t>
            </a:r>
            <a:r>
              <a:rPr lang="ko-KR" altLang="en-US" sz="800" dirty="0" smtClean="0">
                <a:solidFill>
                  <a:sysClr val="windowText" lastClr="000000"/>
                </a:solidFill>
              </a:rPr>
              <a:t>번째 자리 </a:t>
            </a:r>
            <a:r>
              <a:rPr lang="en-US" altLang="ko-KR" sz="800" dirty="0" smtClean="0">
                <a:solidFill>
                  <a:sysClr val="windowText" lastClr="000000"/>
                </a:solidFill>
              </a:rPr>
              <a:t>==6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140" name="직선 화살표 연결선 139"/>
          <p:cNvCxnSpPr/>
          <p:nvPr/>
        </p:nvCxnSpPr>
        <p:spPr>
          <a:xfrm>
            <a:off x="10560979" y="3438404"/>
            <a:ext cx="5288" cy="1422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10560979" y="3381254"/>
            <a:ext cx="2357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142" name="순서도: 판단 141"/>
          <p:cNvSpPr/>
          <p:nvPr/>
        </p:nvSpPr>
        <p:spPr>
          <a:xfrm>
            <a:off x="9839942" y="3600193"/>
            <a:ext cx="1584177" cy="409114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smtClean="0">
                <a:solidFill>
                  <a:sysClr val="windowText" lastClr="000000"/>
                </a:solidFill>
              </a:rPr>
              <a:t>주민번호 앞 </a:t>
            </a:r>
            <a:r>
              <a:rPr lang="en-US" altLang="ko-KR" sz="800" dirty="0" smtClean="0">
                <a:solidFill>
                  <a:sysClr val="windowText" lastClr="000000"/>
                </a:solidFill>
              </a:rPr>
              <a:t>7</a:t>
            </a:r>
            <a:r>
              <a:rPr lang="ko-KR" altLang="en-US" sz="800" dirty="0" smtClean="0">
                <a:solidFill>
                  <a:sysClr val="windowText" lastClr="000000"/>
                </a:solidFill>
              </a:rPr>
              <a:t>번째 자리 </a:t>
            </a:r>
            <a:r>
              <a:rPr lang="en-US" altLang="ko-KR" sz="800" dirty="0" smtClean="0">
                <a:solidFill>
                  <a:sysClr val="windowText" lastClr="000000"/>
                </a:solidFill>
              </a:rPr>
              <a:t>==7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143" name="직선 화살표 연결선 142"/>
          <p:cNvCxnSpPr/>
          <p:nvPr/>
        </p:nvCxnSpPr>
        <p:spPr>
          <a:xfrm>
            <a:off x="10560979" y="4023993"/>
            <a:ext cx="5288" cy="1422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10560979" y="3966843"/>
            <a:ext cx="2357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145" name="순서도: 판단 144"/>
          <p:cNvSpPr/>
          <p:nvPr/>
        </p:nvSpPr>
        <p:spPr>
          <a:xfrm>
            <a:off x="9839942" y="4182883"/>
            <a:ext cx="1584177" cy="409114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smtClean="0">
                <a:solidFill>
                  <a:sysClr val="windowText" lastClr="000000"/>
                </a:solidFill>
              </a:rPr>
              <a:t>주민번호 앞 </a:t>
            </a:r>
            <a:r>
              <a:rPr lang="en-US" altLang="ko-KR" sz="800" dirty="0" smtClean="0">
                <a:solidFill>
                  <a:sysClr val="windowText" lastClr="000000"/>
                </a:solidFill>
              </a:rPr>
              <a:t>7</a:t>
            </a:r>
            <a:r>
              <a:rPr lang="ko-KR" altLang="en-US" sz="800" dirty="0" smtClean="0">
                <a:solidFill>
                  <a:sysClr val="windowText" lastClr="000000"/>
                </a:solidFill>
              </a:rPr>
              <a:t>번째 자리 </a:t>
            </a:r>
            <a:r>
              <a:rPr lang="en-US" altLang="ko-KR" sz="800" dirty="0" smtClean="0">
                <a:solidFill>
                  <a:sysClr val="windowText" lastClr="000000"/>
                </a:solidFill>
              </a:rPr>
              <a:t>==8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146" name="직선 화살표 연결선 145"/>
          <p:cNvCxnSpPr/>
          <p:nvPr/>
        </p:nvCxnSpPr>
        <p:spPr>
          <a:xfrm>
            <a:off x="10560979" y="4606683"/>
            <a:ext cx="5288" cy="1422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10560979" y="4549533"/>
            <a:ext cx="2357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148" name="순서도: 판단 147"/>
          <p:cNvSpPr/>
          <p:nvPr/>
        </p:nvSpPr>
        <p:spPr>
          <a:xfrm>
            <a:off x="9839942" y="4742796"/>
            <a:ext cx="1584177" cy="409114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smtClean="0">
                <a:solidFill>
                  <a:sysClr val="windowText" lastClr="000000"/>
                </a:solidFill>
              </a:rPr>
              <a:t>주민번호 앞 </a:t>
            </a:r>
            <a:r>
              <a:rPr lang="en-US" altLang="ko-KR" sz="800" dirty="0" smtClean="0">
                <a:solidFill>
                  <a:sysClr val="windowText" lastClr="000000"/>
                </a:solidFill>
              </a:rPr>
              <a:t>7</a:t>
            </a:r>
            <a:r>
              <a:rPr lang="ko-KR" altLang="en-US" sz="800" dirty="0" smtClean="0">
                <a:solidFill>
                  <a:sysClr val="windowText" lastClr="000000"/>
                </a:solidFill>
              </a:rPr>
              <a:t>번째 자리 </a:t>
            </a:r>
            <a:r>
              <a:rPr lang="en-US" altLang="ko-KR" sz="800" dirty="0" smtClean="0">
                <a:solidFill>
                  <a:sysClr val="windowText" lastClr="000000"/>
                </a:solidFill>
              </a:rPr>
              <a:t>==9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149" name="직선 화살표 연결선 148"/>
          <p:cNvCxnSpPr/>
          <p:nvPr/>
        </p:nvCxnSpPr>
        <p:spPr>
          <a:xfrm>
            <a:off x="10560979" y="5166596"/>
            <a:ext cx="5288" cy="1422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0560979" y="5109446"/>
            <a:ext cx="2357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151" name="순서도: 판단 150"/>
          <p:cNvSpPr/>
          <p:nvPr/>
        </p:nvSpPr>
        <p:spPr>
          <a:xfrm>
            <a:off x="9839942" y="5335011"/>
            <a:ext cx="1584177" cy="409114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smtClean="0">
                <a:solidFill>
                  <a:sysClr val="windowText" lastClr="000000"/>
                </a:solidFill>
              </a:rPr>
              <a:t>주민번호 앞 </a:t>
            </a:r>
            <a:r>
              <a:rPr lang="en-US" altLang="ko-KR" sz="800" dirty="0" smtClean="0">
                <a:solidFill>
                  <a:sysClr val="windowText" lastClr="000000"/>
                </a:solidFill>
              </a:rPr>
              <a:t>7</a:t>
            </a:r>
            <a:r>
              <a:rPr lang="ko-KR" altLang="en-US" sz="800" dirty="0" smtClean="0">
                <a:solidFill>
                  <a:sysClr val="windowText" lastClr="000000"/>
                </a:solidFill>
              </a:rPr>
              <a:t>번째 자리 </a:t>
            </a:r>
            <a:r>
              <a:rPr lang="en-US" altLang="ko-KR" sz="800" dirty="0" smtClean="0">
                <a:solidFill>
                  <a:sysClr val="windowText" lastClr="000000"/>
                </a:solidFill>
              </a:rPr>
              <a:t>==0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152" name="직선 화살표 연결선 151"/>
          <p:cNvCxnSpPr/>
          <p:nvPr/>
        </p:nvCxnSpPr>
        <p:spPr>
          <a:xfrm>
            <a:off x="10560979" y="5758811"/>
            <a:ext cx="5288" cy="1422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10560979" y="5701661"/>
            <a:ext cx="2357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N</a:t>
            </a:r>
            <a:endParaRPr lang="ko-KR" altLang="en-US" sz="1000" dirty="0"/>
          </a:p>
        </p:txBody>
      </p:sp>
      <p:cxnSp>
        <p:nvCxnSpPr>
          <p:cNvPr id="154" name="직선 화살표 연결선 153"/>
          <p:cNvCxnSpPr/>
          <p:nvPr/>
        </p:nvCxnSpPr>
        <p:spPr>
          <a:xfrm>
            <a:off x="11501460" y="4949444"/>
            <a:ext cx="25936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11525038" y="4718987"/>
            <a:ext cx="2357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Y</a:t>
            </a:r>
            <a:endParaRPr lang="ko-KR" altLang="en-US" sz="1000" dirty="0"/>
          </a:p>
        </p:txBody>
      </p:sp>
      <p:sp>
        <p:nvSpPr>
          <p:cNvPr id="156" name="순서도: 처리 155"/>
          <p:cNvSpPr/>
          <p:nvPr/>
        </p:nvSpPr>
        <p:spPr>
          <a:xfrm>
            <a:off x="11848389" y="4726881"/>
            <a:ext cx="1367992" cy="463879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solidFill>
                  <a:sysClr val="windowText" lastClr="000000"/>
                </a:solidFill>
              </a:rPr>
              <a:t>yearhead</a:t>
            </a:r>
            <a:r>
              <a:rPr lang="en-US" altLang="ko-KR" sz="1000" dirty="0" smtClean="0">
                <a:solidFill>
                  <a:sysClr val="windowText" lastClr="000000"/>
                </a:solidFill>
              </a:rPr>
              <a:t> = 18</a:t>
            </a:r>
          </a:p>
          <a:p>
            <a:r>
              <a:rPr lang="en-US" altLang="ko-KR" sz="1000" dirty="0" smtClean="0">
                <a:solidFill>
                  <a:sysClr val="windowText" lastClr="000000"/>
                </a:solidFill>
              </a:rPr>
              <a:t>nation = </a:t>
            </a:r>
            <a:r>
              <a:rPr lang="ko-KR" altLang="en-US" sz="1000" dirty="0" smtClean="0">
                <a:solidFill>
                  <a:sysClr val="windowText" lastClr="000000"/>
                </a:solidFill>
              </a:rPr>
              <a:t>대한민국</a:t>
            </a:r>
            <a:endParaRPr lang="en-US" altLang="ko-KR" sz="1000" dirty="0" smtClean="0">
              <a:solidFill>
                <a:sysClr val="windowText" lastClr="000000"/>
              </a:solidFill>
            </a:endParaRPr>
          </a:p>
          <a:p>
            <a:r>
              <a:rPr lang="en-US" altLang="ko-KR" sz="1000" dirty="0" smtClean="0">
                <a:solidFill>
                  <a:sysClr val="windowText" lastClr="000000"/>
                </a:solidFill>
              </a:rPr>
              <a:t>gender = </a:t>
            </a:r>
            <a:r>
              <a:rPr lang="ko-KR" altLang="en-US" sz="1000" dirty="0" smtClean="0">
                <a:solidFill>
                  <a:sysClr val="windowText" lastClr="000000"/>
                </a:solidFill>
              </a:rPr>
              <a:t>남자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157" name="직선 화살표 연결선 156"/>
          <p:cNvCxnSpPr/>
          <p:nvPr/>
        </p:nvCxnSpPr>
        <p:spPr>
          <a:xfrm>
            <a:off x="11501460" y="5549317"/>
            <a:ext cx="25936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11525038" y="5318860"/>
            <a:ext cx="2357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Y</a:t>
            </a:r>
            <a:endParaRPr lang="ko-KR" altLang="en-US" sz="1000" dirty="0"/>
          </a:p>
        </p:txBody>
      </p:sp>
      <p:sp>
        <p:nvSpPr>
          <p:cNvPr id="159" name="순서도: 처리 158"/>
          <p:cNvSpPr/>
          <p:nvPr/>
        </p:nvSpPr>
        <p:spPr>
          <a:xfrm>
            <a:off x="11848389" y="5326754"/>
            <a:ext cx="1367992" cy="463879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solidFill>
                  <a:sysClr val="windowText" lastClr="000000"/>
                </a:solidFill>
              </a:rPr>
              <a:t>yearhead</a:t>
            </a:r>
            <a:r>
              <a:rPr lang="en-US" altLang="ko-KR" sz="1000" dirty="0" smtClean="0">
                <a:solidFill>
                  <a:sysClr val="windowText" lastClr="000000"/>
                </a:solidFill>
              </a:rPr>
              <a:t> = 18</a:t>
            </a:r>
          </a:p>
          <a:p>
            <a:r>
              <a:rPr lang="en-US" altLang="ko-KR" sz="1000" dirty="0" smtClean="0">
                <a:solidFill>
                  <a:sysClr val="windowText" lastClr="000000"/>
                </a:solidFill>
              </a:rPr>
              <a:t>nation = </a:t>
            </a:r>
            <a:r>
              <a:rPr lang="ko-KR" altLang="en-US" sz="1000" dirty="0" smtClean="0">
                <a:solidFill>
                  <a:sysClr val="windowText" lastClr="000000"/>
                </a:solidFill>
              </a:rPr>
              <a:t>대한민국</a:t>
            </a:r>
            <a:endParaRPr lang="en-US" altLang="ko-KR" sz="1000" dirty="0" smtClean="0">
              <a:solidFill>
                <a:sysClr val="windowText" lastClr="000000"/>
              </a:solidFill>
            </a:endParaRPr>
          </a:p>
          <a:p>
            <a:r>
              <a:rPr lang="en-US" altLang="ko-KR" sz="1000" dirty="0" smtClean="0">
                <a:solidFill>
                  <a:sysClr val="windowText" lastClr="000000"/>
                </a:solidFill>
              </a:rPr>
              <a:t>gender = </a:t>
            </a:r>
            <a:r>
              <a:rPr lang="ko-KR" altLang="en-US" sz="1000" dirty="0" smtClean="0">
                <a:solidFill>
                  <a:sysClr val="windowText" lastClr="000000"/>
                </a:solidFill>
              </a:rPr>
              <a:t>여자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60" name="순서도: 처리 159"/>
          <p:cNvSpPr/>
          <p:nvPr/>
        </p:nvSpPr>
        <p:spPr>
          <a:xfrm>
            <a:off x="9740853" y="5920197"/>
            <a:ext cx="1655270" cy="216403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존재하지 않는 값입니다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163" name="직선 화살표 연결선 162"/>
          <p:cNvCxnSpPr/>
          <p:nvPr/>
        </p:nvCxnSpPr>
        <p:spPr>
          <a:xfrm>
            <a:off x="9333798" y="345201"/>
            <a:ext cx="45947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 flipV="1">
            <a:off x="12620636" y="5840502"/>
            <a:ext cx="0" cy="4864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 flipV="1">
            <a:off x="10560979" y="6157556"/>
            <a:ext cx="0" cy="1550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 flipH="1">
            <a:off x="10565708" y="6335480"/>
            <a:ext cx="20549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/>
          <p:nvPr/>
        </p:nvCxnSpPr>
        <p:spPr>
          <a:xfrm flipV="1">
            <a:off x="11612524" y="6323834"/>
            <a:ext cx="0" cy="1409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/>
          <p:nvPr/>
        </p:nvCxnSpPr>
        <p:spPr>
          <a:xfrm flipV="1">
            <a:off x="3275856" y="5987380"/>
            <a:ext cx="0" cy="6474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/>
          <p:nvPr/>
        </p:nvCxnSpPr>
        <p:spPr>
          <a:xfrm flipH="1">
            <a:off x="2281532" y="5661248"/>
            <a:ext cx="705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순서도: 데이터 171"/>
          <p:cNvSpPr/>
          <p:nvPr/>
        </p:nvSpPr>
        <p:spPr>
          <a:xfrm>
            <a:off x="481460" y="6262155"/>
            <a:ext cx="2127274" cy="479213"/>
          </a:xfrm>
          <a:prstGeom prst="flowChartInputOutpu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이름</a:t>
            </a:r>
            <a:r>
              <a:rPr lang="en-US" altLang="ko-KR" sz="10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000" dirty="0" smtClean="0">
                <a:solidFill>
                  <a:sysClr val="windowText" lastClr="000000"/>
                </a:solidFill>
              </a:rPr>
              <a:t>생년월일</a:t>
            </a:r>
            <a:r>
              <a:rPr lang="en-US" altLang="ko-KR" sz="10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000" dirty="0" smtClean="0">
                <a:solidFill>
                  <a:sysClr val="windowText" lastClr="000000"/>
                </a:solidFill>
              </a:rPr>
              <a:t>윤년여부</a:t>
            </a:r>
            <a:r>
              <a:rPr lang="en-US" altLang="ko-KR" sz="10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000" dirty="0" smtClean="0">
                <a:solidFill>
                  <a:sysClr val="windowText" lastClr="000000"/>
                </a:solidFill>
              </a:rPr>
              <a:t>출생지역</a:t>
            </a:r>
            <a:r>
              <a:rPr lang="en-US" altLang="ko-KR" sz="10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000" dirty="0" smtClean="0">
                <a:solidFill>
                  <a:sysClr val="windowText" lastClr="000000"/>
                </a:solidFill>
              </a:rPr>
              <a:t>성별</a:t>
            </a:r>
            <a:r>
              <a:rPr lang="en-US" altLang="ko-KR" sz="10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000" dirty="0" smtClean="0">
                <a:solidFill>
                  <a:sysClr val="windowText" lastClr="000000"/>
                </a:solidFill>
              </a:rPr>
              <a:t>학과이름 출력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173" name="직선 연결선 172"/>
          <p:cNvCxnSpPr/>
          <p:nvPr/>
        </p:nvCxnSpPr>
        <p:spPr>
          <a:xfrm flipV="1">
            <a:off x="2949724" y="426310"/>
            <a:ext cx="0" cy="45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/>
          <p:nvPr/>
        </p:nvCxnSpPr>
        <p:spPr>
          <a:xfrm>
            <a:off x="2987824" y="438572"/>
            <a:ext cx="45947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순서도: 데이터 175"/>
          <p:cNvSpPr/>
          <p:nvPr/>
        </p:nvSpPr>
        <p:spPr>
          <a:xfrm>
            <a:off x="3590073" y="223709"/>
            <a:ext cx="2422087" cy="527134"/>
          </a:xfrm>
          <a:prstGeom prst="flowChartInputOutpu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입력 받은 </a:t>
            </a:r>
            <a:r>
              <a:rPr lang="en-US" altLang="ko-KR" sz="1000" dirty="0" smtClean="0">
                <a:solidFill>
                  <a:sysClr val="windowText" lastClr="000000"/>
                </a:solidFill>
              </a:rPr>
              <a:t>3</a:t>
            </a:r>
            <a:r>
              <a:rPr lang="ko-KR" altLang="en-US" sz="1000" dirty="0" smtClean="0">
                <a:solidFill>
                  <a:sysClr val="windowText" lastClr="000000"/>
                </a:solidFill>
              </a:rPr>
              <a:t>명의 정보를 생년월일 기준으로 오름차순으로 출력 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78" name="순서도: 판단 177"/>
          <p:cNvSpPr/>
          <p:nvPr/>
        </p:nvSpPr>
        <p:spPr>
          <a:xfrm>
            <a:off x="3929986" y="1518692"/>
            <a:ext cx="1260000" cy="540000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altLang="ko-KR" sz="1000" dirty="0" smtClean="0">
                <a:solidFill>
                  <a:sysClr val="windowText" lastClr="000000"/>
                </a:solidFill>
              </a:rPr>
              <a:t> &lt; 3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180" name="직선 화살표 연결선 179"/>
          <p:cNvCxnSpPr/>
          <p:nvPr/>
        </p:nvCxnSpPr>
        <p:spPr>
          <a:xfrm>
            <a:off x="4572000" y="758742"/>
            <a:ext cx="5288" cy="216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순서도: 판단 180"/>
          <p:cNvSpPr/>
          <p:nvPr/>
        </p:nvSpPr>
        <p:spPr>
          <a:xfrm>
            <a:off x="3929986" y="2300236"/>
            <a:ext cx="1260000" cy="540000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ysClr val="windowText" lastClr="000000"/>
                </a:solidFill>
              </a:rPr>
              <a:t>j &lt; </a:t>
            </a:r>
            <a:r>
              <a:rPr lang="en-US" altLang="ko-KR" sz="1000" dirty="0" err="1" smtClean="0">
                <a:solidFill>
                  <a:sysClr val="windowText" lastClr="000000"/>
                </a:solidFill>
              </a:rPr>
              <a:t>i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182" name="직선 화살표 연결선 181"/>
          <p:cNvCxnSpPr/>
          <p:nvPr/>
        </p:nvCxnSpPr>
        <p:spPr>
          <a:xfrm>
            <a:off x="4554614" y="2073398"/>
            <a:ext cx="5288" cy="216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순서도: 판단 182"/>
          <p:cNvSpPr/>
          <p:nvPr/>
        </p:nvSpPr>
        <p:spPr>
          <a:xfrm>
            <a:off x="3710712" y="3105024"/>
            <a:ext cx="1677060" cy="540000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ysClr val="windowText" lastClr="000000"/>
                </a:solidFill>
              </a:rPr>
              <a:t>I</a:t>
            </a:r>
            <a:r>
              <a:rPr lang="ko-KR" altLang="en-US" sz="1000" dirty="0" smtClean="0">
                <a:solidFill>
                  <a:sysClr val="windowText" lastClr="000000"/>
                </a:solidFill>
              </a:rPr>
              <a:t>의 연도 </a:t>
            </a:r>
            <a:r>
              <a:rPr lang="en-US" altLang="ko-KR" sz="1000" dirty="0" smtClean="0">
                <a:solidFill>
                  <a:sysClr val="windowText" lastClr="000000"/>
                </a:solidFill>
              </a:rPr>
              <a:t>&lt; J</a:t>
            </a:r>
            <a:r>
              <a:rPr lang="ko-KR" altLang="en-US" sz="1000" dirty="0" smtClean="0">
                <a:solidFill>
                  <a:sysClr val="windowText" lastClr="000000"/>
                </a:solidFill>
              </a:rPr>
              <a:t>의 연도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184" name="직선 화살표 연결선 183"/>
          <p:cNvCxnSpPr/>
          <p:nvPr/>
        </p:nvCxnSpPr>
        <p:spPr>
          <a:xfrm>
            <a:off x="4543870" y="2865660"/>
            <a:ext cx="5288" cy="216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순서도: 처리 184"/>
          <p:cNvSpPr/>
          <p:nvPr/>
        </p:nvSpPr>
        <p:spPr>
          <a:xfrm>
            <a:off x="3811067" y="3904253"/>
            <a:ext cx="1504791" cy="316835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위치변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</a:t>
            </a:r>
            <a:r>
              <a:rPr lang="en-US" altLang="ko-KR" sz="1000" dirty="0" smtClean="0">
                <a:solidFill>
                  <a:sysClr val="windowText" lastClr="000000"/>
                </a:solidFill>
              </a:rPr>
              <a:t> member[</a:t>
            </a:r>
            <a:r>
              <a:rPr lang="en-US" altLang="ko-KR" sz="100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altLang="ko-KR" sz="1000" dirty="0" smtClean="0">
                <a:solidFill>
                  <a:sysClr val="windowText" lastClr="000000"/>
                </a:solidFill>
              </a:rPr>
              <a:t>] &amp; member[j]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186" name="직선 화살표 연결선 185"/>
          <p:cNvCxnSpPr/>
          <p:nvPr/>
        </p:nvCxnSpPr>
        <p:spPr>
          <a:xfrm>
            <a:off x="4545542" y="3657550"/>
            <a:ext cx="5288" cy="216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순서도: 처리 191"/>
          <p:cNvSpPr/>
          <p:nvPr/>
        </p:nvSpPr>
        <p:spPr>
          <a:xfrm>
            <a:off x="3924088" y="980728"/>
            <a:ext cx="1367992" cy="288032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altLang="ko-KR" sz="100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altLang="ko-KR" sz="1000" dirty="0" smtClean="0">
                <a:solidFill>
                  <a:sysClr val="windowText" lastClr="000000"/>
                </a:solidFill>
              </a:rPr>
              <a:t> = 0,  j = 0;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193" name="직선 화살표 연결선 192"/>
          <p:cNvCxnSpPr/>
          <p:nvPr/>
        </p:nvCxnSpPr>
        <p:spPr>
          <a:xfrm>
            <a:off x="4564106" y="1256258"/>
            <a:ext cx="5288" cy="216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4599146" y="2044759"/>
            <a:ext cx="2357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Y</a:t>
            </a:r>
            <a:endParaRPr lang="ko-KR" altLang="en-US" sz="1000" dirty="0"/>
          </a:p>
        </p:txBody>
      </p:sp>
      <p:sp>
        <p:nvSpPr>
          <p:cNvPr id="195" name="TextBox 194"/>
          <p:cNvSpPr txBox="1"/>
          <p:nvPr/>
        </p:nvSpPr>
        <p:spPr>
          <a:xfrm>
            <a:off x="1547664" y="5190125"/>
            <a:ext cx="2357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Y</a:t>
            </a:r>
            <a:endParaRPr lang="ko-KR" altLang="en-US" sz="1000" dirty="0"/>
          </a:p>
        </p:txBody>
      </p:sp>
      <p:sp>
        <p:nvSpPr>
          <p:cNvPr id="196" name="TextBox 195"/>
          <p:cNvSpPr txBox="1"/>
          <p:nvPr/>
        </p:nvSpPr>
        <p:spPr>
          <a:xfrm>
            <a:off x="2374244" y="4662014"/>
            <a:ext cx="2357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N</a:t>
            </a:r>
            <a:endParaRPr lang="ko-KR" altLang="en-US" sz="1000" dirty="0"/>
          </a:p>
        </p:txBody>
      </p:sp>
      <p:sp>
        <p:nvSpPr>
          <p:cNvPr id="199" name="TextBox 198"/>
          <p:cNvSpPr txBox="1"/>
          <p:nvPr/>
        </p:nvSpPr>
        <p:spPr>
          <a:xfrm>
            <a:off x="4567314" y="2849288"/>
            <a:ext cx="2357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Y</a:t>
            </a:r>
            <a:endParaRPr lang="ko-KR" altLang="en-US" sz="1000" dirty="0"/>
          </a:p>
        </p:txBody>
      </p:sp>
      <p:sp>
        <p:nvSpPr>
          <p:cNvPr id="200" name="TextBox 199"/>
          <p:cNvSpPr txBox="1"/>
          <p:nvPr/>
        </p:nvSpPr>
        <p:spPr>
          <a:xfrm>
            <a:off x="4567314" y="3632498"/>
            <a:ext cx="2357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Y</a:t>
            </a:r>
            <a:endParaRPr lang="ko-KR" altLang="en-US" sz="1000" dirty="0"/>
          </a:p>
        </p:txBody>
      </p:sp>
      <p:sp>
        <p:nvSpPr>
          <p:cNvPr id="203" name="순서도: 처리 202"/>
          <p:cNvSpPr/>
          <p:nvPr/>
        </p:nvSpPr>
        <p:spPr>
          <a:xfrm>
            <a:off x="5503418" y="2858166"/>
            <a:ext cx="638177" cy="288032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ysClr val="windowText" lastClr="000000"/>
                </a:solidFill>
              </a:rPr>
              <a:t>j = j+1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204" name="직선 화살표 연결선 203"/>
          <p:cNvCxnSpPr/>
          <p:nvPr/>
        </p:nvCxnSpPr>
        <p:spPr>
          <a:xfrm flipH="1">
            <a:off x="5387772" y="2579012"/>
            <a:ext cx="42114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 flipH="1">
            <a:off x="5445991" y="3380962"/>
            <a:ext cx="34545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/>
          <p:cNvCxnSpPr/>
          <p:nvPr/>
        </p:nvCxnSpPr>
        <p:spPr>
          <a:xfrm flipV="1">
            <a:off x="5803457" y="3128442"/>
            <a:ext cx="0" cy="92481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 flipV="1">
            <a:off x="5810130" y="2586835"/>
            <a:ext cx="0" cy="2269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5530052" y="3368521"/>
            <a:ext cx="2357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N</a:t>
            </a:r>
            <a:endParaRPr lang="ko-KR" altLang="en-US" sz="1000" dirty="0"/>
          </a:p>
        </p:txBody>
      </p:sp>
      <p:sp>
        <p:nvSpPr>
          <p:cNvPr id="209" name="순서도: 처리 208"/>
          <p:cNvSpPr/>
          <p:nvPr/>
        </p:nvSpPr>
        <p:spPr>
          <a:xfrm>
            <a:off x="3203848" y="2039444"/>
            <a:ext cx="638177" cy="288032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altLang="ko-KR" sz="1000" dirty="0" smtClean="0">
                <a:solidFill>
                  <a:sysClr val="windowText" lastClr="000000"/>
                </a:solidFill>
              </a:rPr>
              <a:t> = i+1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210" name="직선 화살표 연결선 209"/>
          <p:cNvCxnSpPr/>
          <p:nvPr/>
        </p:nvCxnSpPr>
        <p:spPr>
          <a:xfrm>
            <a:off x="3445538" y="1760290"/>
            <a:ext cx="2852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/>
          <p:cNvCxnSpPr/>
          <p:nvPr/>
        </p:nvCxnSpPr>
        <p:spPr>
          <a:xfrm flipH="1">
            <a:off x="3419872" y="2562240"/>
            <a:ext cx="34545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/>
          <p:cNvCxnSpPr/>
          <p:nvPr/>
        </p:nvCxnSpPr>
        <p:spPr>
          <a:xfrm flipV="1">
            <a:off x="3427193" y="2360973"/>
            <a:ext cx="0" cy="2012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/>
          <p:cNvCxnSpPr/>
          <p:nvPr/>
        </p:nvCxnSpPr>
        <p:spPr>
          <a:xfrm flipV="1">
            <a:off x="3433866" y="1785869"/>
            <a:ext cx="0" cy="2269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3494576" y="2549799"/>
            <a:ext cx="2357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N</a:t>
            </a:r>
            <a:endParaRPr lang="ko-KR" altLang="en-US" sz="1000" dirty="0"/>
          </a:p>
        </p:txBody>
      </p:sp>
      <p:cxnSp>
        <p:nvCxnSpPr>
          <p:cNvPr id="217" name="직선 연결선 216"/>
          <p:cNvCxnSpPr/>
          <p:nvPr/>
        </p:nvCxnSpPr>
        <p:spPr>
          <a:xfrm flipH="1">
            <a:off x="5341646" y="4049789"/>
            <a:ext cx="45980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5761795" y="1547914"/>
            <a:ext cx="2357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N</a:t>
            </a:r>
            <a:endParaRPr lang="ko-KR" altLang="en-US" sz="1000" dirty="0"/>
          </a:p>
        </p:txBody>
      </p:sp>
      <p:cxnSp>
        <p:nvCxnSpPr>
          <p:cNvPr id="221" name="직선 화살표 연결선 220"/>
          <p:cNvCxnSpPr/>
          <p:nvPr/>
        </p:nvCxnSpPr>
        <p:spPr>
          <a:xfrm>
            <a:off x="5232031" y="1781694"/>
            <a:ext cx="158623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순서도: 처리 221"/>
          <p:cNvSpPr/>
          <p:nvPr/>
        </p:nvSpPr>
        <p:spPr>
          <a:xfrm>
            <a:off x="6883231" y="1628800"/>
            <a:ext cx="1130572" cy="288032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altLang="ko-KR" sz="100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altLang="ko-KR" sz="1000" dirty="0" smtClean="0">
                <a:solidFill>
                  <a:sysClr val="windowText" lastClr="000000"/>
                </a:solidFill>
              </a:rPr>
              <a:t> = 0;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23" name="순서도: 판단 222"/>
          <p:cNvSpPr/>
          <p:nvPr/>
        </p:nvSpPr>
        <p:spPr>
          <a:xfrm>
            <a:off x="6995138" y="2204864"/>
            <a:ext cx="946657" cy="540000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altLang="ko-KR" sz="1000" dirty="0" smtClean="0">
                <a:solidFill>
                  <a:sysClr val="windowText" lastClr="000000"/>
                </a:solidFill>
              </a:rPr>
              <a:t> &lt; 3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25" name="순서도: 처리 224"/>
          <p:cNvSpPr/>
          <p:nvPr/>
        </p:nvSpPr>
        <p:spPr>
          <a:xfrm>
            <a:off x="6357619" y="2708920"/>
            <a:ext cx="638177" cy="288032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i</a:t>
            </a:r>
            <a:r>
              <a:rPr lang="en-US" altLang="ko-KR" sz="1000" dirty="0" smtClean="0">
                <a:solidFill>
                  <a:sysClr val="windowText" lastClr="000000"/>
                </a:solidFill>
              </a:rPr>
              <a:t> = i+1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226" name="직선 화살표 연결선 225"/>
          <p:cNvCxnSpPr/>
          <p:nvPr/>
        </p:nvCxnSpPr>
        <p:spPr>
          <a:xfrm>
            <a:off x="7459295" y="1988875"/>
            <a:ext cx="0" cy="2159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화살표 연결선 226"/>
          <p:cNvCxnSpPr/>
          <p:nvPr/>
        </p:nvCxnSpPr>
        <p:spPr>
          <a:xfrm>
            <a:off x="7465357" y="2780928"/>
            <a:ext cx="0" cy="2613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화살표 연결선 228"/>
          <p:cNvCxnSpPr/>
          <p:nvPr/>
        </p:nvCxnSpPr>
        <p:spPr>
          <a:xfrm>
            <a:off x="6682147" y="2465278"/>
            <a:ext cx="2852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 flipH="1">
            <a:off x="6696728" y="3446756"/>
            <a:ext cx="34545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화살표 연결선 230"/>
          <p:cNvCxnSpPr/>
          <p:nvPr/>
        </p:nvCxnSpPr>
        <p:spPr>
          <a:xfrm flipV="1">
            <a:off x="6685309" y="2996952"/>
            <a:ext cx="0" cy="4314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연결선 231"/>
          <p:cNvCxnSpPr/>
          <p:nvPr/>
        </p:nvCxnSpPr>
        <p:spPr>
          <a:xfrm flipV="1">
            <a:off x="6691982" y="2465278"/>
            <a:ext cx="0" cy="2063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순서도: 데이터 232"/>
          <p:cNvSpPr/>
          <p:nvPr/>
        </p:nvSpPr>
        <p:spPr>
          <a:xfrm>
            <a:off x="6920887" y="3077838"/>
            <a:ext cx="1452956" cy="848955"/>
          </a:xfrm>
          <a:prstGeom prst="flowChartInputOutpu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이름</a:t>
            </a:r>
            <a:r>
              <a:rPr lang="en-US" altLang="ko-KR" sz="10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000" dirty="0" smtClean="0">
                <a:solidFill>
                  <a:sysClr val="windowText" lastClr="000000"/>
                </a:solidFill>
              </a:rPr>
              <a:t>생년월일</a:t>
            </a:r>
            <a:r>
              <a:rPr lang="en-US" altLang="ko-KR" sz="10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000" dirty="0" smtClean="0">
                <a:solidFill>
                  <a:sysClr val="windowText" lastClr="000000"/>
                </a:solidFill>
              </a:rPr>
              <a:t>윤년여부</a:t>
            </a:r>
            <a:r>
              <a:rPr lang="en-US" altLang="ko-KR" sz="10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000" dirty="0" smtClean="0">
                <a:solidFill>
                  <a:sysClr val="windowText" lastClr="000000"/>
                </a:solidFill>
              </a:rPr>
              <a:t>출생지역</a:t>
            </a:r>
            <a:r>
              <a:rPr lang="en-US" altLang="ko-KR" sz="10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000" dirty="0" smtClean="0">
                <a:solidFill>
                  <a:sysClr val="windowText" lastClr="000000"/>
                </a:solidFill>
              </a:rPr>
              <a:t>성별</a:t>
            </a:r>
            <a:r>
              <a:rPr lang="en-US" altLang="ko-KR" sz="10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000" dirty="0" smtClean="0">
                <a:solidFill>
                  <a:sysClr val="windowText" lastClr="000000"/>
                </a:solidFill>
              </a:rPr>
              <a:t>학과이름 출력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7509747" y="2750731"/>
            <a:ext cx="2357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Y</a:t>
            </a:r>
            <a:endParaRPr lang="ko-KR" altLang="en-US" sz="1000" dirty="0"/>
          </a:p>
        </p:txBody>
      </p:sp>
      <p:sp>
        <p:nvSpPr>
          <p:cNvPr id="235" name="TextBox 234"/>
          <p:cNvSpPr txBox="1"/>
          <p:nvPr/>
        </p:nvSpPr>
        <p:spPr>
          <a:xfrm>
            <a:off x="8236111" y="2185814"/>
            <a:ext cx="2357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N</a:t>
            </a:r>
            <a:endParaRPr lang="ko-KR" altLang="en-US" sz="1000" dirty="0"/>
          </a:p>
        </p:txBody>
      </p:sp>
      <p:cxnSp>
        <p:nvCxnSpPr>
          <p:cNvPr id="236" name="직선 연결선 235"/>
          <p:cNvCxnSpPr/>
          <p:nvPr/>
        </p:nvCxnSpPr>
        <p:spPr>
          <a:xfrm flipH="1">
            <a:off x="7993883" y="2474864"/>
            <a:ext cx="7202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 236"/>
          <p:cNvCxnSpPr/>
          <p:nvPr/>
        </p:nvCxnSpPr>
        <p:spPr>
          <a:xfrm flipV="1">
            <a:off x="8733883" y="2492896"/>
            <a:ext cx="0" cy="17349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화살표 연결선 237"/>
          <p:cNvCxnSpPr/>
          <p:nvPr/>
        </p:nvCxnSpPr>
        <p:spPr>
          <a:xfrm flipH="1">
            <a:off x="8301835" y="4221088"/>
            <a:ext cx="42114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순서도: 데이터 238"/>
          <p:cNvSpPr/>
          <p:nvPr/>
        </p:nvSpPr>
        <p:spPr>
          <a:xfrm>
            <a:off x="6797909" y="4031698"/>
            <a:ext cx="1503926" cy="360040"/>
          </a:xfrm>
          <a:prstGeom prst="flowChartInputOutpu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ysClr val="windowText" lastClr="000000"/>
                </a:solidFill>
              </a:rPr>
              <a:t>줄바꿈</a:t>
            </a:r>
            <a:r>
              <a:rPr lang="ko-KR" altLang="en-US" sz="1000" dirty="0" smtClean="0">
                <a:solidFill>
                  <a:sysClr val="windowText" lastClr="000000"/>
                </a:solidFill>
              </a:rPr>
              <a:t> 및 </a:t>
            </a:r>
            <a:r>
              <a:rPr lang="ko-KR" altLang="en-US" sz="1000" dirty="0" err="1" smtClean="0">
                <a:solidFill>
                  <a:sysClr val="windowText" lastClr="000000"/>
                </a:solidFill>
              </a:rPr>
              <a:t>구분줄</a:t>
            </a:r>
            <a:r>
              <a:rPr lang="ko-KR" altLang="en-US" sz="1000" dirty="0" smtClean="0">
                <a:solidFill>
                  <a:sysClr val="windowText" lastClr="000000"/>
                </a:solidFill>
              </a:rPr>
              <a:t> 출력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241" name="직선 화살표 연결선 240"/>
          <p:cNvCxnSpPr/>
          <p:nvPr/>
        </p:nvCxnSpPr>
        <p:spPr>
          <a:xfrm>
            <a:off x="7509747" y="4437112"/>
            <a:ext cx="0" cy="2159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순서도: 대체 처리 241"/>
          <p:cNvSpPr/>
          <p:nvPr/>
        </p:nvSpPr>
        <p:spPr>
          <a:xfrm>
            <a:off x="7158585" y="4665432"/>
            <a:ext cx="714129" cy="245913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ysClr val="windowText" lastClr="000000"/>
                </a:solidFill>
              </a:rPr>
              <a:t>End</a:t>
            </a:r>
            <a:endParaRPr lang="ko-KR" altLang="en-US" sz="1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44" name="직선 연결선 243"/>
          <p:cNvCxnSpPr/>
          <p:nvPr/>
        </p:nvCxnSpPr>
        <p:spPr>
          <a:xfrm flipH="1">
            <a:off x="11618546" y="6453336"/>
            <a:ext cx="20549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연결선 244"/>
          <p:cNvCxnSpPr/>
          <p:nvPr/>
        </p:nvCxnSpPr>
        <p:spPr>
          <a:xfrm flipV="1">
            <a:off x="13673474" y="275162"/>
            <a:ext cx="0" cy="619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화살표 연결선 245"/>
          <p:cNvCxnSpPr/>
          <p:nvPr/>
        </p:nvCxnSpPr>
        <p:spPr>
          <a:xfrm>
            <a:off x="13674036" y="275162"/>
            <a:ext cx="45947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순서도: 데이터 246"/>
          <p:cNvSpPr/>
          <p:nvPr/>
        </p:nvSpPr>
        <p:spPr>
          <a:xfrm>
            <a:off x="13962068" y="59138"/>
            <a:ext cx="1927951" cy="479213"/>
          </a:xfrm>
          <a:prstGeom prst="flowChartInputOutpu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년도 </a:t>
            </a:r>
            <a:r>
              <a:rPr lang="en-US" altLang="ko-KR" sz="1000" dirty="0" smtClean="0">
                <a:solidFill>
                  <a:sysClr val="windowText" lastClr="000000"/>
                </a:solidFill>
              </a:rPr>
              <a:t>4</a:t>
            </a:r>
            <a:r>
              <a:rPr lang="ko-KR" altLang="en-US" sz="1000" dirty="0" smtClean="0">
                <a:solidFill>
                  <a:sysClr val="windowText" lastClr="000000"/>
                </a:solidFill>
              </a:rPr>
              <a:t>자리를 조합하여 </a:t>
            </a:r>
            <a:r>
              <a:rPr lang="en-US" altLang="ko-KR" sz="1000" dirty="0" smtClean="0">
                <a:solidFill>
                  <a:sysClr val="windowText" lastClr="000000"/>
                </a:solidFill>
              </a:rPr>
              <a:t>buffer </a:t>
            </a:r>
            <a:r>
              <a:rPr lang="ko-KR" altLang="en-US" sz="1000" dirty="0" smtClean="0">
                <a:solidFill>
                  <a:sysClr val="windowText" lastClr="000000"/>
                </a:solidFill>
              </a:rPr>
              <a:t>문자열로 저장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248" name="직선 화살표 연결선 247"/>
          <p:cNvCxnSpPr/>
          <p:nvPr/>
        </p:nvCxnSpPr>
        <p:spPr>
          <a:xfrm>
            <a:off x="14840116" y="591660"/>
            <a:ext cx="5288" cy="216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순서도: 처리 248"/>
          <p:cNvSpPr/>
          <p:nvPr/>
        </p:nvSpPr>
        <p:spPr>
          <a:xfrm>
            <a:off x="14149224" y="824012"/>
            <a:ext cx="1367992" cy="348519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b</a:t>
            </a:r>
            <a:r>
              <a:rPr lang="en-US" altLang="ko-KR" sz="1000" dirty="0" smtClean="0">
                <a:solidFill>
                  <a:sysClr val="windowText" lastClr="000000"/>
                </a:solidFill>
              </a:rPr>
              <a:t>uffer </a:t>
            </a:r>
            <a:r>
              <a:rPr lang="ko-KR" altLang="en-US" sz="1000" dirty="0" smtClean="0">
                <a:solidFill>
                  <a:sysClr val="windowText" lastClr="000000"/>
                </a:solidFill>
              </a:rPr>
              <a:t>문자열을 정수형태</a:t>
            </a:r>
            <a:r>
              <a:rPr lang="en-US" altLang="ko-KR" sz="1000" dirty="0" smtClean="0">
                <a:solidFill>
                  <a:sysClr val="windowText" lastClr="000000"/>
                </a:solidFill>
              </a:rPr>
              <a:t>(year)</a:t>
            </a:r>
            <a:r>
              <a:rPr lang="ko-KR" altLang="en-US" sz="1000" dirty="0" smtClean="0">
                <a:solidFill>
                  <a:sysClr val="windowText" lastClr="000000"/>
                </a:solidFill>
              </a:rPr>
              <a:t>로 변환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250" name="직선 화살표 연결선 249"/>
          <p:cNvCxnSpPr/>
          <p:nvPr/>
        </p:nvCxnSpPr>
        <p:spPr>
          <a:xfrm>
            <a:off x="14863856" y="1209476"/>
            <a:ext cx="5288" cy="216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순서도: 판단 250"/>
          <p:cNvSpPr/>
          <p:nvPr/>
        </p:nvSpPr>
        <p:spPr>
          <a:xfrm>
            <a:off x="13899132" y="1472082"/>
            <a:ext cx="1944216" cy="1199505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ysClr val="windowText" lastClr="000000"/>
                </a:solidFill>
              </a:rPr>
              <a:t>(Year/4=0 and Year/100 !=0) or </a:t>
            </a:r>
          </a:p>
          <a:p>
            <a:pPr algn="ctr"/>
            <a:r>
              <a:rPr lang="en-US" altLang="ko-KR" sz="1000" dirty="0" smtClean="0">
                <a:solidFill>
                  <a:sysClr val="windowText" lastClr="000000"/>
                </a:solidFill>
              </a:rPr>
              <a:t>Year/400 = 0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252" name="직선 화살표 연결선 251"/>
          <p:cNvCxnSpPr/>
          <p:nvPr/>
        </p:nvCxnSpPr>
        <p:spPr>
          <a:xfrm>
            <a:off x="14863856" y="2708920"/>
            <a:ext cx="5288" cy="216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순서도: 처리 252"/>
          <p:cNvSpPr/>
          <p:nvPr/>
        </p:nvSpPr>
        <p:spPr>
          <a:xfrm>
            <a:off x="14273587" y="2996952"/>
            <a:ext cx="1243629" cy="348519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ysClr val="windowText" lastClr="000000"/>
                </a:solidFill>
              </a:rPr>
              <a:t>yuncheck</a:t>
            </a:r>
            <a:r>
              <a:rPr lang="en-US" altLang="ko-KR" sz="1000" dirty="0" smtClean="0">
                <a:solidFill>
                  <a:sysClr val="windowText" lastClr="000000"/>
                </a:solidFill>
              </a:rPr>
              <a:t> = </a:t>
            </a:r>
            <a:r>
              <a:rPr lang="ko-KR" altLang="en-US" sz="1000" dirty="0" smtClean="0">
                <a:solidFill>
                  <a:sysClr val="windowText" lastClr="000000"/>
                </a:solidFill>
              </a:rPr>
              <a:t>윤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년</a:t>
            </a:r>
          </a:p>
        </p:txBody>
      </p:sp>
      <p:cxnSp>
        <p:nvCxnSpPr>
          <p:cNvPr id="254" name="직선 연결선 253"/>
          <p:cNvCxnSpPr/>
          <p:nvPr/>
        </p:nvCxnSpPr>
        <p:spPr>
          <a:xfrm flipH="1">
            <a:off x="15871871" y="2060848"/>
            <a:ext cx="4472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화살표 연결선 254"/>
          <p:cNvCxnSpPr/>
          <p:nvPr/>
        </p:nvCxnSpPr>
        <p:spPr>
          <a:xfrm>
            <a:off x="16363186" y="2065490"/>
            <a:ext cx="3612" cy="86997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순서도: 처리 255"/>
          <p:cNvSpPr/>
          <p:nvPr/>
        </p:nvSpPr>
        <p:spPr>
          <a:xfrm>
            <a:off x="15589224" y="3008473"/>
            <a:ext cx="1504791" cy="348519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ysClr val="windowText" lastClr="000000"/>
                </a:solidFill>
              </a:rPr>
              <a:t>yuncheck</a:t>
            </a:r>
            <a:r>
              <a:rPr lang="en-US" altLang="ko-KR" sz="1000" dirty="0" smtClean="0">
                <a:solidFill>
                  <a:sysClr val="windowText" lastClr="000000"/>
                </a:solidFill>
              </a:rPr>
              <a:t> = </a:t>
            </a:r>
            <a:r>
              <a:rPr lang="ko-KR" altLang="en-US" sz="1000" dirty="0" err="1" smtClean="0">
                <a:solidFill>
                  <a:sysClr val="windowText" lastClr="000000"/>
                </a:solidFill>
              </a:rPr>
              <a:t>윤년아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님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257" name="직선 연결선 256"/>
          <p:cNvCxnSpPr/>
          <p:nvPr/>
        </p:nvCxnSpPr>
        <p:spPr>
          <a:xfrm flipV="1">
            <a:off x="16381312" y="3356992"/>
            <a:ext cx="0" cy="3654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/>
          <p:cNvCxnSpPr/>
          <p:nvPr/>
        </p:nvCxnSpPr>
        <p:spPr>
          <a:xfrm flipH="1">
            <a:off x="14869143" y="3717032"/>
            <a:ext cx="151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 259"/>
          <p:cNvCxnSpPr/>
          <p:nvPr/>
        </p:nvCxnSpPr>
        <p:spPr>
          <a:xfrm flipV="1">
            <a:off x="14869144" y="3356992"/>
            <a:ext cx="0" cy="3654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 260"/>
          <p:cNvCxnSpPr/>
          <p:nvPr/>
        </p:nvCxnSpPr>
        <p:spPr>
          <a:xfrm flipV="1">
            <a:off x="15589224" y="3737764"/>
            <a:ext cx="0" cy="291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301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373</Words>
  <Application>Microsoft Office PowerPoint</Application>
  <PresentationFormat>화면 슬라이드 쇼(4:3)</PresentationFormat>
  <Paragraphs>104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PC</cp:lastModifiedBy>
  <cp:revision>21</cp:revision>
  <dcterms:created xsi:type="dcterms:W3CDTF">2020-05-24T07:25:18Z</dcterms:created>
  <dcterms:modified xsi:type="dcterms:W3CDTF">2020-05-24T12:28:02Z</dcterms:modified>
</cp:coreProperties>
</file>