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21945600" cx="32918400"/>
  <p:notesSz cx="6858000" cy="9144000"/>
  <p:embeddedFontLst>
    <p:embeddedFont>
      <p:font typeface="Roboto"/>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D0C144-26B6-4A57-A985-D1EADA59332A}">
  <a:tblStyle styleId="{59D0C144-26B6-4A57-A985-D1EADA5933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1"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b31cf284f_2_0: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b31cf28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b31cf284f_0_0: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b31cf2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b31cf284f_0_31:notes"/>
          <p:cNvSpPr/>
          <p:nvPr>
            <p:ph idx="2" type="sldImg"/>
          </p:nvPr>
        </p:nvSpPr>
        <p:spPr>
          <a:xfrm>
            <a:off x="85750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b31cf284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b31cf284f_0_436:notes"/>
          <p:cNvSpPr/>
          <p:nvPr>
            <p:ph idx="2" type="sldImg"/>
          </p:nvPr>
        </p:nvSpPr>
        <p:spPr>
          <a:xfrm>
            <a:off x="857550"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b31cf284f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b31cf284f_0_168:notes"/>
          <p:cNvSpPr/>
          <p:nvPr>
            <p:ph idx="2" type="sldImg"/>
          </p:nvPr>
        </p:nvSpPr>
        <p:spPr>
          <a:xfrm>
            <a:off x="85750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b31cf284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acbf7413ad_1_13:notes"/>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acbf7413a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3176853"/>
            <a:ext cx="30674100" cy="87579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p:txBody>
      </p:sp>
      <p:sp>
        <p:nvSpPr>
          <p:cNvPr id="11" name="Google Shape;11;p2"/>
          <p:cNvSpPr txBox="1"/>
          <p:nvPr>
            <p:ph idx="1" type="subTitle"/>
          </p:nvPr>
        </p:nvSpPr>
        <p:spPr>
          <a:xfrm>
            <a:off x="1122120" y="12092267"/>
            <a:ext cx="30674100" cy="33819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2" name="Google Shape;12;p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4719467"/>
            <a:ext cx="30674100" cy="83775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p:nvPr>
            <p:ph idx="1" type="body"/>
          </p:nvPr>
        </p:nvSpPr>
        <p:spPr>
          <a:xfrm>
            <a:off x="1122120" y="13449493"/>
            <a:ext cx="30674100" cy="5550000"/>
          </a:xfrm>
          <a:prstGeom prst="rect">
            <a:avLst/>
          </a:prstGeom>
        </p:spPr>
        <p:txBody>
          <a:bodyPr anchorCtr="0" anchor="t" bIns="349450" lIns="349450" spcFirstLastPara="1" rIns="349450" wrap="square" tIns="349450">
            <a:normAutofit/>
          </a:bodyPr>
          <a:lstStyle>
            <a:lvl1pPr indent="-666750" lvl="0" marL="457200" algn="ctr">
              <a:spcBef>
                <a:spcPts val="0"/>
              </a:spcBef>
              <a:spcAft>
                <a:spcPts val="0"/>
              </a:spcAft>
              <a:buSzPts val="6900"/>
              <a:buChar char="●"/>
              <a:defRPr/>
            </a:lvl1pPr>
            <a:lvl2pPr indent="-571500" lvl="1" marL="914400" algn="ctr">
              <a:spcBef>
                <a:spcPts val="0"/>
              </a:spcBef>
              <a:spcAft>
                <a:spcPts val="0"/>
              </a:spcAft>
              <a:buSzPts val="5400"/>
              <a:buChar char="○"/>
              <a:defRPr/>
            </a:lvl2pPr>
            <a:lvl3pPr indent="-571500" lvl="2" marL="1371600" algn="ctr">
              <a:spcBef>
                <a:spcPts val="0"/>
              </a:spcBef>
              <a:spcAft>
                <a:spcPts val="0"/>
              </a:spcAft>
              <a:buSzPts val="5400"/>
              <a:buChar char="■"/>
              <a:defRPr/>
            </a:lvl3pPr>
            <a:lvl4pPr indent="-571500" lvl="3" marL="1828800" algn="ctr">
              <a:spcBef>
                <a:spcPts val="0"/>
              </a:spcBef>
              <a:spcAft>
                <a:spcPts val="0"/>
              </a:spcAft>
              <a:buSzPts val="5400"/>
              <a:buChar char="●"/>
              <a:defRPr/>
            </a:lvl4pPr>
            <a:lvl5pPr indent="-571500" lvl="4" marL="2286000" algn="ctr">
              <a:spcBef>
                <a:spcPts val="0"/>
              </a:spcBef>
              <a:spcAft>
                <a:spcPts val="0"/>
              </a:spcAft>
              <a:buSzPts val="5400"/>
              <a:buChar char="○"/>
              <a:defRPr/>
            </a:lvl5pPr>
            <a:lvl6pPr indent="-571500" lvl="5" marL="2743200" algn="ctr">
              <a:spcBef>
                <a:spcPts val="0"/>
              </a:spcBef>
              <a:spcAft>
                <a:spcPts val="0"/>
              </a:spcAft>
              <a:buSzPts val="5400"/>
              <a:buChar char="■"/>
              <a:defRPr/>
            </a:lvl6pPr>
            <a:lvl7pPr indent="-571500" lvl="6" marL="3200400" algn="ctr">
              <a:spcBef>
                <a:spcPts val="0"/>
              </a:spcBef>
              <a:spcAft>
                <a:spcPts val="0"/>
              </a:spcAft>
              <a:buSzPts val="5400"/>
              <a:buChar char="●"/>
              <a:defRPr/>
            </a:lvl7pPr>
            <a:lvl8pPr indent="-571500" lvl="7" marL="3657600" algn="ctr">
              <a:spcBef>
                <a:spcPts val="0"/>
              </a:spcBef>
              <a:spcAft>
                <a:spcPts val="0"/>
              </a:spcAft>
              <a:buSzPts val="5400"/>
              <a:buChar char="○"/>
              <a:defRPr/>
            </a:lvl8pPr>
            <a:lvl9pPr indent="-571500" lvl="8" marL="4114800" algn="ctr">
              <a:spcBef>
                <a:spcPts val="0"/>
              </a:spcBef>
              <a:spcAft>
                <a:spcPts val="0"/>
              </a:spcAft>
              <a:buSzPts val="5400"/>
              <a:buChar char="■"/>
              <a:defRPr/>
            </a:lvl9pPr>
          </a:lstStyle>
          <a:p/>
        </p:txBody>
      </p:sp>
      <p:sp>
        <p:nvSpPr>
          <p:cNvPr id="47" name="Google Shape;47;p11"/>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9176960"/>
            <a:ext cx="30674100" cy="3591600"/>
          </a:xfrm>
          <a:prstGeom prst="rect">
            <a:avLst/>
          </a:prstGeom>
        </p:spPr>
        <p:txBody>
          <a:bodyPr anchorCtr="0" anchor="ctr" bIns="349450" lIns="349450" spcFirstLastPara="1" rIns="349450" wrap="square" tIns="34945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p:txBody>
      </p:sp>
      <p:sp>
        <p:nvSpPr>
          <p:cNvPr id="15" name="Google Shape;15;p3"/>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18" name="Google Shape;18;p4"/>
          <p:cNvSpPr txBox="1"/>
          <p:nvPr>
            <p:ph idx="1" type="body"/>
          </p:nvPr>
        </p:nvSpPr>
        <p:spPr>
          <a:xfrm>
            <a:off x="1122120" y="4917227"/>
            <a:ext cx="30674100" cy="14576700"/>
          </a:xfrm>
          <a:prstGeom prst="rect">
            <a:avLst/>
          </a:prstGeom>
        </p:spPr>
        <p:txBody>
          <a:bodyPr anchorCtr="0" anchor="t"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19" name="Google Shape;19;p4"/>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2" name="Google Shape;22;p5"/>
          <p:cNvSpPr txBox="1"/>
          <p:nvPr>
            <p:ph idx="1" type="body"/>
          </p:nvPr>
        </p:nvSpPr>
        <p:spPr>
          <a:xfrm>
            <a:off x="112212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3" name="Google Shape;23;p5"/>
          <p:cNvSpPr txBox="1"/>
          <p:nvPr>
            <p:ph idx="2" type="body"/>
          </p:nvPr>
        </p:nvSpPr>
        <p:spPr>
          <a:xfrm>
            <a:off x="17396640" y="4917227"/>
            <a:ext cx="14399700" cy="14576700"/>
          </a:xfrm>
          <a:prstGeom prst="rect">
            <a:avLst/>
          </a:prstGeom>
        </p:spPr>
        <p:txBody>
          <a:bodyPr anchorCtr="0" anchor="t" bIns="349450" lIns="349450" spcFirstLastPara="1" rIns="349450" wrap="square" tIns="349450">
            <a:normAutofit/>
          </a:bodyPr>
          <a:lstStyle>
            <a:lvl1pPr indent="-571500" lvl="0" marL="457200">
              <a:spcBef>
                <a:spcPts val="0"/>
              </a:spcBef>
              <a:spcAft>
                <a:spcPts val="0"/>
              </a:spcAft>
              <a:buSzPts val="5400"/>
              <a:buChar char="●"/>
              <a:defRPr sz="54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24" name="Google Shape;24;p5"/>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1898773"/>
            <a:ext cx="30674100" cy="2443500"/>
          </a:xfrm>
          <a:prstGeom prst="rect">
            <a:avLst/>
          </a:prstGeom>
        </p:spPr>
        <p:txBody>
          <a:bodyPr anchorCtr="0" anchor="t" bIns="349450" lIns="349450" spcFirstLastPara="1" rIns="349450" wrap="square" tIns="34945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p:txBody>
      </p:sp>
      <p:sp>
        <p:nvSpPr>
          <p:cNvPr id="27" name="Google Shape;27;p6"/>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2370560"/>
            <a:ext cx="10108800" cy="3224400"/>
          </a:xfrm>
          <a:prstGeom prst="rect">
            <a:avLst/>
          </a:prstGeom>
        </p:spPr>
        <p:txBody>
          <a:bodyPr anchorCtr="0" anchor="b" bIns="349450" lIns="349450" spcFirstLastPara="1" rIns="349450" wrap="square" tIns="34945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30" name="Google Shape;30;p7"/>
          <p:cNvSpPr txBox="1"/>
          <p:nvPr>
            <p:ph idx="1" type="body"/>
          </p:nvPr>
        </p:nvSpPr>
        <p:spPr>
          <a:xfrm>
            <a:off x="1122120" y="5928960"/>
            <a:ext cx="10108800" cy="13565400"/>
          </a:xfrm>
          <a:prstGeom prst="rect">
            <a:avLst/>
          </a:prstGeom>
        </p:spPr>
        <p:txBody>
          <a:bodyPr anchorCtr="0" anchor="t" bIns="349450" lIns="349450" spcFirstLastPara="1" rIns="349450" wrap="square" tIns="349450">
            <a:normAutofit/>
          </a:bodyPr>
          <a:lstStyle>
            <a:lvl1pPr indent="-520700" lvl="0" marL="457200">
              <a:spcBef>
                <a:spcPts val="0"/>
              </a:spcBef>
              <a:spcAft>
                <a:spcPts val="0"/>
              </a:spcAft>
              <a:buSzPts val="4600"/>
              <a:buChar char="●"/>
              <a:defRPr sz="4600"/>
            </a:lvl1pPr>
            <a:lvl2pPr indent="-520700" lvl="1" marL="914400">
              <a:spcBef>
                <a:spcPts val="0"/>
              </a:spcBef>
              <a:spcAft>
                <a:spcPts val="0"/>
              </a:spcAft>
              <a:buSzPts val="4600"/>
              <a:buChar char="○"/>
              <a:defRPr sz="4600"/>
            </a:lvl2pPr>
            <a:lvl3pPr indent="-520700" lvl="2" marL="1371600">
              <a:spcBef>
                <a:spcPts val="0"/>
              </a:spcBef>
              <a:spcAft>
                <a:spcPts val="0"/>
              </a:spcAft>
              <a:buSzPts val="4600"/>
              <a:buChar char="■"/>
              <a:defRPr sz="4600"/>
            </a:lvl3pPr>
            <a:lvl4pPr indent="-520700" lvl="3" marL="1828800">
              <a:spcBef>
                <a:spcPts val="0"/>
              </a:spcBef>
              <a:spcAft>
                <a:spcPts val="0"/>
              </a:spcAft>
              <a:buSzPts val="4600"/>
              <a:buChar char="●"/>
              <a:defRPr sz="4600"/>
            </a:lvl4pPr>
            <a:lvl5pPr indent="-520700" lvl="4" marL="2286000">
              <a:spcBef>
                <a:spcPts val="0"/>
              </a:spcBef>
              <a:spcAft>
                <a:spcPts val="0"/>
              </a:spcAft>
              <a:buSzPts val="4600"/>
              <a:buChar char="○"/>
              <a:defRPr sz="4600"/>
            </a:lvl5pPr>
            <a:lvl6pPr indent="-520700" lvl="5" marL="2743200">
              <a:spcBef>
                <a:spcPts val="0"/>
              </a:spcBef>
              <a:spcAft>
                <a:spcPts val="0"/>
              </a:spcAft>
              <a:buSzPts val="4600"/>
              <a:buChar char="■"/>
              <a:defRPr sz="4600"/>
            </a:lvl6pPr>
            <a:lvl7pPr indent="-520700" lvl="6" marL="3200400">
              <a:spcBef>
                <a:spcPts val="0"/>
              </a:spcBef>
              <a:spcAft>
                <a:spcPts val="0"/>
              </a:spcAft>
              <a:buSzPts val="4600"/>
              <a:buChar char="●"/>
              <a:defRPr sz="4600"/>
            </a:lvl7pPr>
            <a:lvl8pPr indent="-520700" lvl="7" marL="3657600">
              <a:spcBef>
                <a:spcPts val="0"/>
              </a:spcBef>
              <a:spcAft>
                <a:spcPts val="0"/>
              </a:spcAft>
              <a:buSzPts val="4600"/>
              <a:buChar char="○"/>
              <a:defRPr sz="4600"/>
            </a:lvl8pPr>
            <a:lvl9pPr indent="-520700" lvl="8" marL="4114800">
              <a:spcBef>
                <a:spcPts val="0"/>
              </a:spcBef>
              <a:spcAft>
                <a:spcPts val="0"/>
              </a:spcAft>
              <a:buSzPts val="4600"/>
              <a:buChar char="■"/>
              <a:defRPr sz="4600"/>
            </a:lvl9pPr>
          </a:lstStyle>
          <a:p/>
        </p:txBody>
      </p:sp>
      <p:sp>
        <p:nvSpPr>
          <p:cNvPr id="31" name="Google Shape;31;p7"/>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1920640"/>
            <a:ext cx="22924200" cy="17454000"/>
          </a:xfrm>
          <a:prstGeom prst="rect">
            <a:avLst/>
          </a:prstGeom>
        </p:spPr>
        <p:txBody>
          <a:bodyPr anchorCtr="0" anchor="ctr" bIns="349450" lIns="349450" spcFirstLastPara="1" rIns="349450" wrap="square" tIns="34945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p:txBody>
      </p:sp>
      <p:sp>
        <p:nvSpPr>
          <p:cNvPr id="34" name="Google Shape;34;p8"/>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5261547"/>
            <a:ext cx="14562600" cy="6324600"/>
          </a:xfrm>
          <a:prstGeom prst="rect">
            <a:avLst/>
          </a:prstGeom>
        </p:spPr>
        <p:txBody>
          <a:bodyPr anchorCtr="0" anchor="b" bIns="349450" lIns="349450" spcFirstLastPara="1" rIns="349450" wrap="square" tIns="34945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p:txBody>
      </p:sp>
      <p:sp>
        <p:nvSpPr>
          <p:cNvPr id="38" name="Google Shape;38;p9"/>
          <p:cNvSpPr txBox="1"/>
          <p:nvPr>
            <p:ph idx="1" type="subTitle"/>
          </p:nvPr>
        </p:nvSpPr>
        <p:spPr>
          <a:xfrm>
            <a:off x="955800" y="11959787"/>
            <a:ext cx="14562600" cy="5269800"/>
          </a:xfrm>
          <a:prstGeom prst="rect">
            <a:avLst/>
          </a:prstGeom>
        </p:spPr>
        <p:txBody>
          <a:bodyPr anchorCtr="0" anchor="t" bIns="349450" lIns="349450" spcFirstLastPara="1" rIns="349450" wrap="square" tIns="34945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39" name="Google Shape;39;p9"/>
          <p:cNvSpPr txBox="1"/>
          <p:nvPr>
            <p:ph idx="2" type="body"/>
          </p:nvPr>
        </p:nvSpPr>
        <p:spPr>
          <a:xfrm>
            <a:off x="17782200" y="3089387"/>
            <a:ext cx="13813200" cy="15765900"/>
          </a:xfrm>
          <a:prstGeom prst="rect">
            <a:avLst/>
          </a:prstGeom>
        </p:spPr>
        <p:txBody>
          <a:bodyPr anchorCtr="0" anchor="ctr" bIns="349450" lIns="349450" spcFirstLastPara="1" rIns="349450" wrap="square" tIns="349450">
            <a:normAutofit/>
          </a:bodyPr>
          <a:lstStyle>
            <a:lvl1pPr indent="-666750" lvl="0" marL="457200">
              <a:spcBef>
                <a:spcPts val="0"/>
              </a:spcBef>
              <a:spcAft>
                <a:spcPts val="0"/>
              </a:spcAft>
              <a:buSzPts val="6900"/>
              <a:buChar char="●"/>
              <a:defRPr/>
            </a:lvl1pPr>
            <a:lvl2pPr indent="-571500" lvl="1" marL="914400">
              <a:spcBef>
                <a:spcPts val="0"/>
              </a:spcBef>
              <a:spcAft>
                <a:spcPts val="0"/>
              </a:spcAft>
              <a:buSzPts val="5400"/>
              <a:buChar char="○"/>
              <a:defRPr/>
            </a:lvl2pPr>
            <a:lvl3pPr indent="-571500" lvl="2" marL="1371600">
              <a:spcBef>
                <a:spcPts val="0"/>
              </a:spcBef>
              <a:spcAft>
                <a:spcPts val="0"/>
              </a:spcAft>
              <a:buSzPts val="5400"/>
              <a:buChar char="■"/>
              <a:defRPr/>
            </a:lvl3pPr>
            <a:lvl4pPr indent="-571500" lvl="3" marL="1828800">
              <a:spcBef>
                <a:spcPts val="0"/>
              </a:spcBef>
              <a:spcAft>
                <a:spcPts val="0"/>
              </a:spcAft>
              <a:buSzPts val="5400"/>
              <a:buChar char="●"/>
              <a:defRPr/>
            </a:lvl4pPr>
            <a:lvl5pPr indent="-571500" lvl="4" marL="2286000">
              <a:spcBef>
                <a:spcPts val="0"/>
              </a:spcBef>
              <a:spcAft>
                <a:spcPts val="0"/>
              </a:spcAft>
              <a:buSzPts val="5400"/>
              <a:buChar char="○"/>
              <a:defRPr/>
            </a:lvl5pPr>
            <a:lvl6pPr indent="-571500" lvl="5" marL="2743200">
              <a:spcBef>
                <a:spcPts val="0"/>
              </a:spcBef>
              <a:spcAft>
                <a:spcPts val="0"/>
              </a:spcAft>
              <a:buSzPts val="5400"/>
              <a:buChar char="■"/>
              <a:defRPr/>
            </a:lvl6pPr>
            <a:lvl7pPr indent="-571500" lvl="6" marL="3200400">
              <a:spcBef>
                <a:spcPts val="0"/>
              </a:spcBef>
              <a:spcAft>
                <a:spcPts val="0"/>
              </a:spcAft>
              <a:buSzPts val="5400"/>
              <a:buChar char="●"/>
              <a:defRPr/>
            </a:lvl7pPr>
            <a:lvl8pPr indent="-571500" lvl="7" marL="3657600">
              <a:spcBef>
                <a:spcPts val="0"/>
              </a:spcBef>
              <a:spcAft>
                <a:spcPts val="0"/>
              </a:spcAft>
              <a:buSzPts val="5400"/>
              <a:buChar char="○"/>
              <a:defRPr/>
            </a:lvl8pPr>
            <a:lvl9pPr indent="-571500" lvl="8" marL="4114800">
              <a:spcBef>
                <a:spcPts val="0"/>
              </a:spcBef>
              <a:spcAft>
                <a:spcPts val="0"/>
              </a:spcAft>
              <a:buSzPts val="5400"/>
              <a:buChar char="■"/>
              <a:defRPr/>
            </a:lvl9pPr>
          </a:lstStyle>
          <a:p/>
        </p:txBody>
      </p:sp>
      <p:sp>
        <p:nvSpPr>
          <p:cNvPr id="40" name="Google Shape;40;p9"/>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18050453"/>
            <a:ext cx="21595800" cy="2581800"/>
          </a:xfrm>
          <a:prstGeom prst="rect">
            <a:avLst/>
          </a:prstGeom>
        </p:spPr>
        <p:txBody>
          <a:bodyPr anchorCtr="0" anchor="ctr" bIns="349450" lIns="349450" spcFirstLastPara="1" rIns="349450" wrap="square" tIns="349450">
            <a:normAutofit/>
          </a:bodyPr>
          <a:lstStyle>
            <a:lvl1pPr indent="-228600" lvl="0" marL="457200">
              <a:lnSpc>
                <a:spcPct val="100000"/>
              </a:lnSpc>
              <a:spcBef>
                <a:spcPts val="0"/>
              </a:spcBef>
              <a:spcAft>
                <a:spcPts val="0"/>
              </a:spcAft>
              <a:buSzPts val="6900"/>
              <a:buNone/>
              <a:defRPr/>
            </a:lvl1pPr>
          </a:lstStyle>
          <a:p/>
        </p:txBody>
      </p:sp>
      <p:sp>
        <p:nvSpPr>
          <p:cNvPr id="43" name="Google Shape;43;p10"/>
          <p:cNvSpPr txBox="1"/>
          <p:nvPr>
            <p:ph idx="12" type="sldNum"/>
          </p:nvPr>
        </p:nvSpPr>
        <p:spPr>
          <a:xfrm>
            <a:off x="30500848" y="19896392"/>
            <a:ext cx="1975200" cy="1679400"/>
          </a:xfrm>
          <a:prstGeom prst="rect">
            <a:avLst/>
          </a:prstGeom>
        </p:spPr>
        <p:txBody>
          <a:bodyPr anchorCtr="0" anchor="ctr" bIns="349450" lIns="349450" spcFirstLastPara="1" rIns="349450" wrap="square" tIns="3494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p:txBody>
      </p:sp>
      <p:sp>
        <p:nvSpPr>
          <p:cNvPr id="7" name="Google Shape;7;p1"/>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a:lnSpc>
                <a:spcPct val="115000"/>
              </a:lnSpc>
              <a:spcBef>
                <a:spcPts val="0"/>
              </a:spcBef>
              <a:spcAft>
                <a:spcPts val="0"/>
              </a:spcAft>
              <a:buClr>
                <a:schemeClr val="dk2"/>
              </a:buClr>
              <a:buSzPts val="6900"/>
              <a:buChar char="●"/>
              <a:defRPr sz="6900">
                <a:solidFill>
                  <a:schemeClr val="dk2"/>
                </a:solidFill>
              </a:defRPr>
            </a:lvl1pPr>
            <a:lvl2pPr indent="-571500" lvl="1" marL="914400">
              <a:lnSpc>
                <a:spcPct val="115000"/>
              </a:lnSpc>
              <a:spcBef>
                <a:spcPts val="0"/>
              </a:spcBef>
              <a:spcAft>
                <a:spcPts val="0"/>
              </a:spcAft>
              <a:buClr>
                <a:schemeClr val="dk2"/>
              </a:buClr>
              <a:buSzPts val="5400"/>
              <a:buChar char="○"/>
              <a:defRPr sz="5400">
                <a:solidFill>
                  <a:schemeClr val="dk2"/>
                </a:solidFill>
              </a:defRPr>
            </a:lvl2pPr>
            <a:lvl3pPr indent="-571500" lvl="2" marL="1371600">
              <a:lnSpc>
                <a:spcPct val="115000"/>
              </a:lnSpc>
              <a:spcBef>
                <a:spcPts val="0"/>
              </a:spcBef>
              <a:spcAft>
                <a:spcPts val="0"/>
              </a:spcAft>
              <a:buClr>
                <a:schemeClr val="dk2"/>
              </a:buClr>
              <a:buSzPts val="5400"/>
              <a:buChar char="■"/>
              <a:defRPr sz="5400">
                <a:solidFill>
                  <a:schemeClr val="dk2"/>
                </a:solidFill>
              </a:defRPr>
            </a:lvl3pPr>
            <a:lvl4pPr indent="-571500" lvl="3" marL="1828800">
              <a:lnSpc>
                <a:spcPct val="115000"/>
              </a:lnSpc>
              <a:spcBef>
                <a:spcPts val="0"/>
              </a:spcBef>
              <a:spcAft>
                <a:spcPts val="0"/>
              </a:spcAft>
              <a:buClr>
                <a:schemeClr val="dk2"/>
              </a:buClr>
              <a:buSzPts val="5400"/>
              <a:buChar char="●"/>
              <a:defRPr sz="5400">
                <a:solidFill>
                  <a:schemeClr val="dk2"/>
                </a:solidFill>
              </a:defRPr>
            </a:lvl4pPr>
            <a:lvl5pPr indent="-571500" lvl="4" marL="2286000">
              <a:lnSpc>
                <a:spcPct val="115000"/>
              </a:lnSpc>
              <a:spcBef>
                <a:spcPts val="0"/>
              </a:spcBef>
              <a:spcAft>
                <a:spcPts val="0"/>
              </a:spcAft>
              <a:buClr>
                <a:schemeClr val="dk2"/>
              </a:buClr>
              <a:buSzPts val="5400"/>
              <a:buChar char="○"/>
              <a:defRPr sz="5400">
                <a:solidFill>
                  <a:schemeClr val="dk2"/>
                </a:solidFill>
              </a:defRPr>
            </a:lvl5pPr>
            <a:lvl6pPr indent="-571500" lvl="5" marL="2743200">
              <a:lnSpc>
                <a:spcPct val="115000"/>
              </a:lnSpc>
              <a:spcBef>
                <a:spcPts val="0"/>
              </a:spcBef>
              <a:spcAft>
                <a:spcPts val="0"/>
              </a:spcAft>
              <a:buClr>
                <a:schemeClr val="dk2"/>
              </a:buClr>
              <a:buSzPts val="5400"/>
              <a:buChar char="■"/>
              <a:defRPr sz="5400">
                <a:solidFill>
                  <a:schemeClr val="dk2"/>
                </a:solidFill>
              </a:defRPr>
            </a:lvl6pPr>
            <a:lvl7pPr indent="-571500" lvl="6" marL="3200400">
              <a:lnSpc>
                <a:spcPct val="115000"/>
              </a:lnSpc>
              <a:spcBef>
                <a:spcPts val="0"/>
              </a:spcBef>
              <a:spcAft>
                <a:spcPts val="0"/>
              </a:spcAft>
              <a:buClr>
                <a:schemeClr val="dk2"/>
              </a:buClr>
              <a:buSzPts val="5400"/>
              <a:buChar char="●"/>
              <a:defRPr sz="5400">
                <a:solidFill>
                  <a:schemeClr val="dk2"/>
                </a:solidFill>
              </a:defRPr>
            </a:lvl7pPr>
            <a:lvl8pPr indent="-571500" lvl="7" marL="3657600">
              <a:lnSpc>
                <a:spcPct val="115000"/>
              </a:lnSpc>
              <a:spcBef>
                <a:spcPts val="0"/>
              </a:spcBef>
              <a:spcAft>
                <a:spcPts val="0"/>
              </a:spcAft>
              <a:buClr>
                <a:schemeClr val="dk2"/>
              </a:buClr>
              <a:buSzPts val="5400"/>
              <a:buChar char="○"/>
              <a:defRPr sz="5400">
                <a:solidFill>
                  <a:schemeClr val="dk2"/>
                </a:solidFill>
              </a:defRPr>
            </a:lvl8pPr>
            <a:lvl9pPr indent="-571500" lvl="8" marL="4114800">
              <a:lnSpc>
                <a:spcPct val="115000"/>
              </a:lnSpc>
              <a:spcBef>
                <a:spcPts val="0"/>
              </a:spcBef>
              <a:spcAft>
                <a:spcPts val="0"/>
              </a:spcAft>
              <a:buClr>
                <a:schemeClr val="dk2"/>
              </a:buClr>
              <a:buSzPts val="5400"/>
              <a:buChar char="■"/>
              <a:defRPr sz="5400">
                <a:solidFill>
                  <a:schemeClr val="dk2"/>
                </a:solidFill>
              </a:defRPr>
            </a:lvl9pPr>
          </a:lstStyle>
          <a:p/>
        </p:txBody>
      </p:sp>
      <p:sp>
        <p:nvSpPr>
          <p:cNvPr id="8" name="Google Shape;8;p1"/>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image" Target="../media/image8.png"/><Relationship Id="rId10" Type="http://schemas.openxmlformats.org/officeDocument/2006/relationships/image" Target="../media/image10.png"/><Relationship Id="rId21" Type="http://schemas.openxmlformats.org/officeDocument/2006/relationships/image" Target="../media/image23.png"/><Relationship Id="rId13" Type="http://schemas.openxmlformats.org/officeDocument/2006/relationships/image" Target="../media/image14.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5.png"/><Relationship Id="rId9" Type="http://schemas.openxmlformats.org/officeDocument/2006/relationships/image" Target="../media/image12.png"/><Relationship Id="rId15" Type="http://schemas.openxmlformats.org/officeDocument/2006/relationships/image" Target="../media/image17.png"/><Relationship Id="rId14" Type="http://schemas.openxmlformats.org/officeDocument/2006/relationships/image" Target="../media/image11.png"/><Relationship Id="rId17" Type="http://schemas.openxmlformats.org/officeDocument/2006/relationships/image" Target="../media/image18.png"/><Relationship Id="rId16" Type="http://schemas.openxmlformats.org/officeDocument/2006/relationships/image" Target="../media/image16.png"/><Relationship Id="rId5" Type="http://schemas.openxmlformats.org/officeDocument/2006/relationships/image" Target="../media/image6.png"/><Relationship Id="rId19" Type="http://schemas.openxmlformats.org/officeDocument/2006/relationships/image" Target="../media/image19.png"/><Relationship Id="rId6" Type="http://schemas.openxmlformats.org/officeDocument/2006/relationships/image" Target="../media/image13.png"/><Relationship Id="rId18" Type="http://schemas.openxmlformats.org/officeDocument/2006/relationships/image" Target="../media/image24.png"/><Relationship Id="rId7" Type="http://schemas.openxmlformats.org/officeDocument/2006/relationships/image" Target="../media/image15.jpg"/><Relationship Id="rId8" Type="http://schemas.openxmlformats.org/officeDocument/2006/relationships/image" Target="../media/image53.png"/></Relationships>
</file>

<file path=ppt/slides/_rels/slide5.xml.rels><?xml version="1.0" encoding="UTF-8" standalone="yes"?><Relationships xmlns="http://schemas.openxmlformats.org/package/2006/relationships"><Relationship Id="rId20" Type="http://schemas.openxmlformats.org/officeDocument/2006/relationships/image" Target="../media/image37.png"/><Relationship Id="rId22" Type="http://schemas.openxmlformats.org/officeDocument/2006/relationships/image" Target="../media/image56.png"/><Relationship Id="rId21" Type="http://schemas.openxmlformats.org/officeDocument/2006/relationships/image" Target="../media/image47.png"/><Relationship Id="rId24" Type="http://schemas.openxmlformats.org/officeDocument/2006/relationships/image" Target="../media/image40.png"/><Relationship Id="rId23" Type="http://schemas.openxmlformats.org/officeDocument/2006/relationships/image" Target="../media/image41.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9.png"/><Relationship Id="rId4" Type="http://schemas.openxmlformats.org/officeDocument/2006/relationships/image" Target="../media/image21.png"/><Relationship Id="rId9" Type="http://schemas.openxmlformats.org/officeDocument/2006/relationships/image" Target="../media/image22.png"/><Relationship Id="rId26" Type="http://schemas.openxmlformats.org/officeDocument/2006/relationships/image" Target="../media/image52.png"/><Relationship Id="rId25" Type="http://schemas.openxmlformats.org/officeDocument/2006/relationships/image" Target="../media/image45.png"/><Relationship Id="rId28" Type="http://schemas.openxmlformats.org/officeDocument/2006/relationships/image" Target="../media/image44.png"/><Relationship Id="rId27" Type="http://schemas.openxmlformats.org/officeDocument/2006/relationships/image" Target="../media/image54.png"/><Relationship Id="rId5" Type="http://schemas.openxmlformats.org/officeDocument/2006/relationships/image" Target="../media/image30.png"/><Relationship Id="rId6" Type="http://schemas.openxmlformats.org/officeDocument/2006/relationships/image" Target="../media/image33.png"/><Relationship Id="rId29" Type="http://schemas.openxmlformats.org/officeDocument/2006/relationships/image" Target="../media/image42.png"/><Relationship Id="rId7" Type="http://schemas.openxmlformats.org/officeDocument/2006/relationships/image" Target="../media/image20.png"/><Relationship Id="rId8" Type="http://schemas.openxmlformats.org/officeDocument/2006/relationships/image" Target="../media/image32.png"/><Relationship Id="rId31" Type="http://schemas.openxmlformats.org/officeDocument/2006/relationships/image" Target="../media/image43.png"/><Relationship Id="rId30" Type="http://schemas.openxmlformats.org/officeDocument/2006/relationships/image" Target="../media/image58.png"/><Relationship Id="rId11" Type="http://schemas.openxmlformats.org/officeDocument/2006/relationships/image" Target="../media/image36.png"/><Relationship Id="rId33" Type="http://schemas.openxmlformats.org/officeDocument/2006/relationships/image" Target="../media/image51.png"/><Relationship Id="rId10" Type="http://schemas.openxmlformats.org/officeDocument/2006/relationships/image" Target="../media/image26.png"/><Relationship Id="rId32" Type="http://schemas.openxmlformats.org/officeDocument/2006/relationships/image" Target="../media/image50.png"/><Relationship Id="rId13" Type="http://schemas.openxmlformats.org/officeDocument/2006/relationships/image" Target="../media/image31.png"/><Relationship Id="rId35" Type="http://schemas.openxmlformats.org/officeDocument/2006/relationships/image" Target="../media/image46.png"/><Relationship Id="rId12" Type="http://schemas.openxmlformats.org/officeDocument/2006/relationships/image" Target="../media/image25.png"/><Relationship Id="rId34" Type="http://schemas.openxmlformats.org/officeDocument/2006/relationships/image" Target="../media/image49.png"/><Relationship Id="rId15" Type="http://schemas.openxmlformats.org/officeDocument/2006/relationships/image" Target="../media/image28.png"/><Relationship Id="rId37" Type="http://schemas.openxmlformats.org/officeDocument/2006/relationships/image" Target="../media/image48.png"/><Relationship Id="rId14" Type="http://schemas.openxmlformats.org/officeDocument/2006/relationships/image" Target="../media/image27.png"/><Relationship Id="rId36" Type="http://schemas.openxmlformats.org/officeDocument/2006/relationships/image" Target="../media/image55.png"/><Relationship Id="rId17" Type="http://schemas.openxmlformats.org/officeDocument/2006/relationships/image" Target="../media/image34.png"/><Relationship Id="rId16" Type="http://schemas.openxmlformats.org/officeDocument/2006/relationships/image" Target="../media/image38.png"/><Relationship Id="rId38" Type="http://schemas.openxmlformats.org/officeDocument/2006/relationships/image" Target="../media/image57.png"/><Relationship Id="rId19" Type="http://schemas.openxmlformats.org/officeDocument/2006/relationships/image" Target="../media/image39.png"/><Relationship Id="rId18"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2.png"/><Relationship Id="rId9" Type="http://schemas.openxmlformats.org/officeDocument/2006/relationships/image" Target="../media/image49.png"/><Relationship Id="rId5" Type="http://schemas.openxmlformats.org/officeDocument/2006/relationships/image" Target="../media/image58.png"/><Relationship Id="rId6" Type="http://schemas.openxmlformats.org/officeDocument/2006/relationships/image" Target="../media/image43.png"/><Relationship Id="rId7" Type="http://schemas.openxmlformats.org/officeDocument/2006/relationships/image" Target="../media/image50.png"/><Relationship Id="rId8" Type="http://schemas.openxmlformats.org/officeDocument/2006/relationships/image" Target="../media/image51.png"/><Relationship Id="rId11" Type="http://schemas.openxmlformats.org/officeDocument/2006/relationships/image" Target="../media/image55.png"/><Relationship Id="rId10" Type="http://schemas.openxmlformats.org/officeDocument/2006/relationships/image" Target="../media/image46.png"/><Relationship Id="rId12"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4.png"/><Relationship Id="rId4" Type="http://schemas.openxmlformats.org/officeDocument/2006/relationships/image" Target="../media/image42.png"/><Relationship Id="rId9" Type="http://schemas.openxmlformats.org/officeDocument/2006/relationships/image" Target="../media/image49.png"/><Relationship Id="rId5" Type="http://schemas.openxmlformats.org/officeDocument/2006/relationships/image" Target="../media/image58.png"/><Relationship Id="rId6" Type="http://schemas.openxmlformats.org/officeDocument/2006/relationships/image" Target="../media/image43.png"/><Relationship Id="rId7" Type="http://schemas.openxmlformats.org/officeDocument/2006/relationships/image" Target="../media/image50.png"/><Relationship Id="rId8" Type="http://schemas.openxmlformats.org/officeDocument/2006/relationships/image" Target="../media/image51.png"/><Relationship Id="rId11" Type="http://schemas.openxmlformats.org/officeDocument/2006/relationships/image" Target="../media/image55.png"/><Relationship Id="rId10"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381950"/>
            <a:ext cx="329184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 name="Google Shape;55;p13"/>
          <p:cNvPicPr preferRelativeResize="0"/>
          <p:nvPr/>
        </p:nvPicPr>
        <p:blipFill rotWithShape="1">
          <a:blip r:embed="rId3">
            <a:alphaModFix/>
          </a:blip>
          <a:srcRect b="0" l="0" r="40316" t="0"/>
          <a:stretch/>
        </p:blipFill>
        <p:spPr>
          <a:xfrm>
            <a:off x="1166350" y="731850"/>
            <a:ext cx="3707450" cy="1173500"/>
          </a:xfrm>
          <a:prstGeom prst="rect">
            <a:avLst/>
          </a:prstGeom>
          <a:noFill/>
          <a:ln>
            <a:noFill/>
          </a:ln>
        </p:spPr>
      </p:pic>
      <p:sp>
        <p:nvSpPr>
          <p:cNvPr id="56" name="Google Shape;56;p13"/>
          <p:cNvSpPr txBox="1"/>
          <p:nvPr/>
        </p:nvSpPr>
        <p:spPr>
          <a:xfrm>
            <a:off x="6764825" y="0"/>
            <a:ext cx="19781100" cy="217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0">
                <a:solidFill>
                  <a:schemeClr val="lt1"/>
                </a:solidFill>
              </a:rPr>
              <a:t>Correlation Analysis on Generalization Capacities </a:t>
            </a:r>
            <a:endParaRPr b="1" sz="6000">
              <a:solidFill>
                <a:schemeClr val="lt1"/>
              </a:solidFill>
            </a:endParaRPr>
          </a:p>
          <a:p>
            <a:pPr indent="0" lvl="0" marL="0" rtl="0" algn="ctr">
              <a:lnSpc>
                <a:spcPct val="115000"/>
              </a:lnSpc>
              <a:spcBef>
                <a:spcPts val="0"/>
              </a:spcBef>
              <a:spcAft>
                <a:spcPts val="0"/>
              </a:spcAft>
              <a:buNone/>
            </a:pPr>
            <a:r>
              <a:rPr b="1" lang="en" sz="6000">
                <a:solidFill>
                  <a:schemeClr val="lt1"/>
                </a:solidFill>
              </a:rPr>
              <a:t>of Different Compositional Problems</a:t>
            </a:r>
            <a:endParaRPr b="1" sz="6000">
              <a:solidFill>
                <a:schemeClr val="lt1"/>
              </a:solidFill>
            </a:endParaRPr>
          </a:p>
        </p:txBody>
      </p:sp>
      <p:sp>
        <p:nvSpPr>
          <p:cNvPr id="57" name="Google Shape;57;p13"/>
          <p:cNvSpPr txBox="1"/>
          <p:nvPr/>
        </p:nvSpPr>
        <p:spPr>
          <a:xfrm>
            <a:off x="8940000" y="2142538"/>
            <a:ext cx="152373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4000">
                <a:solidFill>
                  <a:schemeClr val="lt1"/>
                </a:solidFill>
              </a:rPr>
              <a:t>Group Members: </a:t>
            </a:r>
            <a:r>
              <a:rPr b="1" lang="en" sz="4000">
                <a:solidFill>
                  <a:schemeClr val="lt1"/>
                </a:solidFill>
                <a:latin typeface="Roboto"/>
                <a:ea typeface="Roboto"/>
                <a:cs typeface="Roboto"/>
                <a:sym typeface="Roboto"/>
              </a:rPr>
              <a:t>Yoobin Cheong, Yeong Koh, Yoon Tae Park</a:t>
            </a:r>
            <a:endParaRPr b="1" sz="4000">
              <a:solidFill>
                <a:schemeClr val="lt1"/>
              </a:solidFill>
            </a:endParaRPr>
          </a:p>
        </p:txBody>
      </p:sp>
      <p:sp>
        <p:nvSpPr>
          <p:cNvPr id="58" name="Google Shape;58;p13"/>
          <p:cNvSpPr/>
          <p:nvPr/>
        </p:nvSpPr>
        <p:spPr>
          <a:xfrm>
            <a:off x="396025" y="3342875"/>
            <a:ext cx="89883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1"/>
                </a:solidFill>
              </a:rPr>
              <a:t>Abstract</a:t>
            </a:r>
            <a:endParaRPr sz="5000">
              <a:solidFill>
                <a:schemeClr val="lt1"/>
              </a:solidFill>
            </a:endParaRPr>
          </a:p>
        </p:txBody>
      </p:sp>
      <p:sp>
        <p:nvSpPr>
          <p:cNvPr id="59" name="Google Shape;59;p13"/>
          <p:cNvSpPr/>
          <p:nvPr/>
        </p:nvSpPr>
        <p:spPr>
          <a:xfrm>
            <a:off x="415725" y="11703700"/>
            <a:ext cx="89685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Background</a:t>
            </a:r>
            <a:endParaRPr sz="4500">
              <a:solidFill>
                <a:schemeClr val="lt1"/>
              </a:solidFill>
            </a:endParaRPr>
          </a:p>
        </p:txBody>
      </p:sp>
      <p:sp>
        <p:nvSpPr>
          <p:cNvPr id="60" name="Google Shape;60;p13"/>
          <p:cNvSpPr/>
          <p:nvPr/>
        </p:nvSpPr>
        <p:spPr>
          <a:xfrm>
            <a:off x="9856975" y="3342925"/>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Methods and Models</a:t>
            </a:r>
            <a:endParaRPr sz="4500">
              <a:solidFill>
                <a:schemeClr val="lt1"/>
              </a:solidFill>
            </a:endParaRPr>
          </a:p>
        </p:txBody>
      </p:sp>
      <p:sp>
        <p:nvSpPr>
          <p:cNvPr id="61" name="Google Shape;61;p13"/>
          <p:cNvSpPr/>
          <p:nvPr/>
        </p:nvSpPr>
        <p:spPr>
          <a:xfrm>
            <a:off x="24280525" y="3342925"/>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Conclusions</a:t>
            </a:r>
            <a:endParaRPr sz="4500">
              <a:solidFill>
                <a:schemeClr val="lt1"/>
              </a:solidFill>
            </a:endParaRPr>
          </a:p>
        </p:txBody>
      </p:sp>
      <p:sp>
        <p:nvSpPr>
          <p:cNvPr id="62" name="Google Shape;62;p13"/>
          <p:cNvSpPr/>
          <p:nvPr/>
        </p:nvSpPr>
        <p:spPr>
          <a:xfrm>
            <a:off x="9857100" y="12586050"/>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Results</a:t>
            </a:r>
            <a:endParaRPr sz="4500">
              <a:solidFill>
                <a:schemeClr val="lt1"/>
              </a:solidFill>
            </a:endParaRPr>
          </a:p>
        </p:txBody>
      </p:sp>
      <p:sp>
        <p:nvSpPr>
          <p:cNvPr id="63" name="Google Shape;63;p13"/>
          <p:cNvSpPr/>
          <p:nvPr/>
        </p:nvSpPr>
        <p:spPr>
          <a:xfrm>
            <a:off x="24280625" y="139624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Acknowledgement</a:t>
            </a:r>
            <a:endParaRPr sz="4500">
              <a:solidFill>
                <a:schemeClr val="lt1"/>
              </a:solidFill>
            </a:endParaRPr>
          </a:p>
        </p:txBody>
      </p:sp>
      <p:sp>
        <p:nvSpPr>
          <p:cNvPr id="64" name="Google Shape;64;p13"/>
          <p:cNvSpPr/>
          <p:nvPr/>
        </p:nvSpPr>
        <p:spPr>
          <a:xfrm>
            <a:off x="24280625" y="168665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References</a:t>
            </a:r>
            <a:endParaRPr sz="4500">
              <a:solidFill>
                <a:schemeClr val="lt1"/>
              </a:solidFill>
            </a:endParaRPr>
          </a:p>
        </p:txBody>
      </p:sp>
      <p:sp>
        <p:nvSpPr>
          <p:cNvPr id="65" name="Google Shape;65;p13"/>
          <p:cNvSpPr txBox="1"/>
          <p:nvPr/>
        </p:nvSpPr>
        <p:spPr>
          <a:xfrm>
            <a:off x="396025" y="4314875"/>
            <a:ext cx="89883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To investigate whether these tests that fall under this </a:t>
            </a:r>
            <a:r>
              <a:rPr lang="en" sz="2500">
                <a:solidFill>
                  <a:schemeClr val="dk1"/>
                </a:solidFill>
              </a:rPr>
              <a:t>abstraction</a:t>
            </a:r>
            <a:r>
              <a:rPr lang="en" sz="2500">
                <a:solidFill>
                  <a:schemeClr val="dk1"/>
                </a:solidFill>
              </a:rPr>
              <a:t> target the same underlying capacity, we performed a correlation analysis on the performance of various neural network models trained on multiple tasks that have been proposed to measure </a:t>
            </a:r>
            <a:r>
              <a:rPr lang="en" sz="2500">
                <a:solidFill>
                  <a:schemeClr val="dk1"/>
                </a:solidFill>
              </a:rPr>
              <a:t>compositional generalization.</a:t>
            </a:r>
            <a:r>
              <a:rPr lang="en" sz="2500">
                <a:solidFill>
                  <a:schemeClr val="dk1"/>
                </a:solidFill>
              </a:rPr>
              <a:t> </a:t>
            </a:r>
            <a:endParaRPr sz="2500">
              <a:solidFill>
                <a:schemeClr val="dk1"/>
              </a:solidFill>
            </a:endParaRPr>
          </a:p>
        </p:txBody>
      </p:sp>
      <p:sp>
        <p:nvSpPr>
          <p:cNvPr id="66" name="Google Shape;66;p13"/>
          <p:cNvSpPr txBox="1"/>
          <p:nvPr/>
        </p:nvSpPr>
        <p:spPr>
          <a:xfrm>
            <a:off x="396025" y="12571400"/>
            <a:ext cx="8968500" cy="888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2500">
                <a:solidFill>
                  <a:schemeClr val="dk1"/>
                </a:solidFill>
              </a:rPr>
              <a:t>Research Question: Does good performance on task X generally entail good performance on task Y as well? 	</a:t>
            </a:r>
            <a:endParaRPr i="1" sz="1000">
              <a:solidFill>
                <a:schemeClr val="dk1"/>
              </a:solidFill>
            </a:endParaRPr>
          </a:p>
          <a:p>
            <a:pPr indent="0" lvl="0" marL="0" rtl="0" algn="l">
              <a:lnSpc>
                <a:spcPct val="115000"/>
              </a:lnSpc>
              <a:spcBef>
                <a:spcPts val="0"/>
              </a:spcBef>
              <a:spcAft>
                <a:spcPts val="0"/>
              </a:spcAft>
              <a:buNone/>
            </a:pPr>
            <a:r>
              <a:t/>
            </a:r>
            <a:endParaRPr i="1" sz="1000">
              <a:solidFill>
                <a:schemeClr val="dk1"/>
              </a:solidFill>
            </a:endParaRPr>
          </a:p>
          <a:p>
            <a:pPr indent="0" lvl="0" marL="0" rtl="0" algn="l">
              <a:lnSpc>
                <a:spcPct val="115000"/>
              </a:lnSpc>
              <a:spcBef>
                <a:spcPts val="0"/>
              </a:spcBef>
              <a:spcAft>
                <a:spcPts val="0"/>
              </a:spcAft>
              <a:buNone/>
            </a:pPr>
            <a:r>
              <a:rPr b="1" lang="en" sz="2500">
                <a:solidFill>
                  <a:schemeClr val="dk1"/>
                </a:solidFill>
              </a:rPr>
              <a:t>Introduction</a:t>
            </a:r>
            <a:endParaRPr b="1"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 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As a potential outcome of our project, grouping of tasks that are identified as being highly correlated will provide insights towards a better characterization of the abstraction compositional generalization, and furthermore be useful for task selection in multitask learning or transfer learning.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b="1" lang="en" sz="2500">
                <a:solidFill>
                  <a:schemeClr val="dk1"/>
                </a:solidFill>
              </a:rPr>
              <a:t>Dataset</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Various datasets constructed to test compositional generalization tasks: SCAN, CFQ, COGS, PCFG SET, SMCalFlow</a:t>
            </a:r>
            <a:endParaRPr sz="2500">
              <a:solidFill>
                <a:schemeClr val="dk1"/>
              </a:solidFill>
            </a:endParaRPr>
          </a:p>
        </p:txBody>
      </p:sp>
      <p:sp>
        <p:nvSpPr>
          <p:cNvPr id="67" name="Google Shape;67;p13"/>
          <p:cNvSpPr txBox="1"/>
          <p:nvPr/>
        </p:nvSpPr>
        <p:spPr>
          <a:xfrm>
            <a:off x="24280625" y="14820400"/>
            <a:ext cx="84408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We would like to thank Najoung Kim, Faculty Fellow at CDS, New York University for her constructive feedback and all her suggestions. </a:t>
            </a:r>
            <a:r>
              <a:rPr lang="en" sz="2500">
                <a:solidFill>
                  <a:schemeClr val="dk1"/>
                </a:solidFill>
              </a:rPr>
              <a:t>This project is a part of her ongoing research project. </a:t>
            </a:r>
            <a:endParaRPr sz="2500"/>
          </a:p>
        </p:txBody>
      </p:sp>
      <p:sp>
        <p:nvSpPr>
          <p:cNvPr id="68" name="Google Shape;68;p13"/>
          <p:cNvSpPr txBox="1"/>
          <p:nvPr/>
        </p:nvSpPr>
        <p:spPr>
          <a:xfrm>
            <a:off x="24260725" y="4271275"/>
            <a:ext cx="8440800" cy="9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chemeClr val="dk1"/>
                </a:solidFill>
              </a:rPr>
              <a:t>Each random state indicates a different initialization of the weights in each model, and we can find that different initializations affect the model’s performance; accuracies can vary in the range of &lt;1% to ~20%.</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Our results show that there are some highly correlated tasks both within the dataset and across different datasets. Our top 3 correlated tasks were 1) ‘COGS-lexical’ and ‘SCAN-add-turn-left’ (Correlation coefficient: 0.532), 2</a:t>
            </a:r>
            <a:r>
              <a:rPr lang="en" sz="2200">
                <a:solidFill>
                  <a:schemeClr val="dk1"/>
                </a:solidFill>
              </a:rPr>
              <a:t>) ‘COGS-test’ and ‘SCAN-add-turn-left’ (Correlation coefficient: 0.406), and 3) ‘COGS-lexical’ and ‘COGS-test’ (Correlation coefficient: 0.364)</a:t>
            </a:r>
            <a:r>
              <a:rPr lang="en" sz="2200">
                <a:solidFill>
                  <a:schemeClr val="dk1"/>
                </a:solidFill>
              </a:rPr>
              <a:t>, indicating that the model shows a moderately correlated compositional generalization capacity.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However, for other pairs of tasks, such as the "SCAN-simple" and </a:t>
            </a:r>
            <a:r>
              <a:rPr lang="en" sz="2200">
                <a:solidFill>
                  <a:schemeClr val="dk1"/>
                </a:solidFill>
              </a:rPr>
              <a:t>‘SCAN-add-turn-left’ </a:t>
            </a:r>
            <a:r>
              <a:rPr lang="en" sz="2200">
                <a:solidFill>
                  <a:schemeClr val="dk1"/>
                </a:solidFill>
              </a:rPr>
              <a:t>pair, the correlations were lower, indicating that even though the tasks are framed as compositional generalization tasks, they recruit different capacities, as doing well on one task doesn't entail doing well another task.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Note that </a:t>
            </a:r>
            <a:r>
              <a:rPr lang="en" sz="2200">
                <a:solidFill>
                  <a:schemeClr val="dk1"/>
                </a:solidFill>
              </a:rPr>
              <a:t>the exact match score may not directly reflect the model’s accuracy as the exact match score is improved only when the two sequences are exactly matched. For example, a model that gets only one token wrong but everything else in the sequence correct would still get 0% accuracy although the loss for this model continuously improves over the course of training. </a:t>
            </a:r>
            <a:endParaRPr sz="2200">
              <a:solidFill>
                <a:schemeClr val="dk1"/>
              </a:solidFill>
            </a:endParaRPr>
          </a:p>
        </p:txBody>
      </p:sp>
      <p:pic>
        <p:nvPicPr>
          <p:cNvPr id="69" name="Google Shape;69;p13"/>
          <p:cNvPicPr preferRelativeResize="0"/>
          <p:nvPr/>
        </p:nvPicPr>
        <p:blipFill>
          <a:blip r:embed="rId4">
            <a:alphaModFix/>
          </a:blip>
          <a:stretch>
            <a:fillRect/>
          </a:stretch>
        </p:blipFill>
        <p:spPr>
          <a:xfrm>
            <a:off x="5487100" y="7443500"/>
            <a:ext cx="4193000" cy="3184926"/>
          </a:xfrm>
          <a:prstGeom prst="rect">
            <a:avLst/>
          </a:prstGeom>
          <a:noFill/>
          <a:ln>
            <a:noFill/>
          </a:ln>
        </p:spPr>
      </p:pic>
      <p:sp>
        <p:nvSpPr>
          <p:cNvPr id="70" name="Google Shape;70;p13"/>
          <p:cNvSpPr txBox="1"/>
          <p:nvPr/>
        </p:nvSpPr>
        <p:spPr>
          <a:xfrm>
            <a:off x="415725" y="7519700"/>
            <a:ext cx="5261100" cy="3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As a result, we found that there exist some tasks that have high correlations (i.e. SCAN turn left vs COGS lexical: 0.5, COGS test vs lexical: 0.4), indicating that there is a strong evidence of language models having compositional generalization capacities.</a:t>
            </a:r>
            <a:endParaRPr sz="2500">
              <a:solidFill>
                <a:schemeClr val="dk1"/>
              </a:solidFill>
            </a:endParaRPr>
          </a:p>
        </p:txBody>
      </p:sp>
      <p:sp>
        <p:nvSpPr>
          <p:cNvPr id="71" name="Google Shape;71;p13"/>
          <p:cNvSpPr txBox="1"/>
          <p:nvPr/>
        </p:nvSpPr>
        <p:spPr>
          <a:xfrm>
            <a:off x="5478050" y="10499163"/>
            <a:ext cx="3906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highlight>
                  <a:srgbClr val="FFFFFF"/>
                </a:highlight>
              </a:rPr>
              <a:t>Compositional Generalization illustration (</a:t>
            </a:r>
            <a:r>
              <a:rPr lang="en" sz="2000">
                <a:solidFill>
                  <a:schemeClr val="dk1"/>
                </a:solidFill>
                <a:highlight>
                  <a:srgbClr val="FFFFFF"/>
                </a:highlight>
              </a:rPr>
              <a:t>Li et al., 2019)</a:t>
            </a:r>
            <a:endParaRPr sz="2000"/>
          </a:p>
        </p:txBody>
      </p:sp>
      <p:graphicFrame>
        <p:nvGraphicFramePr>
          <p:cNvPr id="72" name="Google Shape;72;p13"/>
          <p:cNvGraphicFramePr/>
          <p:nvPr/>
        </p:nvGraphicFramePr>
        <p:xfrm>
          <a:off x="13363913" y="17010350"/>
          <a:ext cx="3000000" cy="3000000"/>
        </p:xfrm>
        <a:graphic>
          <a:graphicData uri="http://schemas.openxmlformats.org/drawingml/2006/table">
            <a:tbl>
              <a:tblPr>
                <a:noFill/>
                <a:tableStyleId>{59D0C144-26B6-4A57-A985-D1EADA59332A}</a:tableStyleId>
              </a:tblPr>
              <a:tblGrid>
                <a:gridCol w="802075"/>
                <a:gridCol w="987300"/>
                <a:gridCol w="1483500"/>
                <a:gridCol w="1184625"/>
                <a:gridCol w="1184625"/>
                <a:gridCol w="1184625"/>
                <a:gridCol w="1184625"/>
                <a:gridCol w="1184625"/>
                <a:gridCol w="1184625"/>
              </a:tblGrid>
              <a:tr h="448300">
                <a:tc gridSpan="2" rowSpan="2">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Dataset-Task</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rowSpan="2" hMerge="1"/>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r>
              <a:tr h="448300">
                <a:tc gridSpan="2" vMerge="1"/>
                <a:tc hMerge="1"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bl>
          </a:graphicData>
        </a:graphic>
      </p:graphicFrame>
      <p:sp>
        <p:nvSpPr>
          <p:cNvPr id="73" name="Google Shape;73;p13"/>
          <p:cNvSpPr txBox="1"/>
          <p:nvPr/>
        </p:nvSpPr>
        <p:spPr>
          <a:xfrm>
            <a:off x="9857100" y="13642600"/>
            <a:ext cx="4882500" cy="278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Top Correlation tasks: </a:t>
            </a:r>
            <a:r>
              <a:rPr lang="en" sz="2500">
                <a:solidFill>
                  <a:schemeClr val="dk1"/>
                </a:solidFill>
              </a:rPr>
              <a:t>This figure shows top correlated tasks pairs. Although the datasets were trained using different methods, high correlations across some of the datasets were observed. </a:t>
            </a:r>
            <a:endParaRPr sz="2500">
              <a:solidFill>
                <a:schemeClr val="dk1"/>
              </a:solidFill>
            </a:endParaRPr>
          </a:p>
        </p:txBody>
      </p:sp>
      <p:sp>
        <p:nvSpPr>
          <p:cNvPr id="74" name="Google Shape;74;p13"/>
          <p:cNvSpPr txBox="1"/>
          <p:nvPr/>
        </p:nvSpPr>
        <p:spPr>
          <a:xfrm>
            <a:off x="9933175" y="16972850"/>
            <a:ext cx="33087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Overall Correlation: </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This table shows overall correlation among each task pairs. We can see some tasks pairs showing high correlations (&gt;= 0.30)</a:t>
            </a:r>
            <a:endParaRPr sz="2500">
              <a:solidFill>
                <a:schemeClr val="dk1"/>
              </a:solidFill>
            </a:endParaRPr>
          </a:p>
          <a:p>
            <a:pPr indent="0" lvl="0" marL="0" rtl="0" algn="l">
              <a:lnSpc>
                <a:spcPct val="115000"/>
              </a:lnSpc>
              <a:spcBef>
                <a:spcPts val="0"/>
              </a:spcBef>
              <a:spcAft>
                <a:spcPts val="0"/>
              </a:spcAft>
              <a:buNone/>
            </a:pPr>
            <a:r>
              <a:t/>
            </a:r>
            <a:endParaRPr sz="2500">
              <a:solidFill>
                <a:schemeClr val="dk1"/>
              </a:solidFill>
            </a:endParaRPr>
          </a:p>
        </p:txBody>
      </p:sp>
      <p:pic>
        <p:nvPicPr>
          <p:cNvPr id="75" name="Google Shape;75;p13"/>
          <p:cNvPicPr preferRelativeResize="0"/>
          <p:nvPr/>
        </p:nvPicPr>
        <p:blipFill>
          <a:blip r:embed="rId5">
            <a:alphaModFix/>
          </a:blip>
          <a:stretch>
            <a:fillRect/>
          </a:stretch>
        </p:blipFill>
        <p:spPr>
          <a:xfrm>
            <a:off x="14867538" y="13780388"/>
            <a:ext cx="9011187" cy="2506625"/>
          </a:xfrm>
          <a:prstGeom prst="rect">
            <a:avLst/>
          </a:prstGeom>
          <a:noFill/>
          <a:ln>
            <a:noFill/>
          </a:ln>
        </p:spPr>
      </p:pic>
      <p:sp>
        <p:nvSpPr>
          <p:cNvPr id="76" name="Google Shape;76;p13"/>
          <p:cNvSpPr txBox="1"/>
          <p:nvPr/>
        </p:nvSpPr>
        <p:spPr>
          <a:xfrm>
            <a:off x="24280625" y="17739600"/>
            <a:ext cx="8440800" cy="40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1"/>
                </a:solidFill>
              </a:rPr>
              <a:t>Vamsi Aribandi, Yi Tay, Tal Schuster, Jinfeng Rao, Huaixiu Steven Zheng, Sanket Vaibhav Mehta, Hon-glei Zhuang, Vinh Q. Tran, Dara Bahri, Jianmo Ni, Jai Gupta, Kai Hui, Sebastian Ruder, and Donald Metzler. 2021. Ext5: Towards extreme multi-task scaling for transfer learning.</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Daniel Furrer, Marc van Zee, Nathan Scales, and Nathanael Scha ̈rli. 2020. Compositional generalization in semantic parsing: Pre-training vs. specialized architectures.</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Dieuwke Hupkes, Verna Dankers, Mathijs Mul, and Elia Bruni. 2019. Compositionality decomposed: how do neural networks generalise?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Daniel Keysers, Nathanael Scha ̈rli, Nathan Scales, Hylke Buisman, Daniel Furrer, Sergii Kashubin, Nikola Momchev, Danila Sinopalnikov, Lukasz Stafiniak, Tibor Tihon, Dmitry Tsarkov, Xiao Wang, Marc van Zee, and Olivier Bousquet. 2019. Measuring compositional generalization: A comprehensive method on realistic data.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Najoung Kim and Tal Linzen. 2020. Cogs: A compositional generalization challenge based on semantic interpretation.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Brenden Lake and Marco Baroni. 2018. Generalization without systematicity: On the compositional skills of sequence-to-sequence recurrent networks. In Proceedings of the 35th International Conference on Machine Learning, volume 80 of Proceedings of Machine Learning Research, pages 2873–2882. PMLR.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Mike Lewis, Yinhan Liu, Naman Goyal, Marjan Ghazvininejad, Abdelrahman Mohamed, Omer Levy, Ves Stoyanov, and Luke Zettlemoyer. 2019. Bart: Denoising sequence-to-sequence pre-training for natural language generation, translation, and comprehension.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Yuanpeng Li, Liang Zhao, Jianyu Wang, and Joel Hestness. 2019. Compositional generalization for primitive substitutions.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Linqing Liu, Patrick Lewis, Sebastian Riedel, and Pon- tus Stenetorp. 2021. Challenges in generalization in open domain question answering.</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Colin Raffel, Noam Shazeer, Adam Roberts, Katherine Lee, Sharan Narang, Michael Matena, Yanqi Zhou, Wei Li, and Peter J. Liu. 2019. Exploring the limits of transfer learning with a unified text-to-text transformer.</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Pia Weißenhorn, Yuekun Yao, Lucia Donatelli, and Alexander Koller. 2022. Compositional generalization requires compositional parsers.</a:t>
            </a:r>
            <a:endParaRPr sz="1050">
              <a:solidFill>
                <a:schemeClr val="dk1"/>
              </a:solidFill>
            </a:endParaRPr>
          </a:p>
        </p:txBody>
      </p:sp>
      <p:pic>
        <p:nvPicPr>
          <p:cNvPr id="77" name="Google Shape;77;p13"/>
          <p:cNvPicPr preferRelativeResize="0"/>
          <p:nvPr/>
        </p:nvPicPr>
        <p:blipFill rotWithShape="1">
          <a:blip r:embed="rId3">
            <a:alphaModFix/>
          </a:blip>
          <a:srcRect b="0" l="57356" r="0" t="0"/>
          <a:stretch/>
        </p:blipFill>
        <p:spPr>
          <a:xfrm>
            <a:off x="28922725" y="731850"/>
            <a:ext cx="2648925" cy="1173500"/>
          </a:xfrm>
          <a:prstGeom prst="rect">
            <a:avLst/>
          </a:prstGeom>
          <a:noFill/>
          <a:ln>
            <a:noFill/>
          </a:ln>
        </p:spPr>
      </p:pic>
      <p:pic>
        <p:nvPicPr>
          <p:cNvPr id="78" name="Google Shape;78;p13"/>
          <p:cNvPicPr preferRelativeResize="0"/>
          <p:nvPr/>
        </p:nvPicPr>
        <p:blipFill rotWithShape="1">
          <a:blip r:embed="rId3">
            <a:alphaModFix/>
          </a:blip>
          <a:srcRect b="0" l="0" r="79051" t="0"/>
          <a:stretch/>
        </p:blipFill>
        <p:spPr>
          <a:xfrm>
            <a:off x="27983738" y="731850"/>
            <a:ext cx="1301275" cy="1173500"/>
          </a:xfrm>
          <a:prstGeom prst="rect">
            <a:avLst/>
          </a:prstGeom>
          <a:noFill/>
          <a:ln>
            <a:noFill/>
          </a:ln>
        </p:spPr>
      </p:pic>
      <p:pic>
        <p:nvPicPr>
          <p:cNvPr id="79" name="Google Shape;79;p13"/>
          <p:cNvPicPr preferRelativeResize="0"/>
          <p:nvPr/>
        </p:nvPicPr>
        <p:blipFill>
          <a:blip r:embed="rId6">
            <a:alphaModFix/>
          </a:blip>
          <a:stretch>
            <a:fillRect/>
          </a:stretch>
        </p:blipFill>
        <p:spPr>
          <a:xfrm>
            <a:off x="16459201" y="4895175"/>
            <a:ext cx="7093897" cy="2506600"/>
          </a:xfrm>
          <a:prstGeom prst="rect">
            <a:avLst/>
          </a:prstGeom>
          <a:noFill/>
          <a:ln>
            <a:noFill/>
          </a:ln>
        </p:spPr>
      </p:pic>
      <p:sp>
        <p:nvSpPr>
          <p:cNvPr id="80" name="Google Shape;80;p13"/>
          <p:cNvSpPr txBox="1"/>
          <p:nvPr/>
        </p:nvSpPr>
        <p:spPr>
          <a:xfrm>
            <a:off x="10082100" y="4314875"/>
            <a:ext cx="6152700" cy="3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Models/architectures used for training</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We used a T5-small non-pretrained model, which is an encoder-decoder transformer architecture, to compare the Exact Match scores of different dataset/tasks after training. Our primary focus was to experiment with the different datasets rather than various models. </a:t>
            </a:r>
            <a:endParaRPr/>
          </a:p>
        </p:txBody>
      </p:sp>
      <p:sp>
        <p:nvSpPr>
          <p:cNvPr id="81" name="Google Shape;81;p13"/>
          <p:cNvSpPr/>
          <p:nvPr/>
        </p:nvSpPr>
        <p:spPr>
          <a:xfrm>
            <a:off x="9953400" y="7993925"/>
            <a:ext cx="4689900" cy="2782200"/>
          </a:xfrm>
          <a:prstGeom prst="homePlat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13420510" y="7993925"/>
            <a:ext cx="5778300" cy="2782200"/>
          </a:xfrm>
          <a:prstGeom prst="chevron">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7981900" y="7993925"/>
            <a:ext cx="5522700" cy="2782200"/>
          </a:xfrm>
          <a:prstGeom prst="chevron">
            <a:avLst>
              <a:gd fmla="val 49581"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nvSpPr>
        <p:spPr>
          <a:xfrm>
            <a:off x="10029600" y="7986325"/>
            <a:ext cx="4083900" cy="305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Baseline experiment :</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SCAN-simple </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SCAN-length SCAN-addprim turn left </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CFQ</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COGS </a:t>
            </a:r>
            <a:endParaRPr sz="2500">
              <a:solidFill>
                <a:schemeClr val="dk1"/>
              </a:solidFill>
            </a:endParaRPr>
          </a:p>
          <a:p>
            <a:pPr indent="0" lvl="0" marL="0" rtl="0" algn="l">
              <a:spcBef>
                <a:spcPts val="0"/>
              </a:spcBef>
              <a:spcAft>
                <a:spcPts val="0"/>
              </a:spcAft>
              <a:buNone/>
            </a:pPr>
            <a:r>
              <a:t/>
            </a:r>
            <a:endParaRPr/>
          </a:p>
        </p:txBody>
      </p:sp>
      <p:sp>
        <p:nvSpPr>
          <p:cNvPr id="85" name="Google Shape;85;p13"/>
          <p:cNvSpPr txBox="1"/>
          <p:nvPr/>
        </p:nvSpPr>
        <p:spPr>
          <a:xfrm>
            <a:off x="14606300" y="8153625"/>
            <a:ext cx="3707400" cy="282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D</a:t>
            </a:r>
            <a:r>
              <a:rPr lang="en" sz="2500">
                <a:solidFill>
                  <a:schemeClr val="dk1"/>
                </a:solidFill>
              </a:rPr>
              <a:t>efault Parameters : </a:t>
            </a:r>
            <a:endParaRPr sz="25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2500">
                <a:solidFill>
                  <a:schemeClr val="dk1"/>
                </a:solidFill>
              </a:rPr>
              <a:t>20 random seeds</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batch size = 128 </a:t>
            </a:r>
            <a:endParaRPr sz="2500">
              <a:solidFill>
                <a:schemeClr val="dk1"/>
              </a:solidFill>
            </a:endParaRPr>
          </a:p>
          <a:p>
            <a:pPr indent="0" lvl="0" marL="457200" rtl="0" algn="l">
              <a:lnSpc>
                <a:spcPct val="115000"/>
              </a:lnSpc>
              <a:spcBef>
                <a:spcPts val="0"/>
              </a:spcBef>
              <a:spcAft>
                <a:spcPts val="0"/>
              </a:spcAft>
              <a:buNone/>
            </a:pPr>
            <a:r>
              <a:rPr lang="en" sz="2500">
                <a:solidFill>
                  <a:schemeClr val="dk1"/>
                </a:solidFill>
              </a:rPr>
              <a:t>learning rate = 5e-05</a:t>
            </a:r>
            <a:endParaRPr sz="250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2500">
                <a:solidFill>
                  <a:schemeClr val="dk1"/>
                </a:solidFill>
              </a:rPr>
              <a:t>Epoch = 200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86" name="Google Shape;86;p13"/>
          <p:cNvSpPr txBox="1"/>
          <p:nvPr/>
        </p:nvSpPr>
        <p:spPr>
          <a:xfrm>
            <a:off x="19534246" y="8287625"/>
            <a:ext cx="2826000" cy="234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Correlation Plots </a:t>
            </a:r>
            <a:br>
              <a:rPr lang="en" sz="2500">
                <a:solidFill>
                  <a:schemeClr val="dk1"/>
                </a:solidFill>
              </a:rPr>
            </a:br>
            <a:r>
              <a:rPr lang="en" sz="2500">
                <a:solidFill>
                  <a:schemeClr val="dk1"/>
                </a:solidFill>
              </a:rPr>
              <a:t>between datasets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500">
                <a:solidFill>
                  <a:schemeClr val="dk1"/>
                </a:solidFill>
              </a:rPr>
              <a:t>(Evaluation Metric: </a:t>
            </a:r>
            <a:r>
              <a:rPr lang="en" sz="2500">
                <a:solidFill>
                  <a:schemeClr val="dk1"/>
                </a:solidFill>
              </a:rPr>
              <a:t>Exact Match) </a:t>
            </a:r>
            <a:endParaRPr sz="25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381950"/>
            <a:ext cx="329184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4"/>
          <p:cNvPicPr preferRelativeResize="0"/>
          <p:nvPr/>
        </p:nvPicPr>
        <p:blipFill rotWithShape="1">
          <a:blip r:embed="rId3">
            <a:alphaModFix/>
          </a:blip>
          <a:srcRect b="0" l="0" r="40316" t="0"/>
          <a:stretch/>
        </p:blipFill>
        <p:spPr>
          <a:xfrm>
            <a:off x="1166350" y="731850"/>
            <a:ext cx="3707450" cy="1173500"/>
          </a:xfrm>
          <a:prstGeom prst="rect">
            <a:avLst/>
          </a:prstGeom>
          <a:noFill/>
          <a:ln>
            <a:noFill/>
          </a:ln>
        </p:spPr>
      </p:pic>
      <p:sp>
        <p:nvSpPr>
          <p:cNvPr id="93" name="Google Shape;93;p14"/>
          <p:cNvSpPr txBox="1"/>
          <p:nvPr/>
        </p:nvSpPr>
        <p:spPr>
          <a:xfrm>
            <a:off x="6764825" y="0"/>
            <a:ext cx="19781100" cy="217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0">
                <a:solidFill>
                  <a:schemeClr val="lt1"/>
                </a:solidFill>
              </a:rPr>
              <a:t>Correlation Analysis on Generalization Capacities </a:t>
            </a:r>
            <a:endParaRPr b="1" sz="6000">
              <a:solidFill>
                <a:schemeClr val="lt1"/>
              </a:solidFill>
            </a:endParaRPr>
          </a:p>
          <a:p>
            <a:pPr indent="0" lvl="0" marL="0" rtl="0" algn="ctr">
              <a:lnSpc>
                <a:spcPct val="115000"/>
              </a:lnSpc>
              <a:spcBef>
                <a:spcPts val="0"/>
              </a:spcBef>
              <a:spcAft>
                <a:spcPts val="0"/>
              </a:spcAft>
              <a:buNone/>
            </a:pPr>
            <a:r>
              <a:rPr b="1" lang="en" sz="6000">
                <a:solidFill>
                  <a:schemeClr val="lt1"/>
                </a:solidFill>
              </a:rPr>
              <a:t>of Different Compositional Problems</a:t>
            </a:r>
            <a:endParaRPr b="1" sz="6000">
              <a:solidFill>
                <a:schemeClr val="lt1"/>
              </a:solidFill>
            </a:endParaRPr>
          </a:p>
        </p:txBody>
      </p:sp>
      <p:sp>
        <p:nvSpPr>
          <p:cNvPr id="94" name="Google Shape;94;p14"/>
          <p:cNvSpPr txBox="1"/>
          <p:nvPr/>
        </p:nvSpPr>
        <p:spPr>
          <a:xfrm>
            <a:off x="8940000" y="2142538"/>
            <a:ext cx="152373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4000">
                <a:solidFill>
                  <a:schemeClr val="lt1"/>
                </a:solidFill>
              </a:rPr>
              <a:t>Group Members: </a:t>
            </a:r>
            <a:r>
              <a:rPr b="1" lang="en" sz="4000">
                <a:solidFill>
                  <a:schemeClr val="lt1"/>
                </a:solidFill>
                <a:latin typeface="Roboto"/>
                <a:ea typeface="Roboto"/>
                <a:cs typeface="Roboto"/>
                <a:sym typeface="Roboto"/>
              </a:rPr>
              <a:t>Yoobin Cheong, Yeong Koh, Yoon Tae Park</a:t>
            </a:r>
            <a:endParaRPr b="1" sz="4000">
              <a:solidFill>
                <a:schemeClr val="lt1"/>
              </a:solidFill>
            </a:endParaRPr>
          </a:p>
        </p:txBody>
      </p:sp>
      <p:sp>
        <p:nvSpPr>
          <p:cNvPr id="95" name="Google Shape;95;p14"/>
          <p:cNvSpPr/>
          <p:nvPr/>
        </p:nvSpPr>
        <p:spPr>
          <a:xfrm>
            <a:off x="396025" y="3342875"/>
            <a:ext cx="89883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1"/>
                </a:solidFill>
              </a:rPr>
              <a:t>Abstract</a:t>
            </a:r>
            <a:endParaRPr sz="5000">
              <a:solidFill>
                <a:schemeClr val="lt1"/>
              </a:solidFill>
            </a:endParaRPr>
          </a:p>
        </p:txBody>
      </p:sp>
      <p:sp>
        <p:nvSpPr>
          <p:cNvPr id="96" name="Google Shape;96;p14"/>
          <p:cNvSpPr/>
          <p:nvPr/>
        </p:nvSpPr>
        <p:spPr>
          <a:xfrm>
            <a:off x="415725" y="11703700"/>
            <a:ext cx="89685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Background</a:t>
            </a:r>
            <a:endParaRPr sz="4500">
              <a:solidFill>
                <a:schemeClr val="lt1"/>
              </a:solidFill>
            </a:endParaRPr>
          </a:p>
        </p:txBody>
      </p:sp>
      <p:sp>
        <p:nvSpPr>
          <p:cNvPr id="97" name="Google Shape;97;p14"/>
          <p:cNvSpPr/>
          <p:nvPr/>
        </p:nvSpPr>
        <p:spPr>
          <a:xfrm>
            <a:off x="9856975" y="3342925"/>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Methods and Models</a:t>
            </a:r>
            <a:endParaRPr sz="4500">
              <a:solidFill>
                <a:schemeClr val="lt1"/>
              </a:solidFill>
            </a:endParaRPr>
          </a:p>
        </p:txBody>
      </p:sp>
      <p:sp>
        <p:nvSpPr>
          <p:cNvPr id="98" name="Google Shape;98;p14"/>
          <p:cNvSpPr/>
          <p:nvPr/>
        </p:nvSpPr>
        <p:spPr>
          <a:xfrm>
            <a:off x="24280525" y="3342925"/>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Conclusions</a:t>
            </a:r>
            <a:endParaRPr sz="4500">
              <a:solidFill>
                <a:schemeClr val="lt1"/>
              </a:solidFill>
            </a:endParaRPr>
          </a:p>
        </p:txBody>
      </p:sp>
      <p:sp>
        <p:nvSpPr>
          <p:cNvPr id="99" name="Google Shape;99;p14"/>
          <p:cNvSpPr/>
          <p:nvPr/>
        </p:nvSpPr>
        <p:spPr>
          <a:xfrm>
            <a:off x="9857100" y="12586050"/>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Results</a:t>
            </a:r>
            <a:endParaRPr sz="4500">
              <a:solidFill>
                <a:schemeClr val="lt1"/>
              </a:solidFill>
            </a:endParaRPr>
          </a:p>
        </p:txBody>
      </p:sp>
      <p:sp>
        <p:nvSpPr>
          <p:cNvPr id="100" name="Google Shape;100;p14"/>
          <p:cNvSpPr/>
          <p:nvPr/>
        </p:nvSpPr>
        <p:spPr>
          <a:xfrm>
            <a:off x="24280625" y="139624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Acknowledgement</a:t>
            </a:r>
            <a:endParaRPr sz="4500">
              <a:solidFill>
                <a:schemeClr val="lt1"/>
              </a:solidFill>
            </a:endParaRPr>
          </a:p>
        </p:txBody>
      </p:sp>
      <p:sp>
        <p:nvSpPr>
          <p:cNvPr id="101" name="Google Shape;101;p14"/>
          <p:cNvSpPr/>
          <p:nvPr/>
        </p:nvSpPr>
        <p:spPr>
          <a:xfrm>
            <a:off x="24280625" y="168665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References</a:t>
            </a:r>
            <a:endParaRPr sz="4500">
              <a:solidFill>
                <a:schemeClr val="lt1"/>
              </a:solidFill>
            </a:endParaRPr>
          </a:p>
        </p:txBody>
      </p:sp>
      <p:sp>
        <p:nvSpPr>
          <p:cNvPr id="102" name="Google Shape;102;p14"/>
          <p:cNvSpPr txBox="1"/>
          <p:nvPr/>
        </p:nvSpPr>
        <p:spPr>
          <a:xfrm>
            <a:off x="396025" y="4314875"/>
            <a:ext cx="89883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t>
            </a:r>
            <a:endParaRPr sz="2500">
              <a:solidFill>
                <a:schemeClr val="dk1"/>
              </a:solidFill>
            </a:endParaRPr>
          </a:p>
        </p:txBody>
      </p:sp>
      <p:sp>
        <p:nvSpPr>
          <p:cNvPr id="103" name="Google Shape;103;p14"/>
          <p:cNvSpPr txBox="1"/>
          <p:nvPr/>
        </p:nvSpPr>
        <p:spPr>
          <a:xfrm>
            <a:off x="396025" y="12571400"/>
            <a:ext cx="8968500" cy="888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2500">
                <a:solidFill>
                  <a:schemeClr val="dk1"/>
                </a:solidFill>
              </a:rPr>
              <a:t>Research Question: Does good performance on task X generally entail good performance on task Y as well? 	</a:t>
            </a:r>
            <a:endParaRPr i="1" sz="1000">
              <a:solidFill>
                <a:schemeClr val="dk1"/>
              </a:solidFill>
            </a:endParaRPr>
          </a:p>
          <a:p>
            <a:pPr indent="0" lvl="0" marL="0" rtl="0" algn="l">
              <a:lnSpc>
                <a:spcPct val="115000"/>
              </a:lnSpc>
              <a:spcBef>
                <a:spcPts val="0"/>
              </a:spcBef>
              <a:spcAft>
                <a:spcPts val="0"/>
              </a:spcAft>
              <a:buNone/>
            </a:pPr>
            <a:r>
              <a:t/>
            </a:r>
            <a:endParaRPr i="1" sz="1000">
              <a:solidFill>
                <a:schemeClr val="dk1"/>
              </a:solidFill>
            </a:endParaRPr>
          </a:p>
          <a:p>
            <a:pPr indent="0" lvl="0" marL="0" rtl="0" algn="l">
              <a:lnSpc>
                <a:spcPct val="115000"/>
              </a:lnSpc>
              <a:spcBef>
                <a:spcPts val="0"/>
              </a:spcBef>
              <a:spcAft>
                <a:spcPts val="0"/>
              </a:spcAft>
              <a:buNone/>
            </a:pPr>
            <a:r>
              <a:rPr b="1" lang="en" sz="2500">
                <a:solidFill>
                  <a:schemeClr val="dk1"/>
                </a:solidFill>
              </a:rPr>
              <a:t>Introduction</a:t>
            </a:r>
            <a:endParaRPr b="1"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 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As a potential outcome of our project, grouping of tasks that are identified as being highly correlated will provide insights towards a better characterization of the abstraction compositional generalization, and furthermore be useful for task selection in multitask learning or transfer learning.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b="1" lang="en" sz="2500">
                <a:solidFill>
                  <a:schemeClr val="dk1"/>
                </a:solidFill>
              </a:rPr>
              <a:t>Dataset</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Various datasets constructed to test compositional generalization tasks: SCAN, CFQ, COGS, PCFG SET, SMCalFlow</a:t>
            </a:r>
            <a:endParaRPr sz="2500">
              <a:solidFill>
                <a:schemeClr val="dk1"/>
              </a:solidFill>
            </a:endParaRPr>
          </a:p>
        </p:txBody>
      </p:sp>
      <p:sp>
        <p:nvSpPr>
          <p:cNvPr id="104" name="Google Shape;104;p14"/>
          <p:cNvSpPr txBox="1"/>
          <p:nvPr/>
        </p:nvSpPr>
        <p:spPr>
          <a:xfrm>
            <a:off x="24280625" y="14820400"/>
            <a:ext cx="84408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We would like to thank Najoung Kim, Faculty Fellow at CDS, New York University for her constructive feedback and all her suggestions. This project is a part of her ongoing research project. </a:t>
            </a:r>
            <a:endParaRPr sz="2500"/>
          </a:p>
        </p:txBody>
      </p:sp>
      <p:sp>
        <p:nvSpPr>
          <p:cNvPr id="105" name="Google Shape;105;p14"/>
          <p:cNvSpPr txBox="1"/>
          <p:nvPr/>
        </p:nvSpPr>
        <p:spPr>
          <a:xfrm>
            <a:off x="24260725" y="4271275"/>
            <a:ext cx="8440800" cy="9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chemeClr val="dk1"/>
                </a:solidFill>
              </a:rPr>
              <a:t>Each random state indicates a different initialization of the weights in each model, and we can find that different initializations affect the model’s performance; accuracies can vary in the range of &lt;1% to ~20%.</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Our results show that there are some highly correlated tasks both within the dataset and across different datasets. Our top 3 correlated tasks were 1) ‘COGS-lexical’ and ‘SCAN-add-turn-left’ (Correlation coefficient: 0.532), 2) ‘COGS-test’ and ‘SCAN-add-turn-left’ (Correlation coefficient: 0.406), and 3) ‘COGS-lexical’ and ‘COGS-test’ (Correlation coefficient: 0.364), indicating that the model shows a moderately correlated compositional generalization capacity.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However, for other pairs of tasks, such as the "SCAN-simple" and ‘SCAN-add-turn-left’ pair, the correlations were lower, indicating that even though the tasks are framed as compositional generalization tasks, they recruit different capacities, as doing well on one task doesn't entail doing well another task.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Note that the exact match score may not directly reflect the model’s accuracy as the exact match score is improved only when the two sequences are exactly matched. For example, a model that gets only one token wrong but everything else in the sequence correct would still get 0% accuracy although the loss for this model continuously improves over the course of training. </a:t>
            </a:r>
            <a:endParaRPr sz="2200">
              <a:solidFill>
                <a:schemeClr val="dk1"/>
              </a:solidFill>
            </a:endParaRPr>
          </a:p>
        </p:txBody>
      </p:sp>
      <p:sp>
        <p:nvSpPr>
          <p:cNvPr id="106" name="Google Shape;106;p14"/>
          <p:cNvSpPr txBox="1"/>
          <p:nvPr/>
        </p:nvSpPr>
        <p:spPr>
          <a:xfrm>
            <a:off x="10082100" y="7965225"/>
            <a:ext cx="13706100" cy="58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rPr b="1" lang="en" sz="2500">
                <a:solidFill>
                  <a:schemeClr val="dk1"/>
                </a:solidFill>
              </a:rPr>
              <a:t>Experimental setup / Scope of the experiment</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As a baseline experiment, we selected SCAN "simple", "length", and "addprim turn left" dataset/tasks to compute correlations and then expanded our experiment to other datasets, CFQ and COGS. To enhance consistency of each experiment, we tested different weight instantiations for each model using 20 random seeds. We used 128 batch size, 5e-05 learning rate, and 200 epochs as our default parameter settings. In the case that we encountered unexpectedly low performances on certain tasks, we performed further hyperparameter tuning.</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20000"/>
              </a:lnSpc>
              <a:spcBef>
                <a:spcPts val="0"/>
              </a:spcBef>
              <a:spcAft>
                <a:spcPts val="0"/>
              </a:spcAft>
              <a:buNone/>
            </a:pPr>
            <a:r>
              <a:rPr b="1" lang="en" sz="2500">
                <a:solidFill>
                  <a:schemeClr val="dk1"/>
                </a:solidFill>
              </a:rPr>
              <a:t>Evaluation method</a:t>
            </a:r>
            <a:endParaRPr b="1" sz="2500">
              <a:solidFill>
                <a:schemeClr val="dk1"/>
              </a:solidFill>
            </a:endParaRPr>
          </a:p>
          <a:p>
            <a:pPr indent="0" lvl="0" marL="0" rtl="0" algn="l">
              <a:lnSpc>
                <a:spcPct val="120000"/>
              </a:lnSpc>
              <a:spcBef>
                <a:spcPts val="0"/>
              </a:spcBef>
              <a:spcAft>
                <a:spcPts val="0"/>
              </a:spcAft>
              <a:buNone/>
            </a:pPr>
            <a:r>
              <a:rPr lang="en" sz="2500">
                <a:solidFill>
                  <a:schemeClr val="dk1"/>
                </a:solidFill>
              </a:rPr>
              <a:t>Exact Match was used as our metric to keep track of the model performance for different random seeds. As we focused more on the variance in the model performances, we’ve checked whether the exact match score of our models generally aligns with the results from the literature, as a minimum threshold. </a:t>
            </a:r>
            <a:endParaRPr sz="2500">
              <a:solidFill>
                <a:schemeClr val="dk1"/>
              </a:solidFill>
            </a:endParaRPr>
          </a:p>
        </p:txBody>
      </p:sp>
      <p:pic>
        <p:nvPicPr>
          <p:cNvPr id="107" name="Google Shape;107;p14"/>
          <p:cNvPicPr preferRelativeResize="0"/>
          <p:nvPr/>
        </p:nvPicPr>
        <p:blipFill>
          <a:blip r:embed="rId4">
            <a:alphaModFix/>
          </a:blip>
          <a:stretch>
            <a:fillRect/>
          </a:stretch>
        </p:blipFill>
        <p:spPr>
          <a:xfrm>
            <a:off x="5487100" y="7443500"/>
            <a:ext cx="4193000" cy="3184926"/>
          </a:xfrm>
          <a:prstGeom prst="rect">
            <a:avLst/>
          </a:prstGeom>
          <a:noFill/>
          <a:ln>
            <a:noFill/>
          </a:ln>
        </p:spPr>
      </p:pic>
      <p:sp>
        <p:nvSpPr>
          <p:cNvPr id="108" name="Google Shape;108;p14"/>
          <p:cNvSpPr txBox="1"/>
          <p:nvPr/>
        </p:nvSpPr>
        <p:spPr>
          <a:xfrm>
            <a:off x="389525" y="7711175"/>
            <a:ext cx="5261100" cy="3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As a result, we found that there exist some tasks that have high correlations (i.e. SCAN turn left vs COGS lexical: 0.5, COGS test vs lexical: 0.4), indicating that there is a strong evidence of language models having compositional generalization capacities.</a:t>
            </a:r>
            <a:endParaRPr sz="2500">
              <a:solidFill>
                <a:schemeClr val="dk1"/>
              </a:solidFill>
            </a:endParaRPr>
          </a:p>
        </p:txBody>
      </p:sp>
      <p:sp>
        <p:nvSpPr>
          <p:cNvPr id="109" name="Google Shape;109;p14"/>
          <p:cNvSpPr txBox="1"/>
          <p:nvPr/>
        </p:nvSpPr>
        <p:spPr>
          <a:xfrm>
            <a:off x="5478050" y="10499163"/>
            <a:ext cx="3906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highlight>
                  <a:srgbClr val="FFFFFF"/>
                </a:highlight>
              </a:rPr>
              <a:t>Compositional Generalization illustration (Li et al., 2019)</a:t>
            </a:r>
            <a:endParaRPr sz="2000"/>
          </a:p>
        </p:txBody>
      </p:sp>
      <p:graphicFrame>
        <p:nvGraphicFramePr>
          <p:cNvPr id="110" name="Google Shape;110;p14"/>
          <p:cNvGraphicFramePr/>
          <p:nvPr/>
        </p:nvGraphicFramePr>
        <p:xfrm>
          <a:off x="13363913" y="17010350"/>
          <a:ext cx="3000000" cy="3000000"/>
        </p:xfrm>
        <a:graphic>
          <a:graphicData uri="http://schemas.openxmlformats.org/drawingml/2006/table">
            <a:tbl>
              <a:tblPr>
                <a:noFill/>
                <a:tableStyleId>{59D0C144-26B6-4A57-A985-D1EADA59332A}</a:tableStyleId>
              </a:tblPr>
              <a:tblGrid>
                <a:gridCol w="802075"/>
                <a:gridCol w="987300"/>
                <a:gridCol w="1483500"/>
                <a:gridCol w="1184625"/>
                <a:gridCol w="1184625"/>
                <a:gridCol w="1184625"/>
                <a:gridCol w="1184625"/>
                <a:gridCol w="1184625"/>
                <a:gridCol w="1184625"/>
              </a:tblGrid>
              <a:tr h="448300">
                <a:tc gridSpan="2" rowSpan="2">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Dataset-Task</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rowSpan="2" hMerge="1"/>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r>
              <a:tr h="448300">
                <a:tc gridSpan="2" vMerge="1"/>
                <a:tc hMerge="1"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bl>
          </a:graphicData>
        </a:graphic>
      </p:graphicFrame>
      <p:sp>
        <p:nvSpPr>
          <p:cNvPr id="111" name="Google Shape;111;p14"/>
          <p:cNvSpPr txBox="1"/>
          <p:nvPr/>
        </p:nvSpPr>
        <p:spPr>
          <a:xfrm>
            <a:off x="9857100" y="13642600"/>
            <a:ext cx="48825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Top Correlation tasks: </a:t>
            </a:r>
            <a:r>
              <a:rPr lang="en" sz="2500">
                <a:solidFill>
                  <a:schemeClr val="dk1"/>
                </a:solidFill>
              </a:rPr>
              <a:t>This figure shows top correlated tasks pairs. Although the datasets were trained using different methods, high correlations across some of the datasets were observed. </a:t>
            </a:r>
            <a:endParaRPr sz="2500">
              <a:solidFill>
                <a:schemeClr val="dk1"/>
              </a:solidFill>
            </a:endParaRPr>
          </a:p>
        </p:txBody>
      </p:sp>
      <p:sp>
        <p:nvSpPr>
          <p:cNvPr id="112" name="Google Shape;112;p14"/>
          <p:cNvSpPr txBox="1"/>
          <p:nvPr/>
        </p:nvSpPr>
        <p:spPr>
          <a:xfrm>
            <a:off x="9933175" y="16972850"/>
            <a:ext cx="33087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Overall Correlation: </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This table shows overall correlation among each task pairs. We can see some tasks pairs showing high correlations (&gt;= 0.30)</a:t>
            </a:r>
            <a:endParaRPr sz="2500">
              <a:solidFill>
                <a:schemeClr val="dk1"/>
              </a:solidFill>
            </a:endParaRPr>
          </a:p>
          <a:p>
            <a:pPr indent="0" lvl="0" marL="0" rtl="0" algn="l">
              <a:lnSpc>
                <a:spcPct val="115000"/>
              </a:lnSpc>
              <a:spcBef>
                <a:spcPts val="0"/>
              </a:spcBef>
              <a:spcAft>
                <a:spcPts val="0"/>
              </a:spcAft>
              <a:buNone/>
            </a:pPr>
            <a:r>
              <a:t/>
            </a:r>
            <a:endParaRPr sz="2500">
              <a:solidFill>
                <a:schemeClr val="dk1"/>
              </a:solidFill>
            </a:endParaRPr>
          </a:p>
        </p:txBody>
      </p:sp>
      <p:pic>
        <p:nvPicPr>
          <p:cNvPr id="113" name="Google Shape;113;p14"/>
          <p:cNvPicPr preferRelativeResize="0"/>
          <p:nvPr/>
        </p:nvPicPr>
        <p:blipFill>
          <a:blip r:embed="rId5">
            <a:alphaModFix/>
          </a:blip>
          <a:stretch>
            <a:fillRect/>
          </a:stretch>
        </p:blipFill>
        <p:spPr>
          <a:xfrm>
            <a:off x="14867538" y="13780388"/>
            <a:ext cx="9011187" cy="2506625"/>
          </a:xfrm>
          <a:prstGeom prst="rect">
            <a:avLst/>
          </a:prstGeom>
          <a:noFill/>
          <a:ln>
            <a:noFill/>
          </a:ln>
        </p:spPr>
      </p:pic>
      <p:sp>
        <p:nvSpPr>
          <p:cNvPr id="114" name="Google Shape;114;p14"/>
          <p:cNvSpPr txBox="1"/>
          <p:nvPr/>
        </p:nvSpPr>
        <p:spPr>
          <a:xfrm>
            <a:off x="24280625" y="17739600"/>
            <a:ext cx="8440800" cy="40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1"/>
                </a:solidFill>
              </a:rPr>
              <a:t>Vamsi Aribandi, Yi Tay, Tal Schuster, Jinfeng Rao, Huaixiu Steven Zheng, Sanket Vaibhav Mehta, Hon-glei Zhuang, Vinh Q. Tran, Dara Bahri, Jianmo Ni, Jai Gupta, Kai Hui, Sebastian Ruder, and Donald Metzler. 2021. Ext5: Towards extreme multi-task scaling for transfer learning.</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Daniel Furrer, Marc van Zee, Nathan Scales, and Nathanael Scha ̈rli. 2020. Compositional generalization in semantic parsing: Pre-training vs. specialized architectures.</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Dieuwke Hupkes, Verna Dankers, Mathijs Mul, and Elia Bruni. 2019. Compositionality decomposed: how do neural networks generalise?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Daniel Keysers, Nathanael Scha ̈rli, Nathan Scales, Hylke Buisman, Daniel Furrer, Sergii Kashubin, Nikola Momchev, Danila Sinopalnikov, Lukasz Stafiniak, Tibor Tihon, Dmitry Tsarkov, Xiao Wang, Marc van Zee, and Olivier Bousquet. 2019. Measuring compositional generalization: A comprehensive method on realistic data.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Najoung Kim and Tal Linzen. 2020. Cogs: A compositional generalization challenge based on semantic interpretation.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Brenden Lake and Marco Baroni. 2018. Generalization without systematicity: On the compositional skills of sequence-to-sequence recurrent networks. In Proceedings of the 35th International Conference on Machine Learning, volume 80 of Proceedings of Machine Learning Research, pages 2873–2882. PMLR.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Mike Lewis, Yinhan Liu, Naman Goyal, Marjan Ghazvininejad, Abdelrahman Mohamed, Omer Levy, Ves Stoyanov, and Luke Zettlemoyer. 2019. Bart: Denoising sequence-to-sequence pre-training for natural language generation, translation, and comprehension.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Yuanpeng Li, Liang Zhao, Jianyu Wang, and Joel Hestness. 2019. Compositional generalization for primitive substitutions.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Linqing Liu, Patrick Lewis, Sebastian Riedel, and Pon- tus Stenetorp. 2021. Challenges in generalization in open domain question answering.</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Colin Raffel, Noam Shazeer, Adam Roberts, Katherine Lee, Sharan Narang, Michael Matena, Yanqi Zhou, Wei Li, and Peter J. Liu. 2019. Exploring the limits of transfer learning with a unified text-to-text transformer.</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Pia Weißenhorn, Yuekun Yao, Lucia Donatelli, and Alexander Koller. 2022. Compositional generalization requires compositional parsers.</a:t>
            </a:r>
            <a:endParaRPr sz="1050">
              <a:solidFill>
                <a:schemeClr val="dk1"/>
              </a:solidFill>
            </a:endParaRPr>
          </a:p>
        </p:txBody>
      </p:sp>
      <p:pic>
        <p:nvPicPr>
          <p:cNvPr id="115" name="Google Shape;115;p14"/>
          <p:cNvPicPr preferRelativeResize="0"/>
          <p:nvPr/>
        </p:nvPicPr>
        <p:blipFill rotWithShape="1">
          <a:blip r:embed="rId3">
            <a:alphaModFix/>
          </a:blip>
          <a:srcRect b="0" l="57356" r="0" t="0"/>
          <a:stretch/>
        </p:blipFill>
        <p:spPr>
          <a:xfrm>
            <a:off x="28922725" y="731850"/>
            <a:ext cx="2648925" cy="1173500"/>
          </a:xfrm>
          <a:prstGeom prst="rect">
            <a:avLst/>
          </a:prstGeom>
          <a:noFill/>
          <a:ln>
            <a:noFill/>
          </a:ln>
        </p:spPr>
      </p:pic>
      <p:pic>
        <p:nvPicPr>
          <p:cNvPr id="116" name="Google Shape;116;p14"/>
          <p:cNvPicPr preferRelativeResize="0"/>
          <p:nvPr/>
        </p:nvPicPr>
        <p:blipFill rotWithShape="1">
          <a:blip r:embed="rId3">
            <a:alphaModFix/>
          </a:blip>
          <a:srcRect b="0" l="0" r="79051" t="0"/>
          <a:stretch/>
        </p:blipFill>
        <p:spPr>
          <a:xfrm>
            <a:off x="27983738" y="731850"/>
            <a:ext cx="1301275" cy="1173500"/>
          </a:xfrm>
          <a:prstGeom prst="rect">
            <a:avLst/>
          </a:prstGeom>
          <a:noFill/>
          <a:ln>
            <a:noFill/>
          </a:ln>
        </p:spPr>
      </p:pic>
      <p:pic>
        <p:nvPicPr>
          <p:cNvPr id="117" name="Google Shape;117;p14"/>
          <p:cNvPicPr preferRelativeResize="0"/>
          <p:nvPr/>
        </p:nvPicPr>
        <p:blipFill>
          <a:blip r:embed="rId6">
            <a:alphaModFix/>
          </a:blip>
          <a:stretch>
            <a:fillRect/>
          </a:stretch>
        </p:blipFill>
        <p:spPr>
          <a:xfrm>
            <a:off x="16459201" y="4895175"/>
            <a:ext cx="7093897" cy="2506600"/>
          </a:xfrm>
          <a:prstGeom prst="rect">
            <a:avLst/>
          </a:prstGeom>
          <a:noFill/>
          <a:ln>
            <a:noFill/>
          </a:ln>
        </p:spPr>
      </p:pic>
      <p:sp>
        <p:nvSpPr>
          <p:cNvPr id="118" name="Google Shape;118;p14"/>
          <p:cNvSpPr txBox="1"/>
          <p:nvPr/>
        </p:nvSpPr>
        <p:spPr>
          <a:xfrm>
            <a:off x="10082100" y="4314875"/>
            <a:ext cx="6152700" cy="3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Models/architectures used for training</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We used a T5-small non-pretrained model, which is an encoder-decoder transformer architecture, to compare the Exact Match scores of different dataset/tasks after training. Our primary focus was to experiment with the different datasets rather than various models.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p:nvPr/>
        </p:nvSpPr>
        <p:spPr>
          <a:xfrm>
            <a:off x="0" y="-381950"/>
            <a:ext cx="329184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6764825" y="0"/>
            <a:ext cx="19781100" cy="217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0">
                <a:solidFill>
                  <a:schemeClr val="lt1"/>
                </a:solidFill>
              </a:rPr>
              <a:t>Correlation Analysis on Generalization Capacities </a:t>
            </a:r>
            <a:endParaRPr b="1" sz="6000">
              <a:solidFill>
                <a:schemeClr val="lt1"/>
              </a:solidFill>
            </a:endParaRPr>
          </a:p>
          <a:p>
            <a:pPr indent="0" lvl="0" marL="0" rtl="0" algn="ctr">
              <a:lnSpc>
                <a:spcPct val="115000"/>
              </a:lnSpc>
              <a:spcBef>
                <a:spcPts val="0"/>
              </a:spcBef>
              <a:spcAft>
                <a:spcPts val="0"/>
              </a:spcAft>
              <a:buNone/>
            </a:pPr>
            <a:r>
              <a:rPr b="1" lang="en" sz="6000">
                <a:solidFill>
                  <a:schemeClr val="lt1"/>
                </a:solidFill>
              </a:rPr>
              <a:t>of Different Compositional Problems</a:t>
            </a:r>
            <a:endParaRPr b="1" sz="6000">
              <a:solidFill>
                <a:schemeClr val="lt1"/>
              </a:solidFill>
            </a:endParaRPr>
          </a:p>
        </p:txBody>
      </p:sp>
      <p:sp>
        <p:nvSpPr>
          <p:cNvPr id="125" name="Google Shape;125;p15"/>
          <p:cNvSpPr txBox="1"/>
          <p:nvPr/>
        </p:nvSpPr>
        <p:spPr>
          <a:xfrm>
            <a:off x="8940000" y="2142538"/>
            <a:ext cx="152373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4000">
                <a:solidFill>
                  <a:schemeClr val="lt1"/>
                </a:solidFill>
              </a:rPr>
              <a:t>Group Members: </a:t>
            </a:r>
            <a:r>
              <a:rPr b="1" lang="en" sz="4000">
                <a:solidFill>
                  <a:schemeClr val="lt1"/>
                </a:solidFill>
                <a:latin typeface="Roboto"/>
                <a:ea typeface="Roboto"/>
                <a:cs typeface="Roboto"/>
                <a:sym typeface="Roboto"/>
              </a:rPr>
              <a:t>Yoobin Cheong, Yeong Koh, Yoon Tae Park</a:t>
            </a:r>
            <a:endParaRPr b="1" sz="4000">
              <a:solidFill>
                <a:schemeClr val="lt1"/>
              </a:solidFill>
            </a:endParaRPr>
          </a:p>
        </p:txBody>
      </p:sp>
      <p:sp>
        <p:nvSpPr>
          <p:cNvPr id="126" name="Google Shape;126;p15"/>
          <p:cNvSpPr/>
          <p:nvPr/>
        </p:nvSpPr>
        <p:spPr>
          <a:xfrm>
            <a:off x="396025" y="3342875"/>
            <a:ext cx="89883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chemeClr val="lt1"/>
                </a:solidFill>
              </a:rPr>
              <a:t>Abstract</a:t>
            </a:r>
            <a:endParaRPr sz="5000">
              <a:solidFill>
                <a:schemeClr val="lt1"/>
              </a:solidFill>
            </a:endParaRPr>
          </a:p>
        </p:txBody>
      </p:sp>
      <p:sp>
        <p:nvSpPr>
          <p:cNvPr id="127" name="Google Shape;127;p15"/>
          <p:cNvSpPr/>
          <p:nvPr/>
        </p:nvSpPr>
        <p:spPr>
          <a:xfrm>
            <a:off x="415725" y="11703700"/>
            <a:ext cx="89685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Background</a:t>
            </a:r>
            <a:endParaRPr sz="4500">
              <a:solidFill>
                <a:schemeClr val="lt1"/>
              </a:solidFill>
            </a:endParaRPr>
          </a:p>
        </p:txBody>
      </p:sp>
      <p:sp>
        <p:nvSpPr>
          <p:cNvPr id="128" name="Google Shape;128;p15"/>
          <p:cNvSpPr/>
          <p:nvPr/>
        </p:nvSpPr>
        <p:spPr>
          <a:xfrm>
            <a:off x="9856975" y="3342925"/>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Methods and Models</a:t>
            </a:r>
            <a:endParaRPr sz="4500">
              <a:solidFill>
                <a:schemeClr val="lt1"/>
              </a:solidFill>
            </a:endParaRPr>
          </a:p>
        </p:txBody>
      </p:sp>
      <p:sp>
        <p:nvSpPr>
          <p:cNvPr id="129" name="Google Shape;129;p15"/>
          <p:cNvSpPr/>
          <p:nvPr/>
        </p:nvSpPr>
        <p:spPr>
          <a:xfrm>
            <a:off x="24280525" y="3342925"/>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Conclusions</a:t>
            </a:r>
            <a:endParaRPr sz="4500">
              <a:solidFill>
                <a:schemeClr val="lt1"/>
              </a:solidFill>
            </a:endParaRPr>
          </a:p>
        </p:txBody>
      </p:sp>
      <p:sp>
        <p:nvSpPr>
          <p:cNvPr id="130" name="Google Shape;130;p15"/>
          <p:cNvSpPr/>
          <p:nvPr/>
        </p:nvSpPr>
        <p:spPr>
          <a:xfrm>
            <a:off x="9857100" y="12586050"/>
            <a:ext cx="139509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Results</a:t>
            </a:r>
            <a:endParaRPr sz="4500">
              <a:solidFill>
                <a:schemeClr val="lt1"/>
              </a:solidFill>
            </a:endParaRPr>
          </a:p>
        </p:txBody>
      </p:sp>
      <p:sp>
        <p:nvSpPr>
          <p:cNvPr id="131" name="Google Shape;131;p15"/>
          <p:cNvSpPr/>
          <p:nvPr/>
        </p:nvSpPr>
        <p:spPr>
          <a:xfrm>
            <a:off x="24280625" y="139624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Acknowledgement</a:t>
            </a:r>
            <a:endParaRPr sz="4500">
              <a:solidFill>
                <a:schemeClr val="lt1"/>
              </a:solidFill>
            </a:endParaRPr>
          </a:p>
        </p:txBody>
      </p:sp>
      <p:sp>
        <p:nvSpPr>
          <p:cNvPr id="132" name="Google Shape;132;p15"/>
          <p:cNvSpPr/>
          <p:nvPr/>
        </p:nvSpPr>
        <p:spPr>
          <a:xfrm>
            <a:off x="24280625" y="16866500"/>
            <a:ext cx="8440800" cy="800400"/>
          </a:xfrm>
          <a:prstGeom prst="roundRect">
            <a:avLst>
              <a:gd fmla="val 16667" name="adj"/>
            </a:avLst>
          </a:prstGeom>
          <a:solidFill>
            <a:srgbClr val="60089C"/>
          </a:solidFill>
          <a:ln cap="flat" cmpd="sng" w="9525">
            <a:solidFill>
              <a:srgbClr val="7513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lt1"/>
                </a:solidFill>
              </a:rPr>
              <a:t>References</a:t>
            </a:r>
            <a:endParaRPr sz="4500">
              <a:solidFill>
                <a:schemeClr val="lt1"/>
              </a:solidFill>
            </a:endParaRPr>
          </a:p>
        </p:txBody>
      </p:sp>
      <p:sp>
        <p:nvSpPr>
          <p:cNvPr id="133" name="Google Shape;133;p15"/>
          <p:cNvSpPr txBox="1"/>
          <p:nvPr/>
        </p:nvSpPr>
        <p:spPr>
          <a:xfrm>
            <a:off x="396025" y="4314875"/>
            <a:ext cx="89883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t>
            </a:r>
            <a:endParaRPr sz="2500">
              <a:solidFill>
                <a:schemeClr val="dk1"/>
              </a:solidFill>
            </a:endParaRPr>
          </a:p>
        </p:txBody>
      </p:sp>
      <p:sp>
        <p:nvSpPr>
          <p:cNvPr id="134" name="Google Shape;134;p15"/>
          <p:cNvSpPr txBox="1"/>
          <p:nvPr/>
        </p:nvSpPr>
        <p:spPr>
          <a:xfrm>
            <a:off x="396025" y="12571400"/>
            <a:ext cx="8968500" cy="888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2500">
                <a:solidFill>
                  <a:schemeClr val="dk1"/>
                </a:solidFill>
              </a:rPr>
              <a:t>Research Question: Does good performance on task X generally entail good performance on task Y as well? 	</a:t>
            </a:r>
            <a:endParaRPr i="1" sz="1000">
              <a:solidFill>
                <a:schemeClr val="dk1"/>
              </a:solidFill>
            </a:endParaRPr>
          </a:p>
          <a:p>
            <a:pPr indent="0" lvl="0" marL="0" rtl="0" algn="l">
              <a:lnSpc>
                <a:spcPct val="115000"/>
              </a:lnSpc>
              <a:spcBef>
                <a:spcPts val="0"/>
              </a:spcBef>
              <a:spcAft>
                <a:spcPts val="0"/>
              </a:spcAft>
              <a:buNone/>
            </a:pPr>
            <a:r>
              <a:t/>
            </a:r>
            <a:endParaRPr i="1" sz="1000">
              <a:solidFill>
                <a:schemeClr val="dk1"/>
              </a:solidFill>
            </a:endParaRPr>
          </a:p>
          <a:p>
            <a:pPr indent="0" lvl="0" marL="0" rtl="0" algn="l">
              <a:lnSpc>
                <a:spcPct val="115000"/>
              </a:lnSpc>
              <a:spcBef>
                <a:spcPts val="0"/>
              </a:spcBef>
              <a:spcAft>
                <a:spcPts val="0"/>
              </a:spcAft>
              <a:buNone/>
            </a:pPr>
            <a:r>
              <a:rPr b="1" lang="en" sz="2500">
                <a:solidFill>
                  <a:schemeClr val="dk1"/>
                </a:solidFill>
              </a:rPr>
              <a:t>Introduction</a:t>
            </a:r>
            <a:endParaRPr b="1"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There exist many benchmark tests that claim to evaluate the abstract capacity of compositional generalization. 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As a potential outcome of our project, grouping of tasks that are identified as being highly correlated will provide insights towards a better characterization of the abstraction compositional generalization, and furthermore be useful for task selection in multitask learning or transfer learning.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b="1" lang="en" sz="2500">
                <a:solidFill>
                  <a:schemeClr val="dk1"/>
                </a:solidFill>
              </a:rPr>
              <a:t>Dataset</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Various datasets constructed to test compositional generalization tasks: SCAN, CFQ, COGS, PCFG SET, SMCalFlow</a:t>
            </a:r>
            <a:endParaRPr sz="2500">
              <a:solidFill>
                <a:schemeClr val="dk1"/>
              </a:solidFill>
            </a:endParaRPr>
          </a:p>
        </p:txBody>
      </p:sp>
      <p:sp>
        <p:nvSpPr>
          <p:cNvPr id="135" name="Google Shape;135;p15"/>
          <p:cNvSpPr txBox="1"/>
          <p:nvPr/>
        </p:nvSpPr>
        <p:spPr>
          <a:xfrm>
            <a:off x="24280625" y="14820400"/>
            <a:ext cx="8440800" cy="189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We would like to thank Najoung Kim, Faculty Fellow at CDS, New York University for her constructive feedback and all her suggestions. This project is a part of her ongoing research project. </a:t>
            </a:r>
            <a:endParaRPr sz="2500"/>
          </a:p>
        </p:txBody>
      </p:sp>
      <p:sp>
        <p:nvSpPr>
          <p:cNvPr id="136" name="Google Shape;136;p15"/>
          <p:cNvSpPr txBox="1"/>
          <p:nvPr/>
        </p:nvSpPr>
        <p:spPr>
          <a:xfrm>
            <a:off x="24260725" y="4271275"/>
            <a:ext cx="8440800" cy="9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chemeClr val="dk1"/>
                </a:solidFill>
              </a:rPr>
              <a:t>Each random state indicates a different initialization of the weights in each model, and we can find that different initializations affect the model’s performance; accuracies can vary in the range of &lt;1% to ~20%.</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Our results show that there are some highly correlated tasks both within the dataset and across different datasets. Our top 3 correlated tasks were 1) ‘COGS-lexical’ and ‘SCAN-add-turn-left’ (Correlation coefficient: 0.532), 2) ‘COGS-test’ and ‘SCAN-add-turn-left’ (Correlation coefficient: 0.406), and 3) ‘COGS-lexical’ and ‘COGS-test’ (Correlation coefficient: 0.364), indicating that the model shows a moderately correlated compositional generalization capacity.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However, for other pairs of tasks, such as the "SCAN-simple" and ‘SCAN-add-turn-left’ pair, the correlations were lower, indicating that even though the tasks are framed as compositional generalization tasks, they recruit different capacities, as doing well on one task doesn't entail doing well another task. </a:t>
            </a:r>
            <a:endParaRPr sz="22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en" sz="2200">
                <a:solidFill>
                  <a:schemeClr val="dk1"/>
                </a:solidFill>
              </a:rPr>
              <a:t>Note that the exact match score may not directly reflect the model’s accuracy as the exact match score is improved only when the two sequences are exactly matched. For example, a model that gets only one token wrong but everything else in the sequence correct would still get 0% accuracy although the loss for this model continuously improves over the course of training. </a:t>
            </a:r>
            <a:endParaRPr sz="2200">
              <a:solidFill>
                <a:schemeClr val="dk1"/>
              </a:solidFill>
            </a:endParaRPr>
          </a:p>
        </p:txBody>
      </p:sp>
      <p:sp>
        <p:nvSpPr>
          <p:cNvPr id="137" name="Google Shape;137;p15"/>
          <p:cNvSpPr txBox="1"/>
          <p:nvPr/>
        </p:nvSpPr>
        <p:spPr>
          <a:xfrm>
            <a:off x="9856975" y="4288950"/>
            <a:ext cx="13950900" cy="80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Models/architectures used for training</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We used a T5-small non-pretrained model, which is an encoder-decoder transformer architecture, to compare the Exact Match scores of different dataset/tasks after training. Our primary focus was to first experiment with the different datasets rather than various models. However, our study can be applied to further explore other models, such as BART-base.</a:t>
            </a:r>
            <a:endParaRPr b="1" sz="1000">
              <a:solidFill>
                <a:schemeClr val="dk1"/>
              </a:solidFill>
            </a:endParaRPr>
          </a:p>
          <a:p>
            <a:pPr indent="0" lvl="0" marL="0" rtl="0" algn="l">
              <a:lnSpc>
                <a:spcPct val="115000"/>
              </a:lnSpc>
              <a:spcBef>
                <a:spcPts val="0"/>
              </a:spcBef>
              <a:spcAft>
                <a:spcPts val="0"/>
              </a:spcAft>
              <a:buNone/>
            </a:pPr>
            <a:r>
              <a:t/>
            </a:r>
            <a:endParaRPr b="1" sz="1000">
              <a:solidFill>
                <a:schemeClr val="dk1"/>
              </a:solidFill>
            </a:endParaRPr>
          </a:p>
          <a:p>
            <a:pPr indent="0" lvl="0" marL="0" rtl="0" algn="l">
              <a:lnSpc>
                <a:spcPct val="115000"/>
              </a:lnSpc>
              <a:spcBef>
                <a:spcPts val="0"/>
              </a:spcBef>
              <a:spcAft>
                <a:spcPts val="0"/>
              </a:spcAft>
              <a:buNone/>
            </a:pPr>
            <a:r>
              <a:rPr b="1" lang="en" sz="2500">
                <a:solidFill>
                  <a:schemeClr val="dk1"/>
                </a:solidFill>
              </a:rPr>
              <a:t>Experimental setup / Scope of the experiment</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As a baseline experiment, we selected SCAN "simple", "length", and "addprim turn left" dataset/tasks to compute correlations and then expanded our experiment to other datasets, CFQ and COGS. To enhance consistency of each experiment, we tested different weight instantiations for each model using 20 random seeds. We used 128 batch size, 5e-05 learning rate, and 200 epochs as our default parameter settings. In the case that we encountered unexpectedly low performances on certain tasks, we performed further hyperparameter tuning.</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20000"/>
              </a:lnSpc>
              <a:spcBef>
                <a:spcPts val="0"/>
              </a:spcBef>
              <a:spcAft>
                <a:spcPts val="0"/>
              </a:spcAft>
              <a:buNone/>
            </a:pPr>
            <a:r>
              <a:rPr b="1" lang="en" sz="2500">
                <a:solidFill>
                  <a:schemeClr val="dk1"/>
                </a:solidFill>
              </a:rPr>
              <a:t>Evaluation method</a:t>
            </a:r>
            <a:endParaRPr b="1" sz="2500">
              <a:solidFill>
                <a:schemeClr val="dk1"/>
              </a:solidFill>
            </a:endParaRPr>
          </a:p>
          <a:p>
            <a:pPr indent="0" lvl="0" marL="0" rtl="0" algn="l">
              <a:lnSpc>
                <a:spcPct val="120000"/>
              </a:lnSpc>
              <a:spcBef>
                <a:spcPts val="0"/>
              </a:spcBef>
              <a:spcAft>
                <a:spcPts val="0"/>
              </a:spcAft>
              <a:buNone/>
            </a:pPr>
            <a:r>
              <a:rPr lang="en" sz="2500">
                <a:solidFill>
                  <a:schemeClr val="dk1"/>
                </a:solidFill>
              </a:rPr>
              <a:t>Exact Match was used as our metric to keep track of the model performance for different random seeds. As we focused more on the variance in the model performances, we’ve checked whether the exact match score of our models generally aligns with the results from the literature, as a minimum threshold. </a:t>
            </a:r>
            <a:endParaRPr sz="2500">
              <a:solidFill>
                <a:schemeClr val="dk1"/>
              </a:solidFill>
            </a:endParaRPr>
          </a:p>
        </p:txBody>
      </p:sp>
      <p:pic>
        <p:nvPicPr>
          <p:cNvPr id="138" name="Google Shape;138;p15"/>
          <p:cNvPicPr preferRelativeResize="0"/>
          <p:nvPr/>
        </p:nvPicPr>
        <p:blipFill>
          <a:blip r:embed="rId3">
            <a:alphaModFix/>
          </a:blip>
          <a:stretch>
            <a:fillRect/>
          </a:stretch>
        </p:blipFill>
        <p:spPr>
          <a:xfrm>
            <a:off x="5487100" y="7443500"/>
            <a:ext cx="4193000" cy="3184926"/>
          </a:xfrm>
          <a:prstGeom prst="rect">
            <a:avLst/>
          </a:prstGeom>
          <a:noFill/>
          <a:ln>
            <a:noFill/>
          </a:ln>
        </p:spPr>
      </p:pic>
      <p:sp>
        <p:nvSpPr>
          <p:cNvPr id="139" name="Google Shape;139;p15"/>
          <p:cNvSpPr txBox="1"/>
          <p:nvPr/>
        </p:nvSpPr>
        <p:spPr>
          <a:xfrm>
            <a:off x="415725" y="7519700"/>
            <a:ext cx="5261100" cy="3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2500">
                <a:solidFill>
                  <a:schemeClr val="dk1"/>
                </a:solidFill>
              </a:rPr>
              <a:t>As a result, we found that there exist some tasks that have high correlations (i.e. SCAN turn left vs COGS lexical: 0.5, COGS test vs lexical: 0.4), indicating that there is a strong evidence of language models having compositional generalization capacities</a:t>
            </a:r>
            <a:endParaRPr sz="2500">
              <a:solidFill>
                <a:schemeClr val="dk1"/>
              </a:solidFill>
            </a:endParaRPr>
          </a:p>
        </p:txBody>
      </p:sp>
      <p:sp>
        <p:nvSpPr>
          <p:cNvPr id="140" name="Google Shape;140;p15"/>
          <p:cNvSpPr txBox="1"/>
          <p:nvPr/>
        </p:nvSpPr>
        <p:spPr>
          <a:xfrm>
            <a:off x="5478050" y="10499163"/>
            <a:ext cx="3906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highlight>
                  <a:srgbClr val="FFFFFF"/>
                </a:highlight>
              </a:rPr>
              <a:t>Compositional Generalization illustration (Li et al., 2019)</a:t>
            </a:r>
            <a:endParaRPr sz="2000"/>
          </a:p>
        </p:txBody>
      </p:sp>
      <p:graphicFrame>
        <p:nvGraphicFramePr>
          <p:cNvPr id="141" name="Google Shape;141;p15"/>
          <p:cNvGraphicFramePr/>
          <p:nvPr/>
        </p:nvGraphicFramePr>
        <p:xfrm>
          <a:off x="13363913" y="17010350"/>
          <a:ext cx="3000000" cy="3000000"/>
        </p:xfrm>
        <a:graphic>
          <a:graphicData uri="http://schemas.openxmlformats.org/drawingml/2006/table">
            <a:tbl>
              <a:tblPr>
                <a:noFill/>
                <a:tableStyleId>{59D0C144-26B6-4A57-A985-D1EADA59332A}</a:tableStyleId>
              </a:tblPr>
              <a:tblGrid>
                <a:gridCol w="802075"/>
                <a:gridCol w="987300"/>
                <a:gridCol w="1483500"/>
                <a:gridCol w="1184625"/>
                <a:gridCol w="1184625"/>
                <a:gridCol w="1184625"/>
                <a:gridCol w="1184625"/>
                <a:gridCol w="1184625"/>
                <a:gridCol w="1184625"/>
              </a:tblGrid>
              <a:tr h="448300">
                <a:tc gridSpan="2" rowSpan="2">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Dataset-Task</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rowSpan="2" hMerge="1"/>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hMerge="1"/>
                <a:tc hMerge="1"/>
              </a:tr>
              <a:tr h="448300">
                <a:tc gridSpan="2" vMerge="1"/>
                <a:tc hMerge="1"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SCAN</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Simple</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19025">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Length</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Turnleft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0.002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0.269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CFQ</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MCD1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-0.029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-0.036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0.051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rowSpan="3">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COGS</a:t>
                      </a:r>
                      <a:endParaRPr sz="1600">
                        <a:latin typeface="Times New Roman"/>
                        <a:ea typeface="Times New Roman"/>
                        <a:cs typeface="Times New Roman"/>
                        <a:sym typeface="Times New Roman"/>
                      </a:endParaRPr>
                    </a:p>
                  </a:txBody>
                  <a:tcPr marT="19050" marB="19050" marR="28575" marL="28575" anchor="ctr">
                    <a:lnL cap="flat" cmpd="sng" w="9500">
                      <a:solidFill>
                        <a:srgbClr val="CCCCCC"/>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Test</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0.337</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0.406</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Lexical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-0.219</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-0.352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0.532</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0.083</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0.364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9500">
                      <a:solidFill>
                        <a:srgbClr val="000000"/>
                      </a:solidFill>
                      <a:prstDash val="solid"/>
                      <a:round/>
                      <a:headEnd len="sm" w="sm" type="none"/>
                      <a:tailEnd len="sm" w="sm" type="none"/>
                    </a:lnB>
                  </a:tcPr>
                </a:tc>
              </a:tr>
              <a:tr h="448300">
                <a:tc vMerge="1"/>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Structural</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0.194</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0.045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0.141</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0.188</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0.105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0.065</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000000"/>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latin typeface="Times New Roman"/>
                          <a:ea typeface="Times New Roman"/>
                          <a:cs typeface="Times New Roman"/>
                          <a:sym typeface="Times New Roman"/>
                        </a:rPr>
                        <a:t>1.000</a:t>
                      </a:r>
                      <a:endParaRPr sz="1600">
                        <a:latin typeface="Times New Roman"/>
                        <a:ea typeface="Times New Roman"/>
                        <a:cs typeface="Times New Roman"/>
                        <a:sym typeface="Times New Roman"/>
                      </a:endParaRPr>
                    </a:p>
                  </a:txBody>
                  <a:tcPr marT="19050" marB="19050" marR="28575" marL="28575" anchor="b">
                    <a:lnL cap="flat" cmpd="sng" w="9500">
                      <a:solidFill>
                        <a:srgbClr val="000000"/>
                      </a:solidFill>
                      <a:prstDash val="solid"/>
                      <a:round/>
                      <a:headEnd len="sm" w="sm" type="none"/>
                      <a:tailEnd len="sm" w="sm" type="none"/>
                    </a:lnL>
                    <a:lnR cap="flat" cmpd="sng" w="9500">
                      <a:solidFill>
                        <a:srgbClr val="CCCCCC"/>
                      </a:solidFill>
                      <a:prstDash val="solid"/>
                      <a:round/>
                      <a:headEnd len="sm" w="sm" type="none"/>
                      <a:tailEnd len="sm" w="sm" type="none"/>
                    </a:lnR>
                    <a:lnT cap="flat" cmpd="sng" w="9500">
                      <a:solidFill>
                        <a:srgbClr val="000000"/>
                      </a:solidFill>
                      <a:prstDash val="solid"/>
                      <a:round/>
                      <a:headEnd len="sm" w="sm" type="none"/>
                      <a:tailEnd len="sm" w="sm" type="none"/>
                    </a:lnT>
                    <a:lnB cap="flat" cmpd="sng" w="19025">
                      <a:solidFill>
                        <a:srgbClr val="000000"/>
                      </a:solidFill>
                      <a:prstDash val="solid"/>
                      <a:round/>
                      <a:headEnd len="sm" w="sm" type="none"/>
                      <a:tailEnd len="sm" w="sm" type="none"/>
                    </a:lnB>
                  </a:tcPr>
                </a:tc>
              </a:tr>
            </a:tbl>
          </a:graphicData>
        </a:graphic>
      </p:graphicFrame>
      <p:sp>
        <p:nvSpPr>
          <p:cNvPr id="142" name="Google Shape;142;p15"/>
          <p:cNvSpPr txBox="1"/>
          <p:nvPr/>
        </p:nvSpPr>
        <p:spPr>
          <a:xfrm>
            <a:off x="9857100" y="13642600"/>
            <a:ext cx="48825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Top Correlation tasks: </a:t>
            </a:r>
            <a:r>
              <a:rPr lang="en" sz="2500">
                <a:solidFill>
                  <a:schemeClr val="dk1"/>
                </a:solidFill>
              </a:rPr>
              <a:t>This figure shows top correlated tasks pairs. Although the datasets were trained using different methods, high correlations across some of the datasets were observed. </a:t>
            </a:r>
            <a:endParaRPr sz="2500">
              <a:solidFill>
                <a:schemeClr val="dk1"/>
              </a:solidFill>
            </a:endParaRPr>
          </a:p>
        </p:txBody>
      </p:sp>
      <p:sp>
        <p:nvSpPr>
          <p:cNvPr id="143" name="Google Shape;143;p15"/>
          <p:cNvSpPr txBox="1"/>
          <p:nvPr/>
        </p:nvSpPr>
        <p:spPr>
          <a:xfrm>
            <a:off x="9933175" y="16972850"/>
            <a:ext cx="3308700" cy="410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chemeClr val="dk1"/>
                </a:solidFill>
              </a:rPr>
              <a:t>Overall Correlation: </a:t>
            </a:r>
            <a:endParaRPr b="1" sz="2500">
              <a:solidFill>
                <a:schemeClr val="dk1"/>
              </a:solidFill>
            </a:endParaRPr>
          </a:p>
          <a:p>
            <a:pPr indent="0" lvl="0" marL="0" rtl="0" algn="l">
              <a:lnSpc>
                <a:spcPct val="115000"/>
              </a:lnSpc>
              <a:spcBef>
                <a:spcPts val="0"/>
              </a:spcBef>
              <a:spcAft>
                <a:spcPts val="0"/>
              </a:spcAft>
              <a:buNone/>
            </a:pPr>
            <a:r>
              <a:rPr lang="en" sz="2500">
                <a:solidFill>
                  <a:schemeClr val="dk1"/>
                </a:solidFill>
              </a:rPr>
              <a:t>This table shows overall correlation among each task pairs. We can see some tasks pairs showing high correlations (&gt;= 0.30)</a:t>
            </a:r>
            <a:endParaRPr sz="2500">
              <a:solidFill>
                <a:schemeClr val="dk1"/>
              </a:solidFill>
            </a:endParaRPr>
          </a:p>
          <a:p>
            <a:pPr indent="0" lvl="0" marL="0" rtl="0" algn="l">
              <a:lnSpc>
                <a:spcPct val="115000"/>
              </a:lnSpc>
              <a:spcBef>
                <a:spcPts val="0"/>
              </a:spcBef>
              <a:spcAft>
                <a:spcPts val="0"/>
              </a:spcAft>
              <a:buNone/>
            </a:pPr>
            <a:r>
              <a:t/>
            </a:r>
            <a:endParaRPr sz="2500">
              <a:solidFill>
                <a:schemeClr val="dk1"/>
              </a:solidFill>
            </a:endParaRPr>
          </a:p>
        </p:txBody>
      </p:sp>
      <p:pic>
        <p:nvPicPr>
          <p:cNvPr id="144" name="Google Shape;144;p15"/>
          <p:cNvPicPr preferRelativeResize="0"/>
          <p:nvPr/>
        </p:nvPicPr>
        <p:blipFill>
          <a:blip r:embed="rId4">
            <a:alphaModFix/>
          </a:blip>
          <a:stretch>
            <a:fillRect/>
          </a:stretch>
        </p:blipFill>
        <p:spPr>
          <a:xfrm>
            <a:off x="14867538" y="13780388"/>
            <a:ext cx="9011187" cy="2506625"/>
          </a:xfrm>
          <a:prstGeom prst="rect">
            <a:avLst/>
          </a:prstGeom>
          <a:noFill/>
          <a:ln>
            <a:noFill/>
          </a:ln>
        </p:spPr>
      </p:pic>
      <p:sp>
        <p:nvSpPr>
          <p:cNvPr id="145" name="Google Shape;145;p15"/>
          <p:cNvSpPr txBox="1"/>
          <p:nvPr/>
        </p:nvSpPr>
        <p:spPr>
          <a:xfrm>
            <a:off x="24280625" y="17739600"/>
            <a:ext cx="8440800" cy="40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chemeClr val="dk1"/>
                </a:solidFill>
              </a:rPr>
              <a:t>Vamsi Aribandi, Yi Tay, Tal Schuster, Jinfeng Rao, Huaixiu Steven Zheng, Sanket Vaibhav Mehta, Hon-glei Zhuang, Vinh Q. Tran, Dara Bahri, Jianmo Ni, Jai Gupta, Kai Hui, Sebastian Ruder, and Donald Metzler. 2021. Ext5: Towards extreme multi-task scaling for transfer learning.</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Daniel Furrer, Marc van Zee, Nathan Scales, and Nathanael Scha ̈rli. 2020. Compositional generalization in semantic parsing: Pre-training vs. specialized architectures.</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Dieuwke Hupkes, Verna Dankers, Mathijs Mul, and Elia Bruni. 2019. Compositionality decomposed: how do neural networks generalise?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Daniel Keysers, Nathanael Scha ̈rli, Nathan Scales, Hylke Buisman, Daniel Furrer, Sergii Kashubin, Nikola Momchev, Danila Sinopalnikov, Lukasz Stafiniak, Tibor Tihon, Dmitry Tsarkov, Xiao Wang, Marc van Zee, and Olivier Bousquet. 2019. Measuring compositional generalization: A comprehensive method on realistic data.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Najoung Kim and Tal Linzen. 2020. Cogs: A compositional generalization challenge based on semantic interpretation.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Brenden Lake and Marco Baroni. 2018. Generalization without systematicity: On the compositional skills of sequence-to-sequence recurrent networks. In Proceedings of the 35th International Conference on Machine Learning, volume 80 of Proceedings of Machine Learning Research, pages 2873–2882. PMLR.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Mike Lewis, Yinhan Liu, Naman Goyal, Marjan Ghazvininejad, Abdelrahman Mohamed, Omer Levy, Ves Stoyanov, and Luke Zettlemoyer. 2019. Bart: Denoising sequence-to-sequence pre-training for natural language generation, translation, and comprehension.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Yuanpeng Li, Liang Zhao, Jianyu Wang, and Joel Hestness. 2019. Compositional generalization for primitive substitutions.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Linqing Liu, Patrick Lewis, Sebastian Riedel, and Pon- tus Stenetorp. 2021. Challenges in generalization in open domain question answering.</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Colin Raffel, Noam Shazeer, Adam Roberts, Katherine Lee, Sharan Narang, Michael Matena, Yanqi Zhou, Wei Li, and Peter J. Liu. 2019. Exploring the limits of transfer learning with a unified text-to-text transformer.</a:t>
            </a:r>
            <a:endParaRPr sz="1050">
              <a:solidFill>
                <a:schemeClr val="dk1"/>
              </a:solidFill>
            </a:endParaRPr>
          </a:p>
          <a:p>
            <a:pPr indent="0" lvl="0" marL="0" rtl="0" algn="l">
              <a:lnSpc>
                <a:spcPct val="115000"/>
              </a:lnSpc>
              <a:spcBef>
                <a:spcPts val="0"/>
              </a:spcBef>
              <a:spcAft>
                <a:spcPts val="0"/>
              </a:spcAft>
              <a:buNone/>
            </a:pPr>
            <a:r>
              <a:rPr lang="en" sz="1050">
                <a:solidFill>
                  <a:schemeClr val="dk1"/>
                </a:solidFill>
              </a:rPr>
              <a:t>Pia Weißenhorn, Yuekun Yao, Lucia Donatelli, and Alexander Koller. 2022. Compositional generalization requires compositional parsers.</a:t>
            </a:r>
            <a:endParaRPr sz="1050">
              <a:solidFill>
                <a:schemeClr val="dk1"/>
              </a:solidFill>
            </a:endParaRPr>
          </a:p>
        </p:txBody>
      </p:sp>
      <p:pic>
        <p:nvPicPr>
          <p:cNvPr id="146" name="Google Shape;146;p15"/>
          <p:cNvPicPr preferRelativeResize="0"/>
          <p:nvPr/>
        </p:nvPicPr>
        <p:blipFill rotWithShape="1">
          <a:blip r:embed="rId5">
            <a:alphaModFix/>
          </a:blip>
          <a:srcRect b="0" l="57356" r="0" t="0"/>
          <a:stretch/>
        </p:blipFill>
        <p:spPr>
          <a:xfrm>
            <a:off x="28922725" y="731850"/>
            <a:ext cx="2648925" cy="1173500"/>
          </a:xfrm>
          <a:prstGeom prst="rect">
            <a:avLst/>
          </a:prstGeom>
          <a:noFill/>
          <a:ln>
            <a:noFill/>
          </a:ln>
        </p:spPr>
      </p:pic>
      <p:pic>
        <p:nvPicPr>
          <p:cNvPr id="147" name="Google Shape;147;p15"/>
          <p:cNvPicPr preferRelativeResize="0"/>
          <p:nvPr/>
        </p:nvPicPr>
        <p:blipFill rotWithShape="1">
          <a:blip r:embed="rId5">
            <a:alphaModFix/>
          </a:blip>
          <a:srcRect b="0" l="0" r="40316" t="0"/>
          <a:stretch/>
        </p:blipFill>
        <p:spPr>
          <a:xfrm>
            <a:off x="937750" y="884250"/>
            <a:ext cx="3707450" cy="117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p:nvPr/>
        </p:nvSpPr>
        <p:spPr>
          <a:xfrm>
            <a:off x="636435" y="17543829"/>
            <a:ext cx="6692400" cy="2026500"/>
          </a:xfrm>
          <a:prstGeom prst="ellipse">
            <a:avLst/>
          </a:prstGeom>
          <a:noFill/>
          <a:ln cap="flat" cmpd="sng" w="76200">
            <a:solidFill>
              <a:srgbClr val="FF9900"/>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sp>
        <p:nvSpPr>
          <p:cNvPr id="153" name="Google Shape;153;p16"/>
          <p:cNvSpPr/>
          <p:nvPr/>
        </p:nvSpPr>
        <p:spPr>
          <a:xfrm>
            <a:off x="16469331" y="13588903"/>
            <a:ext cx="6692400" cy="4382100"/>
          </a:xfrm>
          <a:prstGeom prst="rect">
            <a:avLst/>
          </a:prstGeom>
          <a:noFill/>
          <a:ln cap="flat" cmpd="sng" w="19050">
            <a:solidFill>
              <a:schemeClr val="dk1"/>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sp>
        <p:nvSpPr>
          <p:cNvPr id="154" name="Google Shape;154;p16"/>
          <p:cNvSpPr/>
          <p:nvPr/>
        </p:nvSpPr>
        <p:spPr>
          <a:xfrm>
            <a:off x="9177609" y="3115234"/>
            <a:ext cx="14643900" cy="5458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cxnSp>
        <p:nvCxnSpPr>
          <p:cNvPr id="155" name="Google Shape;155;p16"/>
          <p:cNvCxnSpPr/>
          <p:nvPr/>
        </p:nvCxnSpPr>
        <p:spPr>
          <a:xfrm>
            <a:off x="-16496" y="3115234"/>
            <a:ext cx="32975100" cy="0"/>
          </a:xfrm>
          <a:prstGeom prst="straightConnector1">
            <a:avLst/>
          </a:prstGeom>
          <a:noFill/>
          <a:ln cap="flat" cmpd="sng" w="152400">
            <a:solidFill>
              <a:schemeClr val="dk1"/>
            </a:solidFill>
            <a:prstDash val="solid"/>
            <a:round/>
            <a:headEnd len="med" w="med" type="none"/>
            <a:tailEnd len="med" w="med" type="none"/>
          </a:ln>
        </p:spPr>
      </p:cxnSp>
      <p:sp>
        <p:nvSpPr>
          <p:cNvPr id="156" name="Google Shape;156;p16"/>
          <p:cNvSpPr txBox="1"/>
          <p:nvPr/>
        </p:nvSpPr>
        <p:spPr>
          <a:xfrm>
            <a:off x="9743175" y="3316046"/>
            <a:ext cx="13312500" cy="48465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4400">
                <a:solidFill>
                  <a:schemeClr val="lt1"/>
                </a:solidFill>
                <a:latin typeface="Calibri"/>
                <a:ea typeface="Calibri"/>
                <a:cs typeface="Calibri"/>
                <a:sym typeface="Calibri"/>
              </a:rPr>
              <a:t>Q: Do </a:t>
            </a:r>
            <a:r>
              <a:rPr b="1" lang="en" sz="4400">
                <a:solidFill>
                  <a:schemeClr val="lt1"/>
                </a:solidFill>
                <a:latin typeface="Calibri"/>
                <a:ea typeface="Calibri"/>
                <a:cs typeface="Calibri"/>
                <a:sym typeface="Calibri"/>
              </a:rPr>
              <a:t>Different</a:t>
            </a:r>
            <a:r>
              <a:rPr lang="en" sz="4400">
                <a:solidFill>
                  <a:schemeClr val="lt1"/>
                </a:solidFill>
                <a:latin typeface="Calibri"/>
                <a:ea typeface="Calibri"/>
                <a:cs typeface="Calibri"/>
                <a:sym typeface="Calibri"/>
              </a:rPr>
              <a:t> Compositional Problems Rely on </a:t>
            </a:r>
            <a:r>
              <a:rPr b="1" lang="en" sz="4400">
                <a:solidFill>
                  <a:schemeClr val="lt1"/>
                </a:solidFill>
                <a:latin typeface="Calibri"/>
                <a:ea typeface="Calibri"/>
                <a:cs typeface="Calibri"/>
                <a:sym typeface="Calibri"/>
              </a:rPr>
              <a:t>Similar</a:t>
            </a:r>
            <a:r>
              <a:rPr lang="en" sz="4400">
                <a:solidFill>
                  <a:schemeClr val="lt1"/>
                </a:solidFill>
                <a:latin typeface="Calibri"/>
                <a:ea typeface="Calibri"/>
                <a:cs typeface="Calibri"/>
                <a:sym typeface="Calibri"/>
              </a:rPr>
              <a:t> Capacities? </a:t>
            </a:r>
            <a:endParaRPr sz="4400">
              <a:solidFill>
                <a:schemeClr val="lt1"/>
              </a:solidFill>
              <a:latin typeface="Calibri"/>
              <a:ea typeface="Calibri"/>
              <a:cs typeface="Calibri"/>
              <a:sym typeface="Calibri"/>
            </a:endParaRPr>
          </a:p>
          <a:p>
            <a:pPr indent="0" lvl="0" marL="0" rtl="0" algn="l">
              <a:spcBef>
                <a:spcPts val="0"/>
              </a:spcBef>
              <a:spcAft>
                <a:spcPts val="0"/>
              </a:spcAft>
              <a:buNone/>
            </a:pPr>
            <a:r>
              <a:t/>
            </a:r>
            <a:endParaRPr sz="4400">
              <a:solidFill>
                <a:schemeClr val="lt1"/>
              </a:solidFill>
              <a:latin typeface="Calibri"/>
              <a:ea typeface="Calibri"/>
              <a:cs typeface="Calibri"/>
              <a:sym typeface="Calibri"/>
            </a:endParaRPr>
          </a:p>
          <a:p>
            <a:pPr indent="0" lvl="0" marL="0" rtl="0" algn="l">
              <a:spcBef>
                <a:spcPts val="0"/>
              </a:spcBef>
              <a:spcAft>
                <a:spcPts val="0"/>
              </a:spcAft>
              <a:buNone/>
            </a:pPr>
            <a:r>
              <a:rPr lang="en" sz="4400">
                <a:solidFill>
                  <a:schemeClr val="lt1"/>
                </a:solidFill>
                <a:latin typeface="Calibri"/>
                <a:ea typeface="Calibri"/>
                <a:cs typeface="Calibri"/>
                <a:sym typeface="Calibri"/>
              </a:rPr>
              <a:t>A: For some tasks, yes. In general, need to investigate more</a:t>
            </a:r>
            <a:endParaRPr sz="4400">
              <a:solidFill>
                <a:schemeClr val="lt1"/>
              </a:solidFill>
              <a:latin typeface="Calibri"/>
              <a:ea typeface="Calibri"/>
              <a:cs typeface="Calibri"/>
              <a:sym typeface="Calibri"/>
            </a:endParaRPr>
          </a:p>
          <a:p>
            <a:pPr indent="0" lvl="0" marL="0" rtl="0" algn="l">
              <a:spcBef>
                <a:spcPts val="0"/>
              </a:spcBef>
              <a:spcAft>
                <a:spcPts val="0"/>
              </a:spcAft>
              <a:buNone/>
            </a:pPr>
            <a:r>
              <a:t/>
            </a:r>
            <a:endParaRPr sz="4400">
              <a:solidFill>
                <a:schemeClr val="lt1"/>
              </a:solidFill>
              <a:latin typeface="Calibri"/>
              <a:ea typeface="Calibri"/>
              <a:cs typeface="Calibri"/>
              <a:sym typeface="Calibri"/>
            </a:endParaRPr>
          </a:p>
          <a:p>
            <a:pPr indent="0" lvl="0" marL="0" rtl="0" algn="l">
              <a:lnSpc>
                <a:spcPct val="115000"/>
              </a:lnSpc>
              <a:spcBef>
                <a:spcPts val="0"/>
              </a:spcBef>
              <a:spcAft>
                <a:spcPts val="0"/>
              </a:spcAft>
              <a:buNone/>
            </a:pPr>
            <a:r>
              <a:t/>
            </a:r>
            <a:endParaRPr sz="4400">
              <a:solidFill>
                <a:schemeClr val="lt1"/>
              </a:solidFill>
              <a:latin typeface="Calibri"/>
              <a:ea typeface="Calibri"/>
              <a:cs typeface="Calibri"/>
              <a:sym typeface="Calibri"/>
            </a:endParaRPr>
          </a:p>
        </p:txBody>
      </p:sp>
      <p:cxnSp>
        <p:nvCxnSpPr>
          <p:cNvPr id="157" name="Google Shape;157;p16"/>
          <p:cNvCxnSpPr/>
          <p:nvPr/>
        </p:nvCxnSpPr>
        <p:spPr>
          <a:xfrm flipH="1">
            <a:off x="9176709" y="3070603"/>
            <a:ext cx="900" cy="17836500"/>
          </a:xfrm>
          <a:prstGeom prst="straightConnector1">
            <a:avLst/>
          </a:prstGeom>
          <a:noFill/>
          <a:ln cap="flat" cmpd="sng" w="152400">
            <a:solidFill>
              <a:schemeClr val="dk1"/>
            </a:solidFill>
            <a:prstDash val="solid"/>
            <a:round/>
            <a:headEnd len="med" w="med" type="none"/>
            <a:tailEnd len="med" w="med" type="none"/>
          </a:ln>
        </p:spPr>
      </p:cxnSp>
      <p:cxnSp>
        <p:nvCxnSpPr>
          <p:cNvPr id="158" name="Google Shape;158;p16"/>
          <p:cNvCxnSpPr/>
          <p:nvPr/>
        </p:nvCxnSpPr>
        <p:spPr>
          <a:xfrm>
            <a:off x="23819156" y="3065957"/>
            <a:ext cx="6600" cy="17897400"/>
          </a:xfrm>
          <a:prstGeom prst="straightConnector1">
            <a:avLst/>
          </a:prstGeom>
          <a:noFill/>
          <a:ln cap="flat" cmpd="sng" w="152400">
            <a:solidFill>
              <a:schemeClr val="dk1"/>
            </a:solidFill>
            <a:prstDash val="solid"/>
            <a:round/>
            <a:headEnd len="med" w="med" type="none"/>
            <a:tailEnd len="med" w="med" type="none"/>
          </a:ln>
        </p:spPr>
      </p:cxnSp>
      <p:sp>
        <p:nvSpPr>
          <p:cNvPr id="159" name="Google Shape;159;p16"/>
          <p:cNvSpPr txBox="1"/>
          <p:nvPr/>
        </p:nvSpPr>
        <p:spPr>
          <a:xfrm>
            <a:off x="412084" y="3467006"/>
            <a:ext cx="8301600" cy="1521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What are Compositional problems?</a:t>
            </a:r>
            <a:endParaRPr sz="4600">
              <a:latin typeface="Calibri"/>
              <a:ea typeface="Calibri"/>
              <a:cs typeface="Calibri"/>
              <a:sym typeface="Calibri"/>
            </a:endParaRPr>
          </a:p>
        </p:txBody>
      </p:sp>
      <p:cxnSp>
        <p:nvCxnSpPr>
          <p:cNvPr id="160" name="Google Shape;160;p16"/>
          <p:cNvCxnSpPr/>
          <p:nvPr/>
        </p:nvCxnSpPr>
        <p:spPr>
          <a:xfrm>
            <a:off x="9171431" y="8573451"/>
            <a:ext cx="14689500" cy="0"/>
          </a:xfrm>
          <a:prstGeom prst="straightConnector1">
            <a:avLst/>
          </a:prstGeom>
          <a:noFill/>
          <a:ln cap="flat" cmpd="sng" w="152400">
            <a:solidFill>
              <a:schemeClr val="dk1"/>
            </a:solidFill>
            <a:prstDash val="solid"/>
            <a:round/>
            <a:headEnd len="med" w="med" type="none"/>
            <a:tailEnd len="med" w="med" type="none"/>
          </a:ln>
        </p:spPr>
      </p:cxnSp>
      <p:pic>
        <p:nvPicPr>
          <p:cNvPr id="161" name="Google Shape;161;p16"/>
          <p:cNvPicPr preferRelativeResize="0"/>
          <p:nvPr/>
        </p:nvPicPr>
        <p:blipFill>
          <a:blip r:embed="rId3">
            <a:alphaModFix/>
          </a:blip>
          <a:stretch>
            <a:fillRect/>
          </a:stretch>
        </p:blipFill>
        <p:spPr>
          <a:xfrm>
            <a:off x="236083" y="6502790"/>
            <a:ext cx="970664" cy="2344829"/>
          </a:xfrm>
          <a:prstGeom prst="rect">
            <a:avLst/>
          </a:prstGeom>
          <a:noFill/>
          <a:ln>
            <a:noFill/>
          </a:ln>
        </p:spPr>
      </p:pic>
      <p:sp>
        <p:nvSpPr>
          <p:cNvPr id="162" name="Google Shape;162;p16"/>
          <p:cNvSpPr/>
          <p:nvPr/>
        </p:nvSpPr>
        <p:spPr>
          <a:xfrm>
            <a:off x="1068403" y="5776851"/>
            <a:ext cx="4876800" cy="1366500"/>
          </a:xfrm>
          <a:prstGeom prst="wedgeRoundRectCallout">
            <a:avLst>
              <a:gd fmla="val -46898" name="adj1"/>
              <a:gd fmla="val 67183" name="adj2"/>
              <a:gd fmla="val 0" name="adj3"/>
            </a:avLst>
          </a:prstGeom>
          <a:solidFill>
            <a:srgbClr val="FFFFFF"/>
          </a:solidFill>
          <a:ln cap="flat" cmpd="sng" w="9525">
            <a:solidFill>
              <a:srgbClr val="595959"/>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rPr lang="en" sz="3400">
                <a:latin typeface="Calibri"/>
                <a:ea typeface="Calibri"/>
                <a:cs typeface="Calibri"/>
                <a:sym typeface="Calibri"/>
              </a:rPr>
              <a:t>"This movie is neither </a:t>
            </a:r>
            <a:r>
              <a:rPr lang="en" sz="3400" u="sng">
                <a:latin typeface="Calibri"/>
                <a:ea typeface="Calibri"/>
                <a:cs typeface="Calibri"/>
                <a:sym typeface="Calibri"/>
              </a:rPr>
              <a:t>interesting</a:t>
            </a:r>
            <a:r>
              <a:rPr lang="en" sz="3400">
                <a:latin typeface="Calibri"/>
                <a:ea typeface="Calibri"/>
                <a:cs typeface="Calibri"/>
                <a:sym typeface="Calibri"/>
              </a:rPr>
              <a:t> nor fun."</a:t>
            </a:r>
            <a:endParaRPr sz="3400">
              <a:latin typeface="Calibri"/>
              <a:ea typeface="Calibri"/>
              <a:cs typeface="Calibri"/>
              <a:sym typeface="Calibri"/>
            </a:endParaRPr>
          </a:p>
        </p:txBody>
      </p:sp>
      <p:sp>
        <p:nvSpPr>
          <p:cNvPr id="163" name="Google Shape;163;p16"/>
          <p:cNvSpPr txBox="1"/>
          <p:nvPr/>
        </p:nvSpPr>
        <p:spPr>
          <a:xfrm>
            <a:off x="2161147" y="8662616"/>
            <a:ext cx="5428500" cy="11523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solidFill>
                  <a:schemeClr val="dk1"/>
                </a:solidFill>
                <a:latin typeface="Calibri"/>
                <a:ea typeface="Calibri"/>
                <a:cs typeface="Calibri"/>
                <a:sym typeface="Calibri"/>
              </a:rPr>
              <a:t>Single features should </a:t>
            </a:r>
            <a:r>
              <a:rPr b="1" lang="en" sz="3400">
                <a:solidFill>
                  <a:schemeClr val="dk1"/>
                </a:solidFill>
                <a:latin typeface="Calibri"/>
                <a:ea typeface="Calibri"/>
                <a:cs typeface="Calibri"/>
                <a:sym typeface="Calibri"/>
              </a:rPr>
              <a:t>not </a:t>
            </a:r>
            <a:r>
              <a:rPr lang="en" sz="3400">
                <a:solidFill>
                  <a:schemeClr val="dk1"/>
                </a:solidFill>
                <a:latin typeface="Calibri"/>
                <a:ea typeface="Calibri"/>
                <a:cs typeface="Calibri"/>
                <a:sym typeface="Calibri"/>
              </a:rPr>
              <a:t>be informative about the label</a:t>
            </a:r>
            <a:endParaRPr sz="3400">
              <a:solidFill>
                <a:schemeClr val="dk1"/>
              </a:solidFill>
              <a:latin typeface="Calibri"/>
              <a:ea typeface="Calibri"/>
              <a:cs typeface="Calibri"/>
              <a:sym typeface="Calibri"/>
            </a:endParaRPr>
          </a:p>
        </p:txBody>
      </p:sp>
      <p:sp>
        <p:nvSpPr>
          <p:cNvPr id="164" name="Google Shape;164;p16"/>
          <p:cNvSpPr txBox="1"/>
          <p:nvPr/>
        </p:nvSpPr>
        <p:spPr>
          <a:xfrm>
            <a:off x="6500661" y="5763480"/>
            <a:ext cx="2213100" cy="11523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solidFill>
                  <a:srgbClr val="990000"/>
                </a:solidFill>
                <a:latin typeface="Calibri"/>
                <a:ea typeface="Calibri"/>
                <a:cs typeface="Calibri"/>
                <a:sym typeface="Calibri"/>
              </a:rPr>
              <a:t>Negative sentiment</a:t>
            </a:r>
            <a:endParaRPr sz="3400">
              <a:solidFill>
                <a:srgbClr val="990000"/>
              </a:solidFill>
              <a:latin typeface="Calibri"/>
              <a:ea typeface="Calibri"/>
              <a:cs typeface="Calibri"/>
              <a:sym typeface="Calibri"/>
            </a:endParaRPr>
          </a:p>
        </p:txBody>
      </p:sp>
      <p:grpSp>
        <p:nvGrpSpPr>
          <p:cNvPr id="165" name="Google Shape;165;p16"/>
          <p:cNvGrpSpPr/>
          <p:nvPr/>
        </p:nvGrpSpPr>
        <p:grpSpPr>
          <a:xfrm>
            <a:off x="1900064" y="7676282"/>
            <a:ext cx="5523848" cy="448192"/>
            <a:chOff x="4040076" y="3015076"/>
            <a:chExt cx="5634855" cy="457199"/>
          </a:xfrm>
        </p:grpSpPr>
        <p:pic>
          <p:nvPicPr>
            <p:cNvPr descr="x_j" id="166" name="Google Shape;166;p16" title="MathEquation,#000000"/>
            <p:cNvPicPr preferRelativeResize="0"/>
            <p:nvPr/>
          </p:nvPicPr>
          <p:blipFill>
            <a:blip r:embed="rId4">
              <a:alphaModFix/>
            </a:blip>
            <a:stretch>
              <a:fillRect/>
            </a:stretch>
          </p:blipFill>
          <p:spPr>
            <a:xfrm>
              <a:off x="4040076" y="3015889"/>
              <a:ext cx="532826" cy="455575"/>
            </a:xfrm>
            <a:prstGeom prst="rect">
              <a:avLst/>
            </a:prstGeom>
            <a:noFill/>
            <a:ln>
              <a:noFill/>
            </a:ln>
          </p:spPr>
        </p:pic>
        <p:pic>
          <p:nvPicPr>
            <p:cNvPr descr="y" id="167" name="Google Shape;167;p16" title="MathEquation,#000000"/>
            <p:cNvPicPr preferRelativeResize="0"/>
            <p:nvPr/>
          </p:nvPicPr>
          <p:blipFill>
            <a:blip r:embed="rId5">
              <a:alphaModFix/>
            </a:blip>
            <a:stretch>
              <a:fillRect/>
            </a:stretch>
          </p:blipFill>
          <p:spPr>
            <a:xfrm>
              <a:off x="9405197" y="3015076"/>
              <a:ext cx="269734" cy="457199"/>
            </a:xfrm>
            <a:prstGeom prst="rect">
              <a:avLst/>
            </a:prstGeom>
            <a:noFill/>
            <a:ln>
              <a:noFill/>
            </a:ln>
          </p:spPr>
        </p:pic>
      </p:grpSp>
      <p:cxnSp>
        <p:nvCxnSpPr>
          <p:cNvPr id="168" name="Google Shape;168;p16"/>
          <p:cNvCxnSpPr>
            <a:stCxn id="166" idx="0"/>
          </p:cNvCxnSpPr>
          <p:nvPr/>
        </p:nvCxnSpPr>
        <p:spPr>
          <a:xfrm rot="10800000">
            <a:off x="2161229" y="7097479"/>
            <a:ext cx="0" cy="579600"/>
          </a:xfrm>
          <a:prstGeom prst="straightConnector1">
            <a:avLst/>
          </a:prstGeom>
          <a:noFill/>
          <a:ln cap="flat" cmpd="sng" w="76200">
            <a:solidFill>
              <a:schemeClr val="dk1"/>
            </a:solidFill>
            <a:prstDash val="solid"/>
            <a:round/>
            <a:headEnd len="med" w="med" type="none"/>
            <a:tailEnd len="med" w="med" type="triangle"/>
          </a:ln>
        </p:spPr>
      </p:cxnSp>
      <p:cxnSp>
        <p:nvCxnSpPr>
          <p:cNvPr id="169" name="Google Shape;169;p16"/>
          <p:cNvCxnSpPr/>
          <p:nvPr/>
        </p:nvCxnSpPr>
        <p:spPr>
          <a:xfrm rot="10800000">
            <a:off x="7228464" y="6992581"/>
            <a:ext cx="0" cy="579600"/>
          </a:xfrm>
          <a:prstGeom prst="straightConnector1">
            <a:avLst/>
          </a:prstGeom>
          <a:noFill/>
          <a:ln cap="flat" cmpd="sng" w="76200">
            <a:solidFill>
              <a:schemeClr val="dk1"/>
            </a:solidFill>
            <a:prstDash val="solid"/>
            <a:round/>
            <a:headEnd len="med" w="med" type="none"/>
            <a:tailEnd len="med" w="med" type="triangle"/>
          </a:ln>
        </p:spPr>
      </p:cxnSp>
      <p:sp>
        <p:nvSpPr>
          <p:cNvPr id="170" name="Google Shape;170;p16"/>
          <p:cNvSpPr txBox="1"/>
          <p:nvPr/>
        </p:nvSpPr>
        <p:spPr>
          <a:xfrm>
            <a:off x="412084" y="10444731"/>
            <a:ext cx="8301600" cy="16755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3400">
                <a:latin typeface="Calibri"/>
                <a:ea typeface="Calibri"/>
                <a:cs typeface="Calibri"/>
                <a:sym typeface="Calibri"/>
              </a:rPr>
              <a:t>Competency problem:</a:t>
            </a:r>
            <a:r>
              <a:rPr lang="en" sz="3400">
                <a:latin typeface="Calibri"/>
                <a:ea typeface="Calibri"/>
                <a:cs typeface="Calibri"/>
                <a:sym typeface="Calibri"/>
              </a:rPr>
              <a:t> all simple correlations between input features and output labels are spurious, i.e.,</a:t>
            </a:r>
            <a:endParaRPr sz="3400">
              <a:latin typeface="Calibri"/>
              <a:ea typeface="Calibri"/>
              <a:cs typeface="Calibri"/>
              <a:sym typeface="Calibri"/>
            </a:endParaRPr>
          </a:p>
        </p:txBody>
      </p:sp>
      <p:pic>
        <p:nvPicPr>
          <p:cNvPr descr="p_u(y|x_i)=\frac{1}{|y|}" id="171" name="Google Shape;171;p16" title="MathEquation,#000000"/>
          <p:cNvPicPr preferRelativeResize="0"/>
          <p:nvPr/>
        </p:nvPicPr>
        <p:blipFill>
          <a:blip r:embed="rId6">
            <a:alphaModFix/>
          </a:blip>
          <a:stretch>
            <a:fillRect/>
          </a:stretch>
        </p:blipFill>
        <p:spPr>
          <a:xfrm>
            <a:off x="2669741" y="11821697"/>
            <a:ext cx="1586480" cy="448174"/>
          </a:xfrm>
          <a:prstGeom prst="rect">
            <a:avLst/>
          </a:prstGeom>
          <a:noFill/>
          <a:ln>
            <a:noFill/>
          </a:ln>
        </p:spPr>
      </p:pic>
      <p:grpSp>
        <p:nvGrpSpPr>
          <p:cNvPr id="172" name="Google Shape;172;p16"/>
          <p:cNvGrpSpPr/>
          <p:nvPr/>
        </p:nvGrpSpPr>
        <p:grpSpPr>
          <a:xfrm>
            <a:off x="1068385" y="13945126"/>
            <a:ext cx="5279331" cy="1182028"/>
            <a:chOff x="928353" y="3857453"/>
            <a:chExt cx="6484072" cy="1088825"/>
          </a:xfrm>
        </p:grpSpPr>
        <p:pic>
          <p:nvPicPr>
            <p:cNvPr id="173" name="Google Shape;173;p16"/>
            <p:cNvPicPr preferRelativeResize="0"/>
            <p:nvPr/>
          </p:nvPicPr>
          <p:blipFill>
            <a:blip r:embed="rId7">
              <a:alphaModFix/>
            </a:blip>
            <a:stretch>
              <a:fillRect/>
            </a:stretch>
          </p:blipFill>
          <p:spPr>
            <a:xfrm>
              <a:off x="928353" y="3857453"/>
              <a:ext cx="2317025" cy="1088825"/>
            </a:xfrm>
            <a:prstGeom prst="rect">
              <a:avLst/>
            </a:prstGeom>
            <a:noFill/>
            <a:ln>
              <a:noFill/>
            </a:ln>
          </p:spPr>
        </p:pic>
        <p:pic>
          <p:nvPicPr>
            <p:cNvPr id="174" name="Google Shape;174;p16"/>
            <p:cNvPicPr preferRelativeResize="0"/>
            <p:nvPr/>
          </p:nvPicPr>
          <p:blipFill rotWithShape="1">
            <a:blip r:embed="rId8">
              <a:alphaModFix/>
            </a:blip>
            <a:srcRect b="41575" l="0" r="0" t="0"/>
            <a:stretch/>
          </p:blipFill>
          <p:spPr>
            <a:xfrm>
              <a:off x="5791575" y="3948287"/>
              <a:ext cx="1620850" cy="907200"/>
            </a:xfrm>
            <a:prstGeom prst="rect">
              <a:avLst/>
            </a:prstGeom>
            <a:noFill/>
            <a:ln>
              <a:noFill/>
            </a:ln>
          </p:spPr>
        </p:pic>
      </p:grpSp>
      <p:sp>
        <p:nvSpPr>
          <p:cNvPr id="175" name="Google Shape;175;p16"/>
          <p:cNvSpPr txBox="1"/>
          <p:nvPr/>
        </p:nvSpPr>
        <p:spPr>
          <a:xfrm>
            <a:off x="412084" y="12889817"/>
            <a:ext cx="5428500" cy="6288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3400">
                <a:solidFill>
                  <a:schemeClr val="dk1"/>
                </a:solidFill>
                <a:latin typeface="Calibri"/>
                <a:ea typeface="Calibri"/>
                <a:cs typeface="Calibri"/>
                <a:sym typeface="Calibri"/>
              </a:rPr>
              <a:t>Important: </a:t>
            </a:r>
            <a:r>
              <a:rPr lang="en" sz="3400">
                <a:solidFill>
                  <a:schemeClr val="dk1"/>
                </a:solidFill>
                <a:latin typeface="Calibri"/>
                <a:ea typeface="Calibri"/>
                <a:cs typeface="Calibri"/>
                <a:sym typeface="Calibri"/>
              </a:rPr>
              <a:t>task != dataset</a:t>
            </a:r>
            <a:endParaRPr sz="800"/>
          </a:p>
        </p:txBody>
      </p:sp>
      <p:sp>
        <p:nvSpPr>
          <p:cNvPr id="176" name="Google Shape;176;p16"/>
          <p:cNvSpPr/>
          <p:nvPr/>
        </p:nvSpPr>
        <p:spPr>
          <a:xfrm>
            <a:off x="3423786" y="14196171"/>
            <a:ext cx="881700" cy="627000"/>
          </a:xfrm>
          <a:prstGeom prst="mathNotEqual">
            <a:avLst>
              <a:gd fmla="val 23520" name="adj1"/>
              <a:gd fmla="val 6600000" name="adj2"/>
              <a:gd fmla="val 11760" name="adj3"/>
            </a:avLst>
          </a:prstGeom>
          <a:solidFill>
            <a:srgbClr val="FCE5CD"/>
          </a:solidFill>
          <a:ln cap="flat" cmpd="sng" w="19050">
            <a:solidFill>
              <a:schemeClr val="dk1"/>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sp>
        <p:nvSpPr>
          <p:cNvPr id="177" name="Google Shape;177;p16"/>
          <p:cNvSpPr txBox="1"/>
          <p:nvPr/>
        </p:nvSpPr>
        <p:spPr>
          <a:xfrm>
            <a:off x="412084" y="15369634"/>
            <a:ext cx="8567100" cy="1798800"/>
          </a:xfrm>
          <a:prstGeom prst="rect">
            <a:avLst/>
          </a:prstGeom>
          <a:noFill/>
          <a:ln>
            <a:noFill/>
          </a:ln>
        </p:spPr>
        <p:txBody>
          <a:bodyPr anchorCtr="0" anchor="t" bIns="52250" lIns="52250" spcFirstLastPara="1" rIns="52250" wrap="square" tIns="52250">
            <a:spAutoFit/>
          </a:bodyPr>
          <a:lstStyle/>
          <a:p>
            <a:pPr indent="-355600" lvl="0" marL="266700" rtl="0" algn="l">
              <a:spcBef>
                <a:spcPts val="0"/>
              </a:spcBef>
              <a:spcAft>
                <a:spcPts val="0"/>
              </a:spcAft>
              <a:buClr>
                <a:schemeClr val="dk1"/>
              </a:buClr>
              <a:buSzPts val="3400"/>
              <a:buFont typeface="Calibri"/>
              <a:buChar char="●"/>
            </a:pPr>
            <a:r>
              <a:rPr lang="en" sz="3400">
                <a:solidFill>
                  <a:schemeClr val="dk1"/>
                </a:solidFill>
                <a:latin typeface="Calibri"/>
                <a:ea typeface="Calibri"/>
                <a:cs typeface="Calibri"/>
                <a:sym typeface="Calibri"/>
              </a:rPr>
              <a:t>Real world data </a:t>
            </a:r>
            <a:r>
              <a:rPr b="1" lang="en" sz="3400">
                <a:solidFill>
                  <a:schemeClr val="dk1"/>
                </a:solidFill>
                <a:latin typeface="Calibri"/>
                <a:ea typeface="Calibri"/>
                <a:cs typeface="Calibri"/>
                <a:sym typeface="Calibri"/>
              </a:rPr>
              <a:t>doesn’t </a:t>
            </a:r>
            <a:r>
              <a:rPr lang="en" sz="3400">
                <a:solidFill>
                  <a:schemeClr val="dk1"/>
                </a:solidFill>
                <a:latin typeface="Calibri"/>
                <a:ea typeface="Calibri"/>
                <a:cs typeface="Calibri"/>
                <a:sym typeface="Calibri"/>
              </a:rPr>
              <a:t>reflect competency</a:t>
            </a:r>
            <a:endParaRPr sz="3400">
              <a:solidFill>
                <a:schemeClr val="dk1"/>
              </a:solidFill>
              <a:latin typeface="Calibri"/>
              <a:ea typeface="Calibri"/>
              <a:cs typeface="Calibri"/>
              <a:sym typeface="Calibri"/>
            </a:endParaRPr>
          </a:p>
          <a:p>
            <a:pPr indent="-355600" lvl="0" marL="266700" rtl="0" algn="l">
              <a:spcBef>
                <a:spcPts val="0"/>
              </a:spcBef>
              <a:spcAft>
                <a:spcPts val="0"/>
              </a:spcAft>
              <a:buClr>
                <a:schemeClr val="dk1"/>
              </a:buClr>
              <a:buSzPts val="3400"/>
              <a:buFont typeface="Calibri"/>
              <a:buChar char="●"/>
            </a:pPr>
            <a:r>
              <a:rPr lang="en" sz="3400">
                <a:solidFill>
                  <a:schemeClr val="dk1"/>
                </a:solidFill>
                <a:latin typeface="Calibri"/>
                <a:ea typeface="Calibri"/>
                <a:cs typeface="Calibri"/>
                <a:sym typeface="Calibri"/>
              </a:rPr>
              <a:t>But generalizing to competency setting is a </a:t>
            </a:r>
            <a:r>
              <a:rPr b="1" lang="en" sz="3400">
                <a:solidFill>
                  <a:schemeClr val="dk1"/>
                </a:solidFill>
                <a:latin typeface="Calibri"/>
                <a:ea typeface="Calibri"/>
                <a:cs typeface="Calibri"/>
                <a:sym typeface="Calibri"/>
              </a:rPr>
              <a:t>necessary condition</a:t>
            </a:r>
            <a:r>
              <a:rPr lang="en" sz="3400">
                <a:solidFill>
                  <a:schemeClr val="dk1"/>
                </a:solidFill>
                <a:latin typeface="Calibri"/>
                <a:ea typeface="Calibri"/>
                <a:cs typeface="Calibri"/>
                <a:sym typeface="Calibri"/>
              </a:rPr>
              <a:t> for NLU</a:t>
            </a:r>
            <a:endParaRPr sz="3400">
              <a:solidFill>
                <a:schemeClr val="dk1"/>
              </a:solidFill>
              <a:latin typeface="Calibri"/>
              <a:ea typeface="Calibri"/>
              <a:cs typeface="Calibri"/>
              <a:sym typeface="Calibri"/>
            </a:endParaRPr>
          </a:p>
          <a:p>
            <a:pPr indent="0" lvl="0" marL="0" rtl="0" algn="l">
              <a:spcBef>
                <a:spcPts val="0"/>
              </a:spcBef>
              <a:spcAft>
                <a:spcPts val="0"/>
              </a:spcAft>
              <a:buNone/>
            </a:pPr>
            <a:r>
              <a:t/>
            </a:r>
            <a:endParaRPr sz="800"/>
          </a:p>
        </p:txBody>
      </p:sp>
      <p:sp>
        <p:nvSpPr>
          <p:cNvPr id="178" name="Google Shape;178;p16"/>
          <p:cNvSpPr txBox="1"/>
          <p:nvPr/>
        </p:nvSpPr>
        <p:spPr>
          <a:xfrm>
            <a:off x="9412740" y="8961943"/>
            <a:ext cx="83016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Finding competency artifacts</a:t>
            </a:r>
            <a:endParaRPr sz="4600">
              <a:latin typeface="Calibri"/>
              <a:ea typeface="Calibri"/>
              <a:cs typeface="Calibri"/>
              <a:sym typeface="Calibri"/>
            </a:endParaRPr>
          </a:p>
        </p:txBody>
      </p:sp>
      <p:sp>
        <p:nvSpPr>
          <p:cNvPr id="179" name="Google Shape;179;p16"/>
          <p:cNvSpPr txBox="1"/>
          <p:nvPr/>
        </p:nvSpPr>
        <p:spPr>
          <a:xfrm>
            <a:off x="9412740" y="10274811"/>
            <a:ext cx="8036100" cy="11523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latin typeface="Calibri"/>
                <a:ea typeface="Calibri"/>
                <a:cs typeface="Calibri"/>
                <a:sym typeface="Calibri"/>
              </a:rPr>
              <a:t>Which features violate competency assumption?</a:t>
            </a:r>
            <a:endParaRPr sz="3400">
              <a:latin typeface="Calibri"/>
              <a:ea typeface="Calibri"/>
              <a:cs typeface="Calibri"/>
              <a:sym typeface="Calibri"/>
            </a:endParaRPr>
          </a:p>
        </p:txBody>
      </p:sp>
      <p:pic>
        <p:nvPicPr>
          <p:cNvPr descr="p_u(y|x_i)=\frac{1}{|y|}" id="180" name="Google Shape;180;p16" title="MathEquation,#000000"/>
          <p:cNvPicPr preferRelativeResize="0"/>
          <p:nvPr/>
        </p:nvPicPr>
        <p:blipFill>
          <a:blip r:embed="rId6">
            <a:alphaModFix/>
          </a:blip>
          <a:stretch>
            <a:fillRect/>
          </a:stretch>
        </p:blipFill>
        <p:spPr>
          <a:xfrm>
            <a:off x="10793919" y="11339194"/>
            <a:ext cx="1737312" cy="490783"/>
          </a:xfrm>
          <a:prstGeom prst="rect">
            <a:avLst/>
          </a:prstGeom>
          <a:noFill/>
          <a:ln>
            <a:noFill/>
          </a:ln>
        </p:spPr>
      </p:pic>
      <p:pic>
        <p:nvPicPr>
          <p:cNvPr descr="\hat{p}_b(y|x_i)" id="181" name="Google Shape;181;p16" title="MathEquation,#000000"/>
          <p:cNvPicPr preferRelativeResize="0"/>
          <p:nvPr/>
        </p:nvPicPr>
        <p:blipFill>
          <a:blip r:embed="rId9">
            <a:alphaModFix/>
          </a:blip>
          <a:stretch>
            <a:fillRect/>
          </a:stretch>
        </p:blipFill>
        <p:spPr>
          <a:xfrm>
            <a:off x="15445909" y="11376634"/>
            <a:ext cx="1264360" cy="434623"/>
          </a:xfrm>
          <a:prstGeom prst="rect">
            <a:avLst/>
          </a:prstGeom>
          <a:noFill/>
          <a:ln>
            <a:noFill/>
          </a:ln>
        </p:spPr>
      </p:pic>
      <p:sp>
        <p:nvSpPr>
          <p:cNvPr id="182" name="Google Shape;182;p16"/>
          <p:cNvSpPr txBox="1"/>
          <p:nvPr/>
        </p:nvSpPr>
        <p:spPr>
          <a:xfrm>
            <a:off x="9412740" y="11286429"/>
            <a:ext cx="1105800" cy="6288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latin typeface="Calibri"/>
                <a:ea typeface="Calibri"/>
                <a:cs typeface="Calibri"/>
                <a:sym typeface="Calibri"/>
              </a:rPr>
              <a:t>Ideal:</a:t>
            </a:r>
            <a:endParaRPr sz="3400">
              <a:latin typeface="Calibri"/>
              <a:ea typeface="Calibri"/>
              <a:cs typeface="Calibri"/>
              <a:sym typeface="Calibri"/>
            </a:endParaRPr>
          </a:p>
        </p:txBody>
      </p:sp>
      <p:sp>
        <p:nvSpPr>
          <p:cNvPr id="183" name="Google Shape;183;p16"/>
          <p:cNvSpPr txBox="1"/>
          <p:nvPr/>
        </p:nvSpPr>
        <p:spPr>
          <a:xfrm>
            <a:off x="12970401" y="11286429"/>
            <a:ext cx="2475600" cy="11523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latin typeface="Calibri"/>
                <a:ea typeface="Calibri"/>
                <a:cs typeface="Calibri"/>
                <a:sym typeface="Calibri"/>
              </a:rPr>
              <a:t>Can measure:</a:t>
            </a:r>
            <a:endParaRPr sz="3400">
              <a:latin typeface="Calibri"/>
              <a:ea typeface="Calibri"/>
              <a:cs typeface="Calibri"/>
              <a:sym typeface="Calibri"/>
            </a:endParaRPr>
          </a:p>
        </p:txBody>
      </p:sp>
      <p:pic>
        <p:nvPicPr>
          <p:cNvPr id="184" name="Google Shape;184;p16"/>
          <p:cNvPicPr preferRelativeResize="0"/>
          <p:nvPr/>
        </p:nvPicPr>
        <p:blipFill>
          <a:blip r:embed="rId10">
            <a:alphaModFix/>
          </a:blip>
          <a:stretch>
            <a:fillRect/>
          </a:stretch>
        </p:blipFill>
        <p:spPr>
          <a:xfrm>
            <a:off x="9555493" y="12298045"/>
            <a:ext cx="6182149" cy="4646159"/>
          </a:xfrm>
          <a:prstGeom prst="rect">
            <a:avLst/>
          </a:prstGeom>
          <a:noFill/>
          <a:ln>
            <a:noFill/>
          </a:ln>
        </p:spPr>
      </p:pic>
      <p:grpSp>
        <p:nvGrpSpPr>
          <p:cNvPr id="185" name="Google Shape;185;p16"/>
          <p:cNvGrpSpPr/>
          <p:nvPr/>
        </p:nvGrpSpPr>
        <p:grpSpPr>
          <a:xfrm>
            <a:off x="17817580" y="16377985"/>
            <a:ext cx="4651775" cy="1038986"/>
            <a:chOff x="909000" y="3756075"/>
            <a:chExt cx="6974175" cy="1227100"/>
          </a:xfrm>
        </p:grpSpPr>
        <p:grpSp>
          <p:nvGrpSpPr>
            <p:cNvPr id="186" name="Google Shape;186;p16"/>
            <p:cNvGrpSpPr/>
            <p:nvPr/>
          </p:nvGrpSpPr>
          <p:grpSpPr>
            <a:xfrm>
              <a:off x="5191275" y="3756075"/>
              <a:ext cx="2691900" cy="1227100"/>
              <a:chOff x="3334625" y="2231025"/>
              <a:chExt cx="2691900" cy="1227100"/>
            </a:xfrm>
          </p:grpSpPr>
          <p:pic>
            <p:nvPicPr>
              <p:cNvPr id="187" name="Google Shape;187;p16"/>
              <p:cNvPicPr preferRelativeResize="0"/>
              <p:nvPr/>
            </p:nvPicPr>
            <p:blipFill rotWithShape="1">
              <a:blip r:embed="rId11">
                <a:alphaModFix/>
              </a:blip>
              <a:srcRect b="0" l="0" r="3502" t="50039"/>
              <a:stretch/>
            </p:blipFill>
            <p:spPr>
              <a:xfrm>
                <a:off x="3334625" y="2571750"/>
                <a:ext cx="2691900" cy="886375"/>
              </a:xfrm>
              <a:prstGeom prst="rect">
                <a:avLst/>
              </a:prstGeom>
              <a:noFill/>
              <a:ln cap="flat" cmpd="sng" w="9525">
                <a:solidFill>
                  <a:srgbClr val="FFFFFF"/>
                </a:solidFill>
                <a:prstDash val="solid"/>
                <a:round/>
                <a:headEnd len="sm" w="sm" type="none"/>
                <a:tailEnd len="sm" w="sm" type="none"/>
              </a:ln>
            </p:spPr>
          </p:pic>
          <p:pic>
            <p:nvPicPr>
              <p:cNvPr id="188" name="Google Shape;188;p16"/>
              <p:cNvPicPr preferRelativeResize="0"/>
              <p:nvPr/>
            </p:nvPicPr>
            <p:blipFill rotWithShape="1">
              <a:blip r:embed="rId11">
                <a:alphaModFix/>
              </a:blip>
              <a:srcRect b="64587" l="0" r="3502" t="13226"/>
              <a:stretch/>
            </p:blipFill>
            <p:spPr>
              <a:xfrm>
                <a:off x="3334625" y="2231025"/>
                <a:ext cx="2691900" cy="393600"/>
              </a:xfrm>
              <a:prstGeom prst="rect">
                <a:avLst/>
              </a:prstGeom>
              <a:noFill/>
              <a:ln cap="flat" cmpd="sng" w="9525">
                <a:solidFill>
                  <a:srgbClr val="FFFFFF"/>
                </a:solidFill>
                <a:prstDash val="solid"/>
                <a:round/>
                <a:headEnd len="sm" w="sm" type="none"/>
                <a:tailEnd len="sm" w="sm" type="none"/>
              </a:ln>
            </p:spPr>
          </p:pic>
        </p:grpSp>
        <p:sp>
          <p:nvSpPr>
            <p:cNvPr id="189" name="Google Shape;189;p16"/>
            <p:cNvSpPr/>
            <p:nvPr/>
          </p:nvSpPr>
          <p:spPr>
            <a:xfrm>
              <a:off x="909000" y="4009025"/>
              <a:ext cx="3663000" cy="8844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52250" lIns="52250" spcFirstLastPara="1" rIns="52250" wrap="square" tIns="52250">
              <a:noAutofit/>
            </a:bodyPr>
            <a:lstStyle/>
            <a:p>
              <a:pPr indent="0" lvl="0" marL="0" rtl="0" algn="ctr">
                <a:spcBef>
                  <a:spcPts val="0"/>
                </a:spcBef>
                <a:spcAft>
                  <a:spcPts val="0"/>
                </a:spcAft>
                <a:buNone/>
              </a:pPr>
              <a:r>
                <a:rPr lang="en" sz="2300">
                  <a:latin typeface="Calibri"/>
                  <a:ea typeface="Calibri"/>
                  <a:cs typeface="Calibri"/>
                  <a:sym typeface="Calibri"/>
                </a:rPr>
                <a:t>Models learn biases</a:t>
              </a:r>
              <a:endParaRPr sz="2300">
                <a:latin typeface="Calibri"/>
                <a:ea typeface="Calibri"/>
                <a:cs typeface="Calibri"/>
                <a:sym typeface="Calibri"/>
              </a:endParaRPr>
            </a:p>
          </p:txBody>
        </p:sp>
      </p:grpSp>
      <p:sp>
        <p:nvSpPr>
          <p:cNvPr id="190" name="Google Shape;190;p16"/>
          <p:cNvSpPr txBox="1"/>
          <p:nvPr/>
        </p:nvSpPr>
        <p:spPr>
          <a:xfrm>
            <a:off x="16751623" y="13745657"/>
            <a:ext cx="6089400" cy="7212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2000">
                <a:latin typeface="Calibri"/>
                <a:ea typeface="Calibri"/>
                <a:cs typeface="Calibri"/>
                <a:sym typeface="Calibri"/>
              </a:rPr>
              <a:t>Synthetic experiment: input a single token to trained model</a:t>
            </a:r>
            <a:endParaRPr b="1" sz="2000">
              <a:latin typeface="Calibri"/>
              <a:ea typeface="Calibri"/>
              <a:cs typeface="Calibri"/>
              <a:sym typeface="Calibri"/>
            </a:endParaRPr>
          </a:p>
        </p:txBody>
      </p:sp>
      <p:sp>
        <p:nvSpPr>
          <p:cNvPr id="191" name="Google Shape;191;p16"/>
          <p:cNvSpPr txBox="1"/>
          <p:nvPr/>
        </p:nvSpPr>
        <p:spPr>
          <a:xfrm>
            <a:off x="18151537" y="14474554"/>
            <a:ext cx="1378500" cy="4134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2000"/>
              <a:t>"nobody"</a:t>
            </a:r>
            <a:endParaRPr sz="2000"/>
          </a:p>
        </p:txBody>
      </p:sp>
      <p:sp>
        <p:nvSpPr>
          <p:cNvPr id="192" name="Google Shape;192;p16"/>
          <p:cNvSpPr txBox="1"/>
          <p:nvPr/>
        </p:nvSpPr>
        <p:spPr>
          <a:xfrm>
            <a:off x="17986316" y="14990710"/>
            <a:ext cx="1087500" cy="3672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1700">
                <a:latin typeface="Calibri"/>
                <a:ea typeface="Calibri"/>
                <a:cs typeface="Calibri"/>
                <a:sym typeface="Calibri"/>
              </a:rPr>
              <a:t>vs.</a:t>
            </a:r>
            <a:endParaRPr sz="1700">
              <a:latin typeface="Calibri"/>
              <a:ea typeface="Calibri"/>
              <a:cs typeface="Calibri"/>
              <a:sym typeface="Calibri"/>
            </a:endParaRPr>
          </a:p>
        </p:txBody>
      </p:sp>
      <p:sp>
        <p:nvSpPr>
          <p:cNvPr id="193" name="Google Shape;193;p16"/>
          <p:cNvSpPr txBox="1"/>
          <p:nvPr/>
        </p:nvSpPr>
        <p:spPr>
          <a:xfrm>
            <a:off x="18151537" y="15571391"/>
            <a:ext cx="1378500" cy="4134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2000"/>
              <a:t>"outside"</a:t>
            </a:r>
            <a:endParaRPr sz="2000"/>
          </a:p>
        </p:txBody>
      </p:sp>
      <p:pic>
        <p:nvPicPr>
          <p:cNvPr id="194" name="Google Shape;194;p16"/>
          <p:cNvPicPr preferRelativeResize="0"/>
          <p:nvPr/>
        </p:nvPicPr>
        <p:blipFill>
          <a:blip r:embed="rId12">
            <a:alphaModFix/>
          </a:blip>
          <a:stretch>
            <a:fillRect/>
          </a:stretch>
        </p:blipFill>
        <p:spPr>
          <a:xfrm>
            <a:off x="19529727" y="14289628"/>
            <a:ext cx="929922" cy="786936"/>
          </a:xfrm>
          <a:prstGeom prst="rect">
            <a:avLst/>
          </a:prstGeom>
          <a:noFill/>
          <a:ln>
            <a:noFill/>
          </a:ln>
        </p:spPr>
      </p:pic>
      <p:pic>
        <p:nvPicPr>
          <p:cNvPr id="195" name="Google Shape;195;p16"/>
          <p:cNvPicPr preferRelativeResize="0"/>
          <p:nvPr/>
        </p:nvPicPr>
        <p:blipFill>
          <a:blip r:embed="rId12">
            <a:alphaModFix/>
          </a:blip>
          <a:stretch>
            <a:fillRect/>
          </a:stretch>
        </p:blipFill>
        <p:spPr>
          <a:xfrm>
            <a:off x="19529727" y="15386467"/>
            <a:ext cx="929922" cy="786936"/>
          </a:xfrm>
          <a:prstGeom prst="rect">
            <a:avLst/>
          </a:prstGeom>
          <a:noFill/>
          <a:ln>
            <a:noFill/>
          </a:ln>
        </p:spPr>
      </p:pic>
      <p:sp>
        <p:nvSpPr>
          <p:cNvPr id="196" name="Google Shape;196;p16"/>
          <p:cNvSpPr txBox="1"/>
          <p:nvPr/>
        </p:nvSpPr>
        <p:spPr>
          <a:xfrm>
            <a:off x="16751621" y="14354897"/>
            <a:ext cx="1264500" cy="8907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1700">
                <a:latin typeface="Calibri"/>
                <a:ea typeface="Calibri"/>
                <a:cs typeface="Calibri"/>
                <a:sym typeface="Calibri"/>
              </a:rPr>
              <a:t>Occurs </a:t>
            </a:r>
            <a:r>
              <a:rPr b="1" lang="en" sz="1700">
                <a:latin typeface="Calibri"/>
                <a:ea typeface="Calibri"/>
                <a:cs typeface="Calibri"/>
                <a:sym typeface="Calibri"/>
              </a:rPr>
              <a:t>more</a:t>
            </a:r>
            <a:r>
              <a:rPr lang="en" sz="1700">
                <a:latin typeface="Calibri"/>
                <a:ea typeface="Calibri"/>
                <a:cs typeface="Calibri"/>
                <a:sym typeface="Calibri"/>
              </a:rPr>
              <a:t> </a:t>
            </a:r>
            <a:endParaRPr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w/ contradict</a:t>
            </a:r>
            <a:endParaRPr sz="1700">
              <a:latin typeface="Calibri"/>
              <a:ea typeface="Calibri"/>
              <a:cs typeface="Calibri"/>
              <a:sym typeface="Calibri"/>
            </a:endParaRPr>
          </a:p>
        </p:txBody>
      </p:sp>
      <p:sp>
        <p:nvSpPr>
          <p:cNvPr id="197" name="Google Shape;197;p16"/>
          <p:cNvSpPr txBox="1"/>
          <p:nvPr/>
        </p:nvSpPr>
        <p:spPr>
          <a:xfrm>
            <a:off x="16694612" y="15380966"/>
            <a:ext cx="1378500" cy="6288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1700">
                <a:latin typeface="Calibri"/>
                <a:ea typeface="Calibri"/>
                <a:cs typeface="Calibri"/>
                <a:sym typeface="Calibri"/>
              </a:rPr>
              <a:t>Occurs </a:t>
            </a:r>
            <a:r>
              <a:rPr b="1" lang="en" sz="1700">
                <a:latin typeface="Calibri"/>
                <a:ea typeface="Calibri"/>
                <a:cs typeface="Calibri"/>
                <a:sym typeface="Calibri"/>
              </a:rPr>
              <a:t>less</a:t>
            </a:r>
            <a:endParaRPr b="1" sz="1700">
              <a:latin typeface="Calibri"/>
              <a:ea typeface="Calibri"/>
              <a:cs typeface="Calibri"/>
              <a:sym typeface="Calibri"/>
            </a:endParaRPr>
          </a:p>
          <a:p>
            <a:pPr indent="0" lvl="0" marL="0" rtl="0" algn="l">
              <a:spcBef>
                <a:spcPts val="0"/>
              </a:spcBef>
              <a:spcAft>
                <a:spcPts val="0"/>
              </a:spcAft>
              <a:buNone/>
            </a:pPr>
            <a:r>
              <a:rPr lang="en" sz="1700">
                <a:latin typeface="Calibri"/>
                <a:ea typeface="Calibri"/>
                <a:cs typeface="Calibri"/>
                <a:sym typeface="Calibri"/>
              </a:rPr>
              <a:t>w/ contradict</a:t>
            </a:r>
            <a:endParaRPr sz="1700">
              <a:latin typeface="Calibri"/>
              <a:ea typeface="Calibri"/>
              <a:cs typeface="Calibri"/>
              <a:sym typeface="Calibri"/>
            </a:endParaRPr>
          </a:p>
        </p:txBody>
      </p:sp>
      <p:pic>
        <p:nvPicPr>
          <p:cNvPr descr="\hat{p}_y" id="198" name="Google Shape;198;p16" title="MathEquation,#000000"/>
          <p:cNvPicPr preferRelativeResize="0"/>
          <p:nvPr/>
        </p:nvPicPr>
        <p:blipFill>
          <a:blip r:embed="rId13">
            <a:alphaModFix/>
          </a:blip>
          <a:stretch>
            <a:fillRect/>
          </a:stretch>
        </p:blipFill>
        <p:spPr>
          <a:xfrm>
            <a:off x="20501106" y="14533479"/>
            <a:ext cx="210554" cy="313708"/>
          </a:xfrm>
          <a:prstGeom prst="rect">
            <a:avLst/>
          </a:prstGeom>
          <a:noFill/>
          <a:ln>
            <a:noFill/>
          </a:ln>
        </p:spPr>
      </p:pic>
      <p:pic>
        <p:nvPicPr>
          <p:cNvPr descr="\hat{p}_y^\prime" id="199" name="Google Shape;199;p16" title="MathEquation,#000000"/>
          <p:cNvPicPr preferRelativeResize="0"/>
          <p:nvPr/>
        </p:nvPicPr>
        <p:blipFill>
          <a:blip r:embed="rId14">
            <a:alphaModFix/>
          </a:blip>
          <a:stretch>
            <a:fillRect/>
          </a:stretch>
        </p:blipFill>
        <p:spPr>
          <a:xfrm>
            <a:off x="20510220" y="15611119"/>
            <a:ext cx="191184" cy="311846"/>
          </a:xfrm>
          <a:prstGeom prst="rect">
            <a:avLst/>
          </a:prstGeom>
          <a:noFill/>
          <a:ln>
            <a:noFill/>
          </a:ln>
        </p:spPr>
      </p:pic>
      <p:grpSp>
        <p:nvGrpSpPr>
          <p:cNvPr id="200" name="Google Shape;200;p16"/>
          <p:cNvGrpSpPr/>
          <p:nvPr/>
        </p:nvGrpSpPr>
        <p:grpSpPr>
          <a:xfrm>
            <a:off x="21366604" y="14980422"/>
            <a:ext cx="1495747" cy="521229"/>
            <a:chOff x="6229875" y="2105475"/>
            <a:chExt cx="2242500" cy="615600"/>
          </a:xfrm>
        </p:grpSpPr>
        <p:sp>
          <p:nvSpPr>
            <p:cNvPr id="201" name="Google Shape;201;p16"/>
            <p:cNvSpPr/>
            <p:nvPr/>
          </p:nvSpPr>
          <p:spPr>
            <a:xfrm>
              <a:off x="6229875" y="2105475"/>
              <a:ext cx="2242500" cy="6156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pic>
          <p:nvPicPr>
            <p:cNvPr descr="\hat{p}_y-\hat{p}_y^\prime=\Delta\hat{p}_y" id="202" name="Google Shape;202;p16" title="MathEquation,#000000"/>
            <p:cNvPicPr preferRelativeResize="0"/>
            <p:nvPr/>
          </p:nvPicPr>
          <p:blipFill>
            <a:blip r:embed="rId15">
              <a:alphaModFix/>
            </a:blip>
            <a:stretch>
              <a:fillRect/>
            </a:stretch>
          </p:blipFill>
          <p:spPr>
            <a:xfrm>
              <a:off x="6486200" y="2218975"/>
              <a:ext cx="1863188" cy="393600"/>
            </a:xfrm>
            <a:prstGeom prst="rect">
              <a:avLst/>
            </a:prstGeom>
            <a:noFill/>
            <a:ln>
              <a:noFill/>
            </a:ln>
          </p:spPr>
        </p:pic>
      </p:grpSp>
      <p:sp>
        <p:nvSpPr>
          <p:cNvPr id="203" name="Google Shape;203;p16"/>
          <p:cNvSpPr txBox="1"/>
          <p:nvPr/>
        </p:nvSpPr>
        <p:spPr>
          <a:xfrm>
            <a:off x="23993730" y="3349166"/>
            <a:ext cx="83016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Removing competency artifacts</a:t>
            </a:r>
            <a:endParaRPr sz="4600">
              <a:latin typeface="Calibri"/>
              <a:ea typeface="Calibri"/>
              <a:cs typeface="Calibri"/>
              <a:sym typeface="Calibri"/>
            </a:endParaRPr>
          </a:p>
        </p:txBody>
      </p:sp>
      <p:sp>
        <p:nvSpPr>
          <p:cNvPr id="204" name="Google Shape;204;p16"/>
          <p:cNvSpPr txBox="1"/>
          <p:nvPr/>
        </p:nvSpPr>
        <p:spPr>
          <a:xfrm>
            <a:off x="24084630" y="15625646"/>
            <a:ext cx="8301600" cy="258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2300">
                <a:latin typeface="Calibri"/>
                <a:ea typeface="Calibri"/>
                <a:cs typeface="Calibri"/>
                <a:sym typeface="Calibri"/>
              </a:rPr>
              <a:t>Alternate (speculative) interpretation of local editing:</a:t>
            </a:r>
            <a:endParaRPr sz="2300">
              <a:latin typeface="Calibri"/>
              <a:ea typeface="Calibri"/>
              <a:cs typeface="Calibri"/>
              <a:sym typeface="Calibri"/>
            </a:endParaRPr>
          </a:p>
          <a:p>
            <a:pPr indent="-285750" lvl="0" marL="266700" rtl="0" algn="l">
              <a:spcBef>
                <a:spcPts val="0"/>
              </a:spcBef>
              <a:spcAft>
                <a:spcPts val="0"/>
              </a:spcAft>
              <a:buSzPts val="2300"/>
              <a:buFont typeface="Calibri"/>
              <a:buChar char="●"/>
            </a:pPr>
            <a:r>
              <a:rPr lang="en" sz="2300">
                <a:latin typeface="Calibri"/>
                <a:ea typeface="Calibri"/>
                <a:cs typeface="Calibri"/>
                <a:sym typeface="Calibri"/>
              </a:rPr>
              <a:t>Evaluating using local edits measures sensitivity </a:t>
            </a:r>
            <a:r>
              <a:rPr lang="en" sz="2300">
                <a:solidFill>
                  <a:schemeClr val="dk1"/>
                </a:solidFill>
                <a:latin typeface="Calibri"/>
                <a:ea typeface="Calibri"/>
                <a:cs typeface="Calibri"/>
                <a:sym typeface="Calibri"/>
              </a:rPr>
              <a:t>(Wegener, 1987)</a:t>
            </a:r>
            <a:r>
              <a:rPr lang="en" sz="2300">
                <a:latin typeface="Calibri"/>
                <a:ea typeface="Calibri"/>
                <a:cs typeface="Calibri"/>
                <a:sym typeface="Calibri"/>
              </a:rPr>
              <a:t> of learned function, unlike </a:t>
            </a:r>
            <a:r>
              <a:rPr i="1" lang="en" sz="2300">
                <a:latin typeface="Calibri"/>
                <a:ea typeface="Calibri"/>
                <a:cs typeface="Calibri"/>
                <a:sym typeface="Calibri"/>
              </a:rPr>
              <a:t>iid</a:t>
            </a:r>
            <a:r>
              <a:rPr lang="en" sz="2300">
                <a:latin typeface="Calibri"/>
                <a:ea typeface="Calibri"/>
                <a:cs typeface="Calibri"/>
                <a:sym typeface="Calibri"/>
              </a:rPr>
              <a:t> evaluation</a:t>
            </a:r>
            <a:endParaRPr sz="2300">
              <a:latin typeface="Calibri"/>
              <a:ea typeface="Calibri"/>
              <a:cs typeface="Calibri"/>
              <a:sym typeface="Calibri"/>
            </a:endParaRPr>
          </a:p>
          <a:p>
            <a:pPr indent="-285750" lvl="0" marL="266700" rtl="0" algn="l">
              <a:spcBef>
                <a:spcPts val="0"/>
              </a:spcBef>
              <a:spcAft>
                <a:spcPts val="0"/>
              </a:spcAft>
              <a:buSzPts val="2300"/>
              <a:buFont typeface="Calibri"/>
              <a:buChar char="●"/>
            </a:pPr>
            <a:r>
              <a:rPr lang="en" sz="2300">
                <a:latin typeface="Calibri"/>
                <a:ea typeface="Calibri"/>
                <a:cs typeface="Calibri"/>
                <a:sym typeface="Calibri"/>
              </a:rPr>
              <a:t>Neural nets prefer low sensitivity (Franco, 2001); language is high-sensitivity (Hahn et al., 2021; also at EMNLP)</a:t>
            </a:r>
            <a:endParaRPr sz="2300">
              <a:latin typeface="Calibri"/>
              <a:ea typeface="Calibri"/>
              <a:cs typeface="Calibri"/>
              <a:sym typeface="Calibri"/>
            </a:endParaRPr>
          </a:p>
          <a:p>
            <a:pPr indent="-285750" lvl="0" marL="266700" rtl="0" algn="l">
              <a:spcBef>
                <a:spcPts val="0"/>
              </a:spcBef>
              <a:spcAft>
                <a:spcPts val="0"/>
              </a:spcAft>
              <a:buSzPts val="2300"/>
              <a:buFont typeface="Calibri"/>
              <a:buChar char="●"/>
            </a:pPr>
            <a:r>
              <a:rPr lang="en" sz="2300">
                <a:latin typeface="Calibri"/>
                <a:ea typeface="Calibri"/>
                <a:cs typeface="Calibri"/>
                <a:sym typeface="Calibri"/>
              </a:rPr>
              <a:t>Thus, local edits can evaluate if neural net is making overly simple (=low sensitivity) generalization</a:t>
            </a:r>
            <a:endParaRPr sz="2300">
              <a:latin typeface="Calibri"/>
              <a:ea typeface="Calibri"/>
              <a:cs typeface="Calibri"/>
              <a:sym typeface="Calibri"/>
            </a:endParaRPr>
          </a:p>
        </p:txBody>
      </p:sp>
      <p:sp>
        <p:nvSpPr>
          <p:cNvPr id="205" name="Google Shape;205;p16"/>
          <p:cNvSpPr txBox="1"/>
          <p:nvPr/>
        </p:nvSpPr>
        <p:spPr>
          <a:xfrm>
            <a:off x="24047910" y="4320137"/>
            <a:ext cx="8375100" cy="11523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i="1" lang="en" sz="3400">
                <a:latin typeface="Calibri"/>
                <a:ea typeface="Calibri"/>
                <a:cs typeface="Calibri"/>
                <a:sym typeface="Calibri"/>
              </a:rPr>
              <a:t>Local editing</a:t>
            </a:r>
            <a:r>
              <a:rPr lang="en" sz="3400">
                <a:latin typeface="Calibri"/>
                <a:ea typeface="Calibri"/>
                <a:cs typeface="Calibri"/>
                <a:sym typeface="Calibri"/>
              </a:rPr>
              <a:t> provably removes competency artifacts under certain conditions</a:t>
            </a:r>
            <a:endParaRPr sz="3400">
              <a:latin typeface="Calibri"/>
              <a:ea typeface="Calibri"/>
              <a:cs typeface="Calibri"/>
              <a:sym typeface="Calibri"/>
            </a:endParaRPr>
          </a:p>
        </p:txBody>
      </p:sp>
      <p:sp>
        <p:nvSpPr>
          <p:cNvPr id="206" name="Google Shape;206;p16"/>
          <p:cNvSpPr txBox="1"/>
          <p:nvPr/>
        </p:nvSpPr>
        <p:spPr>
          <a:xfrm>
            <a:off x="24403744" y="5733926"/>
            <a:ext cx="3167400" cy="16755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3400">
                <a:latin typeface="Calibri"/>
                <a:ea typeface="Calibri"/>
                <a:cs typeface="Calibri"/>
                <a:sym typeface="Calibri"/>
              </a:rPr>
              <a:t>Local editing:</a:t>
            </a:r>
            <a:endParaRPr b="1"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“Edit and relabel”</a:t>
            </a:r>
            <a:endParaRPr sz="3400">
              <a:latin typeface="Calibri"/>
              <a:ea typeface="Calibri"/>
              <a:cs typeface="Calibri"/>
              <a:sym typeface="Calibri"/>
            </a:endParaRPr>
          </a:p>
        </p:txBody>
      </p:sp>
      <p:sp>
        <p:nvSpPr>
          <p:cNvPr id="207" name="Google Shape;207;p16"/>
          <p:cNvSpPr txBox="1"/>
          <p:nvPr/>
        </p:nvSpPr>
        <p:spPr>
          <a:xfrm>
            <a:off x="23993732" y="9575486"/>
            <a:ext cx="8036100" cy="1352400"/>
          </a:xfrm>
          <a:prstGeom prst="rect">
            <a:avLst/>
          </a:prstGeom>
          <a:noFill/>
          <a:ln>
            <a:noFill/>
          </a:ln>
        </p:spPr>
        <p:txBody>
          <a:bodyPr anchorCtr="0" anchor="t" bIns="52250" lIns="52250" spcFirstLastPara="1" rIns="52250" wrap="square" tIns="52250">
            <a:spAutoFit/>
          </a:bodyPr>
          <a:lstStyle/>
          <a:p>
            <a:pPr indent="63500" lvl="0" marL="0" rtl="0" algn="l">
              <a:spcBef>
                <a:spcPts val="0"/>
              </a:spcBef>
              <a:spcAft>
                <a:spcPts val="0"/>
              </a:spcAft>
              <a:buNone/>
            </a:pPr>
            <a:r>
              <a:rPr i="1" lang="en" sz="2700">
                <a:latin typeface="Calibri"/>
                <a:ea typeface="Calibri"/>
                <a:cs typeface="Calibri"/>
                <a:sym typeface="Calibri"/>
              </a:rPr>
              <a:t>s</a:t>
            </a:r>
            <a:r>
              <a:rPr lang="en" sz="2700">
                <a:latin typeface="Calibri"/>
                <a:ea typeface="Calibri"/>
                <a:cs typeface="Calibri"/>
                <a:sym typeface="Calibri"/>
              </a:rPr>
              <a:t> = probability that edit flips label (“edit sensitivity”)</a:t>
            </a:r>
            <a:endParaRPr sz="2700">
              <a:latin typeface="Calibri"/>
              <a:ea typeface="Calibri"/>
              <a:cs typeface="Calibri"/>
              <a:sym typeface="Calibri"/>
            </a:endParaRPr>
          </a:p>
          <a:p>
            <a:pPr indent="0" lvl="0" marL="0" rtl="0" algn="l">
              <a:spcBef>
                <a:spcPts val="0"/>
              </a:spcBef>
              <a:spcAft>
                <a:spcPts val="0"/>
              </a:spcAft>
              <a:buNone/>
            </a:pPr>
            <a:r>
              <a:rPr lang="en" sz="2700">
                <a:solidFill>
                  <a:schemeClr val="dk1"/>
                </a:solidFill>
                <a:latin typeface="Calibri"/>
                <a:ea typeface="Calibri"/>
                <a:cs typeface="Calibri"/>
                <a:sym typeface="Calibri"/>
              </a:rPr>
              <a:t>In practice, local editing removes artifacts when ratio is right!</a:t>
            </a:r>
            <a:endParaRPr sz="2700">
              <a:latin typeface="Calibri"/>
              <a:ea typeface="Calibri"/>
              <a:cs typeface="Calibri"/>
              <a:sym typeface="Calibri"/>
            </a:endParaRPr>
          </a:p>
        </p:txBody>
      </p:sp>
      <p:pic>
        <p:nvPicPr>
          <p:cNvPr id="208" name="Google Shape;208;p16"/>
          <p:cNvPicPr preferRelativeResize="0"/>
          <p:nvPr/>
        </p:nvPicPr>
        <p:blipFill>
          <a:blip r:embed="rId16">
            <a:alphaModFix/>
          </a:blip>
          <a:stretch>
            <a:fillRect/>
          </a:stretch>
        </p:blipFill>
        <p:spPr>
          <a:xfrm>
            <a:off x="27701550" y="5781687"/>
            <a:ext cx="4120895" cy="1862027"/>
          </a:xfrm>
          <a:prstGeom prst="rect">
            <a:avLst/>
          </a:prstGeom>
          <a:noFill/>
          <a:ln>
            <a:noFill/>
          </a:ln>
        </p:spPr>
      </p:pic>
      <p:pic>
        <p:nvPicPr>
          <p:cNvPr id="209" name="Google Shape;209;p16"/>
          <p:cNvPicPr preferRelativeResize="0"/>
          <p:nvPr/>
        </p:nvPicPr>
        <p:blipFill>
          <a:blip r:embed="rId17">
            <a:alphaModFix/>
          </a:blip>
          <a:stretch>
            <a:fillRect/>
          </a:stretch>
        </p:blipFill>
        <p:spPr>
          <a:xfrm>
            <a:off x="24123381" y="11073257"/>
            <a:ext cx="4120893" cy="2944698"/>
          </a:xfrm>
          <a:prstGeom prst="rect">
            <a:avLst/>
          </a:prstGeom>
          <a:noFill/>
          <a:ln>
            <a:noFill/>
          </a:ln>
        </p:spPr>
      </p:pic>
      <p:pic>
        <p:nvPicPr>
          <p:cNvPr id="210" name="Google Shape;210;p16"/>
          <p:cNvPicPr preferRelativeResize="0"/>
          <p:nvPr/>
        </p:nvPicPr>
        <p:blipFill>
          <a:blip r:embed="rId18">
            <a:alphaModFix/>
          </a:blip>
          <a:stretch>
            <a:fillRect/>
          </a:stretch>
        </p:blipFill>
        <p:spPr>
          <a:xfrm>
            <a:off x="17604527" y="8977705"/>
            <a:ext cx="4651970" cy="3272769"/>
          </a:xfrm>
          <a:prstGeom prst="rect">
            <a:avLst/>
          </a:prstGeom>
          <a:noFill/>
          <a:ln>
            <a:noFill/>
          </a:ln>
        </p:spPr>
      </p:pic>
      <p:pic>
        <p:nvPicPr>
          <p:cNvPr id="211" name="Google Shape;211;p16"/>
          <p:cNvPicPr preferRelativeResize="0"/>
          <p:nvPr/>
        </p:nvPicPr>
        <p:blipFill>
          <a:blip r:embed="rId19">
            <a:alphaModFix/>
          </a:blip>
          <a:stretch>
            <a:fillRect/>
          </a:stretch>
        </p:blipFill>
        <p:spPr>
          <a:xfrm>
            <a:off x="28491737" y="11079291"/>
            <a:ext cx="4120892" cy="3092399"/>
          </a:xfrm>
          <a:prstGeom prst="rect">
            <a:avLst/>
          </a:prstGeom>
          <a:noFill/>
          <a:ln>
            <a:noFill/>
          </a:ln>
        </p:spPr>
      </p:pic>
      <p:cxnSp>
        <p:nvCxnSpPr>
          <p:cNvPr id="212" name="Google Shape;212;p16"/>
          <p:cNvCxnSpPr/>
          <p:nvPr/>
        </p:nvCxnSpPr>
        <p:spPr>
          <a:xfrm rot="10800000">
            <a:off x="24127993" y="15511646"/>
            <a:ext cx="8394600" cy="0"/>
          </a:xfrm>
          <a:prstGeom prst="straightConnector1">
            <a:avLst/>
          </a:prstGeom>
          <a:noFill/>
          <a:ln cap="flat" cmpd="sng" w="38100">
            <a:solidFill>
              <a:schemeClr val="dk1"/>
            </a:solidFill>
            <a:prstDash val="solid"/>
            <a:round/>
            <a:headEnd len="med" w="med" type="none"/>
            <a:tailEnd len="med" w="med" type="none"/>
          </a:ln>
        </p:spPr>
      </p:cxnSp>
      <p:sp>
        <p:nvSpPr>
          <p:cNvPr id="213" name="Google Shape;213;p16"/>
          <p:cNvSpPr txBox="1"/>
          <p:nvPr/>
        </p:nvSpPr>
        <p:spPr>
          <a:xfrm>
            <a:off x="24914372" y="14790514"/>
            <a:ext cx="2787300" cy="628800"/>
          </a:xfrm>
          <a:prstGeom prst="rect">
            <a:avLst/>
          </a:prstGeom>
          <a:noFill/>
          <a:ln>
            <a:noFill/>
          </a:ln>
        </p:spPr>
        <p:txBody>
          <a:bodyPr anchorCtr="0" anchor="t" bIns="52250" lIns="52250" spcFirstLastPara="1" rIns="52250" wrap="square" tIns="52250">
            <a:spAutoFit/>
          </a:bodyPr>
          <a:lstStyle/>
          <a:p>
            <a:pPr indent="0" lvl="0" marL="0" rtl="0" algn="ctr">
              <a:spcBef>
                <a:spcPts val="0"/>
              </a:spcBef>
              <a:spcAft>
                <a:spcPts val="0"/>
              </a:spcAft>
              <a:buNone/>
            </a:pPr>
            <a:r>
              <a:rPr i="1" lang="en" sz="3400">
                <a:latin typeface="Times New Roman"/>
                <a:ea typeface="Times New Roman"/>
                <a:cs typeface="Times New Roman"/>
                <a:sym typeface="Times New Roman"/>
              </a:rPr>
              <a:t>s</a:t>
            </a:r>
            <a:r>
              <a:rPr lang="en" sz="3400">
                <a:latin typeface="Times New Roman"/>
                <a:ea typeface="Times New Roman"/>
                <a:cs typeface="Times New Roman"/>
                <a:sym typeface="Times New Roman"/>
              </a:rPr>
              <a:t> = 0.52</a:t>
            </a:r>
            <a:endParaRPr sz="3400">
              <a:latin typeface="Times New Roman"/>
              <a:ea typeface="Times New Roman"/>
              <a:cs typeface="Times New Roman"/>
              <a:sym typeface="Times New Roman"/>
            </a:endParaRPr>
          </a:p>
        </p:txBody>
      </p:sp>
      <p:sp>
        <p:nvSpPr>
          <p:cNvPr id="214" name="Google Shape;214;p16"/>
          <p:cNvSpPr txBox="1"/>
          <p:nvPr/>
        </p:nvSpPr>
        <p:spPr>
          <a:xfrm>
            <a:off x="29454139" y="14789623"/>
            <a:ext cx="2787300" cy="628800"/>
          </a:xfrm>
          <a:prstGeom prst="rect">
            <a:avLst/>
          </a:prstGeom>
          <a:noFill/>
          <a:ln>
            <a:noFill/>
          </a:ln>
        </p:spPr>
        <p:txBody>
          <a:bodyPr anchorCtr="0" anchor="t" bIns="52250" lIns="52250" spcFirstLastPara="1" rIns="52250" wrap="square" tIns="52250">
            <a:spAutoFit/>
          </a:bodyPr>
          <a:lstStyle/>
          <a:p>
            <a:pPr indent="0" lvl="0" marL="0" rtl="0" algn="ctr">
              <a:spcBef>
                <a:spcPts val="0"/>
              </a:spcBef>
              <a:spcAft>
                <a:spcPts val="0"/>
              </a:spcAft>
              <a:buNone/>
            </a:pPr>
            <a:r>
              <a:rPr i="1" lang="en" sz="3400">
                <a:latin typeface="Times New Roman"/>
                <a:ea typeface="Times New Roman"/>
                <a:cs typeface="Times New Roman"/>
                <a:sym typeface="Times New Roman"/>
              </a:rPr>
              <a:t>s</a:t>
            </a:r>
            <a:r>
              <a:rPr lang="en" sz="3400">
                <a:latin typeface="Times New Roman"/>
                <a:ea typeface="Times New Roman"/>
                <a:cs typeface="Times New Roman"/>
                <a:sym typeface="Times New Roman"/>
              </a:rPr>
              <a:t> = 1.00</a:t>
            </a:r>
            <a:endParaRPr sz="3400">
              <a:latin typeface="Times New Roman"/>
              <a:ea typeface="Times New Roman"/>
              <a:cs typeface="Times New Roman"/>
              <a:sym typeface="Times New Roman"/>
            </a:endParaRPr>
          </a:p>
        </p:txBody>
      </p:sp>
      <p:sp>
        <p:nvSpPr>
          <p:cNvPr id="215" name="Google Shape;215;p16"/>
          <p:cNvSpPr txBox="1"/>
          <p:nvPr/>
        </p:nvSpPr>
        <p:spPr>
          <a:xfrm>
            <a:off x="990321" y="17786194"/>
            <a:ext cx="5748600" cy="16755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solidFill>
                  <a:schemeClr val="dk1"/>
                </a:solidFill>
                <a:latin typeface="Calibri"/>
                <a:ea typeface="Calibri"/>
                <a:cs typeface="Calibri"/>
                <a:sym typeface="Calibri"/>
              </a:rPr>
              <a:t>∴ We argue competency is a good target for evaluating NLU systems</a:t>
            </a:r>
            <a:endParaRPr sz="800"/>
          </a:p>
        </p:txBody>
      </p:sp>
      <p:sp>
        <p:nvSpPr>
          <p:cNvPr id="216" name="Google Shape;216;p16"/>
          <p:cNvSpPr txBox="1"/>
          <p:nvPr/>
        </p:nvSpPr>
        <p:spPr>
          <a:xfrm>
            <a:off x="31253529" y="15625646"/>
            <a:ext cx="13785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2300">
                <a:latin typeface="Calibri"/>
                <a:ea typeface="Calibri"/>
                <a:cs typeface="Calibri"/>
                <a:sym typeface="Calibri"/>
              </a:rPr>
              <a:t>(Section 5)</a:t>
            </a:r>
            <a:endParaRPr sz="2300">
              <a:latin typeface="Calibri"/>
              <a:ea typeface="Calibri"/>
              <a:cs typeface="Calibri"/>
              <a:sym typeface="Calibri"/>
            </a:endParaRPr>
          </a:p>
        </p:txBody>
      </p:sp>
      <p:sp>
        <p:nvSpPr>
          <p:cNvPr id="217" name="Google Shape;217;p16"/>
          <p:cNvSpPr txBox="1"/>
          <p:nvPr/>
        </p:nvSpPr>
        <p:spPr>
          <a:xfrm>
            <a:off x="24604084" y="8398774"/>
            <a:ext cx="7080900" cy="1244700"/>
          </a:xfrm>
          <a:prstGeom prst="rect">
            <a:avLst/>
          </a:prstGeom>
          <a:noFill/>
          <a:ln>
            <a:noFill/>
          </a:ln>
        </p:spPr>
        <p:txBody>
          <a:bodyPr anchorCtr="0" anchor="t" bIns="52250" lIns="52250" spcFirstLastPara="1" rIns="52250" wrap="square" tIns="52250">
            <a:spAutoFit/>
          </a:bodyPr>
          <a:lstStyle/>
          <a:p>
            <a:pPr indent="0" lvl="0" marL="0" rtl="0" algn="ctr">
              <a:spcBef>
                <a:spcPts val="0"/>
              </a:spcBef>
              <a:spcAft>
                <a:spcPts val="0"/>
              </a:spcAft>
              <a:buNone/>
            </a:pPr>
            <a:r>
              <a:rPr b="1" lang="en" sz="3400">
                <a:latin typeface="Lato"/>
                <a:ea typeface="Lato"/>
                <a:cs typeface="Lato"/>
                <a:sym typeface="Lato"/>
              </a:rPr>
              <a:t>Theorem:</a:t>
            </a:r>
            <a:r>
              <a:rPr lang="en" sz="3700">
                <a:latin typeface="Times New Roman"/>
                <a:ea typeface="Times New Roman"/>
                <a:cs typeface="Times New Roman"/>
                <a:sym typeface="Times New Roman"/>
              </a:rPr>
              <a:t> </a:t>
            </a:r>
            <a:r>
              <a:rPr i="1" lang="en" sz="3700">
                <a:latin typeface="Times New Roman"/>
                <a:ea typeface="Times New Roman"/>
                <a:cs typeface="Times New Roman"/>
                <a:sym typeface="Times New Roman"/>
              </a:rPr>
              <a:t>s</a:t>
            </a:r>
            <a:r>
              <a:rPr lang="en" sz="3700">
                <a:latin typeface="Times New Roman"/>
                <a:ea typeface="Times New Roman"/>
                <a:cs typeface="Times New Roman"/>
                <a:sym typeface="Times New Roman"/>
              </a:rPr>
              <a:t> = 0.5  ⇒  </a:t>
            </a:r>
            <a:r>
              <a:rPr i="1" lang="en" sz="3700">
                <a:latin typeface="Times New Roman"/>
                <a:ea typeface="Times New Roman"/>
                <a:cs typeface="Times New Roman"/>
                <a:sym typeface="Times New Roman"/>
              </a:rPr>
              <a:t>p</a:t>
            </a:r>
            <a:r>
              <a:rPr baseline="-25000" i="1" lang="en" sz="3700">
                <a:latin typeface="Times New Roman"/>
                <a:ea typeface="Times New Roman"/>
                <a:cs typeface="Times New Roman"/>
                <a:sym typeface="Times New Roman"/>
              </a:rPr>
              <a:t>e</a:t>
            </a:r>
            <a:r>
              <a:rPr lang="en" sz="3700">
                <a:latin typeface="Times New Roman"/>
                <a:ea typeface="Times New Roman"/>
                <a:cs typeface="Times New Roman"/>
                <a:sym typeface="Times New Roman"/>
              </a:rPr>
              <a:t>(</a:t>
            </a:r>
            <a:r>
              <a:rPr i="1" lang="en" sz="3700">
                <a:latin typeface="Times New Roman"/>
                <a:ea typeface="Times New Roman"/>
                <a:cs typeface="Times New Roman"/>
                <a:sym typeface="Times New Roman"/>
              </a:rPr>
              <a:t>y’</a:t>
            </a:r>
            <a:r>
              <a:rPr lang="en" sz="3700">
                <a:latin typeface="Times New Roman"/>
                <a:ea typeface="Times New Roman"/>
                <a:cs typeface="Times New Roman"/>
                <a:sym typeface="Times New Roman"/>
              </a:rPr>
              <a:t> | </a:t>
            </a:r>
            <a:r>
              <a:rPr i="1" lang="en" sz="3700">
                <a:latin typeface="Times New Roman"/>
                <a:ea typeface="Times New Roman"/>
                <a:cs typeface="Times New Roman"/>
                <a:sym typeface="Times New Roman"/>
              </a:rPr>
              <a:t>x</a:t>
            </a:r>
            <a:r>
              <a:rPr baseline="-25000" i="1" lang="en" sz="3700">
                <a:solidFill>
                  <a:schemeClr val="dk1"/>
                </a:solidFill>
                <a:latin typeface="Times New Roman"/>
                <a:ea typeface="Times New Roman"/>
                <a:cs typeface="Times New Roman"/>
                <a:sym typeface="Times New Roman"/>
              </a:rPr>
              <a:t>i</a:t>
            </a:r>
            <a:r>
              <a:rPr i="1" lang="en" sz="3700">
                <a:latin typeface="Times New Roman"/>
                <a:ea typeface="Times New Roman"/>
                <a:cs typeface="Times New Roman"/>
                <a:sym typeface="Times New Roman"/>
              </a:rPr>
              <a:t>’</a:t>
            </a:r>
            <a:r>
              <a:rPr lang="en" sz="3700">
                <a:latin typeface="Times New Roman"/>
                <a:ea typeface="Times New Roman"/>
                <a:cs typeface="Times New Roman"/>
                <a:sym typeface="Times New Roman"/>
              </a:rPr>
              <a:t>) = 0.5 </a:t>
            </a:r>
            <a:endParaRPr sz="3700">
              <a:latin typeface="Times New Roman"/>
              <a:ea typeface="Times New Roman"/>
              <a:cs typeface="Times New Roman"/>
              <a:sym typeface="Times New Roman"/>
            </a:endParaRPr>
          </a:p>
        </p:txBody>
      </p:sp>
      <p:sp>
        <p:nvSpPr>
          <p:cNvPr id="218" name="Google Shape;218;p16"/>
          <p:cNvSpPr/>
          <p:nvPr/>
        </p:nvSpPr>
        <p:spPr>
          <a:xfrm>
            <a:off x="0" y="-381950"/>
            <a:ext cx="329184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txBox="1"/>
          <p:nvPr/>
        </p:nvSpPr>
        <p:spPr>
          <a:xfrm>
            <a:off x="6764825" y="0"/>
            <a:ext cx="19781100" cy="217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0">
                <a:solidFill>
                  <a:schemeClr val="lt1"/>
                </a:solidFill>
              </a:rPr>
              <a:t>Correlation Analysis on Generalization Capacities </a:t>
            </a:r>
            <a:endParaRPr b="1" sz="6000">
              <a:solidFill>
                <a:schemeClr val="lt1"/>
              </a:solidFill>
            </a:endParaRPr>
          </a:p>
          <a:p>
            <a:pPr indent="0" lvl="0" marL="0" rtl="0" algn="ctr">
              <a:lnSpc>
                <a:spcPct val="115000"/>
              </a:lnSpc>
              <a:spcBef>
                <a:spcPts val="0"/>
              </a:spcBef>
              <a:spcAft>
                <a:spcPts val="0"/>
              </a:spcAft>
              <a:buNone/>
            </a:pPr>
            <a:r>
              <a:rPr b="1" lang="en" sz="6000">
                <a:solidFill>
                  <a:schemeClr val="lt1"/>
                </a:solidFill>
              </a:rPr>
              <a:t>of Different Compositional Problems</a:t>
            </a:r>
            <a:endParaRPr b="1" sz="6000">
              <a:solidFill>
                <a:schemeClr val="lt1"/>
              </a:solidFill>
            </a:endParaRPr>
          </a:p>
        </p:txBody>
      </p:sp>
      <p:sp>
        <p:nvSpPr>
          <p:cNvPr id="220" name="Google Shape;220;p16"/>
          <p:cNvSpPr txBox="1"/>
          <p:nvPr/>
        </p:nvSpPr>
        <p:spPr>
          <a:xfrm>
            <a:off x="8940000" y="2142538"/>
            <a:ext cx="152373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4000">
                <a:solidFill>
                  <a:schemeClr val="lt1"/>
                </a:solidFill>
              </a:rPr>
              <a:t>Group Members: </a:t>
            </a:r>
            <a:r>
              <a:rPr b="1" lang="en" sz="4000">
                <a:solidFill>
                  <a:schemeClr val="lt1"/>
                </a:solidFill>
                <a:latin typeface="Roboto"/>
                <a:ea typeface="Roboto"/>
                <a:cs typeface="Roboto"/>
                <a:sym typeface="Roboto"/>
              </a:rPr>
              <a:t>Yoobin Cheong, Yeong Koh, Yoon Tae Park</a:t>
            </a:r>
            <a:endParaRPr b="1" sz="4000">
              <a:solidFill>
                <a:schemeClr val="lt1"/>
              </a:solidFill>
            </a:endParaRPr>
          </a:p>
        </p:txBody>
      </p:sp>
      <p:pic>
        <p:nvPicPr>
          <p:cNvPr id="221" name="Google Shape;221;p16"/>
          <p:cNvPicPr preferRelativeResize="0"/>
          <p:nvPr/>
        </p:nvPicPr>
        <p:blipFill rotWithShape="1">
          <a:blip r:embed="rId20">
            <a:alphaModFix/>
          </a:blip>
          <a:srcRect b="0" l="57356" r="0" t="0"/>
          <a:stretch/>
        </p:blipFill>
        <p:spPr>
          <a:xfrm>
            <a:off x="28922725" y="731850"/>
            <a:ext cx="2648925" cy="1173500"/>
          </a:xfrm>
          <a:prstGeom prst="rect">
            <a:avLst/>
          </a:prstGeom>
          <a:noFill/>
          <a:ln>
            <a:noFill/>
          </a:ln>
        </p:spPr>
      </p:pic>
      <p:pic>
        <p:nvPicPr>
          <p:cNvPr id="222" name="Google Shape;222;p16"/>
          <p:cNvPicPr preferRelativeResize="0"/>
          <p:nvPr/>
        </p:nvPicPr>
        <p:blipFill rotWithShape="1">
          <a:blip r:embed="rId20">
            <a:alphaModFix/>
          </a:blip>
          <a:srcRect b="0" l="0" r="40316" t="0"/>
          <a:stretch/>
        </p:blipFill>
        <p:spPr>
          <a:xfrm>
            <a:off x="937750" y="884250"/>
            <a:ext cx="3707450" cy="1173500"/>
          </a:xfrm>
          <a:prstGeom prst="rect">
            <a:avLst/>
          </a:prstGeom>
          <a:noFill/>
          <a:ln>
            <a:noFill/>
          </a:ln>
        </p:spPr>
      </p:pic>
      <p:sp>
        <p:nvSpPr>
          <p:cNvPr id="223" name="Google Shape;223;p16"/>
          <p:cNvSpPr txBox="1"/>
          <p:nvPr/>
        </p:nvSpPr>
        <p:spPr>
          <a:xfrm>
            <a:off x="-6236275" y="1728725"/>
            <a:ext cx="5748600" cy="49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dk1"/>
                </a:solidFill>
              </a:rPr>
              <a:t>There exist many benchmark tests that claim to evaluate the abstract capacity of compositional generalization.</a:t>
            </a:r>
            <a:endParaRPr sz="2500">
              <a:solidFill>
                <a:schemeClr val="dk1"/>
              </a:solidFill>
            </a:endParaRPr>
          </a:p>
          <a:p>
            <a:pPr indent="0" lvl="0" marL="0" rtl="0" algn="l">
              <a:lnSpc>
                <a:spcPct val="115000"/>
              </a:lnSpc>
              <a:spcBef>
                <a:spcPts val="0"/>
              </a:spcBef>
              <a:spcAft>
                <a:spcPts val="0"/>
              </a:spcAft>
              <a:buNone/>
            </a:pPr>
            <a:r>
              <a:rPr lang="en" sz="2500">
                <a:solidFill>
                  <a:schemeClr val="dk1"/>
                </a:solidFill>
              </a:rPr>
              <a:t>To investigate whether these tests that fall under this abstraction target the same underlying capacity, we performed a correlation analysis on the performance of various neural network models trained on multiple tasks that have been proposed to measure compositional generalization. </a:t>
            </a:r>
            <a:endParaRPr sz="2500">
              <a:solidFill>
                <a:schemeClr val="dk1"/>
              </a:solidFill>
            </a:endParaRPr>
          </a:p>
        </p:txBody>
      </p:sp>
      <p:pic>
        <p:nvPicPr>
          <p:cNvPr id="224" name="Google Shape;224;p16"/>
          <p:cNvPicPr preferRelativeResize="0"/>
          <p:nvPr/>
        </p:nvPicPr>
        <p:blipFill>
          <a:blip r:embed="rId21">
            <a:alphaModFix/>
          </a:blip>
          <a:stretch>
            <a:fillRect/>
          </a:stretch>
        </p:blipFill>
        <p:spPr>
          <a:xfrm>
            <a:off x="-6078912" y="7862288"/>
            <a:ext cx="5057775" cy="178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7"/>
          <p:cNvPicPr preferRelativeResize="0"/>
          <p:nvPr/>
        </p:nvPicPr>
        <p:blipFill>
          <a:blip r:embed="rId3">
            <a:alphaModFix/>
          </a:blip>
          <a:stretch>
            <a:fillRect/>
          </a:stretch>
        </p:blipFill>
        <p:spPr>
          <a:xfrm>
            <a:off x="-5460275" y="505924"/>
            <a:ext cx="3657600" cy="2850077"/>
          </a:xfrm>
          <a:prstGeom prst="rect">
            <a:avLst/>
          </a:prstGeom>
          <a:noFill/>
          <a:ln>
            <a:noFill/>
          </a:ln>
        </p:spPr>
      </p:pic>
      <p:pic>
        <p:nvPicPr>
          <p:cNvPr id="230" name="Google Shape;230;p17"/>
          <p:cNvPicPr preferRelativeResize="0"/>
          <p:nvPr/>
        </p:nvPicPr>
        <p:blipFill>
          <a:blip r:embed="rId4">
            <a:alphaModFix/>
          </a:blip>
          <a:stretch>
            <a:fillRect/>
          </a:stretch>
        </p:blipFill>
        <p:spPr>
          <a:xfrm>
            <a:off x="-5588457" y="9332946"/>
            <a:ext cx="3657600" cy="2828042"/>
          </a:xfrm>
          <a:prstGeom prst="rect">
            <a:avLst/>
          </a:prstGeom>
          <a:noFill/>
          <a:ln>
            <a:noFill/>
          </a:ln>
        </p:spPr>
      </p:pic>
      <p:pic>
        <p:nvPicPr>
          <p:cNvPr id="231" name="Google Shape;231;p17"/>
          <p:cNvPicPr preferRelativeResize="0"/>
          <p:nvPr/>
        </p:nvPicPr>
        <p:blipFill>
          <a:blip r:embed="rId5">
            <a:alphaModFix/>
          </a:blip>
          <a:stretch>
            <a:fillRect/>
          </a:stretch>
        </p:blipFill>
        <p:spPr>
          <a:xfrm>
            <a:off x="-5420078" y="15654754"/>
            <a:ext cx="3657600" cy="2784975"/>
          </a:xfrm>
          <a:prstGeom prst="rect">
            <a:avLst/>
          </a:prstGeom>
          <a:noFill/>
          <a:ln>
            <a:noFill/>
          </a:ln>
        </p:spPr>
      </p:pic>
      <p:pic>
        <p:nvPicPr>
          <p:cNvPr id="232" name="Google Shape;232;p17"/>
          <p:cNvPicPr preferRelativeResize="0"/>
          <p:nvPr/>
        </p:nvPicPr>
        <p:blipFill>
          <a:blip r:embed="rId6">
            <a:alphaModFix/>
          </a:blip>
          <a:stretch>
            <a:fillRect/>
          </a:stretch>
        </p:blipFill>
        <p:spPr>
          <a:xfrm>
            <a:off x="-1193844" y="3602348"/>
            <a:ext cx="3657600" cy="2936383"/>
          </a:xfrm>
          <a:prstGeom prst="rect">
            <a:avLst/>
          </a:prstGeom>
          <a:noFill/>
          <a:ln>
            <a:noFill/>
          </a:ln>
        </p:spPr>
      </p:pic>
      <p:pic>
        <p:nvPicPr>
          <p:cNvPr id="233" name="Google Shape;233;p17"/>
          <p:cNvPicPr preferRelativeResize="0"/>
          <p:nvPr/>
        </p:nvPicPr>
        <p:blipFill>
          <a:blip r:embed="rId7">
            <a:alphaModFix/>
          </a:blip>
          <a:stretch>
            <a:fillRect/>
          </a:stretch>
        </p:blipFill>
        <p:spPr>
          <a:xfrm>
            <a:off x="-1216010" y="6456439"/>
            <a:ext cx="3657601" cy="2903666"/>
          </a:xfrm>
          <a:prstGeom prst="rect">
            <a:avLst/>
          </a:prstGeom>
          <a:noFill/>
          <a:ln>
            <a:noFill/>
          </a:ln>
        </p:spPr>
      </p:pic>
      <p:pic>
        <p:nvPicPr>
          <p:cNvPr id="234" name="Google Shape;234;p17"/>
          <p:cNvPicPr preferRelativeResize="0"/>
          <p:nvPr/>
        </p:nvPicPr>
        <p:blipFill>
          <a:blip r:embed="rId8">
            <a:alphaModFix/>
          </a:blip>
          <a:stretch>
            <a:fillRect/>
          </a:stretch>
        </p:blipFill>
        <p:spPr>
          <a:xfrm>
            <a:off x="-1231834" y="9310518"/>
            <a:ext cx="3657600" cy="2871669"/>
          </a:xfrm>
          <a:prstGeom prst="rect">
            <a:avLst/>
          </a:prstGeom>
          <a:noFill/>
          <a:ln>
            <a:noFill/>
          </a:ln>
        </p:spPr>
      </p:pic>
      <p:pic>
        <p:nvPicPr>
          <p:cNvPr id="235" name="Google Shape;235;p17"/>
          <p:cNvPicPr preferRelativeResize="0"/>
          <p:nvPr/>
        </p:nvPicPr>
        <p:blipFill>
          <a:blip r:embed="rId9">
            <a:alphaModFix/>
          </a:blip>
          <a:stretch>
            <a:fillRect/>
          </a:stretch>
        </p:blipFill>
        <p:spPr>
          <a:xfrm>
            <a:off x="-1193840" y="15650988"/>
            <a:ext cx="3657600" cy="2792479"/>
          </a:xfrm>
          <a:prstGeom prst="rect">
            <a:avLst/>
          </a:prstGeom>
          <a:noFill/>
          <a:ln>
            <a:noFill/>
          </a:ln>
        </p:spPr>
      </p:pic>
      <p:pic>
        <p:nvPicPr>
          <p:cNvPr id="236" name="Google Shape;236;p17"/>
          <p:cNvPicPr preferRelativeResize="0"/>
          <p:nvPr/>
        </p:nvPicPr>
        <p:blipFill>
          <a:blip r:embed="rId10">
            <a:alphaModFix/>
          </a:blip>
          <a:stretch>
            <a:fillRect/>
          </a:stretch>
        </p:blipFill>
        <p:spPr>
          <a:xfrm>
            <a:off x="-1040515" y="18707585"/>
            <a:ext cx="3657600" cy="2869810"/>
          </a:xfrm>
          <a:prstGeom prst="rect">
            <a:avLst/>
          </a:prstGeom>
          <a:noFill/>
          <a:ln>
            <a:noFill/>
          </a:ln>
        </p:spPr>
      </p:pic>
      <p:pic>
        <p:nvPicPr>
          <p:cNvPr id="237" name="Google Shape;237;p17"/>
          <p:cNvPicPr preferRelativeResize="0"/>
          <p:nvPr/>
        </p:nvPicPr>
        <p:blipFill>
          <a:blip r:embed="rId11">
            <a:alphaModFix/>
          </a:blip>
          <a:stretch>
            <a:fillRect/>
          </a:stretch>
        </p:blipFill>
        <p:spPr>
          <a:xfrm>
            <a:off x="2920681" y="482688"/>
            <a:ext cx="3657601" cy="2896546"/>
          </a:xfrm>
          <a:prstGeom prst="rect">
            <a:avLst/>
          </a:prstGeom>
          <a:noFill/>
          <a:ln>
            <a:noFill/>
          </a:ln>
        </p:spPr>
      </p:pic>
      <p:pic>
        <p:nvPicPr>
          <p:cNvPr id="238" name="Google Shape;238;p17"/>
          <p:cNvPicPr preferRelativeResize="0"/>
          <p:nvPr/>
        </p:nvPicPr>
        <p:blipFill>
          <a:blip r:embed="rId12">
            <a:alphaModFix/>
          </a:blip>
          <a:stretch>
            <a:fillRect/>
          </a:stretch>
        </p:blipFill>
        <p:spPr>
          <a:xfrm>
            <a:off x="2988067" y="3626740"/>
            <a:ext cx="3657599" cy="2887579"/>
          </a:xfrm>
          <a:prstGeom prst="rect">
            <a:avLst/>
          </a:prstGeom>
          <a:noFill/>
          <a:ln>
            <a:noFill/>
          </a:ln>
        </p:spPr>
      </p:pic>
      <p:pic>
        <p:nvPicPr>
          <p:cNvPr id="239" name="Google Shape;239;p17"/>
          <p:cNvPicPr preferRelativeResize="0"/>
          <p:nvPr/>
        </p:nvPicPr>
        <p:blipFill>
          <a:blip r:embed="rId13">
            <a:alphaModFix/>
          </a:blip>
          <a:stretch>
            <a:fillRect/>
          </a:stretch>
        </p:blipFill>
        <p:spPr>
          <a:xfrm>
            <a:off x="3326368" y="12618814"/>
            <a:ext cx="3657600" cy="2830042"/>
          </a:xfrm>
          <a:prstGeom prst="rect">
            <a:avLst/>
          </a:prstGeom>
          <a:noFill/>
          <a:ln>
            <a:noFill/>
          </a:ln>
        </p:spPr>
      </p:pic>
      <p:pic>
        <p:nvPicPr>
          <p:cNvPr id="240" name="Google Shape;240;p17"/>
          <p:cNvPicPr preferRelativeResize="0"/>
          <p:nvPr/>
        </p:nvPicPr>
        <p:blipFill>
          <a:blip r:embed="rId14">
            <a:alphaModFix/>
          </a:blip>
          <a:stretch>
            <a:fillRect/>
          </a:stretch>
        </p:blipFill>
        <p:spPr>
          <a:xfrm>
            <a:off x="3428472" y="18725599"/>
            <a:ext cx="3657600" cy="2862020"/>
          </a:xfrm>
          <a:prstGeom prst="rect">
            <a:avLst/>
          </a:prstGeom>
          <a:noFill/>
          <a:ln>
            <a:noFill/>
          </a:ln>
        </p:spPr>
      </p:pic>
      <p:pic>
        <p:nvPicPr>
          <p:cNvPr id="241" name="Google Shape;241;p17"/>
          <p:cNvPicPr preferRelativeResize="0"/>
          <p:nvPr/>
        </p:nvPicPr>
        <p:blipFill>
          <a:blip r:embed="rId15">
            <a:alphaModFix/>
          </a:blip>
          <a:stretch>
            <a:fillRect/>
          </a:stretch>
        </p:blipFill>
        <p:spPr>
          <a:xfrm>
            <a:off x="6983978" y="652200"/>
            <a:ext cx="3657600" cy="2827720"/>
          </a:xfrm>
          <a:prstGeom prst="rect">
            <a:avLst/>
          </a:prstGeom>
          <a:noFill/>
          <a:ln>
            <a:noFill/>
          </a:ln>
        </p:spPr>
      </p:pic>
      <p:pic>
        <p:nvPicPr>
          <p:cNvPr id="242" name="Google Shape;242;p17"/>
          <p:cNvPicPr preferRelativeResize="0"/>
          <p:nvPr/>
        </p:nvPicPr>
        <p:blipFill>
          <a:blip r:embed="rId16">
            <a:alphaModFix/>
          </a:blip>
          <a:stretch>
            <a:fillRect/>
          </a:stretch>
        </p:blipFill>
        <p:spPr>
          <a:xfrm>
            <a:off x="7313916" y="3457804"/>
            <a:ext cx="3657601" cy="2890533"/>
          </a:xfrm>
          <a:prstGeom prst="rect">
            <a:avLst/>
          </a:prstGeom>
          <a:noFill/>
          <a:ln>
            <a:noFill/>
          </a:ln>
        </p:spPr>
      </p:pic>
      <p:pic>
        <p:nvPicPr>
          <p:cNvPr id="243" name="Google Shape;243;p17"/>
          <p:cNvPicPr preferRelativeResize="0"/>
          <p:nvPr/>
        </p:nvPicPr>
        <p:blipFill>
          <a:blip r:embed="rId17">
            <a:alphaModFix/>
          </a:blip>
          <a:stretch>
            <a:fillRect/>
          </a:stretch>
        </p:blipFill>
        <p:spPr>
          <a:xfrm>
            <a:off x="7374791" y="6494420"/>
            <a:ext cx="3657600" cy="2827720"/>
          </a:xfrm>
          <a:prstGeom prst="rect">
            <a:avLst/>
          </a:prstGeom>
          <a:noFill/>
          <a:ln>
            <a:noFill/>
          </a:ln>
        </p:spPr>
      </p:pic>
      <p:pic>
        <p:nvPicPr>
          <p:cNvPr id="244" name="Google Shape;244;p17"/>
          <p:cNvPicPr preferRelativeResize="0"/>
          <p:nvPr/>
        </p:nvPicPr>
        <p:blipFill>
          <a:blip r:embed="rId18">
            <a:alphaModFix/>
          </a:blip>
          <a:stretch>
            <a:fillRect/>
          </a:stretch>
        </p:blipFill>
        <p:spPr>
          <a:xfrm>
            <a:off x="7436266" y="9468248"/>
            <a:ext cx="3657600" cy="2861262"/>
          </a:xfrm>
          <a:prstGeom prst="rect">
            <a:avLst/>
          </a:prstGeom>
          <a:noFill/>
          <a:ln>
            <a:noFill/>
          </a:ln>
        </p:spPr>
      </p:pic>
      <p:pic>
        <p:nvPicPr>
          <p:cNvPr id="245" name="Google Shape;245;p17"/>
          <p:cNvPicPr preferRelativeResize="0"/>
          <p:nvPr/>
        </p:nvPicPr>
        <p:blipFill>
          <a:blip r:embed="rId19">
            <a:alphaModFix/>
          </a:blip>
          <a:stretch>
            <a:fillRect/>
          </a:stretch>
        </p:blipFill>
        <p:spPr>
          <a:xfrm>
            <a:off x="7784491" y="12794965"/>
            <a:ext cx="3657600" cy="2861262"/>
          </a:xfrm>
          <a:prstGeom prst="rect">
            <a:avLst/>
          </a:prstGeom>
          <a:noFill/>
          <a:ln>
            <a:noFill/>
          </a:ln>
        </p:spPr>
      </p:pic>
      <p:pic>
        <p:nvPicPr>
          <p:cNvPr id="246" name="Google Shape;246;p17"/>
          <p:cNvPicPr preferRelativeResize="0"/>
          <p:nvPr/>
        </p:nvPicPr>
        <p:blipFill>
          <a:blip r:embed="rId20">
            <a:alphaModFix/>
          </a:blip>
          <a:stretch>
            <a:fillRect/>
          </a:stretch>
        </p:blipFill>
        <p:spPr>
          <a:xfrm>
            <a:off x="7784488" y="16121693"/>
            <a:ext cx="3657600" cy="2846997"/>
          </a:xfrm>
          <a:prstGeom prst="rect">
            <a:avLst/>
          </a:prstGeom>
          <a:noFill/>
          <a:ln>
            <a:noFill/>
          </a:ln>
        </p:spPr>
      </p:pic>
      <p:pic>
        <p:nvPicPr>
          <p:cNvPr id="247" name="Google Shape;247;p17"/>
          <p:cNvPicPr preferRelativeResize="0"/>
          <p:nvPr/>
        </p:nvPicPr>
        <p:blipFill>
          <a:blip r:embed="rId21">
            <a:alphaModFix/>
          </a:blip>
          <a:stretch>
            <a:fillRect/>
          </a:stretch>
        </p:blipFill>
        <p:spPr>
          <a:xfrm>
            <a:off x="7897476" y="19129041"/>
            <a:ext cx="3657600" cy="2816547"/>
          </a:xfrm>
          <a:prstGeom prst="rect">
            <a:avLst/>
          </a:prstGeom>
          <a:noFill/>
          <a:ln>
            <a:noFill/>
          </a:ln>
        </p:spPr>
      </p:pic>
      <p:pic>
        <p:nvPicPr>
          <p:cNvPr id="248" name="Google Shape;248;p17"/>
          <p:cNvPicPr preferRelativeResize="0"/>
          <p:nvPr/>
        </p:nvPicPr>
        <p:blipFill>
          <a:blip r:embed="rId22">
            <a:alphaModFix/>
          </a:blip>
          <a:stretch>
            <a:fillRect/>
          </a:stretch>
        </p:blipFill>
        <p:spPr>
          <a:xfrm>
            <a:off x="11396213" y="3948207"/>
            <a:ext cx="3657600" cy="2854712"/>
          </a:xfrm>
          <a:prstGeom prst="rect">
            <a:avLst/>
          </a:prstGeom>
          <a:noFill/>
          <a:ln>
            <a:noFill/>
          </a:ln>
        </p:spPr>
      </p:pic>
      <p:pic>
        <p:nvPicPr>
          <p:cNvPr id="249" name="Google Shape;249;p17"/>
          <p:cNvPicPr preferRelativeResize="0"/>
          <p:nvPr/>
        </p:nvPicPr>
        <p:blipFill>
          <a:blip r:embed="rId23">
            <a:alphaModFix/>
          </a:blip>
          <a:stretch>
            <a:fillRect/>
          </a:stretch>
        </p:blipFill>
        <p:spPr>
          <a:xfrm>
            <a:off x="11888505" y="6802928"/>
            <a:ext cx="3657600" cy="2854712"/>
          </a:xfrm>
          <a:prstGeom prst="rect">
            <a:avLst/>
          </a:prstGeom>
          <a:noFill/>
          <a:ln>
            <a:noFill/>
          </a:ln>
        </p:spPr>
      </p:pic>
      <p:pic>
        <p:nvPicPr>
          <p:cNvPr id="250" name="Google Shape;250;p17"/>
          <p:cNvPicPr preferRelativeResize="0"/>
          <p:nvPr/>
        </p:nvPicPr>
        <p:blipFill>
          <a:blip r:embed="rId24">
            <a:alphaModFix/>
          </a:blip>
          <a:stretch>
            <a:fillRect/>
          </a:stretch>
        </p:blipFill>
        <p:spPr>
          <a:xfrm>
            <a:off x="11483582" y="650729"/>
            <a:ext cx="3657600" cy="2830664"/>
          </a:xfrm>
          <a:prstGeom prst="rect">
            <a:avLst/>
          </a:prstGeom>
          <a:noFill/>
          <a:ln>
            <a:noFill/>
          </a:ln>
        </p:spPr>
      </p:pic>
      <p:pic>
        <p:nvPicPr>
          <p:cNvPr id="251" name="Google Shape;251;p17"/>
          <p:cNvPicPr preferRelativeResize="0"/>
          <p:nvPr/>
        </p:nvPicPr>
        <p:blipFill>
          <a:blip r:embed="rId25">
            <a:alphaModFix/>
          </a:blip>
          <a:stretch>
            <a:fillRect/>
          </a:stretch>
        </p:blipFill>
        <p:spPr>
          <a:xfrm>
            <a:off x="11992456" y="9931102"/>
            <a:ext cx="3657600" cy="2863869"/>
          </a:xfrm>
          <a:prstGeom prst="rect">
            <a:avLst/>
          </a:prstGeom>
          <a:noFill/>
          <a:ln>
            <a:noFill/>
          </a:ln>
        </p:spPr>
      </p:pic>
      <p:pic>
        <p:nvPicPr>
          <p:cNvPr id="252" name="Google Shape;252;p17"/>
          <p:cNvPicPr preferRelativeResize="0"/>
          <p:nvPr/>
        </p:nvPicPr>
        <p:blipFill>
          <a:blip r:embed="rId26">
            <a:alphaModFix/>
          </a:blip>
          <a:stretch>
            <a:fillRect/>
          </a:stretch>
        </p:blipFill>
        <p:spPr>
          <a:xfrm>
            <a:off x="11992453" y="12793658"/>
            <a:ext cx="3657600" cy="2863869"/>
          </a:xfrm>
          <a:prstGeom prst="rect">
            <a:avLst/>
          </a:prstGeom>
          <a:noFill/>
          <a:ln>
            <a:noFill/>
          </a:ln>
        </p:spPr>
      </p:pic>
      <p:pic>
        <p:nvPicPr>
          <p:cNvPr id="253" name="Google Shape;253;p17"/>
          <p:cNvPicPr preferRelativeResize="0"/>
          <p:nvPr/>
        </p:nvPicPr>
        <p:blipFill>
          <a:blip r:embed="rId27">
            <a:alphaModFix/>
          </a:blip>
          <a:stretch>
            <a:fillRect/>
          </a:stretch>
        </p:blipFill>
        <p:spPr>
          <a:xfrm>
            <a:off x="12140512" y="16359075"/>
            <a:ext cx="3657600" cy="2769982"/>
          </a:xfrm>
          <a:prstGeom prst="rect">
            <a:avLst/>
          </a:prstGeom>
          <a:noFill/>
          <a:ln>
            <a:noFill/>
          </a:ln>
        </p:spPr>
      </p:pic>
      <p:grpSp>
        <p:nvGrpSpPr>
          <p:cNvPr id="254" name="Google Shape;254;p17"/>
          <p:cNvGrpSpPr/>
          <p:nvPr/>
        </p:nvGrpSpPr>
        <p:grpSpPr>
          <a:xfrm>
            <a:off x="18104814" y="1951664"/>
            <a:ext cx="11096728" cy="8749347"/>
            <a:chOff x="18104814" y="1951664"/>
            <a:chExt cx="11096728" cy="8749347"/>
          </a:xfrm>
        </p:grpSpPr>
        <p:pic>
          <p:nvPicPr>
            <p:cNvPr id="255" name="Google Shape;255;p17"/>
            <p:cNvPicPr preferRelativeResize="0"/>
            <p:nvPr/>
          </p:nvPicPr>
          <p:blipFill>
            <a:blip r:embed="rId28">
              <a:alphaModFix/>
            </a:blip>
            <a:stretch>
              <a:fillRect/>
            </a:stretch>
          </p:blipFill>
          <p:spPr>
            <a:xfrm>
              <a:off x="18104814" y="7957812"/>
              <a:ext cx="3657600" cy="2743200"/>
            </a:xfrm>
            <a:prstGeom prst="rect">
              <a:avLst/>
            </a:prstGeom>
            <a:noFill/>
            <a:ln>
              <a:noFill/>
            </a:ln>
          </p:spPr>
        </p:pic>
        <p:pic>
          <p:nvPicPr>
            <p:cNvPr id="256" name="Google Shape;256;p17"/>
            <p:cNvPicPr preferRelativeResize="0"/>
            <p:nvPr/>
          </p:nvPicPr>
          <p:blipFill>
            <a:blip r:embed="rId29">
              <a:alphaModFix/>
            </a:blip>
            <a:stretch>
              <a:fillRect/>
            </a:stretch>
          </p:blipFill>
          <p:spPr>
            <a:xfrm>
              <a:off x="25543942" y="7957812"/>
              <a:ext cx="3657601" cy="2743200"/>
            </a:xfrm>
            <a:prstGeom prst="rect">
              <a:avLst/>
            </a:prstGeom>
            <a:noFill/>
            <a:ln>
              <a:noFill/>
            </a:ln>
          </p:spPr>
        </p:pic>
        <p:pic>
          <p:nvPicPr>
            <p:cNvPr id="257" name="Google Shape;257;p17"/>
            <p:cNvPicPr preferRelativeResize="0"/>
            <p:nvPr/>
          </p:nvPicPr>
          <p:blipFill>
            <a:blip r:embed="rId30">
              <a:alphaModFix/>
            </a:blip>
            <a:stretch>
              <a:fillRect/>
            </a:stretch>
          </p:blipFill>
          <p:spPr>
            <a:xfrm>
              <a:off x="25543942" y="1951664"/>
              <a:ext cx="3657600" cy="2743200"/>
            </a:xfrm>
            <a:prstGeom prst="rect">
              <a:avLst/>
            </a:prstGeom>
            <a:noFill/>
            <a:ln>
              <a:noFill/>
            </a:ln>
          </p:spPr>
        </p:pic>
        <p:pic>
          <p:nvPicPr>
            <p:cNvPr id="258" name="Google Shape;258;p17"/>
            <p:cNvPicPr preferRelativeResize="0"/>
            <p:nvPr/>
          </p:nvPicPr>
          <p:blipFill>
            <a:blip r:embed="rId31">
              <a:alphaModFix/>
            </a:blip>
            <a:stretch>
              <a:fillRect/>
            </a:stretch>
          </p:blipFill>
          <p:spPr>
            <a:xfrm>
              <a:off x="25543942" y="4953314"/>
              <a:ext cx="3657601" cy="2743200"/>
            </a:xfrm>
            <a:prstGeom prst="rect">
              <a:avLst/>
            </a:prstGeom>
            <a:noFill/>
            <a:ln>
              <a:noFill/>
            </a:ln>
          </p:spPr>
        </p:pic>
        <p:pic>
          <p:nvPicPr>
            <p:cNvPr id="259" name="Google Shape;259;p17"/>
            <p:cNvPicPr preferRelativeResize="0"/>
            <p:nvPr/>
          </p:nvPicPr>
          <p:blipFill>
            <a:blip r:embed="rId32">
              <a:alphaModFix/>
            </a:blip>
            <a:stretch>
              <a:fillRect/>
            </a:stretch>
          </p:blipFill>
          <p:spPr>
            <a:xfrm>
              <a:off x="21824378" y="1951664"/>
              <a:ext cx="3657601" cy="2743200"/>
            </a:xfrm>
            <a:prstGeom prst="rect">
              <a:avLst/>
            </a:prstGeom>
            <a:noFill/>
            <a:ln>
              <a:noFill/>
            </a:ln>
          </p:spPr>
        </p:pic>
        <p:pic>
          <p:nvPicPr>
            <p:cNvPr id="260" name="Google Shape;260;p17"/>
            <p:cNvPicPr preferRelativeResize="0"/>
            <p:nvPr/>
          </p:nvPicPr>
          <p:blipFill>
            <a:blip r:embed="rId33">
              <a:alphaModFix/>
            </a:blip>
            <a:stretch>
              <a:fillRect/>
            </a:stretch>
          </p:blipFill>
          <p:spPr>
            <a:xfrm>
              <a:off x="21824378" y="7957812"/>
              <a:ext cx="3657601" cy="2743200"/>
            </a:xfrm>
            <a:prstGeom prst="rect">
              <a:avLst/>
            </a:prstGeom>
            <a:noFill/>
            <a:ln>
              <a:noFill/>
            </a:ln>
          </p:spPr>
        </p:pic>
        <p:pic>
          <p:nvPicPr>
            <p:cNvPr id="261" name="Google Shape;261;p17"/>
            <p:cNvPicPr preferRelativeResize="0"/>
            <p:nvPr/>
          </p:nvPicPr>
          <p:blipFill>
            <a:blip r:embed="rId34">
              <a:alphaModFix/>
            </a:blip>
            <a:stretch>
              <a:fillRect/>
            </a:stretch>
          </p:blipFill>
          <p:spPr>
            <a:xfrm>
              <a:off x="18104814" y="1951664"/>
              <a:ext cx="3657600" cy="2743200"/>
            </a:xfrm>
            <a:prstGeom prst="rect">
              <a:avLst/>
            </a:prstGeom>
            <a:noFill/>
            <a:ln>
              <a:noFill/>
            </a:ln>
          </p:spPr>
        </p:pic>
        <p:pic>
          <p:nvPicPr>
            <p:cNvPr id="262" name="Google Shape;262;p17"/>
            <p:cNvPicPr preferRelativeResize="0"/>
            <p:nvPr/>
          </p:nvPicPr>
          <p:blipFill>
            <a:blip r:embed="rId35">
              <a:alphaModFix/>
            </a:blip>
            <a:stretch>
              <a:fillRect/>
            </a:stretch>
          </p:blipFill>
          <p:spPr>
            <a:xfrm>
              <a:off x="18104814" y="4953314"/>
              <a:ext cx="3657600" cy="2743200"/>
            </a:xfrm>
            <a:prstGeom prst="rect">
              <a:avLst/>
            </a:prstGeom>
            <a:noFill/>
            <a:ln>
              <a:noFill/>
            </a:ln>
          </p:spPr>
        </p:pic>
        <p:pic>
          <p:nvPicPr>
            <p:cNvPr id="263" name="Google Shape;263;p17"/>
            <p:cNvPicPr preferRelativeResize="0"/>
            <p:nvPr/>
          </p:nvPicPr>
          <p:blipFill>
            <a:blip r:embed="rId36">
              <a:alphaModFix/>
            </a:blip>
            <a:stretch>
              <a:fillRect/>
            </a:stretch>
          </p:blipFill>
          <p:spPr>
            <a:xfrm>
              <a:off x="21824378" y="4953314"/>
              <a:ext cx="3657600" cy="2743200"/>
            </a:xfrm>
            <a:prstGeom prst="rect">
              <a:avLst/>
            </a:prstGeom>
            <a:noFill/>
            <a:ln>
              <a:noFill/>
            </a:ln>
          </p:spPr>
        </p:pic>
      </p:grpSp>
      <p:pic>
        <p:nvPicPr>
          <p:cNvPr id="264" name="Google Shape;264;p17"/>
          <p:cNvPicPr preferRelativeResize="0"/>
          <p:nvPr/>
        </p:nvPicPr>
        <p:blipFill>
          <a:blip r:embed="rId37">
            <a:alphaModFix/>
          </a:blip>
          <a:stretch>
            <a:fillRect/>
          </a:stretch>
        </p:blipFill>
        <p:spPr>
          <a:xfrm>
            <a:off x="3201989" y="9374739"/>
            <a:ext cx="3657600" cy="2743200"/>
          </a:xfrm>
          <a:prstGeom prst="rect">
            <a:avLst/>
          </a:prstGeom>
          <a:noFill/>
          <a:ln>
            <a:noFill/>
          </a:ln>
        </p:spPr>
      </p:pic>
      <p:pic>
        <p:nvPicPr>
          <p:cNvPr id="265" name="Google Shape;265;p17"/>
          <p:cNvPicPr preferRelativeResize="0"/>
          <p:nvPr/>
        </p:nvPicPr>
        <p:blipFill>
          <a:blip r:embed="rId38">
            <a:alphaModFix/>
          </a:blip>
          <a:stretch>
            <a:fillRect/>
          </a:stretch>
        </p:blipFill>
        <p:spPr>
          <a:xfrm>
            <a:off x="12221024" y="18793529"/>
            <a:ext cx="3657601" cy="2893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p:nvPr/>
        </p:nvSpPr>
        <p:spPr>
          <a:xfrm>
            <a:off x="609800" y="5761725"/>
            <a:ext cx="7750200" cy="30468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609800" y="10374525"/>
            <a:ext cx="7750200" cy="21702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txBox="1"/>
          <p:nvPr/>
        </p:nvSpPr>
        <p:spPr>
          <a:xfrm>
            <a:off x="10217775" y="15817825"/>
            <a:ext cx="12480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FFFFFF"/>
                </a:solidFill>
                <a:highlight>
                  <a:srgbClr val="8E7CC3"/>
                </a:highlight>
                <a:latin typeface="Calibri"/>
                <a:ea typeface="Calibri"/>
                <a:cs typeface="Calibri"/>
                <a:sym typeface="Calibri"/>
              </a:rPr>
              <a:t> Step 2</a:t>
            </a:r>
            <a:r>
              <a:rPr lang="en" sz="3400">
                <a:solidFill>
                  <a:srgbClr val="FFFFFF"/>
                </a:solidFill>
                <a:highlight>
                  <a:srgbClr val="8E7CC3"/>
                </a:highlight>
                <a:latin typeface="Calibri"/>
                <a:ea typeface="Calibri"/>
                <a:cs typeface="Calibri"/>
                <a:sym typeface="Calibri"/>
              </a:rPr>
              <a:t> </a:t>
            </a:r>
            <a:r>
              <a:rPr lang="en" sz="3400">
                <a:latin typeface="Calibri"/>
                <a:ea typeface="Calibri"/>
                <a:cs typeface="Calibri"/>
                <a:sym typeface="Calibri"/>
              </a:rPr>
              <a:t>  </a:t>
            </a:r>
            <a:r>
              <a:rPr b="1" lang="en" sz="3400">
                <a:latin typeface="Calibri"/>
                <a:ea typeface="Calibri"/>
                <a:cs typeface="Calibri"/>
                <a:sym typeface="Calibri"/>
              </a:rPr>
              <a:t>Extend to other datasets</a:t>
            </a:r>
            <a:r>
              <a:rPr lang="en" sz="3400">
                <a:latin typeface="Calibri"/>
                <a:ea typeface="Calibri"/>
                <a:cs typeface="Calibri"/>
                <a:sym typeface="Calibri"/>
              </a:rPr>
              <a:t> that we defined and also </a:t>
            </a:r>
            <a:r>
              <a:rPr lang="en" sz="3400">
                <a:latin typeface="Calibri"/>
                <a:ea typeface="Calibri"/>
                <a:cs typeface="Calibri"/>
                <a:sym typeface="Calibri"/>
              </a:rPr>
              <a:t>calculate</a:t>
            </a:r>
            <a:r>
              <a:rPr lang="en" sz="3400">
                <a:latin typeface="Calibri"/>
                <a:ea typeface="Calibri"/>
                <a:cs typeface="Calibri"/>
                <a:sym typeface="Calibri"/>
              </a:rPr>
              <a:t> </a:t>
            </a:r>
            <a:endParaRPr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                exact match score</a:t>
            </a:r>
            <a:endParaRPr sz="3400">
              <a:solidFill>
                <a:srgbClr val="000000"/>
              </a:solidFill>
              <a:latin typeface="Calibri"/>
              <a:ea typeface="Calibri"/>
              <a:cs typeface="Calibri"/>
              <a:sym typeface="Calibri"/>
            </a:endParaRPr>
          </a:p>
        </p:txBody>
      </p:sp>
      <p:sp>
        <p:nvSpPr>
          <p:cNvPr id="273" name="Google Shape;273;p18"/>
          <p:cNvSpPr/>
          <p:nvPr/>
        </p:nvSpPr>
        <p:spPr>
          <a:xfrm>
            <a:off x="9177600" y="2962825"/>
            <a:ext cx="146439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52250" lIns="52250" spcFirstLastPara="1" rIns="52250" wrap="square" tIns="52250">
            <a:noAutofit/>
          </a:bodyPr>
          <a:lstStyle/>
          <a:p>
            <a:pPr indent="0" lvl="0" marL="0" rtl="0" algn="l">
              <a:spcBef>
                <a:spcPts val="0"/>
              </a:spcBef>
              <a:spcAft>
                <a:spcPts val="0"/>
              </a:spcAft>
              <a:buNone/>
            </a:pPr>
            <a:r>
              <a:t/>
            </a:r>
            <a:endParaRPr/>
          </a:p>
        </p:txBody>
      </p:sp>
      <p:cxnSp>
        <p:nvCxnSpPr>
          <p:cNvPr id="274" name="Google Shape;274;p18"/>
          <p:cNvCxnSpPr/>
          <p:nvPr/>
        </p:nvCxnSpPr>
        <p:spPr>
          <a:xfrm>
            <a:off x="-16496" y="3039034"/>
            <a:ext cx="32975100" cy="0"/>
          </a:xfrm>
          <a:prstGeom prst="straightConnector1">
            <a:avLst/>
          </a:prstGeom>
          <a:noFill/>
          <a:ln cap="flat" cmpd="sng" w="152400">
            <a:solidFill>
              <a:schemeClr val="lt1"/>
            </a:solidFill>
            <a:prstDash val="solid"/>
            <a:round/>
            <a:headEnd len="med" w="med" type="none"/>
            <a:tailEnd len="med" w="med" type="none"/>
          </a:ln>
        </p:spPr>
      </p:cxnSp>
      <p:sp>
        <p:nvSpPr>
          <p:cNvPr id="275" name="Google Shape;275;p18"/>
          <p:cNvSpPr txBox="1"/>
          <p:nvPr/>
        </p:nvSpPr>
        <p:spPr>
          <a:xfrm>
            <a:off x="9565150" y="3521850"/>
            <a:ext cx="13937700" cy="2414400"/>
          </a:xfrm>
          <a:prstGeom prst="rect">
            <a:avLst/>
          </a:prstGeom>
          <a:noFill/>
          <a:ln cap="flat" cmpd="sng" w="38100">
            <a:solidFill>
              <a:schemeClr val="lt1"/>
            </a:solidFill>
            <a:prstDash val="solid"/>
            <a:round/>
            <a:headEnd len="sm" w="sm" type="none"/>
            <a:tailEnd len="sm" w="sm" type="none"/>
          </a:ln>
        </p:spPr>
        <p:txBody>
          <a:bodyPr anchorCtr="0" anchor="t" bIns="52250" lIns="52250" spcFirstLastPara="1" rIns="52250" wrap="square" tIns="52250">
            <a:spAutoFit/>
          </a:bodyPr>
          <a:lstStyle/>
          <a:p>
            <a:pPr indent="0" lvl="0" marL="0" rtl="0" algn="ctr">
              <a:spcBef>
                <a:spcPts val="0"/>
              </a:spcBef>
              <a:spcAft>
                <a:spcPts val="0"/>
              </a:spcAft>
              <a:buNone/>
            </a:pPr>
            <a:r>
              <a:rPr lang="en" sz="4400">
                <a:solidFill>
                  <a:srgbClr val="FFFFFF"/>
                </a:solidFill>
                <a:latin typeface="Calibri"/>
                <a:ea typeface="Calibri"/>
                <a:cs typeface="Calibri"/>
                <a:sym typeface="Calibri"/>
              </a:rPr>
              <a:t>Q: Do </a:t>
            </a:r>
            <a:r>
              <a:rPr b="1" lang="en" sz="4400">
                <a:solidFill>
                  <a:srgbClr val="FFFFFF"/>
                </a:solidFill>
                <a:latin typeface="Calibri"/>
                <a:ea typeface="Calibri"/>
                <a:cs typeface="Calibri"/>
                <a:sym typeface="Calibri"/>
              </a:rPr>
              <a:t>Different</a:t>
            </a:r>
            <a:r>
              <a:rPr lang="en" sz="4400">
                <a:solidFill>
                  <a:srgbClr val="FFFFFF"/>
                </a:solidFill>
                <a:latin typeface="Calibri"/>
                <a:ea typeface="Calibri"/>
                <a:cs typeface="Calibri"/>
                <a:sym typeface="Calibri"/>
              </a:rPr>
              <a:t> Compositional Problems Rely </a:t>
            </a:r>
            <a:endParaRPr sz="4400">
              <a:solidFill>
                <a:srgbClr val="FFFFFF"/>
              </a:solidFill>
              <a:latin typeface="Calibri"/>
              <a:ea typeface="Calibri"/>
              <a:cs typeface="Calibri"/>
              <a:sym typeface="Calibri"/>
            </a:endParaRPr>
          </a:p>
          <a:p>
            <a:pPr indent="0" lvl="0" marL="0" rtl="0" algn="ctr">
              <a:spcBef>
                <a:spcPts val="0"/>
              </a:spcBef>
              <a:spcAft>
                <a:spcPts val="0"/>
              </a:spcAft>
              <a:buNone/>
            </a:pPr>
            <a:r>
              <a:rPr lang="en" sz="4400">
                <a:solidFill>
                  <a:srgbClr val="FFFFFF"/>
                </a:solidFill>
                <a:latin typeface="Calibri"/>
                <a:ea typeface="Calibri"/>
                <a:cs typeface="Calibri"/>
                <a:sym typeface="Calibri"/>
              </a:rPr>
              <a:t>on </a:t>
            </a:r>
            <a:r>
              <a:rPr b="1" lang="en" sz="4400">
                <a:solidFill>
                  <a:srgbClr val="FFFFFF"/>
                </a:solidFill>
                <a:latin typeface="Calibri"/>
                <a:ea typeface="Calibri"/>
                <a:cs typeface="Calibri"/>
                <a:sym typeface="Calibri"/>
              </a:rPr>
              <a:t>Similar</a:t>
            </a:r>
            <a:r>
              <a:rPr lang="en" sz="4400">
                <a:solidFill>
                  <a:srgbClr val="FFFFFF"/>
                </a:solidFill>
                <a:latin typeface="Calibri"/>
                <a:ea typeface="Calibri"/>
                <a:cs typeface="Calibri"/>
                <a:sym typeface="Calibri"/>
              </a:rPr>
              <a:t> Capacities? </a:t>
            </a:r>
            <a:endParaRPr sz="4400">
              <a:solidFill>
                <a:srgbClr val="FFFFFF"/>
              </a:solidFill>
              <a:latin typeface="Calibri"/>
              <a:ea typeface="Calibri"/>
              <a:cs typeface="Calibri"/>
              <a:sym typeface="Calibri"/>
            </a:endParaRPr>
          </a:p>
          <a:p>
            <a:pPr indent="0" lvl="0" marL="0" rtl="0" algn="ctr">
              <a:spcBef>
                <a:spcPts val="0"/>
              </a:spcBef>
              <a:spcAft>
                <a:spcPts val="0"/>
              </a:spcAft>
              <a:buNone/>
            </a:pPr>
            <a:r>
              <a:t/>
            </a:r>
            <a:endParaRPr sz="1800">
              <a:solidFill>
                <a:srgbClr val="FFFFFF"/>
              </a:solidFill>
              <a:latin typeface="Calibri"/>
              <a:ea typeface="Calibri"/>
              <a:cs typeface="Calibri"/>
              <a:sym typeface="Calibri"/>
            </a:endParaRPr>
          </a:p>
          <a:p>
            <a:pPr indent="0" lvl="0" marL="0" rtl="0" algn="ctr">
              <a:spcBef>
                <a:spcPts val="0"/>
              </a:spcBef>
              <a:spcAft>
                <a:spcPts val="0"/>
              </a:spcAft>
              <a:buNone/>
            </a:pPr>
            <a:r>
              <a:rPr lang="en" sz="4400">
                <a:solidFill>
                  <a:srgbClr val="FFFFFF"/>
                </a:solidFill>
                <a:latin typeface="Calibri"/>
                <a:ea typeface="Calibri"/>
                <a:cs typeface="Calibri"/>
                <a:sym typeface="Calibri"/>
              </a:rPr>
              <a:t>A: For some tasks, yes. In general, need to investigate more.</a:t>
            </a:r>
            <a:endParaRPr sz="4400">
              <a:solidFill>
                <a:schemeClr val="lt1"/>
              </a:solidFill>
              <a:latin typeface="Calibri"/>
              <a:ea typeface="Calibri"/>
              <a:cs typeface="Calibri"/>
              <a:sym typeface="Calibri"/>
            </a:endParaRPr>
          </a:p>
        </p:txBody>
      </p:sp>
      <p:cxnSp>
        <p:nvCxnSpPr>
          <p:cNvPr id="276" name="Google Shape;276;p18"/>
          <p:cNvCxnSpPr/>
          <p:nvPr/>
        </p:nvCxnSpPr>
        <p:spPr>
          <a:xfrm>
            <a:off x="9177609" y="3223003"/>
            <a:ext cx="47100" cy="18294300"/>
          </a:xfrm>
          <a:prstGeom prst="straightConnector1">
            <a:avLst/>
          </a:prstGeom>
          <a:noFill/>
          <a:ln cap="flat" cmpd="sng" w="152400">
            <a:solidFill>
              <a:srgbClr val="60089C"/>
            </a:solidFill>
            <a:prstDash val="solid"/>
            <a:round/>
            <a:headEnd len="med" w="med" type="none"/>
            <a:tailEnd len="med" w="med" type="none"/>
          </a:ln>
        </p:spPr>
      </p:cxnSp>
      <p:cxnSp>
        <p:nvCxnSpPr>
          <p:cNvPr id="277" name="Google Shape;277;p18"/>
          <p:cNvCxnSpPr/>
          <p:nvPr/>
        </p:nvCxnSpPr>
        <p:spPr>
          <a:xfrm>
            <a:off x="23819156" y="3218357"/>
            <a:ext cx="11100" cy="18150600"/>
          </a:xfrm>
          <a:prstGeom prst="straightConnector1">
            <a:avLst/>
          </a:prstGeom>
          <a:noFill/>
          <a:ln cap="flat" cmpd="sng" w="152400">
            <a:solidFill>
              <a:srgbClr val="60089C"/>
            </a:solidFill>
            <a:prstDash val="solid"/>
            <a:round/>
            <a:headEnd len="med" w="med" type="none"/>
            <a:tailEnd len="med" w="med" type="none"/>
          </a:ln>
        </p:spPr>
      </p:cxnSp>
      <p:sp>
        <p:nvSpPr>
          <p:cNvPr id="278" name="Google Shape;278;p18"/>
          <p:cNvSpPr txBox="1"/>
          <p:nvPr/>
        </p:nvSpPr>
        <p:spPr>
          <a:xfrm>
            <a:off x="412084" y="3848006"/>
            <a:ext cx="8301600" cy="1521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What are Compositional problems?</a:t>
            </a:r>
            <a:endParaRPr sz="4600">
              <a:latin typeface="Calibri"/>
              <a:ea typeface="Calibri"/>
              <a:cs typeface="Calibri"/>
              <a:sym typeface="Calibri"/>
            </a:endParaRPr>
          </a:p>
        </p:txBody>
      </p:sp>
      <p:sp>
        <p:nvSpPr>
          <p:cNvPr id="279" name="Google Shape;279;p18"/>
          <p:cNvSpPr/>
          <p:nvPr/>
        </p:nvSpPr>
        <p:spPr>
          <a:xfrm>
            <a:off x="0" y="-381950"/>
            <a:ext cx="32975100" cy="3401100"/>
          </a:xfrm>
          <a:prstGeom prst="rect">
            <a:avLst/>
          </a:prstGeom>
          <a:solidFill>
            <a:srgbClr val="6008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txBox="1"/>
          <p:nvPr/>
        </p:nvSpPr>
        <p:spPr>
          <a:xfrm>
            <a:off x="6764825" y="0"/>
            <a:ext cx="19781100" cy="217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0">
                <a:solidFill>
                  <a:schemeClr val="lt1"/>
                </a:solidFill>
              </a:rPr>
              <a:t>Correlation Analysis on Generalization Capacities </a:t>
            </a:r>
            <a:endParaRPr b="1" sz="6000">
              <a:solidFill>
                <a:schemeClr val="lt1"/>
              </a:solidFill>
            </a:endParaRPr>
          </a:p>
          <a:p>
            <a:pPr indent="0" lvl="0" marL="0" rtl="0" algn="ctr">
              <a:lnSpc>
                <a:spcPct val="115000"/>
              </a:lnSpc>
              <a:spcBef>
                <a:spcPts val="0"/>
              </a:spcBef>
              <a:spcAft>
                <a:spcPts val="0"/>
              </a:spcAft>
              <a:buNone/>
            </a:pPr>
            <a:r>
              <a:rPr b="1" lang="en" sz="6000">
                <a:solidFill>
                  <a:schemeClr val="lt1"/>
                </a:solidFill>
              </a:rPr>
              <a:t>of Different Compositional Problems</a:t>
            </a:r>
            <a:endParaRPr b="1" sz="6000">
              <a:solidFill>
                <a:schemeClr val="lt1"/>
              </a:solidFill>
            </a:endParaRPr>
          </a:p>
        </p:txBody>
      </p:sp>
      <p:sp>
        <p:nvSpPr>
          <p:cNvPr id="281" name="Google Shape;281;p18"/>
          <p:cNvSpPr txBox="1"/>
          <p:nvPr/>
        </p:nvSpPr>
        <p:spPr>
          <a:xfrm>
            <a:off x="8940000" y="2142538"/>
            <a:ext cx="15237300" cy="800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4000">
                <a:solidFill>
                  <a:schemeClr val="lt1"/>
                </a:solidFill>
              </a:rPr>
              <a:t>Group Members: </a:t>
            </a:r>
            <a:r>
              <a:rPr lang="en" sz="4000">
                <a:solidFill>
                  <a:schemeClr val="lt1"/>
                </a:solidFill>
                <a:latin typeface="Roboto"/>
                <a:ea typeface="Roboto"/>
                <a:cs typeface="Roboto"/>
                <a:sym typeface="Roboto"/>
              </a:rPr>
              <a:t>Yoobin Cheong, Yeong Koh, Yoon Tae Park</a:t>
            </a:r>
            <a:endParaRPr sz="4000">
              <a:solidFill>
                <a:schemeClr val="lt1"/>
              </a:solidFill>
            </a:endParaRPr>
          </a:p>
        </p:txBody>
      </p:sp>
      <p:pic>
        <p:nvPicPr>
          <p:cNvPr id="282" name="Google Shape;282;p18"/>
          <p:cNvPicPr preferRelativeResize="0"/>
          <p:nvPr/>
        </p:nvPicPr>
        <p:blipFill rotWithShape="1">
          <a:blip r:embed="rId3">
            <a:alphaModFix/>
          </a:blip>
          <a:srcRect b="0" l="57356" r="0" t="0"/>
          <a:stretch/>
        </p:blipFill>
        <p:spPr>
          <a:xfrm>
            <a:off x="28846525" y="731850"/>
            <a:ext cx="2648925" cy="1173500"/>
          </a:xfrm>
          <a:prstGeom prst="rect">
            <a:avLst/>
          </a:prstGeom>
          <a:noFill/>
          <a:ln>
            <a:noFill/>
          </a:ln>
        </p:spPr>
      </p:pic>
      <p:pic>
        <p:nvPicPr>
          <p:cNvPr id="283" name="Google Shape;283;p18"/>
          <p:cNvPicPr preferRelativeResize="0"/>
          <p:nvPr/>
        </p:nvPicPr>
        <p:blipFill rotWithShape="1">
          <a:blip r:embed="rId3">
            <a:alphaModFix/>
          </a:blip>
          <a:srcRect b="0" l="0" r="40316" t="0"/>
          <a:stretch/>
        </p:blipFill>
        <p:spPr>
          <a:xfrm>
            <a:off x="1547350" y="884250"/>
            <a:ext cx="3707450" cy="1173500"/>
          </a:xfrm>
          <a:prstGeom prst="rect">
            <a:avLst/>
          </a:prstGeom>
          <a:noFill/>
          <a:ln>
            <a:noFill/>
          </a:ln>
        </p:spPr>
      </p:pic>
      <p:sp>
        <p:nvSpPr>
          <p:cNvPr id="284" name="Google Shape;284;p18"/>
          <p:cNvSpPr txBox="1"/>
          <p:nvPr/>
        </p:nvSpPr>
        <p:spPr>
          <a:xfrm>
            <a:off x="796475" y="5791625"/>
            <a:ext cx="7243200" cy="2876100"/>
          </a:xfrm>
          <a:prstGeom prst="rect">
            <a:avLst/>
          </a:prstGeom>
          <a:noFill/>
          <a:ln>
            <a:noFill/>
          </a:ln>
        </p:spPr>
        <p:txBody>
          <a:bodyPr anchorCtr="0" anchor="t" bIns="52250" lIns="52250" spcFirstLastPara="1" rIns="52250" wrap="square" tIns="52250">
            <a:spAutoFit/>
          </a:bodyPr>
          <a:lstStyle/>
          <a:p>
            <a:pPr indent="0" lvl="0" marL="0" rtl="0" algn="ctr">
              <a:spcBef>
                <a:spcPts val="0"/>
              </a:spcBef>
              <a:spcAft>
                <a:spcPts val="0"/>
              </a:spcAft>
              <a:buNone/>
            </a:pPr>
            <a:r>
              <a:rPr b="1" lang="en" sz="3400">
                <a:latin typeface="Calibri"/>
                <a:ea typeface="Calibri"/>
                <a:cs typeface="Calibri"/>
                <a:sym typeface="Calibri"/>
              </a:rPr>
              <a:t>Train smaller parts</a:t>
            </a:r>
            <a:r>
              <a:rPr lang="en" sz="3400">
                <a:latin typeface="Calibri"/>
                <a:ea typeface="Calibri"/>
                <a:cs typeface="Calibri"/>
                <a:sym typeface="Calibri"/>
              </a:rPr>
              <a:t> </a:t>
            </a:r>
            <a:endParaRPr sz="3400">
              <a:latin typeface="Calibri"/>
              <a:ea typeface="Calibri"/>
              <a:cs typeface="Calibri"/>
              <a:sym typeface="Calibri"/>
            </a:endParaRPr>
          </a:p>
          <a:p>
            <a:pPr indent="0" lvl="0" marL="0" rtl="0" algn="ctr">
              <a:spcBef>
                <a:spcPts val="0"/>
              </a:spcBef>
              <a:spcAft>
                <a:spcPts val="0"/>
              </a:spcAft>
              <a:buNone/>
            </a:pPr>
            <a:r>
              <a:rPr lang="en" sz="3400">
                <a:latin typeface="Calibri"/>
                <a:ea typeface="Calibri"/>
                <a:cs typeface="Calibri"/>
                <a:sym typeface="Calibri"/>
              </a:rPr>
              <a:t>that the data can be decomposed into</a:t>
            </a:r>
            <a:endParaRPr sz="1000">
              <a:latin typeface="Calibri"/>
              <a:ea typeface="Calibri"/>
              <a:cs typeface="Calibri"/>
              <a:sym typeface="Calibri"/>
            </a:endParaRPr>
          </a:p>
          <a:p>
            <a:pPr indent="0" lvl="0" marL="0" rtl="0" algn="ctr">
              <a:spcBef>
                <a:spcPts val="0"/>
              </a:spcBef>
              <a:spcAft>
                <a:spcPts val="0"/>
              </a:spcAft>
              <a:buNone/>
            </a:pPr>
            <a:r>
              <a:t/>
            </a:r>
            <a:endParaRPr sz="1000">
              <a:latin typeface="Calibri"/>
              <a:ea typeface="Calibri"/>
              <a:cs typeface="Calibri"/>
              <a:sym typeface="Calibri"/>
            </a:endParaRPr>
          </a:p>
          <a:p>
            <a:pPr indent="0" lvl="0" marL="0" rtl="0" algn="ctr">
              <a:spcBef>
                <a:spcPts val="0"/>
              </a:spcBef>
              <a:spcAft>
                <a:spcPts val="0"/>
              </a:spcAft>
              <a:buNone/>
            </a:pPr>
            <a:r>
              <a:rPr b="1" lang="en" sz="3400">
                <a:latin typeface="Calibri"/>
                <a:ea typeface="Calibri"/>
                <a:cs typeface="Calibri"/>
                <a:sym typeface="Calibri"/>
              </a:rPr>
              <a:t>[The girl], [The cat], [</a:t>
            </a:r>
            <a:r>
              <a:rPr b="1" lang="en" sz="3400">
                <a:solidFill>
                  <a:srgbClr val="3C78D8"/>
                </a:solidFill>
                <a:latin typeface="Calibri"/>
                <a:ea typeface="Calibri"/>
                <a:cs typeface="Calibri"/>
                <a:sym typeface="Calibri"/>
              </a:rPr>
              <a:t>The boy</a:t>
            </a:r>
            <a:r>
              <a:rPr b="1" lang="en" sz="3400">
                <a:latin typeface="Calibri"/>
                <a:ea typeface="Calibri"/>
                <a:cs typeface="Calibri"/>
                <a:sym typeface="Calibri"/>
              </a:rPr>
              <a:t>]</a:t>
            </a:r>
            <a:endParaRPr b="1" sz="3400">
              <a:latin typeface="Calibri"/>
              <a:ea typeface="Calibri"/>
              <a:cs typeface="Calibri"/>
              <a:sym typeface="Calibri"/>
            </a:endParaRPr>
          </a:p>
          <a:p>
            <a:pPr indent="0" lvl="0" marL="0" rtl="0" algn="ctr">
              <a:spcBef>
                <a:spcPts val="0"/>
              </a:spcBef>
              <a:spcAft>
                <a:spcPts val="0"/>
              </a:spcAft>
              <a:buNone/>
            </a:pPr>
            <a:r>
              <a:rPr b="1" lang="en" sz="3400">
                <a:latin typeface="Calibri"/>
                <a:ea typeface="Calibri"/>
                <a:cs typeface="Calibri"/>
                <a:sym typeface="Calibri"/>
              </a:rPr>
              <a:t>[The cat </a:t>
            </a:r>
            <a:r>
              <a:rPr b="1" lang="en" sz="3400">
                <a:solidFill>
                  <a:srgbClr val="CC4125"/>
                </a:solidFill>
                <a:latin typeface="Calibri"/>
                <a:ea typeface="Calibri"/>
                <a:cs typeface="Calibri"/>
                <a:sym typeface="Calibri"/>
              </a:rPr>
              <a:t>loves</a:t>
            </a:r>
            <a:r>
              <a:rPr b="1" lang="en" sz="3400">
                <a:latin typeface="Calibri"/>
                <a:ea typeface="Calibri"/>
                <a:cs typeface="Calibri"/>
                <a:sym typeface="Calibri"/>
              </a:rPr>
              <a:t> the girl]</a:t>
            </a:r>
            <a:endParaRPr b="1" sz="3400">
              <a:latin typeface="Calibri"/>
              <a:ea typeface="Calibri"/>
              <a:cs typeface="Calibri"/>
              <a:sym typeface="Calibri"/>
            </a:endParaRPr>
          </a:p>
          <a:p>
            <a:pPr indent="0" lvl="0" marL="0" rtl="0" algn="ctr">
              <a:spcBef>
                <a:spcPts val="0"/>
              </a:spcBef>
              <a:spcAft>
                <a:spcPts val="0"/>
              </a:spcAft>
              <a:buNone/>
            </a:pPr>
            <a:r>
              <a:rPr b="1" lang="en" sz="3400">
                <a:latin typeface="Calibri"/>
                <a:ea typeface="Calibri"/>
                <a:cs typeface="Calibri"/>
                <a:sym typeface="Calibri"/>
              </a:rPr>
              <a:t>[</a:t>
            </a:r>
            <a:r>
              <a:rPr b="1" lang="en" sz="3400">
                <a:solidFill>
                  <a:srgbClr val="38761D"/>
                </a:solidFill>
                <a:latin typeface="Calibri"/>
                <a:ea typeface="Calibri"/>
                <a:cs typeface="Calibri"/>
                <a:sym typeface="Calibri"/>
              </a:rPr>
              <a:t>The </a:t>
            </a:r>
            <a:r>
              <a:rPr b="1" lang="en" sz="3400">
                <a:solidFill>
                  <a:srgbClr val="38761D"/>
                </a:solidFill>
                <a:latin typeface="Calibri"/>
                <a:ea typeface="Calibri"/>
                <a:cs typeface="Calibri"/>
                <a:sym typeface="Calibri"/>
              </a:rPr>
              <a:t>hedgehog</a:t>
            </a:r>
            <a:r>
              <a:rPr b="1" lang="en" sz="3400">
                <a:latin typeface="Calibri"/>
                <a:ea typeface="Calibri"/>
                <a:cs typeface="Calibri"/>
                <a:sym typeface="Calibri"/>
              </a:rPr>
              <a:t> see the cat]</a:t>
            </a:r>
            <a:endParaRPr b="1" sz="3400">
              <a:latin typeface="Calibri"/>
              <a:ea typeface="Calibri"/>
              <a:cs typeface="Calibri"/>
              <a:sym typeface="Calibri"/>
            </a:endParaRPr>
          </a:p>
        </p:txBody>
      </p:sp>
      <p:sp>
        <p:nvSpPr>
          <p:cNvPr id="285" name="Google Shape;285;p18"/>
          <p:cNvSpPr txBox="1"/>
          <p:nvPr/>
        </p:nvSpPr>
        <p:spPr>
          <a:xfrm>
            <a:off x="796475" y="10467598"/>
            <a:ext cx="72432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400">
                <a:solidFill>
                  <a:schemeClr val="dk1"/>
                </a:solidFill>
                <a:latin typeface="Calibri"/>
                <a:ea typeface="Calibri"/>
                <a:cs typeface="Calibri"/>
                <a:sym typeface="Calibri"/>
              </a:rPr>
              <a:t>Generalize data </a:t>
            </a:r>
            <a:endParaRPr b="1" sz="3400">
              <a:solidFill>
                <a:schemeClr val="dk1"/>
              </a:solidFill>
              <a:latin typeface="Calibri"/>
              <a:ea typeface="Calibri"/>
              <a:cs typeface="Calibri"/>
              <a:sym typeface="Calibri"/>
            </a:endParaRPr>
          </a:p>
          <a:p>
            <a:pPr indent="0" lvl="0" marL="0" rtl="0" algn="ctr">
              <a:spcBef>
                <a:spcPts val="0"/>
              </a:spcBef>
              <a:spcAft>
                <a:spcPts val="0"/>
              </a:spcAft>
              <a:buNone/>
            </a:pPr>
            <a:r>
              <a:rPr lang="en" sz="3400">
                <a:solidFill>
                  <a:schemeClr val="dk1"/>
                </a:solidFill>
                <a:latin typeface="Calibri"/>
                <a:ea typeface="Calibri"/>
                <a:cs typeface="Calibri"/>
                <a:sym typeface="Calibri"/>
              </a:rPr>
              <a:t>by</a:t>
            </a:r>
            <a:r>
              <a:rPr b="1" lang="en" sz="3400">
                <a:solidFill>
                  <a:schemeClr val="dk1"/>
                </a:solidFill>
                <a:latin typeface="Calibri"/>
                <a:ea typeface="Calibri"/>
                <a:cs typeface="Calibri"/>
                <a:sym typeface="Calibri"/>
              </a:rPr>
              <a:t> </a:t>
            </a:r>
            <a:r>
              <a:rPr lang="en" sz="3400">
                <a:solidFill>
                  <a:schemeClr val="dk1"/>
                </a:solidFill>
                <a:latin typeface="Calibri"/>
                <a:ea typeface="Calibri"/>
                <a:cs typeface="Calibri"/>
                <a:sym typeface="Calibri"/>
              </a:rPr>
              <a:t>combining known, smaller parts</a:t>
            </a:r>
            <a:endParaRPr sz="1000">
              <a:solidFill>
                <a:schemeClr val="dk1"/>
              </a:solidFill>
              <a:latin typeface="Calibri"/>
              <a:ea typeface="Calibri"/>
              <a:cs typeface="Calibri"/>
              <a:sym typeface="Calibri"/>
            </a:endParaRPr>
          </a:p>
          <a:p>
            <a:pPr indent="0" lvl="0" marL="0" rtl="0" algn="ctr">
              <a:spcBef>
                <a:spcPts val="0"/>
              </a:spcBef>
              <a:spcAft>
                <a:spcPts val="0"/>
              </a:spcAft>
              <a:buNone/>
            </a:pPr>
            <a:r>
              <a:t/>
            </a:r>
            <a:endParaRPr b="1" sz="1000">
              <a:solidFill>
                <a:schemeClr val="dk1"/>
              </a:solidFill>
              <a:latin typeface="Calibri"/>
              <a:ea typeface="Calibri"/>
              <a:cs typeface="Calibri"/>
              <a:sym typeface="Calibri"/>
            </a:endParaRPr>
          </a:p>
          <a:p>
            <a:pPr indent="0" lvl="0" marL="0" rtl="0" algn="ctr">
              <a:spcBef>
                <a:spcPts val="0"/>
              </a:spcBef>
              <a:spcAft>
                <a:spcPts val="0"/>
              </a:spcAft>
              <a:buNone/>
            </a:pPr>
            <a:r>
              <a:rPr b="1" lang="en" sz="3400">
                <a:solidFill>
                  <a:schemeClr val="dk1"/>
                </a:solidFill>
                <a:latin typeface="Calibri"/>
                <a:ea typeface="Calibri"/>
                <a:cs typeface="Calibri"/>
                <a:sym typeface="Calibri"/>
              </a:rPr>
              <a:t>[</a:t>
            </a:r>
            <a:r>
              <a:rPr b="1" lang="en" sz="3400">
                <a:solidFill>
                  <a:srgbClr val="3C78D8"/>
                </a:solidFill>
                <a:latin typeface="Calibri"/>
                <a:ea typeface="Calibri"/>
                <a:cs typeface="Calibri"/>
                <a:sym typeface="Calibri"/>
              </a:rPr>
              <a:t>The boy</a:t>
            </a:r>
            <a:r>
              <a:rPr b="1" lang="en" sz="3400">
                <a:solidFill>
                  <a:schemeClr val="dk1"/>
                </a:solidFill>
                <a:latin typeface="Calibri"/>
                <a:ea typeface="Calibri"/>
                <a:cs typeface="Calibri"/>
                <a:sym typeface="Calibri"/>
              </a:rPr>
              <a:t> </a:t>
            </a:r>
            <a:r>
              <a:rPr b="1" lang="en" sz="3400">
                <a:solidFill>
                  <a:srgbClr val="CC4125"/>
                </a:solidFill>
                <a:latin typeface="Calibri"/>
                <a:ea typeface="Calibri"/>
                <a:cs typeface="Calibri"/>
                <a:sym typeface="Calibri"/>
              </a:rPr>
              <a:t>loves</a:t>
            </a:r>
            <a:r>
              <a:rPr b="1" lang="en" sz="3400">
                <a:solidFill>
                  <a:schemeClr val="dk1"/>
                </a:solidFill>
                <a:latin typeface="Calibri"/>
                <a:ea typeface="Calibri"/>
                <a:cs typeface="Calibri"/>
                <a:sym typeface="Calibri"/>
              </a:rPr>
              <a:t> </a:t>
            </a:r>
            <a:r>
              <a:rPr b="1" lang="en" sz="3400">
                <a:solidFill>
                  <a:srgbClr val="38761D"/>
                </a:solidFill>
                <a:latin typeface="Calibri"/>
                <a:ea typeface="Calibri"/>
                <a:cs typeface="Calibri"/>
                <a:sym typeface="Calibri"/>
              </a:rPr>
              <a:t>the hedgehog</a:t>
            </a:r>
            <a:r>
              <a:rPr b="1" lang="en" sz="3400">
                <a:solidFill>
                  <a:schemeClr val="dk1"/>
                </a:solidFill>
                <a:latin typeface="Calibri"/>
                <a:ea typeface="Calibri"/>
                <a:cs typeface="Calibri"/>
                <a:sym typeface="Calibri"/>
              </a:rPr>
              <a:t>]</a:t>
            </a:r>
            <a:endParaRPr/>
          </a:p>
        </p:txBody>
      </p:sp>
      <p:sp>
        <p:nvSpPr>
          <p:cNvPr id="286" name="Google Shape;286;p18"/>
          <p:cNvSpPr/>
          <p:nvPr/>
        </p:nvSpPr>
        <p:spPr>
          <a:xfrm>
            <a:off x="3936104" y="9037172"/>
            <a:ext cx="811500" cy="1152300"/>
          </a:xfrm>
          <a:prstGeom prst="downArrow">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txBox="1"/>
          <p:nvPr/>
        </p:nvSpPr>
        <p:spPr>
          <a:xfrm>
            <a:off x="488284" y="13286831"/>
            <a:ext cx="8301600" cy="27222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3400">
                <a:latin typeface="Calibri"/>
                <a:ea typeface="Calibri"/>
                <a:cs typeface="Calibri"/>
                <a:sym typeface="Calibri"/>
              </a:rPr>
              <a:t>Why this matters?</a:t>
            </a:r>
            <a:r>
              <a:rPr lang="en" sz="3400">
                <a:latin typeface="Calibri"/>
                <a:ea typeface="Calibri"/>
                <a:cs typeface="Calibri"/>
                <a:sym typeface="Calibri"/>
              </a:rPr>
              <a:t> Compositional generalization capacity is often presented as a solution to generalize outside of the training data, but it is also considered that neural networks struggle to </a:t>
            </a:r>
            <a:r>
              <a:rPr lang="en" sz="3400">
                <a:latin typeface="Calibri"/>
                <a:ea typeface="Calibri"/>
                <a:cs typeface="Calibri"/>
                <a:sym typeface="Calibri"/>
              </a:rPr>
              <a:t>achieve</a:t>
            </a:r>
            <a:endParaRPr sz="3400">
              <a:latin typeface="Calibri"/>
              <a:ea typeface="Calibri"/>
              <a:cs typeface="Calibri"/>
              <a:sym typeface="Calibri"/>
            </a:endParaRPr>
          </a:p>
        </p:txBody>
      </p:sp>
      <p:sp>
        <p:nvSpPr>
          <p:cNvPr id="288" name="Google Shape;288;p18"/>
          <p:cNvSpPr txBox="1"/>
          <p:nvPr/>
        </p:nvSpPr>
        <p:spPr>
          <a:xfrm>
            <a:off x="497209" y="16768756"/>
            <a:ext cx="8301600" cy="32457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3400">
                <a:latin typeface="Calibri"/>
                <a:ea typeface="Calibri"/>
                <a:cs typeface="Calibri"/>
                <a:sym typeface="Calibri"/>
              </a:rPr>
              <a:t>Main Goal: </a:t>
            </a:r>
            <a:r>
              <a:rPr lang="en" sz="3400">
                <a:latin typeface="Calibri"/>
                <a:ea typeface="Calibri"/>
                <a:cs typeface="Calibri"/>
                <a:sym typeface="Calibri"/>
              </a:rPr>
              <a:t>Experiment on multiple tasks to evaluate performance given different weight initializations, and conduct correlation analysis between different tasks to see that if there are any evidence of compositional generalization capacity</a:t>
            </a:r>
            <a:r>
              <a:rPr lang="en" sz="3400">
                <a:solidFill>
                  <a:schemeClr val="dk1"/>
                </a:solidFill>
                <a:latin typeface="Calibri"/>
                <a:ea typeface="Calibri"/>
                <a:cs typeface="Calibri"/>
                <a:sym typeface="Calibri"/>
              </a:rPr>
              <a:t> </a:t>
            </a:r>
            <a:r>
              <a:rPr lang="en" sz="3400">
                <a:latin typeface="Calibri"/>
                <a:ea typeface="Calibri"/>
                <a:cs typeface="Calibri"/>
                <a:sym typeface="Calibri"/>
              </a:rPr>
              <a:t> </a:t>
            </a:r>
            <a:endParaRPr sz="3400">
              <a:latin typeface="Calibri"/>
              <a:ea typeface="Calibri"/>
              <a:cs typeface="Calibri"/>
              <a:sym typeface="Calibri"/>
            </a:endParaRPr>
          </a:p>
        </p:txBody>
      </p:sp>
      <p:sp>
        <p:nvSpPr>
          <p:cNvPr id="289" name="Google Shape;289;p18"/>
          <p:cNvSpPr txBox="1"/>
          <p:nvPr/>
        </p:nvSpPr>
        <p:spPr>
          <a:xfrm>
            <a:off x="10175225" y="13862600"/>
            <a:ext cx="12599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FFFFFF"/>
                </a:solidFill>
                <a:highlight>
                  <a:srgbClr val="8E7CC3"/>
                </a:highlight>
                <a:latin typeface="Calibri"/>
                <a:ea typeface="Calibri"/>
                <a:cs typeface="Calibri"/>
                <a:sym typeface="Calibri"/>
              </a:rPr>
              <a:t> Step 1</a:t>
            </a:r>
            <a:r>
              <a:rPr lang="en" sz="3400">
                <a:solidFill>
                  <a:srgbClr val="FFFFFF"/>
                </a:solidFill>
                <a:highlight>
                  <a:srgbClr val="8E7CC3"/>
                </a:highlight>
                <a:latin typeface="Calibri"/>
                <a:ea typeface="Calibri"/>
                <a:cs typeface="Calibri"/>
                <a:sym typeface="Calibri"/>
              </a:rPr>
              <a:t> </a:t>
            </a:r>
            <a:r>
              <a:rPr b="1" lang="en" sz="3400">
                <a:latin typeface="Calibri"/>
                <a:ea typeface="Calibri"/>
                <a:cs typeface="Calibri"/>
                <a:sym typeface="Calibri"/>
              </a:rPr>
              <a:t>  Use different weight instantiations</a:t>
            </a:r>
            <a:r>
              <a:rPr lang="en" sz="3400">
                <a:latin typeface="Calibri"/>
                <a:ea typeface="Calibri"/>
                <a:cs typeface="Calibri"/>
                <a:sym typeface="Calibri"/>
              </a:rPr>
              <a:t> of the non-pretrained t5 </a:t>
            </a:r>
            <a:endParaRPr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               model and </a:t>
            </a:r>
            <a:r>
              <a:rPr b="1" lang="en" sz="3400">
                <a:latin typeface="Calibri"/>
                <a:ea typeface="Calibri"/>
                <a:cs typeface="Calibri"/>
                <a:sym typeface="Calibri"/>
              </a:rPr>
              <a:t>calculate exact match score</a:t>
            </a:r>
            <a:r>
              <a:rPr lang="en" sz="3400">
                <a:latin typeface="Calibri"/>
                <a:ea typeface="Calibri"/>
                <a:cs typeface="Calibri"/>
                <a:sym typeface="Calibri"/>
              </a:rPr>
              <a:t> for </a:t>
            </a:r>
            <a:r>
              <a:rPr b="1" lang="en" sz="3400">
                <a:latin typeface="Calibri"/>
                <a:ea typeface="Calibri"/>
                <a:cs typeface="Calibri"/>
                <a:sym typeface="Calibri"/>
              </a:rPr>
              <a:t>20 different</a:t>
            </a:r>
            <a:r>
              <a:rPr lang="en" sz="3400">
                <a:latin typeface="Calibri"/>
                <a:ea typeface="Calibri"/>
                <a:cs typeface="Calibri"/>
                <a:sym typeface="Calibri"/>
              </a:rPr>
              <a:t> </a:t>
            </a:r>
            <a:endParaRPr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               random seeds for given task</a:t>
            </a:r>
            <a:endParaRPr sz="3400">
              <a:solidFill>
                <a:srgbClr val="000000"/>
              </a:solidFill>
              <a:latin typeface="Calibri"/>
              <a:ea typeface="Calibri"/>
              <a:cs typeface="Calibri"/>
              <a:sym typeface="Calibri"/>
            </a:endParaRPr>
          </a:p>
        </p:txBody>
      </p:sp>
      <p:sp>
        <p:nvSpPr>
          <p:cNvPr id="290" name="Google Shape;290;p18"/>
          <p:cNvSpPr txBox="1"/>
          <p:nvPr/>
        </p:nvSpPr>
        <p:spPr>
          <a:xfrm>
            <a:off x="10217776" y="17279025"/>
            <a:ext cx="132852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FFFFFF"/>
                </a:solidFill>
                <a:highlight>
                  <a:srgbClr val="8E7CC3"/>
                </a:highlight>
                <a:latin typeface="Calibri"/>
                <a:ea typeface="Calibri"/>
                <a:cs typeface="Calibri"/>
                <a:sym typeface="Calibri"/>
              </a:rPr>
              <a:t> Step 3</a:t>
            </a:r>
            <a:r>
              <a:rPr lang="en" sz="3400">
                <a:solidFill>
                  <a:srgbClr val="FFFFFF"/>
                </a:solidFill>
                <a:highlight>
                  <a:srgbClr val="8E7CC3"/>
                </a:highlight>
                <a:latin typeface="Calibri"/>
                <a:ea typeface="Calibri"/>
                <a:cs typeface="Calibri"/>
                <a:sym typeface="Calibri"/>
              </a:rPr>
              <a:t> </a:t>
            </a:r>
            <a:r>
              <a:rPr lang="en" sz="3400">
                <a:latin typeface="Calibri"/>
                <a:ea typeface="Calibri"/>
                <a:cs typeface="Calibri"/>
                <a:sym typeface="Calibri"/>
              </a:rPr>
              <a:t>  Calculate </a:t>
            </a:r>
            <a:r>
              <a:rPr b="1" lang="en" sz="3400">
                <a:latin typeface="Calibri"/>
                <a:ea typeface="Calibri"/>
                <a:cs typeface="Calibri"/>
                <a:sym typeface="Calibri"/>
              </a:rPr>
              <a:t>Pearson Correlation</a:t>
            </a:r>
            <a:r>
              <a:rPr lang="en" sz="3400">
                <a:latin typeface="Calibri"/>
                <a:ea typeface="Calibri"/>
                <a:cs typeface="Calibri"/>
                <a:sym typeface="Calibri"/>
              </a:rPr>
              <a:t> </a:t>
            </a:r>
            <a:r>
              <a:rPr b="1" lang="en" sz="3400">
                <a:latin typeface="Calibri"/>
                <a:ea typeface="Calibri"/>
                <a:cs typeface="Calibri"/>
                <a:sym typeface="Calibri"/>
              </a:rPr>
              <a:t>Coefficient </a:t>
            </a:r>
            <a:r>
              <a:rPr lang="en" sz="3400">
                <a:latin typeface="Calibri"/>
                <a:ea typeface="Calibri"/>
                <a:cs typeface="Calibri"/>
                <a:sym typeface="Calibri"/>
              </a:rPr>
              <a:t>for all different</a:t>
            </a:r>
            <a:endParaRPr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                combination of task pairs  </a:t>
            </a:r>
            <a:endParaRPr sz="3400">
              <a:latin typeface="Calibri"/>
              <a:ea typeface="Calibri"/>
              <a:cs typeface="Calibri"/>
              <a:sym typeface="Calibri"/>
            </a:endParaRPr>
          </a:p>
          <a:p>
            <a:pPr indent="0" lvl="0" marL="0" rtl="0" algn="l">
              <a:spcBef>
                <a:spcPts val="0"/>
              </a:spcBef>
              <a:spcAft>
                <a:spcPts val="0"/>
              </a:spcAft>
              <a:buNone/>
            </a:pPr>
            <a:r>
              <a:rPr lang="en" sz="3400">
                <a:latin typeface="Calibri"/>
                <a:ea typeface="Calibri"/>
                <a:cs typeface="Calibri"/>
                <a:sym typeface="Calibri"/>
              </a:rPr>
              <a:t>                (X: selected task 1, Y: selected task 2, X != Y)</a:t>
            </a:r>
            <a:endParaRPr sz="3400">
              <a:latin typeface="Calibri"/>
              <a:ea typeface="Calibri"/>
              <a:cs typeface="Calibri"/>
              <a:sym typeface="Calibri"/>
            </a:endParaRPr>
          </a:p>
        </p:txBody>
      </p:sp>
      <p:sp>
        <p:nvSpPr>
          <p:cNvPr id="291" name="Google Shape;291;p18"/>
          <p:cNvSpPr txBox="1"/>
          <p:nvPr/>
        </p:nvSpPr>
        <p:spPr>
          <a:xfrm>
            <a:off x="24142060" y="3203305"/>
            <a:ext cx="87138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Results</a:t>
            </a:r>
            <a:endParaRPr i="1" sz="4000">
              <a:latin typeface="Calibri"/>
              <a:ea typeface="Calibri"/>
              <a:cs typeface="Calibri"/>
              <a:sym typeface="Calibri"/>
            </a:endParaRPr>
          </a:p>
        </p:txBody>
      </p:sp>
      <p:sp>
        <p:nvSpPr>
          <p:cNvPr id="292" name="Google Shape;292;p18"/>
          <p:cNvSpPr txBox="1"/>
          <p:nvPr/>
        </p:nvSpPr>
        <p:spPr>
          <a:xfrm>
            <a:off x="14738925" y="19307950"/>
            <a:ext cx="386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latin typeface="Calibri"/>
                <a:ea typeface="Calibri"/>
                <a:cs typeface="Calibri"/>
                <a:sym typeface="Calibri"/>
              </a:rPr>
              <a:t> 𝔼[(</a:t>
            </a:r>
            <a:r>
              <a:rPr i="1" lang="en" sz="3200">
                <a:latin typeface="Calibri"/>
                <a:ea typeface="Calibri"/>
                <a:cs typeface="Calibri"/>
                <a:sym typeface="Calibri"/>
              </a:rPr>
              <a:t>𝐗</a:t>
            </a:r>
            <a:r>
              <a:rPr lang="en" sz="3200">
                <a:latin typeface="Calibri"/>
                <a:ea typeface="Calibri"/>
                <a:cs typeface="Calibri"/>
                <a:sym typeface="Calibri"/>
              </a:rPr>
              <a:t> ౼ </a:t>
            </a:r>
            <a:r>
              <a:rPr i="1" lang="en" sz="3200">
                <a:latin typeface="Calibri"/>
                <a:ea typeface="Calibri"/>
                <a:cs typeface="Calibri"/>
                <a:sym typeface="Calibri"/>
              </a:rPr>
              <a:t>𝜇</a:t>
            </a:r>
            <a:r>
              <a:rPr baseline="-25000" lang="en" sz="3200">
                <a:solidFill>
                  <a:schemeClr val="dk1"/>
                </a:solidFill>
                <a:latin typeface="Calibri"/>
                <a:ea typeface="Calibri"/>
                <a:cs typeface="Calibri"/>
                <a:sym typeface="Calibri"/>
              </a:rPr>
              <a:t>𝑿</a:t>
            </a:r>
            <a:r>
              <a:rPr lang="en" sz="3200">
                <a:latin typeface="Calibri"/>
                <a:ea typeface="Calibri"/>
                <a:cs typeface="Calibri"/>
                <a:sym typeface="Calibri"/>
              </a:rPr>
              <a:t>)(</a:t>
            </a:r>
            <a:r>
              <a:rPr i="1" lang="en" sz="3200">
                <a:latin typeface="Calibri"/>
                <a:ea typeface="Calibri"/>
                <a:cs typeface="Calibri"/>
                <a:sym typeface="Calibri"/>
              </a:rPr>
              <a:t>𝐘 </a:t>
            </a:r>
            <a:r>
              <a:rPr lang="en" sz="3200">
                <a:latin typeface="Calibri"/>
                <a:ea typeface="Calibri"/>
                <a:cs typeface="Calibri"/>
                <a:sym typeface="Calibri"/>
              </a:rPr>
              <a:t>౼</a:t>
            </a:r>
            <a:r>
              <a:rPr i="1" lang="en" sz="3200">
                <a:latin typeface="Calibri"/>
                <a:ea typeface="Calibri"/>
                <a:cs typeface="Calibri"/>
                <a:sym typeface="Calibri"/>
              </a:rPr>
              <a:t> </a:t>
            </a:r>
            <a:r>
              <a:rPr i="1" lang="en" sz="3200">
                <a:solidFill>
                  <a:schemeClr val="dk1"/>
                </a:solidFill>
                <a:latin typeface="Calibri"/>
                <a:ea typeface="Calibri"/>
                <a:cs typeface="Calibri"/>
                <a:sym typeface="Calibri"/>
              </a:rPr>
              <a:t>𝜇</a:t>
            </a:r>
            <a:r>
              <a:rPr baseline="-25000" lang="en" sz="3200">
                <a:solidFill>
                  <a:schemeClr val="dk1"/>
                </a:solidFill>
                <a:latin typeface="Calibri"/>
                <a:ea typeface="Calibri"/>
                <a:cs typeface="Calibri"/>
                <a:sym typeface="Calibri"/>
              </a:rPr>
              <a:t>𝒀</a:t>
            </a:r>
            <a:r>
              <a:rPr lang="en"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293" name="Google Shape;293;p18"/>
          <p:cNvSpPr txBox="1"/>
          <p:nvPr/>
        </p:nvSpPr>
        <p:spPr>
          <a:xfrm>
            <a:off x="24142060" y="16722471"/>
            <a:ext cx="87138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Conclusion</a:t>
            </a:r>
            <a:endParaRPr i="1" sz="4000">
              <a:latin typeface="Calibri"/>
              <a:ea typeface="Calibri"/>
              <a:cs typeface="Calibri"/>
              <a:sym typeface="Calibri"/>
            </a:endParaRPr>
          </a:p>
        </p:txBody>
      </p:sp>
      <p:sp>
        <p:nvSpPr>
          <p:cNvPr id="294" name="Google Shape;294;p18"/>
          <p:cNvSpPr txBox="1"/>
          <p:nvPr/>
        </p:nvSpPr>
        <p:spPr>
          <a:xfrm>
            <a:off x="24142050" y="17522300"/>
            <a:ext cx="8713800" cy="37689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lang="en" sz="3400">
                <a:latin typeface="Calibri"/>
                <a:ea typeface="Calibri"/>
                <a:cs typeface="Calibri"/>
                <a:sym typeface="Calibri"/>
              </a:rPr>
              <a:t>We’ve found that there were some highly correlated tasks, evidencing that those tasks would share similar compositional generalization capacities. We believe that further experimenting on those </a:t>
            </a:r>
            <a:r>
              <a:rPr lang="en" sz="3400">
                <a:latin typeface="Calibri"/>
                <a:ea typeface="Calibri"/>
                <a:cs typeface="Calibri"/>
                <a:sym typeface="Calibri"/>
              </a:rPr>
              <a:t>tasks</a:t>
            </a:r>
            <a:r>
              <a:rPr lang="en" sz="3400">
                <a:latin typeface="Calibri"/>
                <a:ea typeface="Calibri"/>
                <a:cs typeface="Calibri"/>
                <a:sym typeface="Calibri"/>
              </a:rPr>
              <a:t> will help to solve compositional problems that current SOTA transformer </a:t>
            </a:r>
            <a:r>
              <a:rPr lang="en" sz="3400">
                <a:latin typeface="Calibri"/>
                <a:ea typeface="Calibri"/>
                <a:cs typeface="Calibri"/>
                <a:sym typeface="Calibri"/>
              </a:rPr>
              <a:t>models</a:t>
            </a:r>
            <a:r>
              <a:rPr lang="en" sz="3400">
                <a:latin typeface="Calibri"/>
                <a:ea typeface="Calibri"/>
                <a:cs typeface="Calibri"/>
                <a:sym typeface="Calibri"/>
              </a:rPr>
              <a:t> struggle with.</a:t>
            </a:r>
            <a:endParaRPr sz="3400">
              <a:latin typeface="Calibri"/>
              <a:ea typeface="Calibri"/>
              <a:cs typeface="Calibri"/>
              <a:sym typeface="Calibri"/>
            </a:endParaRPr>
          </a:p>
        </p:txBody>
      </p:sp>
      <p:sp>
        <p:nvSpPr>
          <p:cNvPr id="295" name="Google Shape;295;p18"/>
          <p:cNvSpPr txBox="1"/>
          <p:nvPr/>
        </p:nvSpPr>
        <p:spPr>
          <a:xfrm>
            <a:off x="24101100" y="3912250"/>
            <a:ext cx="8713800" cy="251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400">
                <a:solidFill>
                  <a:schemeClr val="dk1"/>
                </a:solidFill>
                <a:latin typeface="Calibri"/>
                <a:ea typeface="Calibri"/>
                <a:cs typeface="Calibri"/>
                <a:sym typeface="Calibri"/>
              </a:rPr>
              <a:t>We’ve conducted 36 experiments which consists of 9 different tasks with various datasets. </a:t>
            </a:r>
            <a:r>
              <a:rPr lang="en" sz="3400">
                <a:solidFill>
                  <a:schemeClr val="dk1"/>
                </a:solidFill>
                <a:latin typeface="Calibri"/>
                <a:ea typeface="Calibri"/>
                <a:cs typeface="Calibri"/>
                <a:sym typeface="Calibri"/>
              </a:rPr>
              <a:t>The </a:t>
            </a:r>
            <a:r>
              <a:rPr b="1" lang="en" sz="3400">
                <a:solidFill>
                  <a:schemeClr val="dk1"/>
                </a:solidFill>
                <a:latin typeface="Calibri"/>
                <a:ea typeface="Calibri"/>
                <a:cs typeface="Calibri"/>
                <a:sym typeface="Calibri"/>
              </a:rPr>
              <a:t>mean</a:t>
            </a:r>
            <a:r>
              <a:rPr b="1" lang="en" sz="3400">
                <a:solidFill>
                  <a:schemeClr val="dk1"/>
                </a:solidFill>
                <a:latin typeface="Calibri"/>
                <a:ea typeface="Calibri"/>
                <a:cs typeface="Calibri"/>
                <a:sym typeface="Calibri"/>
              </a:rPr>
              <a:t> </a:t>
            </a:r>
            <a:r>
              <a:rPr b="1" lang="en" sz="3400">
                <a:solidFill>
                  <a:schemeClr val="dk1"/>
                </a:solidFill>
                <a:latin typeface="Calibri"/>
                <a:ea typeface="Calibri"/>
                <a:cs typeface="Calibri"/>
                <a:sym typeface="Calibri"/>
              </a:rPr>
              <a:t>correlation</a:t>
            </a:r>
            <a:r>
              <a:rPr lang="en" sz="3400">
                <a:solidFill>
                  <a:schemeClr val="dk1"/>
                </a:solidFill>
                <a:latin typeface="Calibri"/>
                <a:ea typeface="Calibri"/>
                <a:cs typeface="Calibri"/>
                <a:sym typeface="Calibri"/>
              </a:rPr>
              <a:t> across all pairs of tasks was</a:t>
            </a:r>
            <a:r>
              <a:rPr lang="en" sz="3400">
                <a:solidFill>
                  <a:schemeClr val="dk1"/>
                </a:solidFill>
                <a:latin typeface="Calibri"/>
                <a:ea typeface="Calibri"/>
                <a:cs typeface="Calibri"/>
                <a:sym typeface="Calibri"/>
              </a:rPr>
              <a:t> </a:t>
            </a:r>
            <a:r>
              <a:rPr b="1" lang="en" sz="3400">
                <a:solidFill>
                  <a:schemeClr val="dk1"/>
                </a:solidFill>
                <a:latin typeface="Calibri"/>
                <a:ea typeface="Calibri"/>
                <a:cs typeface="Calibri"/>
                <a:sym typeface="Calibri"/>
              </a:rPr>
              <a:t>0.186</a:t>
            </a:r>
            <a:r>
              <a:rPr lang="en" sz="3400">
                <a:solidFill>
                  <a:schemeClr val="dk1"/>
                </a:solidFill>
                <a:latin typeface="Calibri"/>
                <a:ea typeface="Calibri"/>
                <a:cs typeface="Calibri"/>
                <a:sym typeface="Calibri"/>
              </a:rPr>
              <a:t>. Below are the main findings. </a:t>
            </a:r>
            <a:endParaRPr sz="3400">
              <a:latin typeface="Calibri"/>
              <a:ea typeface="Calibri"/>
              <a:cs typeface="Calibri"/>
              <a:sym typeface="Calibri"/>
            </a:endParaRPr>
          </a:p>
        </p:txBody>
      </p:sp>
      <p:sp>
        <p:nvSpPr>
          <p:cNvPr id="296" name="Google Shape;296;p18"/>
          <p:cNvSpPr txBox="1"/>
          <p:nvPr/>
        </p:nvSpPr>
        <p:spPr>
          <a:xfrm>
            <a:off x="24537800" y="6516156"/>
            <a:ext cx="7750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Calibri"/>
                <a:ea typeface="Calibri"/>
                <a:cs typeface="Calibri"/>
                <a:sym typeface="Calibri"/>
              </a:rPr>
              <a:t>[ </a:t>
            </a:r>
            <a:r>
              <a:rPr lang="en" sz="2800">
                <a:latin typeface="Calibri"/>
                <a:ea typeface="Calibri"/>
                <a:cs typeface="Calibri"/>
                <a:sym typeface="Calibri"/>
              </a:rPr>
              <a:t>Datasets with Relatively High Correlations ]</a:t>
            </a:r>
            <a:endParaRPr sz="2800">
              <a:latin typeface="Calibri"/>
              <a:ea typeface="Calibri"/>
              <a:cs typeface="Calibri"/>
              <a:sym typeface="Calibri"/>
            </a:endParaRPr>
          </a:p>
        </p:txBody>
      </p:sp>
      <p:sp>
        <p:nvSpPr>
          <p:cNvPr id="297" name="Google Shape;297;p18"/>
          <p:cNvSpPr txBox="1"/>
          <p:nvPr/>
        </p:nvSpPr>
        <p:spPr>
          <a:xfrm>
            <a:off x="15765075" y="19990675"/>
            <a:ext cx="108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200">
                <a:solidFill>
                  <a:schemeClr val="dk1"/>
                </a:solidFill>
                <a:latin typeface="Calibri"/>
                <a:ea typeface="Calibri"/>
                <a:cs typeface="Calibri"/>
                <a:sym typeface="Calibri"/>
              </a:rPr>
              <a:t>𝜎</a:t>
            </a:r>
            <a:r>
              <a:rPr baseline="-25000" lang="en" sz="3200">
                <a:solidFill>
                  <a:schemeClr val="dk1"/>
                </a:solidFill>
                <a:latin typeface="Calibri"/>
                <a:ea typeface="Calibri"/>
                <a:cs typeface="Calibri"/>
                <a:sym typeface="Calibri"/>
              </a:rPr>
              <a:t>𝑿</a:t>
            </a:r>
            <a:r>
              <a:rPr i="1" lang="en" sz="3200">
                <a:solidFill>
                  <a:schemeClr val="dk1"/>
                </a:solidFill>
                <a:latin typeface="Calibri"/>
                <a:ea typeface="Calibri"/>
                <a:cs typeface="Calibri"/>
                <a:sym typeface="Calibri"/>
              </a:rPr>
              <a:t>𝜎</a:t>
            </a:r>
            <a:r>
              <a:rPr baseline="-25000" lang="en" sz="3200">
                <a:solidFill>
                  <a:schemeClr val="dk1"/>
                </a:solidFill>
                <a:latin typeface="Calibri"/>
                <a:ea typeface="Calibri"/>
                <a:cs typeface="Calibri"/>
                <a:sym typeface="Calibri"/>
              </a:rPr>
              <a:t>𝒀</a:t>
            </a:r>
            <a:endParaRPr i="1" sz="3200"/>
          </a:p>
        </p:txBody>
      </p:sp>
      <p:cxnSp>
        <p:nvCxnSpPr>
          <p:cNvPr id="298" name="Google Shape;298;p18"/>
          <p:cNvCxnSpPr/>
          <p:nvPr/>
        </p:nvCxnSpPr>
        <p:spPr>
          <a:xfrm flipH="1" rot="10800000">
            <a:off x="14722650" y="20066875"/>
            <a:ext cx="3626100" cy="30600"/>
          </a:xfrm>
          <a:prstGeom prst="straightConnector1">
            <a:avLst/>
          </a:prstGeom>
          <a:noFill/>
          <a:ln cap="flat" cmpd="sng" w="19050">
            <a:solidFill>
              <a:schemeClr val="dk1"/>
            </a:solidFill>
            <a:prstDash val="solid"/>
            <a:round/>
            <a:headEnd len="med" w="med" type="none"/>
            <a:tailEnd len="med" w="med" type="none"/>
          </a:ln>
        </p:spPr>
      </p:cxnSp>
      <p:sp>
        <p:nvSpPr>
          <p:cNvPr id="299" name="Google Shape;299;p18"/>
          <p:cNvSpPr txBox="1"/>
          <p:nvPr/>
        </p:nvSpPr>
        <p:spPr>
          <a:xfrm>
            <a:off x="13449225" y="19747775"/>
            <a:ext cx="1289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200">
                <a:solidFill>
                  <a:schemeClr val="dk1"/>
                </a:solidFill>
                <a:latin typeface="Calibri"/>
                <a:ea typeface="Calibri"/>
                <a:cs typeface="Calibri"/>
                <a:sym typeface="Calibri"/>
              </a:rPr>
              <a:t>𝛒</a:t>
            </a:r>
            <a:r>
              <a:rPr baseline="-25000" lang="en" sz="3200">
                <a:solidFill>
                  <a:schemeClr val="dk1"/>
                </a:solidFill>
                <a:latin typeface="Calibri"/>
                <a:ea typeface="Calibri"/>
                <a:cs typeface="Calibri"/>
                <a:sym typeface="Calibri"/>
              </a:rPr>
              <a:t>𝑿,𝒀</a:t>
            </a:r>
            <a:r>
              <a:rPr i="1" lang="en" sz="3200">
                <a:solidFill>
                  <a:schemeClr val="dk1"/>
                </a:solidFill>
                <a:latin typeface="Calibri"/>
                <a:ea typeface="Calibri"/>
                <a:cs typeface="Calibri"/>
                <a:sym typeface="Calibri"/>
              </a:rPr>
              <a:t>  </a:t>
            </a:r>
            <a:r>
              <a:rPr lang="en" sz="3200">
                <a:solidFill>
                  <a:schemeClr val="dk1"/>
                </a:solidFill>
                <a:latin typeface="Calibri"/>
                <a:ea typeface="Calibri"/>
                <a:cs typeface="Calibri"/>
                <a:sym typeface="Calibri"/>
              </a:rPr>
              <a:t>=</a:t>
            </a:r>
            <a:endParaRPr sz="3200"/>
          </a:p>
        </p:txBody>
      </p:sp>
      <p:graphicFrame>
        <p:nvGraphicFramePr>
          <p:cNvPr id="300" name="Google Shape;300;p18"/>
          <p:cNvGraphicFramePr/>
          <p:nvPr/>
        </p:nvGraphicFramePr>
        <p:xfrm>
          <a:off x="24482066" y="7170263"/>
          <a:ext cx="3000000" cy="3000000"/>
        </p:xfrm>
        <a:graphic>
          <a:graphicData uri="http://schemas.openxmlformats.org/drawingml/2006/table">
            <a:tbl>
              <a:tblPr>
                <a:noFill/>
                <a:tableStyleId>{59D0C144-26B6-4A57-A985-D1EADA59332A}</a:tableStyleId>
              </a:tblPr>
              <a:tblGrid>
                <a:gridCol w="2536500"/>
                <a:gridCol w="2230250"/>
                <a:gridCol w="2983475"/>
              </a:tblGrid>
              <a:tr h="249875">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Dataset 1</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Dataset 2</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Correlation Coefficient</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636275">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SCAN-simple</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PCFGset</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0.598</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9050">
                <a:tc>
                  <a:txBody>
                    <a:bodyPr/>
                    <a:lstStyle/>
                    <a:p>
                      <a:pPr indent="0" lvl="0" marL="0" rtl="0" algn="ctr">
                        <a:lnSpc>
                          <a:spcPct val="115000"/>
                        </a:lnSpc>
                        <a:spcBef>
                          <a:spcPts val="0"/>
                        </a:spcBef>
                        <a:spcAft>
                          <a:spcPts val="0"/>
                        </a:spcAft>
                        <a:buNone/>
                      </a:pPr>
                      <a:r>
                        <a:rPr lang="en" sz="2300">
                          <a:solidFill>
                            <a:srgbClr val="000000"/>
                          </a:solidFill>
                          <a:latin typeface="Calibri"/>
                          <a:ea typeface="Calibri"/>
                          <a:cs typeface="Calibri"/>
                          <a:sym typeface="Calibri"/>
                        </a:rPr>
                        <a:t>SCAN-addprim turn left</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COGS-lexical</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 sz="2300">
                          <a:latin typeface="Calibri"/>
                          <a:ea typeface="Calibri"/>
                          <a:cs typeface="Calibri"/>
                          <a:sym typeface="Calibri"/>
                        </a:rPr>
                        <a:t>0.532</a:t>
                      </a:r>
                      <a:endParaRPr sz="2300">
                        <a:latin typeface="Calibri"/>
                        <a:ea typeface="Calibri"/>
                        <a:cs typeface="Calibri"/>
                        <a:sym typeface="Calibri"/>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301" name="Google Shape;301;p18"/>
          <p:cNvSpPr/>
          <p:nvPr/>
        </p:nvSpPr>
        <p:spPr>
          <a:xfrm>
            <a:off x="12592050" y="8763000"/>
            <a:ext cx="5604300" cy="4678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txBox="1"/>
          <p:nvPr/>
        </p:nvSpPr>
        <p:spPr>
          <a:xfrm>
            <a:off x="9565140" y="6752143"/>
            <a:ext cx="8301600" cy="813600"/>
          </a:xfrm>
          <a:prstGeom prst="rect">
            <a:avLst/>
          </a:prstGeom>
          <a:noFill/>
          <a:ln>
            <a:noFill/>
          </a:ln>
        </p:spPr>
        <p:txBody>
          <a:bodyPr anchorCtr="0" anchor="t" bIns="52250" lIns="52250" spcFirstLastPara="1" rIns="52250" wrap="square" tIns="52250">
            <a:spAutoFit/>
          </a:bodyPr>
          <a:lstStyle/>
          <a:p>
            <a:pPr indent="0" lvl="0" marL="0" rtl="0" algn="l">
              <a:spcBef>
                <a:spcPts val="0"/>
              </a:spcBef>
              <a:spcAft>
                <a:spcPts val="0"/>
              </a:spcAft>
              <a:buNone/>
            </a:pPr>
            <a:r>
              <a:rPr b="1" lang="en" sz="4600">
                <a:latin typeface="Calibri"/>
                <a:ea typeface="Calibri"/>
                <a:cs typeface="Calibri"/>
                <a:sym typeface="Calibri"/>
              </a:rPr>
              <a:t>Experimental Design</a:t>
            </a:r>
            <a:endParaRPr sz="4600">
              <a:latin typeface="Calibri"/>
              <a:ea typeface="Calibri"/>
              <a:cs typeface="Calibri"/>
              <a:sym typeface="Calibri"/>
            </a:endParaRPr>
          </a:p>
        </p:txBody>
      </p:sp>
      <p:sp>
        <p:nvSpPr>
          <p:cNvPr id="303" name="Google Shape;303;p18"/>
          <p:cNvSpPr txBox="1"/>
          <p:nvPr/>
        </p:nvSpPr>
        <p:spPr>
          <a:xfrm>
            <a:off x="9561447" y="9486475"/>
            <a:ext cx="2392200" cy="1444800"/>
          </a:xfrm>
          <a:prstGeom prst="rect">
            <a:avLst/>
          </a:prstGeom>
          <a:noFill/>
          <a:ln>
            <a:noFill/>
          </a:ln>
        </p:spPr>
        <p:txBody>
          <a:bodyPr anchorCtr="0" anchor="t" bIns="349450" lIns="349450" spcFirstLastPara="1" rIns="349450" wrap="square" tIns="349450">
            <a:spAutoFit/>
          </a:bodyPr>
          <a:lstStyle/>
          <a:p>
            <a:pPr indent="0" lvl="0" marL="0" rtl="0" algn="ctr">
              <a:spcBef>
                <a:spcPts val="0"/>
              </a:spcBef>
              <a:spcAft>
                <a:spcPts val="0"/>
              </a:spcAft>
              <a:buNone/>
            </a:pPr>
            <a:r>
              <a:rPr lang="en" sz="2400">
                <a:latin typeface="Calibri"/>
                <a:ea typeface="Calibri"/>
                <a:cs typeface="Calibri"/>
                <a:sym typeface="Calibri"/>
              </a:rPr>
              <a:t>Baseline Model</a:t>
            </a:r>
            <a:endParaRPr sz="2400">
              <a:latin typeface="Calibri"/>
              <a:ea typeface="Calibri"/>
              <a:cs typeface="Calibri"/>
              <a:sym typeface="Calibri"/>
            </a:endParaRPr>
          </a:p>
        </p:txBody>
      </p:sp>
      <p:sp>
        <p:nvSpPr>
          <p:cNvPr id="304" name="Google Shape;304;p18"/>
          <p:cNvSpPr txBox="1"/>
          <p:nvPr/>
        </p:nvSpPr>
        <p:spPr>
          <a:xfrm>
            <a:off x="13100905" y="7874688"/>
            <a:ext cx="4042800" cy="1137000"/>
          </a:xfrm>
          <a:prstGeom prst="rect">
            <a:avLst/>
          </a:prstGeom>
          <a:noFill/>
          <a:ln>
            <a:noFill/>
          </a:ln>
        </p:spPr>
        <p:txBody>
          <a:bodyPr anchorCtr="0" anchor="t" bIns="349450" lIns="349450" spcFirstLastPara="1" rIns="349450" wrap="square" tIns="349450">
            <a:spAutoFit/>
          </a:bodyPr>
          <a:lstStyle/>
          <a:p>
            <a:pPr indent="0" lvl="0" marL="0" rtl="0" algn="ctr">
              <a:spcBef>
                <a:spcPts val="0"/>
              </a:spcBef>
              <a:spcAft>
                <a:spcPts val="0"/>
              </a:spcAft>
              <a:buNone/>
            </a:pPr>
            <a:r>
              <a:rPr lang="en" sz="2800">
                <a:latin typeface="Calibri"/>
                <a:ea typeface="Calibri"/>
                <a:cs typeface="Calibri"/>
                <a:sym typeface="Calibri"/>
              </a:rPr>
              <a:t>Dataset - Task</a:t>
            </a:r>
            <a:endParaRPr sz="2800">
              <a:latin typeface="Calibri"/>
              <a:ea typeface="Calibri"/>
              <a:cs typeface="Calibri"/>
              <a:sym typeface="Calibri"/>
            </a:endParaRPr>
          </a:p>
        </p:txBody>
      </p:sp>
      <p:sp>
        <p:nvSpPr>
          <p:cNvPr id="305" name="Google Shape;305;p18"/>
          <p:cNvSpPr txBox="1"/>
          <p:nvPr/>
        </p:nvSpPr>
        <p:spPr>
          <a:xfrm>
            <a:off x="15974425" y="10568488"/>
            <a:ext cx="2555700" cy="983100"/>
          </a:xfrm>
          <a:prstGeom prst="rect">
            <a:avLst/>
          </a:prstGeom>
          <a:noFill/>
          <a:ln>
            <a:noFill/>
          </a:ln>
        </p:spPr>
        <p:txBody>
          <a:bodyPr anchorCtr="0" anchor="t" bIns="349450" lIns="349450" spcFirstLastPara="1" rIns="349450" wrap="square" tIns="349450">
            <a:spAutoFit/>
          </a:bodyPr>
          <a:lstStyle/>
          <a:p>
            <a:pPr indent="0" lvl="0" marL="0" rtl="0" algn="ctr">
              <a:spcBef>
                <a:spcPts val="0"/>
              </a:spcBef>
              <a:spcAft>
                <a:spcPts val="0"/>
              </a:spcAft>
              <a:buNone/>
            </a:pPr>
            <a:r>
              <a:rPr lang="en" sz="1800">
                <a:latin typeface="Calibri"/>
                <a:ea typeface="Calibri"/>
                <a:cs typeface="Calibri"/>
                <a:sym typeface="Calibri"/>
              </a:rPr>
              <a:t>X 20 random seeds</a:t>
            </a:r>
            <a:endParaRPr sz="1800">
              <a:latin typeface="Calibri"/>
              <a:ea typeface="Calibri"/>
              <a:cs typeface="Calibri"/>
              <a:sym typeface="Calibri"/>
            </a:endParaRPr>
          </a:p>
        </p:txBody>
      </p:sp>
      <p:sp>
        <p:nvSpPr>
          <p:cNvPr id="306" name="Google Shape;306;p18"/>
          <p:cNvSpPr/>
          <p:nvPr/>
        </p:nvSpPr>
        <p:spPr>
          <a:xfrm>
            <a:off x="20625425" y="10180000"/>
            <a:ext cx="2649000" cy="1628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349450" lIns="349450" spcFirstLastPara="1" rIns="349450" wrap="square" tIns="349450">
            <a:noAutofit/>
          </a:bodyPr>
          <a:lstStyle/>
          <a:p>
            <a:pPr indent="0" lvl="0" marL="0" rtl="0" algn="ctr">
              <a:spcBef>
                <a:spcPts val="0"/>
              </a:spcBef>
              <a:spcAft>
                <a:spcPts val="0"/>
              </a:spcAft>
              <a:buNone/>
            </a:pPr>
            <a:r>
              <a:rPr lang="en" sz="2700">
                <a:latin typeface="Calibri"/>
                <a:ea typeface="Calibri"/>
                <a:cs typeface="Calibri"/>
                <a:sym typeface="Calibri"/>
              </a:rPr>
              <a:t>Pearson Correlation Coefficient</a:t>
            </a:r>
            <a:endParaRPr sz="2700">
              <a:latin typeface="Calibri"/>
              <a:ea typeface="Calibri"/>
              <a:cs typeface="Calibri"/>
              <a:sym typeface="Calibri"/>
            </a:endParaRPr>
          </a:p>
        </p:txBody>
      </p:sp>
      <p:sp>
        <p:nvSpPr>
          <p:cNvPr id="307" name="Google Shape;307;p18"/>
          <p:cNvSpPr/>
          <p:nvPr/>
        </p:nvSpPr>
        <p:spPr>
          <a:xfrm>
            <a:off x="18376650" y="10849877"/>
            <a:ext cx="2068500" cy="45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308" name="Google Shape;308;p18"/>
          <p:cNvSpPr txBox="1"/>
          <p:nvPr/>
        </p:nvSpPr>
        <p:spPr>
          <a:xfrm>
            <a:off x="18002250" y="9871384"/>
            <a:ext cx="2662200" cy="1290900"/>
          </a:xfrm>
          <a:prstGeom prst="rect">
            <a:avLst/>
          </a:prstGeom>
          <a:noFill/>
          <a:ln>
            <a:noFill/>
          </a:ln>
        </p:spPr>
        <p:txBody>
          <a:bodyPr anchorCtr="0" anchor="t" bIns="349450" lIns="349450" spcFirstLastPara="1" rIns="349450" wrap="square" tIns="349450">
            <a:spAutoFit/>
          </a:bodyPr>
          <a:lstStyle/>
          <a:p>
            <a:pPr indent="0" lvl="0" marL="0" rtl="0" algn="ctr">
              <a:spcBef>
                <a:spcPts val="0"/>
              </a:spcBef>
              <a:spcAft>
                <a:spcPts val="0"/>
              </a:spcAft>
              <a:buNone/>
            </a:pPr>
            <a:r>
              <a:rPr lang="en" sz="1900">
                <a:latin typeface="Calibri"/>
                <a:ea typeface="Calibri"/>
                <a:cs typeface="Calibri"/>
                <a:sym typeface="Calibri"/>
              </a:rPr>
              <a:t>Exact Match </a:t>
            </a:r>
            <a:endParaRPr sz="1900">
              <a:latin typeface="Calibri"/>
              <a:ea typeface="Calibri"/>
              <a:cs typeface="Calibri"/>
              <a:sym typeface="Calibri"/>
            </a:endParaRPr>
          </a:p>
          <a:p>
            <a:pPr indent="0" lvl="0" marL="0" rtl="0" algn="ctr">
              <a:spcBef>
                <a:spcPts val="0"/>
              </a:spcBef>
              <a:spcAft>
                <a:spcPts val="0"/>
              </a:spcAft>
              <a:buNone/>
            </a:pPr>
            <a:r>
              <a:rPr lang="en" sz="1900">
                <a:latin typeface="Calibri"/>
                <a:ea typeface="Calibri"/>
                <a:cs typeface="Calibri"/>
                <a:sym typeface="Calibri"/>
              </a:rPr>
              <a:t>Score Evaluation</a:t>
            </a:r>
            <a:endParaRPr sz="1900">
              <a:latin typeface="Calibri"/>
              <a:ea typeface="Calibri"/>
              <a:cs typeface="Calibri"/>
              <a:sym typeface="Calibri"/>
            </a:endParaRPr>
          </a:p>
        </p:txBody>
      </p:sp>
      <p:sp>
        <p:nvSpPr>
          <p:cNvPr id="309" name="Google Shape;309;p18"/>
          <p:cNvSpPr/>
          <p:nvPr/>
        </p:nvSpPr>
        <p:spPr>
          <a:xfrm>
            <a:off x="11754655" y="10868334"/>
            <a:ext cx="733200" cy="45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349450" lIns="349450" spcFirstLastPara="1" rIns="349450" wrap="square" tIns="349450">
            <a:noAutofit/>
          </a:bodyPr>
          <a:lstStyle/>
          <a:p>
            <a:pPr indent="0" lvl="0" marL="0" rtl="0" algn="l">
              <a:spcBef>
                <a:spcPts val="0"/>
              </a:spcBef>
              <a:spcAft>
                <a:spcPts val="0"/>
              </a:spcAft>
              <a:buNone/>
            </a:pPr>
            <a:r>
              <a:t/>
            </a:r>
            <a:endParaRPr sz="1700">
              <a:latin typeface="Calibri"/>
              <a:ea typeface="Calibri"/>
              <a:cs typeface="Calibri"/>
              <a:sym typeface="Calibri"/>
            </a:endParaRPr>
          </a:p>
        </p:txBody>
      </p:sp>
      <p:sp>
        <p:nvSpPr>
          <p:cNvPr id="310" name="Google Shape;310;p18"/>
          <p:cNvSpPr/>
          <p:nvPr/>
        </p:nvSpPr>
        <p:spPr>
          <a:xfrm>
            <a:off x="9964401" y="10716515"/>
            <a:ext cx="1606200" cy="761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latin typeface="Calibri"/>
                <a:ea typeface="Calibri"/>
                <a:cs typeface="Calibri"/>
                <a:sym typeface="Calibri"/>
              </a:rPr>
              <a:t>T5-small</a:t>
            </a:r>
            <a:endParaRPr sz="2700">
              <a:latin typeface="Calibri"/>
              <a:ea typeface="Calibri"/>
              <a:cs typeface="Calibri"/>
              <a:sym typeface="Calibri"/>
            </a:endParaRPr>
          </a:p>
        </p:txBody>
      </p:sp>
      <p:sp>
        <p:nvSpPr>
          <p:cNvPr id="311" name="Google Shape;311;p18"/>
          <p:cNvSpPr/>
          <p:nvPr/>
        </p:nvSpPr>
        <p:spPr>
          <a:xfrm>
            <a:off x="13023300" y="9022550"/>
            <a:ext cx="3235200" cy="40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SCAN - simple</a:t>
            </a:r>
            <a:endParaRPr sz="2300">
              <a:latin typeface="Calibri"/>
              <a:ea typeface="Calibri"/>
              <a:cs typeface="Calibri"/>
              <a:sym typeface="Calibri"/>
            </a:endParaRPr>
          </a:p>
        </p:txBody>
      </p:sp>
      <p:sp>
        <p:nvSpPr>
          <p:cNvPr id="312" name="Google Shape;312;p18"/>
          <p:cNvSpPr txBox="1"/>
          <p:nvPr/>
        </p:nvSpPr>
        <p:spPr>
          <a:xfrm>
            <a:off x="16258500" y="11503725"/>
            <a:ext cx="243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batch size = 128</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learning rate = 5e-05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latin typeface="Calibri"/>
                <a:ea typeface="Calibri"/>
                <a:cs typeface="Calibri"/>
                <a:sym typeface="Calibri"/>
              </a:rPr>
              <a:t>epoch = 200 </a:t>
            </a:r>
            <a:endParaRPr sz="2300">
              <a:latin typeface="Calibri"/>
              <a:ea typeface="Calibri"/>
              <a:cs typeface="Calibri"/>
              <a:sym typeface="Calibri"/>
            </a:endParaRPr>
          </a:p>
        </p:txBody>
      </p:sp>
      <p:sp>
        <p:nvSpPr>
          <p:cNvPr id="313" name="Google Shape;313;p18"/>
          <p:cNvSpPr/>
          <p:nvPr/>
        </p:nvSpPr>
        <p:spPr>
          <a:xfrm>
            <a:off x="16550430" y="9127556"/>
            <a:ext cx="215100" cy="1875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14" name="Google Shape;314;p18"/>
          <p:cNvSpPr/>
          <p:nvPr/>
        </p:nvSpPr>
        <p:spPr>
          <a:xfrm>
            <a:off x="16550430" y="9628284"/>
            <a:ext cx="215100" cy="187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15" name="Google Shape;315;p18"/>
          <p:cNvSpPr/>
          <p:nvPr/>
        </p:nvSpPr>
        <p:spPr>
          <a:xfrm>
            <a:off x="16550430" y="9377920"/>
            <a:ext cx="215100" cy="187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16" name="Google Shape;316;p18"/>
          <p:cNvSpPr txBox="1"/>
          <p:nvPr/>
        </p:nvSpPr>
        <p:spPr>
          <a:xfrm>
            <a:off x="16765525" y="9033113"/>
            <a:ext cx="108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SCAN</a:t>
            </a:r>
            <a:endParaRPr sz="1300">
              <a:latin typeface="Calibri"/>
              <a:ea typeface="Calibri"/>
              <a:cs typeface="Calibri"/>
              <a:sym typeface="Calibri"/>
            </a:endParaRPr>
          </a:p>
        </p:txBody>
      </p:sp>
      <p:sp>
        <p:nvSpPr>
          <p:cNvPr id="317" name="Google Shape;317;p18"/>
          <p:cNvSpPr txBox="1"/>
          <p:nvPr/>
        </p:nvSpPr>
        <p:spPr>
          <a:xfrm>
            <a:off x="16765525" y="9283488"/>
            <a:ext cx="973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CFQ</a:t>
            </a:r>
            <a:endParaRPr sz="1300">
              <a:latin typeface="Calibri"/>
              <a:ea typeface="Calibri"/>
              <a:cs typeface="Calibri"/>
              <a:sym typeface="Calibri"/>
            </a:endParaRPr>
          </a:p>
        </p:txBody>
      </p:sp>
      <p:sp>
        <p:nvSpPr>
          <p:cNvPr id="318" name="Google Shape;318;p18"/>
          <p:cNvSpPr txBox="1"/>
          <p:nvPr/>
        </p:nvSpPr>
        <p:spPr>
          <a:xfrm>
            <a:off x="16765525" y="9533838"/>
            <a:ext cx="128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COGS</a:t>
            </a:r>
            <a:endParaRPr sz="1300">
              <a:latin typeface="Calibri"/>
              <a:ea typeface="Calibri"/>
              <a:cs typeface="Calibri"/>
              <a:sym typeface="Calibri"/>
            </a:endParaRPr>
          </a:p>
        </p:txBody>
      </p:sp>
      <p:sp>
        <p:nvSpPr>
          <p:cNvPr id="319" name="Google Shape;319;p18"/>
          <p:cNvSpPr/>
          <p:nvPr/>
        </p:nvSpPr>
        <p:spPr>
          <a:xfrm>
            <a:off x="13023300" y="9477425"/>
            <a:ext cx="3235200" cy="40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SCAN - length</a:t>
            </a:r>
            <a:endParaRPr sz="2300">
              <a:latin typeface="Calibri"/>
              <a:ea typeface="Calibri"/>
              <a:cs typeface="Calibri"/>
              <a:sym typeface="Calibri"/>
            </a:endParaRPr>
          </a:p>
        </p:txBody>
      </p:sp>
      <p:sp>
        <p:nvSpPr>
          <p:cNvPr id="320" name="Google Shape;320;p18"/>
          <p:cNvSpPr/>
          <p:nvPr/>
        </p:nvSpPr>
        <p:spPr>
          <a:xfrm>
            <a:off x="13023301" y="9932275"/>
            <a:ext cx="3235200" cy="407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SCAN - addprim turn left</a:t>
            </a:r>
            <a:endParaRPr sz="2300">
              <a:latin typeface="Calibri"/>
              <a:ea typeface="Calibri"/>
              <a:cs typeface="Calibri"/>
              <a:sym typeface="Calibri"/>
            </a:endParaRPr>
          </a:p>
        </p:txBody>
      </p:sp>
      <p:sp>
        <p:nvSpPr>
          <p:cNvPr id="321" name="Google Shape;321;p18"/>
          <p:cNvSpPr/>
          <p:nvPr/>
        </p:nvSpPr>
        <p:spPr>
          <a:xfrm>
            <a:off x="13023300" y="10387125"/>
            <a:ext cx="3235200" cy="4071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CFQ - mcd1</a:t>
            </a:r>
            <a:endParaRPr sz="2300">
              <a:latin typeface="Calibri"/>
              <a:ea typeface="Calibri"/>
              <a:cs typeface="Calibri"/>
              <a:sym typeface="Calibri"/>
            </a:endParaRPr>
          </a:p>
        </p:txBody>
      </p:sp>
      <p:sp>
        <p:nvSpPr>
          <p:cNvPr id="322" name="Google Shape;322;p18"/>
          <p:cNvSpPr/>
          <p:nvPr/>
        </p:nvSpPr>
        <p:spPr>
          <a:xfrm>
            <a:off x="13023300" y="10861850"/>
            <a:ext cx="3235200" cy="407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COGS - test</a:t>
            </a:r>
            <a:endParaRPr sz="2300">
              <a:latin typeface="Calibri"/>
              <a:ea typeface="Calibri"/>
              <a:cs typeface="Calibri"/>
              <a:sym typeface="Calibri"/>
            </a:endParaRPr>
          </a:p>
        </p:txBody>
      </p:sp>
      <p:sp>
        <p:nvSpPr>
          <p:cNvPr id="323" name="Google Shape;323;p18"/>
          <p:cNvSpPr/>
          <p:nvPr/>
        </p:nvSpPr>
        <p:spPr>
          <a:xfrm>
            <a:off x="13023301" y="11336575"/>
            <a:ext cx="3235200" cy="407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COGS - lexical</a:t>
            </a:r>
            <a:endParaRPr sz="2300">
              <a:latin typeface="Calibri"/>
              <a:ea typeface="Calibri"/>
              <a:cs typeface="Calibri"/>
              <a:sym typeface="Calibri"/>
            </a:endParaRPr>
          </a:p>
        </p:txBody>
      </p:sp>
      <p:sp>
        <p:nvSpPr>
          <p:cNvPr id="324" name="Google Shape;324;p18"/>
          <p:cNvSpPr/>
          <p:nvPr/>
        </p:nvSpPr>
        <p:spPr>
          <a:xfrm>
            <a:off x="13023300" y="11811300"/>
            <a:ext cx="3235200" cy="4071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COGS - structural</a:t>
            </a:r>
            <a:endParaRPr sz="2300">
              <a:latin typeface="Calibri"/>
              <a:ea typeface="Calibri"/>
              <a:cs typeface="Calibri"/>
              <a:sym typeface="Calibri"/>
            </a:endParaRPr>
          </a:p>
        </p:txBody>
      </p:sp>
      <p:sp>
        <p:nvSpPr>
          <p:cNvPr id="325" name="Google Shape;325;p18"/>
          <p:cNvSpPr/>
          <p:nvPr/>
        </p:nvSpPr>
        <p:spPr>
          <a:xfrm>
            <a:off x="13023300" y="12286025"/>
            <a:ext cx="3235200" cy="407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SMCALFLOW</a:t>
            </a:r>
            <a:endParaRPr sz="2300">
              <a:latin typeface="Calibri"/>
              <a:ea typeface="Calibri"/>
              <a:cs typeface="Calibri"/>
              <a:sym typeface="Calibri"/>
            </a:endParaRPr>
          </a:p>
        </p:txBody>
      </p:sp>
      <p:sp>
        <p:nvSpPr>
          <p:cNvPr id="326" name="Google Shape;326;p18"/>
          <p:cNvSpPr/>
          <p:nvPr/>
        </p:nvSpPr>
        <p:spPr>
          <a:xfrm>
            <a:off x="13023300" y="12760750"/>
            <a:ext cx="3235200" cy="4071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Calibri"/>
                <a:ea typeface="Calibri"/>
                <a:cs typeface="Calibri"/>
                <a:sym typeface="Calibri"/>
              </a:rPr>
              <a:t>PCFGset</a:t>
            </a:r>
            <a:endParaRPr sz="2300">
              <a:latin typeface="Calibri"/>
              <a:ea typeface="Calibri"/>
              <a:cs typeface="Calibri"/>
              <a:sym typeface="Calibri"/>
            </a:endParaRPr>
          </a:p>
        </p:txBody>
      </p:sp>
      <p:sp>
        <p:nvSpPr>
          <p:cNvPr id="327" name="Google Shape;327;p18"/>
          <p:cNvSpPr/>
          <p:nvPr/>
        </p:nvSpPr>
        <p:spPr>
          <a:xfrm>
            <a:off x="16550425" y="9873026"/>
            <a:ext cx="215100" cy="187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28" name="Google Shape;328;p18"/>
          <p:cNvSpPr txBox="1"/>
          <p:nvPr/>
        </p:nvSpPr>
        <p:spPr>
          <a:xfrm>
            <a:off x="16772125" y="9787038"/>
            <a:ext cx="128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SMCALFLOW</a:t>
            </a:r>
            <a:endParaRPr sz="1300">
              <a:latin typeface="Calibri"/>
              <a:ea typeface="Calibri"/>
              <a:cs typeface="Calibri"/>
              <a:sym typeface="Calibri"/>
            </a:endParaRPr>
          </a:p>
        </p:txBody>
      </p:sp>
      <p:sp>
        <p:nvSpPr>
          <p:cNvPr id="329" name="Google Shape;329;p18"/>
          <p:cNvSpPr/>
          <p:nvPr/>
        </p:nvSpPr>
        <p:spPr>
          <a:xfrm>
            <a:off x="16550430" y="10121284"/>
            <a:ext cx="215100" cy="1875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Calibri"/>
              <a:ea typeface="Calibri"/>
              <a:cs typeface="Calibri"/>
              <a:sym typeface="Calibri"/>
            </a:endParaRPr>
          </a:p>
        </p:txBody>
      </p:sp>
      <p:sp>
        <p:nvSpPr>
          <p:cNvPr id="330" name="Google Shape;330;p18"/>
          <p:cNvSpPr txBox="1"/>
          <p:nvPr/>
        </p:nvSpPr>
        <p:spPr>
          <a:xfrm>
            <a:off x="16765525" y="10019113"/>
            <a:ext cx="128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PCFGset</a:t>
            </a:r>
            <a:endParaRPr sz="1300">
              <a:latin typeface="Calibri"/>
              <a:ea typeface="Calibri"/>
              <a:cs typeface="Calibri"/>
              <a:sym typeface="Calibri"/>
            </a:endParaRPr>
          </a:p>
        </p:txBody>
      </p:sp>
      <p:sp>
        <p:nvSpPr>
          <p:cNvPr id="331" name="Google Shape;331;p18"/>
          <p:cNvSpPr txBox="1"/>
          <p:nvPr/>
        </p:nvSpPr>
        <p:spPr>
          <a:xfrm>
            <a:off x="20449925" y="9064313"/>
            <a:ext cx="3000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700">
                <a:solidFill>
                  <a:schemeClr val="dk1"/>
                </a:solidFill>
                <a:latin typeface="Calibri"/>
                <a:ea typeface="Calibri"/>
                <a:cs typeface="Calibri"/>
                <a:sym typeface="Calibri"/>
              </a:rPr>
              <a:t>Correlation</a:t>
            </a:r>
            <a:endParaRPr sz="2700">
              <a:solidFill>
                <a:schemeClr val="dk1"/>
              </a:solidFill>
              <a:latin typeface="Calibri"/>
              <a:ea typeface="Calibri"/>
              <a:cs typeface="Calibri"/>
              <a:sym typeface="Calibri"/>
            </a:endParaRPr>
          </a:p>
          <a:p>
            <a:pPr indent="0" lvl="0" marL="0" rtl="0" algn="ctr">
              <a:spcBef>
                <a:spcPts val="0"/>
              </a:spcBef>
              <a:spcAft>
                <a:spcPts val="0"/>
              </a:spcAft>
              <a:buNone/>
            </a:pPr>
            <a:r>
              <a:rPr lang="en" sz="2700">
                <a:solidFill>
                  <a:schemeClr val="dk1"/>
                </a:solidFill>
                <a:latin typeface="Calibri"/>
                <a:ea typeface="Calibri"/>
                <a:cs typeface="Calibri"/>
                <a:sym typeface="Calibri"/>
              </a:rPr>
              <a:t> Analysis </a:t>
            </a:r>
            <a:endParaRPr/>
          </a:p>
        </p:txBody>
      </p:sp>
      <p:grpSp>
        <p:nvGrpSpPr>
          <p:cNvPr id="332" name="Google Shape;332;p18"/>
          <p:cNvGrpSpPr/>
          <p:nvPr/>
        </p:nvGrpSpPr>
        <p:grpSpPr>
          <a:xfrm>
            <a:off x="24222784" y="10014975"/>
            <a:ext cx="8229334" cy="6400466"/>
            <a:chOff x="18104814" y="1951664"/>
            <a:chExt cx="11096728" cy="8752175"/>
          </a:xfrm>
        </p:grpSpPr>
        <p:pic>
          <p:nvPicPr>
            <p:cNvPr id="333" name="Google Shape;333;p18"/>
            <p:cNvPicPr preferRelativeResize="0"/>
            <p:nvPr/>
          </p:nvPicPr>
          <p:blipFill>
            <a:blip r:embed="rId4">
              <a:alphaModFix/>
            </a:blip>
            <a:stretch>
              <a:fillRect/>
            </a:stretch>
          </p:blipFill>
          <p:spPr>
            <a:xfrm>
              <a:off x="25543942" y="7960639"/>
              <a:ext cx="3657601" cy="2743200"/>
            </a:xfrm>
            <a:prstGeom prst="rect">
              <a:avLst/>
            </a:prstGeom>
            <a:noFill/>
            <a:ln>
              <a:noFill/>
            </a:ln>
          </p:spPr>
        </p:pic>
        <p:pic>
          <p:nvPicPr>
            <p:cNvPr id="334" name="Google Shape;334;p18"/>
            <p:cNvPicPr preferRelativeResize="0"/>
            <p:nvPr/>
          </p:nvPicPr>
          <p:blipFill>
            <a:blip r:embed="rId5">
              <a:alphaModFix/>
            </a:blip>
            <a:stretch>
              <a:fillRect/>
            </a:stretch>
          </p:blipFill>
          <p:spPr>
            <a:xfrm>
              <a:off x="25543942" y="1951664"/>
              <a:ext cx="3657600" cy="2743200"/>
            </a:xfrm>
            <a:prstGeom prst="rect">
              <a:avLst/>
            </a:prstGeom>
            <a:noFill/>
            <a:ln>
              <a:noFill/>
            </a:ln>
          </p:spPr>
        </p:pic>
        <p:pic>
          <p:nvPicPr>
            <p:cNvPr id="335" name="Google Shape;335;p18"/>
            <p:cNvPicPr preferRelativeResize="0"/>
            <p:nvPr/>
          </p:nvPicPr>
          <p:blipFill>
            <a:blip r:embed="rId6">
              <a:alphaModFix/>
            </a:blip>
            <a:stretch>
              <a:fillRect/>
            </a:stretch>
          </p:blipFill>
          <p:spPr>
            <a:xfrm>
              <a:off x="25543942" y="4953314"/>
              <a:ext cx="3657601" cy="2743200"/>
            </a:xfrm>
            <a:prstGeom prst="rect">
              <a:avLst/>
            </a:prstGeom>
            <a:noFill/>
            <a:ln>
              <a:noFill/>
            </a:ln>
          </p:spPr>
        </p:pic>
        <p:pic>
          <p:nvPicPr>
            <p:cNvPr id="336" name="Google Shape;336;p18"/>
            <p:cNvPicPr preferRelativeResize="0"/>
            <p:nvPr/>
          </p:nvPicPr>
          <p:blipFill>
            <a:blip r:embed="rId7">
              <a:alphaModFix/>
            </a:blip>
            <a:stretch>
              <a:fillRect/>
            </a:stretch>
          </p:blipFill>
          <p:spPr>
            <a:xfrm>
              <a:off x="21801268" y="1951664"/>
              <a:ext cx="3657601" cy="2743200"/>
            </a:xfrm>
            <a:prstGeom prst="rect">
              <a:avLst/>
            </a:prstGeom>
            <a:noFill/>
            <a:ln>
              <a:noFill/>
            </a:ln>
          </p:spPr>
        </p:pic>
        <p:pic>
          <p:nvPicPr>
            <p:cNvPr id="337" name="Google Shape;337;p18"/>
            <p:cNvPicPr preferRelativeResize="0"/>
            <p:nvPr/>
          </p:nvPicPr>
          <p:blipFill>
            <a:blip r:embed="rId8">
              <a:alphaModFix/>
            </a:blip>
            <a:stretch>
              <a:fillRect/>
            </a:stretch>
          </p:blipFill>
          <p:spPr>
            <a:xfrm>
              <a:off x="21801268" y="7960639"/>
              <a:ext cx="3657601" cy="2743200"/>
            </a:xfrm>
            <a:prstGeom prst="rect">
              <a:avLst/>
            </a:prstGeom>
            <a:noFill/>
            <a:ln>
              <a:noFill/>
            </a:ln>
          </p:spPr>
        </p:pic>
        <p:pic>
          <p:nvPicPr>
            <p:cNvPr id="338" name="Google Shape;338;p18"/>
            <p:cNvPicPr preferRelativeResize="0"/>
            <p:nvPr/>
          </p:nvPicPr>
          <p:blipFill>
            <a:blip r:embed="rId9">
              <a:alphaModFix/>
            </a:blip>
            <a:stretch>
              <a:fillRect/>
            </a:stretch>
          </p:blipFill>
          <p:spPr>
            <a:xfrm>
              <a:off x="18104814" y="1951664"/>
              <a:ext cx="3657600" cy="2743200"/>
            </a:xfrm>
            <a:prstGeom prst="rect">
              <a:avLst/>
            </a:prstGeom>
            <a:noFill/>
            <a:ln>
              <a:noFill/>
            </a:ln>
          </p:spPr>
        </p:pic>
        <p:pic>
          <p:nvPicPr>
            <p:cNvPr id="339" name="Google Shape;339;p18"/>
            <p:cNvPicPr preferRelativeResize="0"/>
            <p:nvPr/>
          </p:nvPicPr>
          <p:blipFill>
            <a:blip r:embed="rId10">
              <a:alphaModFix/>
            </a:blip>
            <a:stretch>
              <a:fillRect/>
            </a:stretch>
          </p:blipFill>
          <p:spPr>
            <a:xfrm>
              <a:off x="18104814" y="4953314"/>
              <a:ext cx="3657600" cy="2743200"/>
            </a:xfrm>
            <a:prstGeom prst="rect">
              <a:avLst/>
            </a:prstGeom>
            <a:noFill/>
            <a:ln>
              <a:noFill/>
            </a:ln>
          </p:spPr>
        </p:pic>
        <p:pic>
          <p:nvPicPr>
            <p:cNvPr id="340" name="Google Shape;340;p18"/>
            <p:cNvPicPr preferRelativeResize="0"/>
            <p:nvPr/>
          </p:nvPicPr>
          <p:blipFill>
            <a:blip r:embed="rId11">
              <a:alphaModFix/>
            </a:blip>
            <a:stretch>
              <a:fillRect/>
            </a:stretch>
          </p:blipFill>
          <p:spPr>
            <a:xfrm>
              <a:off x="21801268" y="4953314"/>
              <a:ext cx="3657600" cy="2743200"/>
            </a:xfrm>
            <a:prstGeom prst="rect">
              <a:avLst/>
            </a:prstGeom>
            <a:noFill/>
            <a:ln>
              <a:noFill/>
            </a:ln>
          </p:spPr>
        </p:pic>
        <p:pic>
          <p:nvPicPr>
            <p:cNvPr id="341" name="Google Shape;341;p18"/>
            <p:cNvPicPr preferRelativeResize="0"/>
            <p:nvPr/>
          </p:nvPicPr>
          <p:blipFill>
            <a:blip r:embed="rId12">
              <a:alphaModFix/>
            </a:blip>
            <a:stretch>
              <a:fillRect/>
            </a:stretch>
          </p:blipFill>
          <p:spPr>
            <a:xfrm>
              <a:off x="18104814" y="7960639"/>
              <a:ext cx="3657600" cy="2743200"/>
            </a:xfrm>
            <a:prstGeom prst="rect">
              <a:avLst/>
            </a:prstGeom>
            <a:noFill/>
            <a:ln>
              <a:noFill/>
            </a:ln>
          </p:spPr>
        </p:pic>
      </p:grpSp>
      <p:sp>
        <p:nvSpPr>
          <p:cNvPr id="342" name="Google Shape;342;p18"/>
          <p:cNvSpPr txBox="1"/>
          <p:nvPr/>
        </p:nvSpPr>
        <p:spPr>
          <a:xfrm>
            <a:off x="24176900" y="9326706"/>
            <a:ext cx="849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latin typeface="Calibri"/>
                <a:ea typeface="Calibri"/>
                <a:cs typeface="Calibri"/>
                <a:sym typeface="Calibri"/>
              </a:rPr>
              <a:t>[Top3 Correlations on Positive, N</a:t>
            </a:r>
            <a:r>
              <a:rPr lang="en" sz="2800">
                <a:latin typeface="Calibri"/>
                <a:ea typeface="Calibri"/>
                <a:cs typeface="Calibri"/>
                <a:sym typeface="Calibri"/>
              </a:rPr>
              <a:t>eutral</a:t>
            </a:r>
            <a:r>
              <a:rPr lang="en" sz="2800">
                <a:latin typeface="Calibri"/>
                <a:ea typeface="Calibri"/>
                <a:cs typeface="Calibri"/>
                <a:sym typeface="Calibri"/>
              </a:rPr>
              <a:t>, and Negative]</a:t>
            </a:r>
            <a:endParaRPr sz="2800">
              <a:latin typeface="Calibri"/>
              <a:ea typeface="Calibri"/>
              <a:cs typeface="Calibri"/>
              <a:sym typeface="Calibri"/>
            </a:endParaRPr>
          </a:p>
        </p:txBody>
      </p:sp>
      <p:cxnSp>
        <p:nvCxnSpPr>
          <p:cNvPr id="343" name="Google Shape;343;p18"/>
          <p:cNvCxnSpPr/>
          <p:nvPr/>
        </p:nvCxnSpPr>
        <p:spPr>
          <a:xfrm>
            <a:off x="-16496" y="3115234"/>
            <a:ext cx="32975100" cy="0"/>
          </a:xfrm>
          <a:prstGeom prst="straightConnector1">
            <a:avLst/>
          </a:prstGeom>
          <a:noFill/>
          <a:ln cap="flat" cmpd="sng" w="228600">
            <a:solidFill>
              <a:srgbClr val="60089C"/>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19"/>
          <p:cNvGrpSpPr/>
          <p:nvPr/>
        </p:nvGrpSpPr>
        <p:grpSpPr>
          <a:xfrm>
            <a:off x="1007639" y="712214"/>
            <a:ext cx="11096728" cy="8749347"/>
            <a:chOff x="18104814" y="1951664"/>
            <a:chExt cx="11096728" cy="8749347"/>
          </a:xfrm>
        </p:grpSpPr>
        <p:pic>
          <p:nvPicPr>
            <p:cNvPr id="349" name="Google Shape;349;p19"/>
            <p:cNvPicPr preferRelativeResize="0"/>
            <p:nvPr/>
          </p:nvPicPr>
          <p:blipFill>
            <a:blip r:embed="rId3">
              <a:alphaModFix/>
            </a:blip>
            <a:stretch>
              <a:fillRect/>
            </a:stretch>
          </p:blipFill>
          <p:spPr>
            <a:xfrm>
              <a:off x="18104814" y="7957812"/>
              <a:ext cx="3657600" cy="2743200"/>
            </a:xfrm>
            <a:prstGeom prst="rect">
              <a:avLst/>
            </a:prstGeom>
            <a:noFill/>
            <a:ln>
              <a:noFill/>
            </a:ln>
          </p:spPr>
        </p:pic>
        <p:pic>
          <p:nvPicPr>
            <p:cNvPr id="350" name="Google Shape;350;p19"/>
            <p:cNvPicPr preferRelativeResize="0"/>
            <p:nvPr/>
          </p:nvPicPr>
          <p:blipFill>
            <a:blip r:embed="rId4">
              <a:alphaModFix/>
            </a:blip>
            <a:stretch>
              <a:fillRect/>
            </a:stretch>
          </p:blipFill>
          <p:spPr>
            <a:xfrm>
              <a:off x="25543942" y="7957812"/>
              <a:ext cx="3657601" cy="2743200"/>
            </a:xfrm>
            <a:prstGeom prst="rect">
              <a:avLst/>
            </a:prstGeom>
            <a:noFill/>
            <a:ln>
              <a:noFill/>
            </a:ln>
          </p:spPr>
        </p:pic>
        <p:pic>
          <p:nvPicPr>
            <p:cNvPr id="351" name="Google Shape;351;p19"/>
            <p:cNvPicPr preferRelativeResize="0"/>
            <p:nvPr/>
          </p:nvPicPr>
          <p:blipFill>
            <a:blip r:embed="rId5">
              <a:alphaModFix/>
            </a:blip>
            <a:stretch>
              <a:fillRect/>
            </a:stretch>
          </p:blipFill>
          <p:spPr>
            <a:xfrm>
              <a:off x="25543942" y="1951664"/>
              <a:ext cx="3657600" cy="2743200"/>
            </a:xfrm>
            <a:prstGeom prst="rect">
              <a:avLst/>
            </a:prstGeom>
            <a:noFill/>
            <a:ln>
              <a:noFill/>
            </a:ln>
          </p:spPr>
        </p:pic>
        <p:pic>
          <p:nvPicPr>
            <p:cNvPr id="352" name="Google Shape;352;p19"/>
            <p:cNvPicPr preferRelativeResize="0"/>
            <p:nvPr/>
          </p:nvPicPr>
          <p:blipFill>
            <a:blip r:embed="rId6">
              <a:alphaModFix/>
            </a:blip>
            <a:stretch>
              <a:fillRect/>
            </a:stretch>
          </p:blipFill>
          <p:spPr>
            <a:xfrm>
              <a:off x="25543942" y="4953314"/>
              <a:ext cx="3657601" cy="2743200"/>
            </a:xfrm>
            <a:prstGeom prst="rect">
              <a:avLst/>
            </a:prstGeom>
            <a:noFill/>
            <a:ln>
              <a:noFill/>
            </a:ln>
          </p:spPr>
        </p:pic>
        <p:pic>
          <p:nvPicPr>
            <p:cNvPr id="353" name="Google Shape;353;p19"/>
            <p:cNvPicPr preferRelativeResize="0"/>
            <p:nvPr/>
          </p:nvPicPr>
          <p:blipFill>
            <a:blip r:embed="rId7">
              <a:alphaModFix/>
            </a:blip>
            <a:stretch>
              <a:fillRect/>
            </a:stretch>
          </p:blipFill>
          <p:spPr>
            <a:xfrm>
              <a:off x="21824378" y="1951664"/>
              <a:ext cx="3657601" cy="2743200"/>
            </a:xfrm>
            <a:prstGeom prst="rect">
              <a:avLst/>
            </a:prstGeom>
            <a:noFill/>
            <a:ln>
              <a:noFill/>
            </a:ln>
          </p:spPr>
        </p:pic>
        <p:pic>
          <p:nvPicPr>
            <p:cNvPr id="354" name="Google Shape;354;p19"/>
            <p:cNvPicPr preferRelativeResize="0"/>
            <p:nvPr/>
          </p:nvPicPr>
          <p:blipFill>
            <a:blip r:embed="rId8">
              <a:alphaModFix/>
            </a:blip>
            <a:stretch>
              <a:fillRect/>
            </a:stretch>
          </p:blipFill>
          <p:spPr>
            <a:xfrm>
              <a:off x="21824378" y="7957812"/>
              <a:ext cx="3657601" cy="2743200"/>
            </a:xfrm>
            <a:prstGeom prst="rect">
              <a:avLst/>
            </a:prstGeom>
            <a:noFill/>
            <a:ln>
              <a:noFill/>
            </a:ln>
          </p:spPr>
        </p:pic>
        <p:pic>
          <p:nvPicPr>
            <p:cNvPr id="355" name="Google Shape;355;p19"/>
            <p:cNvPicPr preferRelativeResize="0"/>
            <p:nvPr/>
          </p:nvPicPr>
          <p:blipFill>
            <a:blip r:embed="rId9">
              <a:alphaModFix/>
            </a:blip>
            <a:stretch>
              <a:fillRect/>
            </a:stretch>
          </p:blipFill>
          <p:spPr>
            <a:xfrm>
              <a:off x="18104814" y="1951664"/>
              <a:ext cx="3657600" cy="2743200"/>
            </a:xfrm>
            <a:prstGeom prst="rect">
              <a:avLst/>
            </a:prstGeom>
            <a:noFill/>
            <a:ln>
              <a:noFill/>
            </a:ln>
          </p:spPr>
        </p:pic>
        <p:pic>
          <p:nvPicPr>
            <p:cNvPr id="356" name="Google Shape;356;p19"/>
            <p:cNvPicPr preferRelativeResize="0"/>
            <p:nvPr/>
          </p:nvPicPr>
          <p:blipFill>
            <a:blip r:embed="rId10">
              <a:alphaModFix/>
            </a:blip>
            <a:stretch>
              <a:fillRect/>
            </a:stretch>
          </p:blipFill>
          <p:spPr>
            <a:xfrm>
              <a:off x="18104814" y="4953314"/>
              <a:ext cx="3657600" cy="2743200"/>
            </a:xfrm>
            <a:prstGeom prst="rect">
              <a:avLst/>
            </a:prstGeom>
            <a:noFill/>
            <a:ln>
              <a:noFill/>
            </a:ln>
          </p:spPr>
        </p:pic>
        <p:pic>
          <p:nvPicPr>
            <p:cNvPr id="357" name="Google Shape;357;p19"/>
            <p:cNvPicPr preferRelativeResize="0"/>
            <p:nvPr/>
          </p:nvPicPr>
          <p:blipFill>
            <a:blip r:embed="rId11">
              <a:alphaModFix/>
            </a:blip>
            <a:stretch>
              <a:fillRect/>
            </a:stretch>
          </p:blipFill>
          <p:spPr>
            <a:xfrm>
              <a:off x="21824378" y="4953314"/>
              <a:ext cx="3657600" cy="27432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