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4" r:id="rId1"/>
  </p:sldMasterIdLst>
  <p:notesMasterIdLst>
    <p:notesMasterId r:id="rId23"/>
  </p:notesMasterIdLst>
  <p:sldIdLst>
    <p:sldId id="512" r:id="rId2"/>
    <p:sldId id="563" r:id="rId3"/>
    <p:sldId id="564" r:id="rId4"/>
    <p:sldId id="565" r:id="rId5"/>
    <p:sldId id="566" r:id="rId6"/>
    <p:sldId id="567" r:id="rId7"/>
    <p:sldId id="568" r:id="rId8"/>
    <p:sldId id="572" r:id="rId9"/>
    <p:sldId id="573" r:id="rId10"/>
    <p:sldId id="571" r:id="rId11"/>
    <p:sldId id="574" r:id="rId12"/>
    <p:sldId id="575" r:id="rId13"/>
    <p:sldId id="576" r:id="rId14"/>
    <p:sldId id="569" r:id="rId15"/>
    <p:sldId id="570" r:id="rId16"/>
    <p:sldId id="577" r:id="rId17"/>
    <p:sldId id="578" r:id="rId18"/>
    <p:sldId id="579" r:id="rId19"/>
    <p:sldId id="580" r:id="rId20"/>
    <p:sldId id="581" r:id="rId21"/>
    <p:sldId id="582" r:id="rId22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6">
          <p15:clr>
            <a:srgbClr val="A4A3A4"/>
          </p15:clr>
        </p15:guide>
        <p15:guide id="2" pos="2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5"/>
    <a:srgbClr val="DE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4" autoAdjust="0"/>
    <p:restoredTop sz="95932" autoAdjust="0"/>
  </p:normalViewPr>
  <p:slideViewPr>
    <p:cSldViewPr snapToGrid="0">
      <p:cViewPr varScale="1">
        <p:scale>
          <a:sx n="85" d="100"/>
          <a:sy n="85" d="100"/>
        </p:scale>
        <p:origin x="1267" y="72"/>
      </p:cViewPr>
      <p:guideLst>
        <p:guide orient="horz" pos="2159"/>
        <p:guide pos="3119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-3312" y="-96"/>
      </p:cViewPr>
      <p:guideLst>
        <p:guide orient="horz" pos="3106"/>
        <p:guide pos="212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9413" cy="495300"/>
          </a:xfrm>
          <a:prstGeom prst="rect">
            <a:avLst/>
          </a:prstGeom>
        </p:spPr>
        <p:txBody>
          <a:bodyPr vert="horz" lIns="91434" tIns="45717" rIns="91434" bIns="45717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34" tIns="45717" rIns="91434" bIns="45717"/>
          <a:lstStyle>
            <a:lvl1pPr algn="r">
              <a:defRPr sz="1200"/>
            </a:lvl1pPr>
          </a:lstStyle>
          <a:p>
            <a:pPr lvl="0">
              <a:defRPr/>
            </a:pPr>
            <a:fld id="{F025AD99-35FA-440B-8F88-3A203730E305}" type="datetime1">
              <a:rPr lang="ko-KR" altLang="en-US"/>
              <a:pPr lvl="0">
                <a:defRPr/>
              </a:pPr>
              <a:t>2021-09-16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34" tIns="45717" rIns="91434" bIns="45717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013"/>
            <a:ext cx="2919413" cy="495300"/>
          </a:xfrm>
          <a:prstGeom prst="rect">
            <a:avLst/>
          </a:prstGeom>
        </p:spPr>
        <p:txBody>
          <a:bodyPr vert="horz" lIns="91434" tIns="45717" rIns="91434" bIns="45717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34" tIns="45717" rIns="91434" bIns="45717" anchor="b"/>
          <a:lstStyle>
            <a:lvl1pPr algn="r">
              <a:defRPr sz="1200"/>
            </a:lvl1pPr>
          </a:lstStyle>
          <a:p>
            <a:pPr lvl="0">
              <a:defRPr/>
            </a:pPr>
            <a:fld id="{61E2742E-9E8E-4922-8A9E-A443D39573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EB393BF-53B9-49A0-89B6-8DD4DA27F17D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634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EB393BF-53B9-49A0-89B6-8DD4DA27F17D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349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EB393BF-53B9-49A0-89B6-8DD4DA27F17D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849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EB393BF-53B9-49A0-89B6-8DD4DA27F17D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068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EB393BF-53B9-49A0-89B6-8DD4DA27F17D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088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EB393BF-53B9-49A0-89B6-8DD4DA27F17D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744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EB393BF-53B9-49A0-89B6-8DD4DA27F17D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147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EB393BF-53B9-49A0-89B6-8DD4DA27F17D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145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EB393BF-53B9-49A0-89B6-8DD4DA27F17D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074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EB393BF-53B9-49A0-89B6-8DD4DA27F17D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594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EB393BF-53B9-49A0-89B6-8DD4DA27F17D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3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EB393BF-53B9-49A0-89B6-8DD4DA27F17D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EB393BF-53B9-49A0-89B6-8DD4DA27F17D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174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EB393BF-53B9-49A0-89B6-8DD4DA27F17D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41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EB393BF-53B9-49A0-89B6-8DD4DA27F17D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94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EB393BF-53B9-49A0-89B6-8DD4DA27F17D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143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EB393BF-53B9-49A0-89B6-8DD4DA27F17D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408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EB393BF-53B9-49A0-89B6-8DD4DA27F17D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620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EB393BF-53B9-49A0-89B6-8DD4DA27F17D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70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014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66" userDrawn="1">
          <p15:clr>
            <a:srgbClr val="FBAE40"/>
          </p15:clr>
        </p15:guide>
        <p15:guide id="3" pos="46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_대내제안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41867" y="558800"/>
            <a:ext cx="1574800" cy="1126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9EB127F-AAFA-487F-B1B5-31CAD77C980C}"/>
              </a:ext>
            </a:extLst>
          </p:cNvPr>
          <p:cNvCxnSpPr/>
          <p:nvPr userDrawn="1"/>
        </p:nvCxnSpPr>
        <p:spPr>
          <a:xfrm>
            <a:off x="24939" y="6387932"/>
            <a:ext cx="98339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055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pos="46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523D18-4A34-4280-BE08-42E8589FA2B6}"/>
              </a:ext>
            </a:extLst>
          </p:cNvPr>
          <p:cNvCxnSpPr/>
          <p:nvPr userDrawn="1"/>
        </p:nvCxnSpPr>
        <p:spPr>
          <a:xfrm>
            <a:off x="24939" y="6387932"/>
            <a:ext cx="98339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10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_대내제안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00529" y="6530609"/>
            <a:ext cx="504946" cy="25391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1050" b="1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 </a:t>
            </a:r>
            <a:fld id="{FDEBD689-CD72-46D1-AE0B-2BB7D6B163A0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273050" y="120326"/>
            <a:ext cx="2053447" cy="2492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lang="ko-KR" altLang="en-US" sz="1800" b="1" spc="-3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algn="l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A56D066-0043-4A9F-80FC-14D028412FFD}"/>
              </a:ext>
            </a:extLst>
          </p:cNvPr>
          <p:cNvCxnSpPr/>
          <p:nvPr userDrawn="1"/>
        </p:nvCxnSpPr>
        <p:spPr>
          <a:xfrm>
            <a:off x="24939" y="6387932"/>
            <a:ext cx="98339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9F2099-8644-42C5-A623-F3306C12CC94}"/>
              </a:ext>
            </a:extLst>
          </p:cNvPr>
          <p:cNvCxnSpPr/>
          <p:nvPr userDrawn="1"/>
        </p:nvCxnSpPr>
        <p:spPr>
          <a:xfrm>
            <a:off x="24939" y="455417"/>
            <a:ext cx="98339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063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72">
          <p15:clr>
            <a:srgbClr val="FBAE40"/>
          </p15:clr>
        </p15:guide>
        <p15:guide id="4" pos="6068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white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1050" b="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45B0871-024E-4D66-9992-9CF1A2CE0446}"/>
              </a:ext>
            </a:extLst>
          </p:cNvPr>
          <p:cNvCxnSpPr/>
          <p:nvPr userDrawn="1"/>
        </p:nvCxnSpPr>
        <p:spPr>
          <a:xfrm>
            <a:off x="24939" y="6387932"/>
            <a:ext cx="98339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9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10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04" r:id="rId3"/>
    <p:sldLayoutId id="2147483711" r:id="rId4"/>
    <p:sldLayoutId id="2147483710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k.go.kr/index.j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86389" y="1015326"/>
            <a:ext cx="4663713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채용정보 </a:t>
            </a:r>
            <a:r>
              <a:rPr lang="en-US" altLang="ko-KR" sz="28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Process </a:t>
            </a: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73040" y="5842674"/>
            <a:ext cx="2140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2021.08.23 </a:t>
            </a:r>
            <a:r>
              <a:rPr lang="ko-KR" altLang="en-US" dirty="0"/>
              <a:t>이윤</a:t>
            </a:r>
            <a:r>
              <a:rPr lang="en-US" altLang="ko-KR" dirty="0"/>
              <a:t>(Profit) </a:t>
            </a:r>
            <a:r>
              <a:rPr lang="ko-KR" altLang="en-US" dirty="0"/>
              <a:t>조</a:t>
            </a:r>
            <a:endParaRPr lang="en-US" altLang="ko-KR" dirty="0"/>
          </a:p>
          <a:p>
            <a:pPr algn="r"/>
            <a:r>
              <a:rPr lang="ko-KR" altLang="en-US" dirty="0"/>
              <a:t>윤태현 이효진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F78327-CE06-4AEA-9B74-0477FEED07BC}"/>
              </a:ext>
            </a:extLst>
          </p:cNvPr>
          <p:cNvSpPr txBox="1"/>
          <p:nvPr/>
        </p:nvSpPr>
        <p:spPr>
          <a:xfrm>
            <a:off x="1604413" y="2723720"/>
            <a:ext cx="221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목차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]</a:t>
            </a:r>
          </a:p>
          <a:p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업무 개요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업무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164224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- </a:t>
            </a:r>
            <a:fld id="{FDEBD689-CD72-46D1-AE0B-2BB7D6B163A0}" type="slidenum">
              <a:rPr lang="en-US" altLang="en-US"/>
              <a:pPr lvl="0">
                <a:defRPr/>
              </a:pPr>
              <a:t>10</a:t>
            </a:fld>
            <a:r>
              <a:rPr lang="ko-KR" altLang="en-US"/>
              <a:t> </a:t>
            </a:r>
            <a:r>
              <a:rPr lang="en-US" altLang="ko-KR"/>
              <a:t>-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607780"/>
              </p:ext>
            </p:extLst>
          </p:nvPr>
        </p:nvGraphicFramePr>
        <p:xfrm>
          <a:off x="200025" y="542398"/>
          <a:ext cx="9505950" cy="5782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상위 프로세스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데이터 수집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하위 프로세스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상세정보 입력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r>
                        <a:rPr 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US" sz="1000" b="1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가져올 리스트를 보기위해 상세 클릭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상세 화면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수행 업무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0879">
                <a:tc rowSpan="3" gridSpan="4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상세검색 클릭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공고 리스트 개수를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50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개로 지정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2875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제목 1"/>
          <p:cNvSpPr txBox="1"/>
          <p:nvPr/>
        </p:nvSpPr>
        <p:spPr>
          <a:xfrm>
            <a:off x="273050" y="107977"/>
            <a:ext cx="38472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800" b="1" kern="1200" spc="-30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/>
              <a:t>상세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7A0518-7DF4-46E8-9571-89C1C501E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09" y="1502372"/>
            <a:ext cx="3119303" cy="3853256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39D2688A-2572-461F-AD33-0698B08B88E3}"/>
              </a:ext>
            </a:extLst>
          </p:cNvPr>
          <p:cNvGrpSpPr/>
          <p:nvPr/>
        </p:nvGrpSpPr>
        <p:grpSpPr>
          <a:xfrm>
            <a:off x="1256271" y="3670932"/>
            <a:ext cx="560956" cy="354672"/>
            <a:chOff x="761337" y="2029222"/>
            <a:chExt cx="622990" cy="383438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731AC5C-3E78-4A56-B240-3AA59CF0C2A8}"/>
                </a:ext>
              </a:extLst>
            </p:cNvPr>
            <p:cNvSpPr/>
            <p:nvPr/>
          </p:nvSpPr>
          <p:spPr>
            <a:xfrm>
              <a:off x="761337" y="2029222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>
                  <a:solidFill>
                    <a:schemeClr val="lt1"/>
                  </a:solidFill>
                </a:rPr>
                <a:t>1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FA6025C-8075-47EF-B687-305291CEC262}"/>
                </a:ext>
              </a:extLst>
            </p:cNvPr>
            <p:cNvSpPr/>
            <p:nvPr/>
          </p:nvSpPr>
          <p:spPr>
            <a:xfrm>
              <a:off x="892307" y="2191399"/>
              <a:ext cx="492020" cy="221261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DBC68C0-BAE4-462D-AB37-B4A329E42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10" y="4675732"/>
            <a:ext cx="6011681" cy="1422236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E858DF-623E-4B1E-AA64-141940615B7F}"/>
              </a:ext>
            </a:extLst>
          </p:cNvPr>
          <p:cNvGrpSpPr/>
          <p:nvPr/>
        </p:nvGrpSpPr>
        <p:grpSpPr>
          <a:xfrm>
            <a:off x="4389083" y="5355628"/>
            <a:ext cx="816391" cy="742340"/>
            <a:chOff x="-241703" y="-447383"/>
            <a:chExt cx="925219" cy="83185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7D7B237-25AF-4881-B17A-CA7713B74C0B}"/>
                </a:ext>
              </a:extLst>
            </p:cNvPr>
            <p:cNvSpPr/>
            <p:nvPr/>
          </p:nvSpPr>
          <p:spPr>
            <a:xfrm>
              <a:off x="-78399" y="-231357"/>
              <a:ext cx="761915" cy="615827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D91F194-FDCC-48E6-B170-FD394F76A56D}"/>
                </a:ext>
              </a:extLst>
            </p:cNvPr>
            <p:cNvSpPr/>
            <p:nvPr/>
          </p:nvSpPr>
          <p:spPr>
            <a:xfrm>
              <a:off x="-241703" y="-447383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/>
                <a:t>2</a:t>
              </a:r>
              <a:endParaRPr lang="en-US" altLang="ko-KR" sz="1500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89416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- </a:t>
            </a:r>
            <a:fld id="{FDEBD689-CD72-46D1-AE0B-2BB7D6B163A0}" type="slidenum">
              <a:rPr lang="en-US" altLang="en-US"/>
              <a:pPr lvl="0">
                <a:defRPr/>
              </a:pPr>
              <a:t>11</a:t>
            </a:fld>
            <a:r>
              <a:rPr lang="ko-KR" altLang="en-US"/>
              <a:t> </a:t>
            </a:r>
            <a:r>
              <a:rPr lang="en-US" altLang="ko-KR"/>
              <a:t>-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00025" y="542398"/>
          <a:ext cx="9505950" cy="5782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상위 프로세스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데이터 수집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하위 프로세스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채용사이트 접속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r>
                        <a:rPr 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US" sz="1000" b="1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url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을 이용하여 사이트 접속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잡코리아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상세 화면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수행 업무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0879">
                <a:tc rowSpan="3"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잡코리아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 접속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(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url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비고 란 참고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)</a:t>
                      </a: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2875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잡코리아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algn="l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j-cs"/>
                        </a:rPr>
                        <a:t>https://www.jobkorea.co.kr/</a:t>
                      </a: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제목 1"/>
          <p:cNvSpPr txBox="1"/>
          <p:nvPr/>
        </p:nvSpPr>
        <p:spPr>
          <a:xfrm>
            <a:off x="273050" y="107977"/>
            <a:ext cx="38472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800" b="1" kern="1200" spc="-30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/>
              <a:t>상세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F83B9F-1DA0-4291-B1C5-EBD771FDB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36" b="8922"/>
          <a:stretch/>
        </p:blipFill>
        <p:spPr>
          <a:xfrm>
            <a:off x="165300" y="2107301"/>
            <a:ext cx="6818501" cy="3436973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6DE4C92-7F26-4C09-8D23-3BD86BBEE193}"/>
              </a:ext>
            </a:extLst>
          </p:cNvPr>
          <p:cNvGrpSpPr/>
          <p:nvPr/>
        </p:nvGrpSpPr>
        <p:grpSpPr>
          <a:xfrm>
            <a:off x="692494" y="2156360"/>
            <a:ext cx="4768551" cy="311942"/>
            <a:chOff x="657771" y="2527433"/>
            <a:chExt cx="4768551" cy="311942"/>
          </a:xfrm>
        </p:grpSpPr>
        <p:sp>
          <p:nvSpPr>
            <p:cNvPr id="43" name="직사각형 42"/>
            <p:cNvSpPr/>
            <p:nvPr/>
          </p:nvSpPr>
          <p:spPr>
            <a:xfrm>
              <a:off x="788740" y="2689611"/>
              <a:ext cx="4637582" cy="149764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657771" y="2527433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>
                  <a:solidFill>
                    <a:schemeClr val="lt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44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- </a:t>
            </a:r>
            <a:fld id="{FDEBD689-CD72-46D1-AE0B-2BB7D6B163A0}" type="slidenum">
              <a:rPr lang="en-US" altLang="en-US"/>
              <a:pPr lvl="0">
                <a:defRPr/>
              </a:pPr>
              <a:t>12</a:t>
            </a:fld>
            <a:r>
              <a:rPr lang="ko-KR" altLang="en-US"/>
              <a:t> </a:t>
            </a:r>
            <a:r>
              <a:rPr lang="en-US" altLang="ko-KR"/>
              <a:t>-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00025" y="542398"/>
          <a:ext cx="9505950" cy="5782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상위 프로세스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데이터 수집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하위 프로세스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상세정보 입력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r>
                        <a:rPr 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US" sz="1000" b="1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검색창에 키워드 입력 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검색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’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클릭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상세 화면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수행 업무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0879">
                <a:tc rowSpan="3"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검색창에 키워드 입력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검색 버튼 클릭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2875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제목 1"/>
          <p:cNvSpPr txBox="1"/>
          <p:nvPr/>
        </p:nvSpPr>
        <p:spPr>
          <a:xfrm>
            <a:off x="273050" y="107977"/>
            <a:ext cx="38472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800" b="1" kern="1200" spc="-30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/>
              <a:t>상세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873A0F-0D55-4860-834A-289F578103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76"/>
          <a:stretch/>
        </p:blipFill>
        <p:spPr>
          <a:xfrm>
            <a:off x="256376" y="2139174"/>
            <a:ext cx="6712833" cy="3486123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2D64AF1-AAF6-4496-A308-0332860F4BAA}"/>
              </a:ext>
            </a:extLst>
          </p:cNvPr>
          <p:cNvGrpSpPr/>
          <p:nvPr/>
        </p:nvGrpSpPr>
        <p:grpSpPr>
          <a:xfrm>
            <a:off x="2242003" y="2481702"/>
            <a:ext cx="1657772" cy="459334"/>
            <a:chOff x="761337" y="2029222"/>
            <a:chExt cx="1657772" cy="459334"/>
          </a:xfrm>
        </p:grpSpPr>
        <p:sp>
          <p:nvSpPr>
            <p:cNvPr id="43" name="직사각형 42"/>
            <p:cNvSpPr/>
            <p:nvPr/>
          </p:nvSpPr>
          <p:spPr>
            <a:xfrm>
              <a:off x="892306" y="2191399"/>
              <a:ext cx="1526803" cy="297157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761337" y="2029222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>
                  <a:solidFill>
                    <a:schemeClr val="lt1"/>
                  </a:solidFill>
                </a:rPr>
                <a:t>1</a:t>
              </a: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7AAC7EE1-C36E-4659-A201-BD312BA0076A}"/>
              </a:ext>
            </a:extLst>
          </p:cNvPr>
          <p:cNvSpPr/>
          <p:nvPr/>
        </p:nvSpPr>
        <p:spPr>
          <a:xfrm>
            <a:off x="4100194" y="2535865"/>
            <a:ext cx="216027" cy="216027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229D15-6442-462B-9657-D1F63EBEEE70}"/>
              </a:ext>
            </a:extLst>
          </p:cNvPr>
          <p:cNvSpPr/>
          <p:nvPr/>
        </p:nvSpPr>
        <p:spPr>
          <a:xfrm>
            <a:off x="4257103" y="2643879"/>
            <a:ext cx="268387" cy="297157"/>
          </a:xfrm>
          <a:prstGeom prst="rect">
            <a:avLst/>
          </a:prstGeom>
          <a:solidFill>
            <a:srgbClr val="FF0000">
              <a:alpha val="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70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- </a:t>
            </a:r>
            <a:fld id="{FDEBD689-CD72-46D1-AE0B-2BB7D6B163A0}" type="slidenum">
              <a:rPr lang="en-US" altLang="en-US"/>
              <a:pPr lvl="0">
                <a:defRPr/>
              </a:pPr>
              <a:t>13</a:t>
            </a:fld>
            <a:r>
              <a:rPr lang="ko-KR" altLang="en-US"/>
              <a:t> </a:t>
            </a:r>
            <a:r>
              <a:rPr lang="en-US" altLang="ko-KR"/>
              <a:t>-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1504"/>
              </p:ext>
            </p:extLst>
          </p:nvPr>
        </p:nvGraphicFramePr>
        <p:xfrm>
          <a:off x="200025" y="542398"/>
          <a:ext cx="9505950" cy="5782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상위 프로세스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데이터 수집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하위 프로세스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상세정보 입력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r>
                        <a:rPr 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US" sz="1000" b="1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가져올 리스트를 보기위해 상세 클릭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상세 화면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수행 업무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0879">
                <a:tc rowSpan="3" gridSpan="4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버튼 클릭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2875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제목 1"/>
          <p:cNvSpPr txBox="1"/>
          <p:nvPr/>
        </p:nvSpPr>
        <p:spPr>
          <a:xfrm>
            <a:off x="273050" y="107977"/>
            <a:ext cx="38472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800" b="1" kern="1200" spc="-30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/>
              <a:t>상세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D74C1A-CA45-4C6C-8AD0-A9EBEA0F5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1788649"/>
            <a:ext cx="6685056" cy="530617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39D2688A-2572-461F-AD33-0698B08B88E3}"/>
              </a:ext>
            </a:extLst>
          </p:cNvPr>
          <p:cNvGrpSpPr/>
          <p:nvPr/>
        </p:nvGrpSpPr>
        <p:grpSpPr>
          <a:xfrm>
            <a:off x="6563012" y="1882515"/>
            <a:ext cx="346998" cy="373450"/>
            <a:chOff x="761337" y="2029222"/>
            <a:chExt cx="346998" cy="37345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FA6025C-8075-47EF-B687-305291CEC262}"/>
                </a:ext>
              </a:extLst>
            </p:cNvPr>
            <p:cNvSpPr/>
            <p:nvPr/>
          </p:nvSpPr>
          <p:spPr>
            <a:xfrm>
              <a:off x="892307" y="2191400"/>
              <a:ext cx="216028" cy="211272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731AC5C-3E78-4A56-B240-3AA59CF0C2A8}"/>
                </a:ext>
              </a:extLst>
            </p:cNvPr>
            <p:cNvSpPr/>
            <p:nvPr/>
          </p:nvSpPr>
          <p:spPr>
            <a:xfrm>
              <a:off x="761337" y="2029222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>
                  <a:solidFill>
                    <a:schemeClr val="lt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88546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- </a:t>
            </a:r>
            <a:fld id="{FDEBD689-CD72-46D1-AE0B-2BB7D6B163A0}" type="slidenum">
              <a:rPr lang="en-US" altLang="en-US"/>
              <a:pPr lvl="0">
                <a:defRPr/>
              </a:pPr>
              <a:t>14</a:t>
            </a:fld>
            <a:r>
              <a:rPr lang="ko-KR" altLang="en-US"/>
              <a:t> </a:t>
            </a:r>
            <a:r>
              <a:rPr lang="en-US" altLang="ko-KR"/>
              <a:t>-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655706"/>
              </p:ext>
            </p:extLst>
          </p:nvPr>
        </p:nvGraphicFramePr>
        <p:xfrm>
          <a:off x="200025" y="542398"/>
          <a:ext cx="9505950" cy="57661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6146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상위 프로세스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u="none" strike="noStrike" dirty="0">
                          <a:effectLst/>
                        </a:rPr>
                        <a:t>텍스트 추출 및 </a:t>
                      </a:r>
                      <a:r>
                        <a:rPr lang="en-US" altLang="ko-KR" sz="1000" u="none" strike="noStrike" dirty="0">
                          <a:effectLst/>
                        </a:rPr>
                        <a:t>Excel</a:t>
                      </a:r>
                      <a:r>
                        <a:rPr lang="ko-KR" altLang="en-US" sz="1000" u="none" strike="noStrike" dirty="0">
                          <a:effectLst/>
                        </a:rPr>
                        <a:t> 생성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하위 프로세스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사이트별 데이터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스크래핑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 및 데이터 추출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146"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r>
                        <a:rPr 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US" sz="1000" b="1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사이트 데이터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스크래핑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 및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Selector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편집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1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146"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상세 화면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수행 업무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2957">
                <a:tc rowSpan="3" gridSpan="4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데이터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스크래핑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 액티비티 사용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가져올 데이터와 컬럼명을 입력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데이터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스크래핑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 액티비티의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Selector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편집을 사용하여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title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부분 수정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비고 참고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)</a:t>
                      </a:r>
                    </a:p>
                  </a:txBody>
                  <a:tcPr marL="177097" marR="177097" marT="88549" marB="88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146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6404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j-cs"/>
                        </a:rPr>
                        <a:t>키워드 부분은 앞에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j-cs"/>
                        </a:rPr>
                        <a:t>Input Dialog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j-cs"/>
                        </a:rPr>
                        <a:t>에서 출력한 변수 입력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j-cs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j-cs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j-cs"/>
                        </a:rPr>
                        <a:t>건수 부분 매일 바뀌기 때문에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j-cs"/>
                        </a:rPr>
                        <a:t>*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j-cs"/>
                        </a:rPr>
                        <a:t>입력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제목 1"/>
          <p:cNvSpPr txBox="1"/>
          <p:nvPr/>
        </p:nvSpPr>
        <p:spPr>
          <a:xfrm>
            <a:off x="273050" y="107977"/>
            <a:ext cx="38472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800" b="1" kern="1200" spc="-30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/>
              <a:t>상세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27D124-B79D-4862-8592-DEEA817A5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39" y="1474870"/>
            <a:ext cx="638264" cy="905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553E24-B5AC-4AC3-BDC7-6027FF4D4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50" y="2486909"/>
            <a:ext cx="2676921" cy="25602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B29FBCB-4374-478F-ACEA-57AD80EFA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6922" y="1474870"/>
            <a:ext cx="3959109" cy="3572274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A50F3F-3225-46FA-85AB-306DA36F1D1D}"/>
              </a:ext>
            </a:extLst>
          </p:cNvPr>
          <p:cNvGrpSpPr/>
          <p:nvPr/>
        </p:nvGrpSpPr>
        <p:grpSpPr>
          <a:xfrm>
            <a:off x="148017" y="1268861"/>
            <a:ext cx="892218" cy="1111010"/>
            <a:chOff x="761337" y="2029222"/>
            <a:chExt cx="892218" cy="111101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E5BB4C-31A3-4E91-9B6C-9C2D2D6003BA}"/>
                </a:ext>
              </a:extLst>
            </p:cNvPr>
            <p:cNvSpPr/>
            <p:nvPr/>
          </p:nvSpPr>
          <p:spPr>
            <a:xfrm>
              <a:off x="892306" y="2191399"/>
              <a:ext cx="761249" cy="948833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1770B38-58E4-407B-8E13-FAC4C7C3BFFD}"/>
                </a:ext>
              </a:extLst>
            </p:cNvPr>
            <p:cNvSpPr/>
            <p:nvPr/>
          </p:nvSpPr>
          <p:spPr>
            <a:xfrm>
              <a:off x="761337" y="2029222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>
                  <a:solidFill>
                    <a:schemeClr val="lt1"/>
                  </a:solidFill>
                </a:rPr>
                <a:t>1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25B197C-169A-408D-B54A-06804F478652}"/>
              </a:ext>
            </a:extLst>
          </p:cNvPr>
          <p:cNvGrpSpPr/>
          <p:nvPr/>
        </p:nvGrpSpPr>
        <p:grpSpPr>
          <a:xfrm>
            <a:off x="148017" y="2317990"/>
            <a:ext cx="2801954" cy="2729154"/>
            <a:chOff x="761337" y="2029222"/>
            <a:chExt cx="2801954" cy="272915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8836645-5697-436D-8D0E-A1E99D6579ED}"/>
                </a:ext>
              </a:extLst>
            </p:cNvPr>
            <p:cNvSpPr/>
            <p:nvPr/>
          </p:nvSpPr>
          <p:spPr>
            <a:xfrm>
              <a:off x="892306" y="2191399"/>
              <a:ext cx="2670985" cy="2566977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8A3C62F-6C34-4B48-A368-9445BA58193A}"/>
                </a:ext>
              </a:extLst>
            </p:cNvPr>
            <p:cNvSpPr/>
            <p:nvPr/>
          </p:nvSpPr>
          <p:spPr>
            <a:xfrm>
              <a:off x="761337" y="2029222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/>
                <a:t>2</a:t>
              </a:r>
              <a:endParaRPr lang="en-US" altLang="ko-KR" sz="15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491B8A2-70F6-45B0-B0A7-F2120BC0B66E}"/>
              </a:ext>
            </a:extLst>
          </p:cNvPr>
          <p:cNvGrpSpPr/>
          <p:nvPr/>
        </p:nvGrpSpPr>
        <p:grpSpPr>
          <a:xfrm>
            <a:off x="2917629" y="2480167"/>
            <a:ext cx="2769612" cy="422036"/>
            <a:chOff x="761337" y="2029222"/>
            <a:chExt cx="2769612" cy="4220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A5049CF-D309-4A98-82BB-70C04EE254E2}"/>
                </a:ext>
              </a:extLst>
            </p:cNvPr>
            <p:cNvSpPr/>
            <p:nvPr/>
          </p:nvSpPr>
          <p:spPr>
            <a:xfrm>
              <a:off x="892306" y="2191399"/>
              <a:ext cx="2638643" cy="259859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0E270D-CC01-4BA7-88EC-0713729CCF62}"/>
                </a:ext>
              </a:extLst>
            </p:cNvPr>
            <p:cNvSpPr/>
            <p:nvPr/>
          </p:nvSpPr>
          <p:spPr>
            <a:xfrm>
              <a:off x="761337" y="2029222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>
                  <a:solidFill>
                    <a:schemeClr val="lt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38762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- </a:t>
            </a:r>
            <a:fld id="{FDEBD689-CD72-46D1-AE0B-2BB7D6B163A0}" type="slidenum">
              <a:rPr lang="en-US" altLang="en-US"/>
              <a:pPr lvl="0">
                <a:defRPr/>
              </a:pPr>
              <a:t>15</a:t>
            </a:fld>
            <a:r>
              <a:rPr lang="ko-KR" altLang="en-US"/>
              <a:t> </a:t>
            </a:r>
            <a:r>
              <a:rPr lang="en-US" altLang="ko-KR"/>
              <a:t>-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76042"/>
              </p:ext>
            </p:extLst>
          </p:nvPr>
        </p:nvGraphicFramePr>
        <p:xfrm>
          <a:off x="200025" y="542399"/>
          <a:ext cx="9505950" cy="5773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0766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상위 프로세스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u="none" strike="noStrike" dirty="0">
                          <a:effectLst/>
                        </a:rPr>
                        <a:t>텍스트 추출 및 </a:t>
                      </a:r>
                      <a:r>
                        <a:rPr lang="en-US" altLang="ko-KR" sz="1000" u="none" strike="noStrike" dirty="0">
                          <a:effectLst/>
                        </a:rPr>
                        <a:t>Excel </a:t>
                      </a:r>
                      <a:r>
                        <a:rPr lang="ko-KR" altLang="en-US" sz="1000" u="none" strike="noStrike" dirty="0">
                          <a:effectLst/>
                        </a:rPr>
                        <a:t>생성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하위 프로세스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사이트별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Excel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생성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766"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r>
                        <a:rPr 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US" sz="1000" b="1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사람인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워크넷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잡코리아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 사이트별 엑셀 생성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0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66"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상세 화면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수행 업무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5922">
                <a:tc rowSpan="3" gridSpan="4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데이터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스크래핑으로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 가져온 데이터 테이블을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saramin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변수로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Write Range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에 입력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컬럼명과 행을 구분하기 위해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Set Range Color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액티비티를 사용하여 색을 칠할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컬럼명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 범위 입력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같은 방법으로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워크넷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(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worknet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),  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잡코리아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(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jobkorea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변수 생성하여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Write Range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에 입력하여 엑셀 생성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0" indent="0">
                        <a:buNone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766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3889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j-cs"/>
                        </a:rPr>
                        <a:t>사용 액티비티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j-cs"/>
                        </a:rPr>
                        <a:t>: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j-cs"/>
                        </a:rPr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j-cs"/>
                        </a:rPr>
                        <a:t>Write Range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j-cs"/>
                        </a:rPr>
                        <a:t>Excel Application Scope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j-cs"/>
                        </a:rPr>
                        <a:t>Set Range Color</a:t>
                      </a: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제목 1"/>
          <p:cNvSpPr txBox="1"/>
          <p:nvPr/>
        </p:nvSpPr>
        <p:spPr>
          <a:xfrm>
            <a:off x="273050" y="107977"/>
            <a:ext cx="38472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800" b="1" kern="1200" spc="-30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/>
              <a:t>상세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69DD5A-88A4-4004-B603-1E8D89EFA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07" y="2465095"/>
            <a:ext cx="3305736" cy="37559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6AEE06-57F5-4779-855F-1D58AC651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97" y="1650794"/>
            <a:ext cx="2105319" cy="6477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8E5591-E1B3-47DB-989C-4C9C0DCF2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96" y="2294477"/>
            <a:ext cx="2105319" cy="60968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53A349-CB83-4364-BC4A-2AAC16059D42}"/>
              </a:ext>
            </a:extLst>
          </p:cNvPr>
          <p:cNvGrpSpPr/>
          <p:nvPr/>
        </p:nvGrpSpPr>
        <p:grpSpPr>
          <a:xfrm>
            <a:off x="3871643" y="3791787"/>
            <a:ext cx="1657772" cy="459334"/>
            <a:chOff x="761337" y="2029222"/>
            <a:chExt cx="1657772" cy="45933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1C7EECA-8BCC-4290-A03C-2619EF3111D7}"/>
                </a:ext>
              </a:extLst>
            </p:cNvPr>
            <p:cNvSpPr/>
            <p:nvPr/>
          </p:nvSpPr>
          <p:spPr>
            <a:xfrm>
              <a:off x="892306" y="2191399"/>
              <a:ext cx="1526803" cy="297157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4FF6888-5520-4F78-B664-186FDAB27706}"/>
                </a:ext>
              </a:extLst>
            </p:cNvPr>
            <p:cNvSpPr/>
            <p:nvPr/>
          </p:nvSpPr>
          <p:spPr>
            <a:xfrm>
              <a:off x="761337" y="2029222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>
                  <a:solidFill>
                    <a:schemeClr val="lt1"/>
                  </a:solidFill>
                </a:rPr>
                <a:t>1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1DC46F5-1891-4A17-B45C-D922474C1A4A}"/>
              </a:ext>
            </a:extLst>
          </p:cNvPr>
          <p:cNvGrpSpPr/>
          <p:nvPr/>
        </p:nvGrpSpPr>
        <p:grpSpPr>
          <a:xfrm>
            <a:off x="3871643" y="4947507"/>
            <a:ext cx="1657772" cy="549176"/>
            <a:chOff x="761337" y="2091952"/>
            <a:chExt cx="1657772" cy="54917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83E1CB-749F-4315-9299-6F5A0FA7A50C}"/>
                </a:ext>
              </a:extLst>
            </p:cNvPr>
            <p:cNvSpPr/>
            <p:nvPr/>
          </p:nvSpPr>
          <p:spPr>
            <a:xfrm>
              <a:off x="892306" y="2272529"/>
              <a:ext cx="1526803" cy="368599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0D9FE2C-58B0-4528-90F4-CFCFE4BED7DD}"/>
                </a:ext>
              </a:extLst>
            </p:cNvPr>
            <p:cNvSpPr/>
            <p:nvPr/>
          </p:nvSpPr>
          <p:spPr>
            <a:xfrm>
              <a:off x="761337" y="2091952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/>
                <a:t>2</a:t>
              </a:r>
              <a:endParaRPr lang="en-US" altLang="ko-KR" sz="1500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78996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- </a:t>
            </a:r>
            <a:fld id="{FDEBD689-CD72-46D1-AE0B-2BB7D6B163A0}" type="slidenum">
              <a:rPr lang="en-US" altLang="en-US"/>
              <a:pPr lvl="0">
                <a:defRPr/>
              </a:pPr>
              <a:t>16</a:t>
            </a:fld>
            <a:r>
              <a:rPr lang="ko-KR" altLang="en-US"/>
              <a:t> </a:t>
            </a:r>
            <a:r>
              <a:rPr lang="en-US" altLang="ko-KR"/>
              <a:t>-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526522"/>
              </p:ext>
            </p:extLst>
          </p:nvPr>
        </p:nvGraphicFramePr>
        <p:xfrm>
          <a:off x="200025" y="542398"/>
          <a:ext cx="9505950" cy="5775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9366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상위 프로세스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u="none" strike="noStrike" dirty="0">
                          <a:effectLst/>
                        </a:rPr>
                        <a:t>텍스트 추출 및 </a:t>
                      </a:r>
                      <a:r>
                        <a:rPr lang="en-US" altLang="ko-KR" sz="1000" u="none" strike="noStrike" dirty="0">
                          <a:effectLst/>
                        </a:rPr>
                        <a:t>Excel</a:t>
                      </a:r>
                      <a:r>
                        <a:rPr lang="ko-KR" altLang="en-US" sz="1000" u="none" strike="noStrike" dirty="0">
                          <a:effectLst/>
                        </a:rPr>
                        <a:t> 생성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하위 프로세스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엑셀 병합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366"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r>
                        <a:rPr 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US" sz="1000" b="1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사이트별로 데이터 추출한 엑셀 병합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366"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상세 화면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수행 업무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0661">
                <a:tc rowSpan="3" gridSpan="4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사이트별로 엑셀 생성하면서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Read Range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액티비티를 사용하여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file1, file2, file3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변수 생성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병합할 엑셀명을 지정하고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file1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변수를 가져와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Write Range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에 작성하고 밑으로 쌓아가야 하기 때문에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Append Range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액티비티를 사용하여 같은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Sheet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에 작성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66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2575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사용 액티비티 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: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Read Range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Excel Application Scope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Set Range Color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Append Range</a:t>
                      </a: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제목 1"/>
          <p:cNvSpPr txBox="1"/>
          <p:nvPr/>
        </p:nvSpPr>
        <p:spPr>
          <a:xfrm>
            <a:off x="273050" y="107977"/>
            <a:ext cx="38472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800" b="1" kern="1200" spc="-30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/>
              <a:t>상세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10B3FE-6645-483E-A5B1-B6433630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1487526"/>
            <a:ext cx="3061821" cy="7811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D81B13-2C01-45A4-8699-A46CEB5F9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032" y="1487526"/>
            <a:ext cx="3372321" cy="42156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DDDF76-BB4A-40BE-9D9B-E4DC996C7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50" y="2426107"/>
            <a:ext cx="3061821" cy="327705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CAAC8A-5EF8-4A6A-B4CB-EAA372503BC9}"/>
              </a:ext>
            </a:extLst>
          </p:cNvPr>
          <p:cNvGrpSpPr/>
          <p:nvPr/>
        </p:nvGrpSpPr>
        <p:grpSpPr>
          <a:xfrm>
            <a:off x="1895374" y="4495261"/>
            <a:ext cx="1439498" cy="1207904"/>
            <a:chOff x="723451" y="1280653"/>
            <a:chExt cx="1439498" cy="120790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9FED41-E50A-494F-ACDA-823698922A93}"/>
                </a:ext>
              </a:extLst>
            </p:cNvPr>
            <p:cNvSpPr/>
            <p:nvPr/>
          </p:nvSpPr>
          <p:spPr>
            <a:xfrm>
              <a:off x="892307" y="1438075"/>
              <a:ext cx="1270642" cy="1050482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FAD73C2-BEB2-4949-B00B-A848F77A52E1}"/>
                </a:ext>
              </a:extLst>
            </p:cNvPr>
            <p:cNvSpPr/>
            <p:nvPr/>
          </p:nvSpPr>
          <p:spPr>
            <a:xfrm>
              <a:off x="723451" y="1280653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>
                  <a:solidFill>
                    <a:schemeClr val="lt1"/>
                  </a:solidFill>
                </a:rPr>
                <a:t>1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587A61A-249A-4579-974B-30CEB7AC90CC}"/>
              </a:ext>
            </a:extLst>
          </p:cNvPr>
          <p:cNvGrpSpPr/>
          <p:nvPr/>
        </p:nvGrpSpPr>
        <p:grpSpPr>
          <a:xfrm>
            <a:off x="3765977" y="2426107"/>
            <a:ext cx="2894798" cy="3203728"/>
            <a:chOff x="723451" y="1280653"/>
            <a:chExt cx="2894798" cy="32037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7EA1476-0221-432A-9476-8E51AF5BF7EE}"/>
                </a:ext>
              </a:extLst>
            </p:cNvPr>
            <p:cNvSpPr/>
            <p:nvPr/>
          </p:nvSpPr>
          <p:spPr>
            <a:xfrm>
              <a:off x="892306" y="1438075"/>
              <a:ext cx="2725943" cy="3046306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C2F30CB-2833-471A-B8C0-DC3AE849E253}"/>
                </a:ext>
              </a:extLst>
            </p:cNvPr>
            <p:cNvSpPr/>
            <p:nvPr/>
          </p:nvSpPr>
          <p:spPr>
            <a:xfrm>
              <a:off x="723451" y="1280653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/>
                <a:t>2</a:t>
              </a:r>
              <a:endParaRPr lang="en-US" altLang="ko-KR" sz="1500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35107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- </a:t>
            </a:r>
            <a:fld id="{FDEBD689-CD72-46D1-AE0B-2BB7D6B163A0}" type="slidenum">
              <a:rPr lang="en-US" altLang="en-US"/>
              <a:pPr lvl="0">
                <a:defRPr/>
              </a:pPr>
              <a:t>17</a:t>
            </a:fld>
            <a:r>
              <a:rPr lang="ko-KR" altLang="en-US"/>
              <a:t> </a:t>
            </a:r>
            <a:r>
              <a:rPr lang="en-US" altLang="ko-KR"/>
              <a:t>-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286663"/>
              </p:ext>
            </p:extLst>
          </p:nvPr>
        </p:nvGraphicFramePr>
        <p:xfrm>
          <a:off x="200025" y="542398"/>
          <a:ext cx="9505950" cy="57661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6146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상위 프로세스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Excel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가공 및 메일 발송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하위 프로세스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컬럼에 대해 필터 생성 및 간소화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146"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r>
                        <a:rPr 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US" sz="1000" b="1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병합한 엑셀 가공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1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146"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상세 화면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수행 업무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2957">
                <a:tc rowSpan="3" gridSpan="4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행에 대해 필터 생성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URL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열에 대해 셀 서식을 사용하여  맞춤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146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6404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제목 1"/>
          <p:cNvSpPr txBox="1"/>
          <p:nvPr/>
        </p:nvSpPr>
        <p:spPr>
          <a:xfrm>
            <a:off x="273050" y="107977"/>
            <a:ext cx="38472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800" b="1" kern="1200" spc="-30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/>
              <a:t>상세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1A50B7-DB6F-447F-ABA2-AEB660282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1460181"/>
            <a:ext cx="3129851" cy="46985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08C34E-FF2F-4EA9-8599-846838FCC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213" y="1458501"/>
            <a:ext cx="3141924" cy="469857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6DEE0988-B5C4-4C5C-8B43-F766E765C295}"/>
              </a:ext>
            </a:extLst>
          </p:cNvPr>
          <p:cNvGrpSpPr/>
          <p:nvPr/>
        </p:nvGrpSpPr>
        <p:grpSpPr>
          <a:xfrm>
            <a:off x="81482" y="1238093"/>
            <a:ext cx="3387859" cy="4992378"/>
            <a:chOff x="723451" y="1280653"/>
            <a:chExt cx="3387859" cy="499237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531C460-9D8F-43B1-A2EC-18BD2404F9DB}"/>
                </a:ext>
              </a:extLst>
            </p:cNvPr>
            <p:cNvSpPr/>
            <p:nvPr/>
          </p:nvSpPr>
          <p:spPr>
            <a:xfrm>
              <a:off x="892306" y="1438075"/>
              <a:ext cx="3219004" cy="4834956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20881E9-4E18-49ED-BD91-6F8ACB37085C}"/>
                </a:ext>
              </a:extLst>
            </p:cNvPr>
            <p:cNvSpPr/>
            <p:nvPr/>
          </p:nvSpPr>
          <p:spPr>
            <a:xfrm>
              <a:off x="723451" y="1280653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>
                  <a:solidFill>
                    <a:schemeClr val="lt1"/>
                  </a:solidFill>
                </a:rPr>
                <a:t>1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5C2DA7C-626B-4DC2-A4DA-02463744799A}"/>
              </a:ext>
            </a:extLst>
          </p:cNvPr>
          <p:cNvGrpSpPr/>
          <p:nvPr/>
        </p:nvGrpSpPr>
        <p:grpSpPr>
          <a:xfrm>
            <a:off x="3587884" y="1238093"/>
            <a:ext cx="3387859" cy="4992378"/>
            <a:chOff x="723451" y="1280653"/>
            <a:chExt cx="3387859" cy="499237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68BB444-B3DC-4702-BA9B-E731961620CF}"/>
                </a:ext>
              </a:extLst>
            </p:cNvPr>
            <p:cNvSpPr/>
            <p:nvPr/>
          </p:nvSpPr>
          <p:spPr>
            <a:xfrm>
              <a:off x="892306" y="1438075"/>
              <a:ext cx="3219004" cy="4834956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D562190-DFD7-4F76-AC2E-9CB539102E5D}"/>
                </a:ext>
              </a:extLst>
            </p:cNvPr>
            <p:cNvSpPr/>
            <p:nvPr/>
          </p:nvSpPr>
          <p:spPr>
            <a:xfrm>
              <a:off x="723451" y="1280653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/>
                <a:t>2</a:t>
              </a:r>
              <a:endParaRPr lang="en-US" altLang="ko-KR" sz="1500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54410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- </a:t>
            </a:r>
            <a:fld id="{FDEBD689-CD72-46D1-AE0B-2BB7D6B163A0}" type="slidenum">
              <a:rPr lang="en-US" altLang="en-US"/>
              <a:pPr lvl="0">
                <a:defRPr/>
              </a:pPr>
              <a:t>18</a:t>
            </a:fld>
            <a:r>
              <a:rPr lang="ko-KR" altLang="en-US"/>
              <a:t> </a:t>
            </a:r>
            <a:r>
              <a:rPr lang="en-US" altLang="ko-KR"/>
              <a:t>-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05637"/>
              </p:ext>
            </p:extLst>
          </p:nvPr>
        </p:nvGraphicFramePr>
        <p:xfrm>
          <a:off x="200025" y="542398"/>
          <a:ext cx="9505950" cy="57661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6146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상위 프로세스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Excel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가공 및 메일 발송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하위 프로세스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중복 확인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146"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r>
                        <a:rPr 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US" sz="1000" b="1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병합한 엑셀에 대해 중복 여부 파악 후 중복 제거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1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146"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상세 화면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수행 업무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2957">
                <a:tc rowSpan="3" gridSpan="4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전체 셀 클릭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메뉴 테이블에서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데이터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’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클릭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중복된 항목 제거 클릭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146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6404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제목 1"/>
          <p:cNvSpPr txBox="1"/>
          <p:nvPr/>
        </p:nvSpPr>
        <p:spPr>
          <a:xfrm>
            <a:off x="273050" y="107977"/>
            <a:ext cx="38472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800" b="1" kern="1200" spc="-30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/>
              <a:t>상세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C98FAC-C934-4DD6-B9B1-487E6F7B9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0" y="1443317"/>
            <a:ext cx="6405656" cy="477882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60959FA-FED4-44B8-B6F7-C8B1EB06119F}"/>
              </a:ext>
            </a:extLst>
          </p:cNvPr>
          <p:cNvGrpSpPr/>
          <p:nvPr/>
        </p:nvGrpSpPr>
        <p:grpSpPr>
          <a:xfrm>
            <a:off x="273050" y="2174296"/>
            <a:ext cx="346996" cy="308928"/>
            <a:chOff x="761337" y="2029222"/>
            <a:chExt cx="346996" cy="30892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231EEBB-FA99-48EE-91A6-DFFD220E6361}"/>
                </a:ext>
              </a:extLst>
            </p:cNvPr>
            <p:cNvSpPr/>
            <p:nvPr/>
          </p:nvSpPr>
          <p:spPr>
            <a:xfrm>
              <a:off x="892306" y="2191399"/>
              <a:ext cx="216027" cy="146751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1D80590-D308-47E9-97E8-D8CFF982F97A}"/>
                </a:ext>
              </a:extLst>
            </p:cNvPr>
            <p:cNvSpPr/>
            <p:nvPr/>
          </p:nvSpPr>
          <p:spPr>
            <a:xfrm>
              <a:off x="761337" y="2029222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>
                  <a:solidFill>
                    <a:schemeClr val="lt1"/>
                  </a:solidFill>
                </a:rPr>
                <a:t>1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31B99AF-6A94-4B80-8711-CCAB56EF7748}"/>
              </a:ext>
            </a:extLst>
          </p:cNvPr>
          <p:cNvGrpSpPr/>
          <p:nvPr/>
        </p:nvGrpSpPr>
        <p:grpSpPr>
          <a:xfrm>
            <a:off x="2030133" y="1288853"/>
            <a:ext cx="441452" cy="370491"/>
            <a:chOff x="761337" y="2029222"/>
            <a:chExt cx="441452" cy="37049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AEBC0EF-550B-46F0-B315-96009ED3433C}"/>
                </a:ext>
              </a:extLst>
            </p:cNvPr>
            <p:cNvSpPr/>
            <p:nvPr/>
          </p:nvSpPr>
          <p:spPr>
            <a:xfrm>
              <a:off x="892306" y="2191399"/>
              <a:ext cx="310483" cy="208314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F33CF38-D281-4F3E-BBDD-0D8745712B90}"/>
                </a:ext>
              </a:extLst>
            </p:cNvPr>
            <p:cNvSpPr/>
            <p:nvPr/>
          </p:nvSpPr>
          <p:spPr>
            <a:xfrm>
              <a:off x="761337" y="2029222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/>
                <a:t>2</a:t>
              </a:r>
              <a:endParaRPr lang="en-US" altLang="ko-KR" sz="15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161894-D0E1-4B76-867F-1DD267420C5E}"/>
              </a:ext>
            </a:extLst>
          </p:cNvPr>
          <p:cNvGrpSpPr/>
          <p:nvPr/>
        </p:nvGrpSpPr>
        <p:grpSpPr>
          <a:xfrm>
            <a:off x="5588404" y="1396866"/>
            <a:ext cx="441452" cy="638121"/>
            <a:chOff x="761337" y="2029222"/>
            <a:chExt cx="441452" cy="63812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ED2CD6-3A34-4E4E-AEDF-F7EA4E7A9C01}"/>
                </a:ext>
              </a:extLst>
            </p:cNvPr>
            <p:cNvSpPr/>
            <p:nvPr/>
          </p:nvSpPr>
          <p:spPr>
            <a:xfrm>
              <a:off x="892306" y="2191398"/>
              <a:ext cx="310483" cy="475945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F47E465-2601-43FB-A131-ABF9FB950085}"/>
                </a:ext>
              </a:extLst>
            </p:cNvPr>
            <p:cNvSpPr/>
            <p:nvPr/>
          </p:nvSpPr>
          <p:spPr>
            <a:xfrm>
              <a:off x="761337" y="2029222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>
                  <a:solidFill>
                    <a:schemeClr val="lt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42700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- </a:t>
            </a:r>
            <a:fld id="{FDEBD689-CD72-46D1-AE0B-2BB7D6B163A0}" type="slidenum">
              <a:rPr lang="en-US" altLang="en-US"/>
              <a:pPr lvl="0">
                <a:defRPr/>
              </a:pPr>
              <a:t>19</a:t>
            </a:fld>
            <a:r>
              <a:rPr lang="ko-KR" altLang="en-US"/>
              <a:t> </a:t>
            </a:r>
            <a:r>
              <a:rPr lang="en-US" altLang="ko-KR"/>
              <a:t>-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725129"/>
              </p:ext>
            </p:extLst>
          </p:nvPr>
        </p:nvGraphicFramePr>
        <p:xfrm>
          <a:off x="200025" y="542398"/>
          <a:ext cx="9505950" cy="57661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6146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상위 프로세스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Excel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가공 및 메일 발송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하위 프로세스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중복 데이터 제거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146"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r>
                        <a:rPr 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US" sz="1000" b="1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병합한 엑셀에 대해 중복 여부 파악 후 중복 제거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1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146"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상세 화면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수행 업무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2957">
                <a:tc rowSpan="3" gridSpan="4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기업명 체크 해제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키보드 키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Ctrl +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pgdn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맨 밑으로  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URL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체크 해제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셀을 글씨에 맞게 크기 조정후 저장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146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6404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j-cs"/>
                        </a:rPr>
                        <a:t>공고명이 같은 것만 제거하기 위해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제목 1"/>
          <p:cNvSpPr txBox="1"/>
          <p:nvPr/>
        </p:nvSpPr>
        <p:spPr>
          <a:xfrm>
            <a:off x="273050" y="107977"/>
            <a:ext cx="38472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800" b="1" kern="1200" spc="-30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/>
              <a:t>상세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CFA016-BAE1-496C-AACC-89D689E8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70" y="1504879"/>
            <a:ext cx="3377718" cy="21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C0DD8F-FBC4-4218-A21F-F6D527A3A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70" y="3991621"/>
            <a:ext cx="3434035" cy="21600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48CE77CA-A92F-461E-B674-3F0948740D22}"/>
              </a:ext>
            </a:extLst>
          </p:cNvPr>
          <p:cNvGrpSpPr/>
          <p:nvPr/>
        </p:nvGrpSpPr>
        <p:grpSpPr>
          <a:xfrm>
            <a:off x="123772" y="2514955"/>
            <a:ext cx="647193" cy="373449"/>
            <a:chOff x="761337" y="2029222"/>
            <a:chExt cx="647193" cy="37344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63D503B-8E90-428E-B61B-5BE08A7A80AF}"/>
                </a:ext>
              </a:extLst>
            </p:cNvPr>
            <p:cNvSpPr/>
            <p:nvPr/>
          </p:nvSpPr>
          <p:spPr>
            <a:xfrm>
              <a:off x="892306" y="2191399"/>
              <a:ext cx="516224" cy="211272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05D8BE3-5AF0-4C8E-8BEB-1FE2A63E9448}"/>
                </a:ext>
              </a:extLst>
            </p:cNvPr>
            <p:cNvSpPr/>
            <p:nvPr/>
          </p:nvSpPr>
          <p:spPr>
            <a:xfrm>
              <a:off x="761337" y="2029222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>
                  <a:solidFill>
                    <a:schemeClr val="lt1"/>
                  </a:solidFill>
                </a:rPr>
                <a:t>1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A32FD5-9C8A-4F43-A4B6-9E2D9BC3FA8C}"/>
              </a:ext>
            </a:extLst>
          </p:cNvPr>
          <p:cNvGrpSpPr/>
          <p:nvPr/>
        </p:nvGrpSpPr>
        <p:grpSpPr>
          <a:xfrm>
            <a:off x="201582" y="5463162"/>
            <a:ext cx="497914" cy="373449"/>
            <a:chOff x="761337" y="2029222"/>
            <a:chExt cx="497914" cy="37344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6418490-A9C8-44A0-9A07-6A3684B01E81}"/>
                </a:ext>
              </a:extLst>
            </p:cNvPr>
            <p:cNvSpPr/>
            <p:nvPr/>
          </p:nvSpPr>
          <p:spPr>
            <a:xfrm>
              <a:off x="892306" y="2191399"/>
              <a:ext cx="366945" cy="211272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F02EF65-94F1-424B-A53C-0D2851E53866}"/>
                </a:ext>
              </a:extLst>
            </p:cNvPr>
            <p:cNvSpPr/>
            <p:nvPr/>
          </p:nvSpPr>
          <p:spPr>
            <a:xfrm>
              <a:off x="761337" y="2029222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>
                  <a:solidFill>
                    <a:schemeClr val="lt1"/>
                  </a:solidFill>
                </a:rPr>
                <a:t>3</a:t>
              </a: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1F911BD8-4964-4C56-8AB4-3AFA5C53E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635" y="1925792"/>
            <a:ext cx="2983260" cy="75134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80F4EC26-7E98-48EF-9EBE-A8679528F560}"/>
              </a:ext>
            </a:extLst>
          </p:cNvPr>
          <p:cNvGrpSpPr/>
          <p:nvPr/>
        </p:nvGrpSpPr>
        <p:grpSpPr>
          <a:xfrm>
            <a:off x="4195245" y="1739068"/>
            <a:ext cx="362167" cy="378202"/>
            <a:chOff x="841844" y="2029223"/>
            <a:chExt cx="362167" cy="37820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B2C0121-7051-4FF4-89C6-DD5B30E886AC}"/>
                </a:ext>
              </a:extLst>
            </p:cNvPr>
            <p:cNvSpPr/>
            <p:nvPr/>
          </p:nvSpPr>
          <p:spPr>
            <a:xfrm>
              <a:off x="987984" y="2191398"/>
              <a:ext cx="216027" cy="216027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47FEAC2-EF5A-42A4-8DCA-F2220560533B}"/>
                </a:ext>
              </a:extLst>
            </p:cNvPr>
            <p:cNvSpPr/>
            <p:nvPr/>
          </p:nvSpPr>
          <p:spPr>
            <a:xfrm>
              <a:off x="841844" y="2029223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/>
                <a:t>4</a:t>
              </a:r>
              <a:endParaRPr lang="en-US" altLang="ko-KR" sz="1500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11279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- </a:t>
            </a:r>
            <a:fld id="{FDEBD689-CD72-46D1-AE0B-2BB7D6B163A0}" type="slidenum">
              <a:rPr lang="en-US" altLang="en-US"/>
              <a:pPr lvl="0">
                <a:defRPr/>
              </a:pPr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</a:p>
        </p:txBody>
      </p:sp>
      <p:sp>
        <p:nvSpPr>
          <p:cNvPr id="39" name="제목 1"/>
          <p:cNvSpPr txBox="1"/>
          <p:nvPr/>
        </p:nvSpPr>
        <p:spPr>
          <a:xfrm>
            <a:off x="273050" y="107977"/>
            <a:ext cx="973023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800" b="1" kern="1200" spc="-30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dirty="0"/>
              <a:t>1. </a:t>
            </a:r>
            <a:r>
              <a:rPr lang="ko-KR" altLang="en-US" dirty="0"/>
              <a:t>업무 개요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082795"/>
              </p:ext>
            </p:extLst>
          </p:nvPr>
        </p:nvGraphicFramePr>
        <p:xfrm>
          <a:off x="196056" y="541813"/>
          <a:ext cx="9506528" cy="577844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09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7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9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RPA </a:t>
                      </a:r>
                      <a:r>
                        <a:rPr lang="ko-KR" altLang="en-US" sz="1500" dirty="0"/>
                        <a:t>프로그램명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500" b="0" dirty="0">
                          <a:solidFill>
                            <a:srgbClr val="000000"/>
                          </a:solidFill>
                        </a:rPr>
                        <a:t>구직자를 위한 채용정보 </a:t>
                      </a:r>
                      <a:r>
                        <a:rPr lang="ko-KR" altLang="en-US" sz="1500" b="0" dirty="0" err="1">
                          <a:solidFill>
                            <a:srgbClr val="000000"/>
                          </a:solidFill>
                        </a:rPr>
                        <a:t>이메일링</a:t>
                      </a:r>
                      <a:r>
                        <a:rPr lang="ko-KR" altLang="en-US" sz="15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rgbClr val="000000"/>
                          </a:solidFill>
                        </a:rPr>
                        <a:t>RPA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80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5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78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구분</a:t>
                      </a:r>
                      <a:endParaRPr kumimoji="0" lang="ko-KR" altLang="en-US" sz="1000" b="1" i="0" u="none" strike="noStrike" kern="1200" cap="none" spc="0" normalizeH="0" baseline="0" dirty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내용</a:t>
                      </a:r>
                      <a:endParaRPr kumimoji="0" lang="ko-KR" altLang="en-US" sz="1000" b="1" i="0" u="none" strike="noStrike" kern="1200" cap="none" spc="0" normalizeH="0" baseline="0" dirty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6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dirty="0"/>
                        <a:t>웹사이트별로 게시되는 채용 정보의 수가 광범위하고 게시된 형식이 저마다 달라 정보 습득이 어려움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dirty="0"/>
                        <a:t>구직자에게 필요한 채용 정보를 수집하여 메일로 받아보게 함으로써 정보 검색의 시간을 단축시키고자 함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8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6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채용사이트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사람인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워크넷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잡코리아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접속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키워드 입력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지역 설정 후 검색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dirty="0"/>
                        <a:t>3. Data(</a:t>
                      </a:r>
                      <a:r>
                        <a:rPr lang="ko-KR" altLang="en-US" dirty="0"/>
                        <a:t>기업명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공고명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경력유무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학력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위치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기한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수집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dirty="0"/>
                        <a:t>4. Excel </a:t>
                      </a:r>
                      <a:r>
                        <a:rPr lang="ko-KR" altLang="en-US" dirty="0"/>
                        <a:t>데이터 필터링 후 다른 이름으로 저장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dirty="0"/>
                        <a:t>5. </a:t>
                      </a:r>
                      <a:r>
                        <a:rPr lang="ko-KR" altLang="en-US" dirty="0"/>
                        <a:t>이메일 발송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583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56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- </a:t>
            </a:r>
            <a:fld id="{FDEBD689-CD72-46D1-AE0B-2BB7D6B163A0}" type="slidenum">
              <a:rPr lang="en-US" altLang="en-US"/>
              <a:pPr lvl="0">
                <a:defRPr/>
              </a:pPr>
              <a:t>20</a:t>
            </a:fld>
            <a:r>
              <a:rPr lang="ko-KR" altLang="en-US"/>
              <a:t> </a:t>
            </a:r>
            <a:r>
              <a:rPr lang="en-US" altLang="ko-KR"/>
              <a:t>-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24856"/>
              </p:ext>
            </p:extLst>
          </p:nvPr>
        </p:nvGraphicFramePr>
        <p:xfrm>
          <a:off x="200025" y="542398"/>
          <a:ext cx="9505950" cy="5782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621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상위 프로세스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Excel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가공 및 메일 발송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하위 프로세스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메일 작성 및 발송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621"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r>
                        <a:rPr 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US" sz="1000" b="1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병합한 엑셀을 가공한 후에 메일 보내기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1"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상세 화면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수행 업무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963">
                <a:tc rowSpan="3" gridSpan="4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Get Password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액티비티를 사용하여 패스워드를 입력하고 변수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(pw)   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사용</a:t>
                      </a: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Send SMTP Mail Message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액티비티를 사용하여 </a:t>
                      </a: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marL="228600" indent="-228600">
                        <a:buFont typeface="Arial"/>
                        <a:buChar char="•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로그인 계정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</a:p>
                    <a:p>
                      <a:pPr marL="228600" indent="-228600">
                        <a:buFont typeface="Arial"/>
                        <a:buChar char="•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패스워드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</a:p>
                    <a:p>
                      <a:pPr marL="228600" indent="-228600">
                        <a:buFont typeface="Arial"/>
                        <a:buChar char="•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발신자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,</a:t>
                      </a:r>
                    </a:p>
                    <a:p>
                      <a:pPr marL="228600" indent="-228600">
                        <a:buFont typeface="Arial"/>
                        <a:buChar char="•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수신자 지정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621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8016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사용 액티비티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: Send SMTP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Mail Message,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Get Password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Email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: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“yoonth0919@naver.com”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Password : pw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발신자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: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“yoonth0919@naver.com”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수신자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발송하고자 하는 메일 주소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제목 1"/>
          <p:cNvSpPr txBox="1"/>
          <p:nvPr/>
        </p:nvSpPr>
        <p:spPr>
          <a:xfrm>
            <a:off x="273050" y="107977"/>
            <a:ext cx="38472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800" b="1" kern="1200" spc="-30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/>
              <a:t>상세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0EE477E-1412-4144-9DE7-BD9F22721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41805" y="1487127"/>
            <a:ext cx="2072819" cy="49534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9CD1056-B28A-4C05-949F-B27B86EB0A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7987" y="1460448"/>
            <a:ext cx="2067566" cy="8725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1B911F2-7EC3-4B20-B8FC-FD97532003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7872" y="2446507"/>
            <a:ext cx="2947411" cy="1281681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698705-43C5-45E7-9035-39C6F135123F}"/>
              </a:ext>
            </a:extLst>
          </p:cNvPr>
          <p:cNvSpPr/>
          <p:nvPr/>
        </p:nvSpPr>
        <p:spPr>
          <a:xfrm>
            <a:off x="964481" y="2061281"/>
            <a:ext cx="1370507" cy="283116"/>
          </a:xfrm>
          <a:prstGeom prst="rect">
            <a:avLst/>
          </a:prstGeom>
          <a:solidFill>
            <a:srgbClr val="FF0000">
              <a:alpha val="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818D398-F575-4D24-8D34-63A6E77188F5}"/>
              </a:ext>
            </a:extLst>
          </p:cNvPr>
          <p:cNvSpPr/>
          <p:nvPr/>
        </p:nvSpPr>
        <p:spPr>
          <a:xfrm>
            <a:off x="823562" y="1918156"/>
            <a:ext cx="216027" cy="216027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 sz="150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D612FF3-D4A8-4FD1-AD45-38876044B8FD}"/>
              </a:ext>
            </a:extLst>
          </p:cNvPr>
          <p:cNvSpPr/>
          <p:nvPr/>
        </p:nvSpPr>
        <p:spPr>
          <a:xfrm>
            <a:off x="1955081" y="3503460"/>
            <a:ext cx="1151432" cy="245016"/>
          </a:xfrm>
          <a:prstGeom prst="rect">
            <a:avLst/>
          </a:prstGeom>
          <a:solidFill>
            <a:srgbClr val="FF0000">
              <a:alpha val="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51FA739-BD6A-43FC-B086-91059D9CE295}"/>
              </a:ext>
            </a:extLst>
          </p:cNvPr>
          <p:cNvSpPr/>
          <p:nvPr/>
        </p:nvSpPr>
        <p:spPr>
          <a:xfrm>
            <a:off x="1814161" y="3360334"/>
            <a:ext cx="216027" cy="216027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 sz="150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D94C5D-C643-46D0-936F-D9F53E6C83E0}"/>
              </a:ext>
            </a:extLst>
          </p:cNvPr>
          <p:cNvSpPr/>
          <p:nvPr/>
        </p:nvSpPr>
        <p:spPr>
          <a:xfrm>
            <a:off x="4688757" y="1689805"/>
            <a:ext cx="1637207" cy="283116"/>
          </a:xfrm>
          <a:prstGeom prst="rect">
            <a:avLst/>
          </a:prstGeom>
          <a:solidFill>
            <a:srgbClr val="FF0000">
              <a:alpha val="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6EE7B55-C91D-4D85-9AC0-9B7627A0A6A2}"/>
              </a:ext>
            </a:extLst>
          </p:cNvPr>
          <p:cNvSpPr/>
          <p:nvPr/>
        </p:nvSpPr>
        <p:spPr>
          <a:xfrm>
            <a:off x="4547837" y="1546680"/>
            <a:ext cx="216027" cy="216027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 sz="1500">
                <a:solidFill>
                  <a:schemeClr val="lt1"/>
                </a:solidFill>
              </a:rPr>
              <a:t>2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29C45E-85E5-401C-96B2-619C3ACAE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1842" y="2061281"/>
            <a:ext cx="2947412" cy="4175500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93A0A57A-32C6-48AE-A7DC-15828156EE70}"/>
              </a:ext>
            </a:extLst>
          </p:cNvPr>
          <p:cNvGrpSpPr/>
          <p:nvPr/>
        </p:nvGrpSpPr>
        <p:grpSpPr>
          <a:xfrm>
            <a:off x="5460702" y="3916641"/>
            <a:ext cx="1368552" cy="621803"/>
            <a:chOff x="5309837" y="3823155"/>
            <a:chExt cx="1368552" cy="62180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8566FE3-8D54-49A6-B8DF-A820BC836FEA}"/>
                </a:ext>
              </a:extLst>
            </p:cNvPr>
            <p:cNvSpPr/>
            <p:nvPr/>
          </p:nvSpPr>
          <p:spPr>
            <a:xfrm>
              <a:off x="5479332" y="4004381"/>
              <a:ext cx="1199057" cy="440577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DCB9A5E-0651-44C8-9002-862B58D2D6D6}"/>
                </a:ext>
              </a:extLst>
            </p:cNvPr>
            <p:cNvSpPr/>
            <p:nvPr/>
          </p:nvSpPr>
          <p:spPr>
            <a:xfrm>
              <a:off x="5309837" y="3823155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r>
                <a:rPr lang="en-US" altLang="ko-KR" sz="1500" dirty="0">
                  <a:solidFill>
                    <a:schemeClr val="lt1"/>
                  </a:solidFill>
                </a:rPr>
                <a:t>2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06E99AF-C97F-42B7-B0A9-C6A7C059CC27}"/>
              </a:ext>
            </a:extLst>
          </p:cNvPr>
          <p:cNvGrpSpPr/>
          <p:nvPr/>
        </p:nvGrpSpPr>
        <p:grpSpPr>
          <a:xfrm>
            <a:off x="5460702" y="4728059"/>
            <a:ext cx="1368552" cy="621803"/>
            <a:chOff x="5309837" y="3823155"/>
            <a:chExt cx="1368552" cy="62180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4EC22AD-0DC3-4875-82FC-2139F1D35DA3}"/>
                </a:ext>
              </a:extLst>
            </p:cNvPr>
            <p:cNvSpPr/>
            <p:nvPr/>
          </p:nvSpPr>
          <p:spPr>
            <a:xfrm>
              <a:off x="5479332" y="4004381"/>
              <a:ext cx="1199057" cy="440577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5D7CB46-A959-400D-909C-D6A5995441B6}"/>
                </a:ext>
              </a:extLst>
            </p:cNvPr>
            <p:cNvSpPr/>
            <p:nvPr/>
          </p:nvSpPr>
          <p:spPr>
            <a:xfrm>
              <a:off x="5309837" y="3823155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r>
                <a:rPr lang="en-US" altLang="ko-KR" sz="1500" dirty="0">
                  <a:solidFill>
                    <a:schemeClr val="lt1"/>
                  </a:solidFill>
                </a:rPr>
                <a:t>2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349FED5-4F36-4CCF-9418-8C985349166B}"/>
              </a:ext>
            </a:extLst>
          </p:cNvPr>
          <p:cNvGrpSpPr/>
          <p:nvPr/>
        </p:nvGrpSpPr>
        <p:grpSpPr>
          <a:xfrm>
            <a:off x="5487053" y="5812209"/>
            <a:ext cx="1342201" cy="399405"/>
            <a:chOff x="5336188" y="4020386"/>
            <a:chExt cx="1342201" cy="39940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841C71-83D2-4566-BA25-CCA5C7C67692}"/>
                </a:ext>
              </a:extLst>
            </p:cNvPr>
            <p:cNvSpPr/>
            <p:nvPr/>
          </p:nvSpPr>
          <p:spPr>
            <a:xfrm>
              <a:off x="5479332" y="4203764"/>
              <a:ext cx="1199057" cy="216027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E29B6AD-64F8-400F-8ED3-7406A8BEAE55}"/>
                </a:ext>
              </a:extLst>
            </p:cNvPr>
            <p:cNvSpPr/>
            <p:nvPr/>
          </p:nvSpPr>
          <p:spPr>
            <a:xfrm>
              <a:off x="5336188" y="4020386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ctr">
                <a:defRPr/>
              </a:pPr>
              <a:r>
                <a:rPr lang="en-US" altLang="ko-KR" sz="1500" dirty="0">
                  <a:solidFill>
                    <a:schemeClr val="lt1"/>
                  </a:solidFill>
                </a:rPr>
                <a:t>2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F362DB-9627-477A-A2DE-5E29E215BE10}"/>
              </a:ext>
            </a:extLst>
          </p:cNvPr>
          <p:cNvSpPr/>
          <p:nvPr/>
        </p:nvSpPr>
        <p:spPr>
          <a:xfrm>
            <a:off x="5713363" y="6049959"/>
            <a:ext cx="839837" cy="108795"/>
          </a:xfrm>
          <a:prstGeom prst="rect">
            <a:avLst/>
          </a:prstGeom>
          <a:solidFill>
            <a:srgbClr val="232325"/>
          </a:solidFill>
          <a:ln>
            <a:solidFill>
              <a:srgbClr val="23232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2914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- </a:t>
            </a:r>
            <a:fld id="{FDEBD689-CD72-46D1-AE0B-2BB7D6B163A0}" type="slidenum">
              <a:rPr lang="en-US" altLang="en-US"/>
              <a:pPr lvl="0">
                <a:defRPr/>
              </a:pPr>
              <a:t>21</a:t>
            </a:fld>
            <a:r>
              <a:rPr lang="ko-KR" altLang="en-US"/>
              <a:t> </a:t>
            </a:r>
            <a:r>
              <a:rPr lang="en-US" altLang="ko-KR"/>
              <a:t>-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58447"/>
              </p:ext>
            </p:extLst>
          </p:nvPr>
        </p:nvGraphicFramePr>
        <p:xfrm>
          <a:off x="200025" y="542398"/>
          <a:ext cx="9505950" cy="5782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621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상위 프로세스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Excel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가공 및 메일 발송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하위 프로세스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메일 작성 및 발송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621"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r>
                        <a:rPr 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US" sz="1000" b="1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병합한 엑셀을 가공한 후에 메일 보내기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1"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상세 화면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수행 업무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963">
                <a:tc rowSpan="3" gridSpan="4">
                  <a:txBody>
                    <a:bodyPr/>
                    <a:lstStyle/>
                    <a:p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제목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’,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‘Body’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부분 작성</a:t>
                      </a: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파일 첨부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’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클릭 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’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열에다가 저장한 파일의 경로와 파일명을 작성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비고 참고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621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8016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프로세스와 보내고자 하는 파일의 경로가 같을 경우 파일명만 적어도 됨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제목 1"/>
          <p:cNvSpPr txBox="1"/>
          <p:nvPr/>
        </p:nvSpPr>
        <p:spPr>
          <a:xfrm>
            <a:off x="273050" y="107977"/>
            <a:ext cx="38472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800" b="1" kern="1200" spc="-30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/>
              <a:t>상세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64A3E-F961-4CAB-A516-AD559654F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05" y="1595377"/>
            <a:ext cx="3258005" cy="14861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8C2C9A-55AB-447E-8AB1-B245F3389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05" y="3338867"/>
            <a:ext cx="6382066" cy="184810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36F0EB-E9F8-4A4A-8B7A-56A974642AD0}"/>
              </a:ext>
            </a:extLst>
          </p:cNvPr>
          <p:cNvSpPr/>
          <p:nvPr/>
        </p:nvSpPr>
        <p:spPr>
          <a:xfrm>
            <a:off x="486823" y="2229638"/>
            <a:ext cx="2961051" cy="511716"/>
          </a:xfrm>
          <a:prstGeom prst="rect">
            <a:avLst/>
          </a:prstGeom>
          <a:solidFill>
            <a:srgbClr val="FF0000">
              <a:alpha val="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01A66F8-E62C-4D4C-BA96-DF28FD69B0E2}"/>
              </a:ext>
            </a:extLst>
          </p:cNvPr>
          <p:cNvSpPr/>
          <p:nvPr/>
        </p:nvSpPr>
        <p:spPr>
          <a:xfrm>
            <a:off x="345905" y="2086512"/>
            <a:ext cx="232468" cy="216027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 sz="150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558FE3-9B95-4A1A-A1B0-AEEADC9B0C6C}"/>
              </a:ext>
            </a:extLst>
          </p:cNvPr>
          <p:cNvSpPr/>
          <p:nvPr/>
        </p:nvSpPr>
        <p:spPr>
          <a:xfrm>
            <a:off x="1635685" y="2765380"/>
            <a:ext cx="656132" cy="187866"/>
          </a:xfrm>
          <a:prstGeom prst="rect">
            <a:avLst/>
          </a:prstGeom>
          <a:solidFill>
            <a:srgbClr val="FF0000">
              <a:alpha val="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3225514-E781-4155-B6C3-949CA7CAB46F}"/>
              </a:ext>
            </a:extLst>
          </p:cNvPr>
          <p:cNvSpPr/>
          <p:nvPr/>
        </p:nvSpPr>
        <p:spPr>
          <a:xfrm>
            <a:off x="1456665" y="2917529"/>
            <a:ext cx="216027" cy="216027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 sz="150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B0016E-081E-47A9-8246-D50509AA6CA8}"/>
              </a:ext>
            </a:extLst>
          </p:cNvPr>
          <p:cNvSpPr/>
          <p:nvPr/>
        </p:nvSpPr>
        <p:spPr>
          <a:xfrm>
            <a:off x="3724949" y="3878605"/>
            <a:ext cx="2961051" cy="511716"/>
          </a:xfrm>
          <a:prstGeom prst="rect">
            <a:avLst/>
          </a:prstGeom>
          <a:solidFill>
            <a:srgbClr val="FF0000">
              <a:alpha val="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93E4A1F-A873-493E-B15D-A59453ABD7EA}"/>
              </a:ext>
            </a:extLst>
          </p:cNvPr>
          <p:cNvSpPr/>
          <p:nvPr/>
        </p:nvSpPr>
        <p:spPr>
          <a:xfrm>
            <a:off x="3584031" y="3735479"/>
            <a:ext cx="232468" cy="216027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 sz="1500" dirty="0"/>
              <a:t>2</a:t>
            </a:r>
            <a:endParaRPr lang="en-US" altLang="ko-KR" sz="1500" dirty="0">
              <a:solidFill>
                <a:schemeClr val="l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16FCF7-9AF2-4EF6-9225-5EFEC73B0F9C}"/>
              </a:ext>
            </a:extLst>
          </p:cNvPr>
          <p:cNvSpPr/>
          <p:nvPr/>
        </p:nvSpPr>
        <p:spPr>
          <a:xfrm>
            <a:off x="905436" y="2023757"/>
            <a:ext cx="1395346" cy="143126"/>
          </a:xfrm>
          <a:prstGeom prst="rect">
            <a:avLst/>
          </a:prstGeom>
          <a:solidFill>
            <a:srgbClr val="232325"/>
          </a:solidFill>
          <a:ln>
            <a:solidFill>
              <a:srgbClr val="23232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6003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- </a:t>
            </a:r>
            <a:fld id="{FDEBD689-CD72-46D1-AE0B-2BB7D6B163A0}" type="slidenum">
              <a:rPr lang="en-US" altLang="en-US"/>
              <a:pPr lvl="0">
                <a:defRPr/>
              </a:pPr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</a:p>
        </p:txBody>
      </p:sp>
      <p:sp>
        <p:nvSpPr>
          <p:cNvPr id="39" name="제목 1"/>
          <p:cNvSpPr txBox="1"/>
          <p:nvPr/>
        </p:nvSpPr>
        <p:spPr>
          <a:xfrm>
            <a:off x="273050" y="107977"/>
            <a:ext cx="116538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800" b="1" kern="1200" spc="-30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dirty="0"/>
              <a:t>3. </a:t>
            </a:r>
            <a:r>
              <a:rPr lang="ko-KR" altLang="en-US" dirty="0"/>
              <a:t>업무 흐름도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15290"/>
              </p:ext>
            </p:extLst>
          </p:nvPr>
        </p:nvGraphicFramePr>
        <p:xfrm>
          <a:off x="196056" y="541813"/>
          <a:ext cx="9506528" cy="577844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09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7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9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/>
                        <a:t>연관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 b="0" dirty="0" err="1">
                          <a:solidFill>
                            <a:srgbClr val="000000"/>
                          </a:solidFill>
                        </a:rPr>
                        <a:t>Uipath</a:t>
                      </a:r>
                      <a:r>
                        <a:rPr lang="en-US" altLang="ko-KR" sz="1500" b="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500" b="0" dirty="0" err="1">
                          <a:solidFill>
                            <a:srgbClr val="000000"/>
                          </a:solidFill>
                        </a:rPr>
                        <a:t>크롬브라우저</a:t>
                      </a:r>
                      <a:r>
                        <a:rPr lang="en-US" altLang="ko-KR" sz="1500" b="0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5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rgbClr val="000000"/>
                          </a:solidFill>
                        </a:rPr>
                        <a:t>Excel, E-Mail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80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50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78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상위 프로세스</a:t>
                      </a:r>
                      <a:endParaRPr kumimoji="0" lang="ko-KR" altLang="en-US" sz="1000" b="1" i="0" u="none" strike="noStrike" kern="1200" cap="none" spc="0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</a:rPr>
                        <a:t>하위 프로세스</a:t>
                      </a:r>
                      <a:endParaRPr kumimoji="0" lang="ko-KR" altLang="en-US" sz="1000" b="1" i="0" u="none" strike="noStrike" kern="1200" cap="none" spc="0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6251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EE6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순서도: 수행의 시작/종료 40"/>
          <p:cNvSpPr/>
          <p:nvPr/>
        </p:nvSpPr>
        <p:spPr>
          <a:xfrm>
            <a:off x="2947987" y="1666875"/>
            <a:ext cx="1260157" cy="720090"/>
          </a:xfrm>
          <a:prstGeom prst="flowChartTerminator">
            <a:avLst/>
          </a:prstGeom>
          <a:solidFill>
            <a:srgbClr val="DEE6F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 anchorCtr="0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채용사이트 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접속</a:t>
            </a:r>
          </a:p>
        </p:txBody>
      </p:sp>
      <p:sp>
        <p:nvSpPr>
          <p:cNvPr id="42" name="순서도: 수행의 시작/종료 41"/>
          <p:cNvSpPr/>
          <p:nvPr/>
        </p:nvSpPr>
        <p:spPr>
          <a:xfrm>
            <a:off x="7365066" y="5504098"/>
            <a:ext cx="1260157" cy="720090"/>
          </a:xfrm>
          <a:prstGeom prst="flowChartTerminator">
            <a:avLst/>
          </a:prstGeom>
          <a:solidFill>
            <a:srgbClr val="DEE6F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메일 작성 및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발송</a:t>
            </a:r>
          </a:p>
        </p:txBody>
      </p:sp>
      <p:sp>
        <p:nvSpPr>
          <p:cNvPr id="43" name="순서도: 처리 42"/>
          <p:cNvSpPr/>
          <p:nvPr/>
        </p:nvSpPr>
        <p:spPr>
          <a:xfrm>
            <a:off x="566737" y="1619250"/>
            <a:ext cx="1857375" cy="852969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사이트별 검색</a:t>
            </a:r>
          </a:p>
        </p:txBody>
      </p:sp>
      <p:sp>
        <p:nvSpPr>
          <p:cNvPr id="45" name="순서도: 처리 44"/>
          <p:cNvSpPr/>
          <p:nvPr/>
        </p:nvSpPr>
        <p:spPr>
          <a:xfrm>
            <a:off x="566737" y="3006797"/>
            <a:ext cx="1857375" cy="852969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텍스트 추출 및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Excel</a:t>
            </a:r>
            <a:r>
              <a:rPr lang="ko-KR" altLang="en-US" sz="1400" dirty="0">
                <a:solidFill>
                  <a:schemeClr val="tx1"/>
                </a:solidFill>
              </a:rPr>
              <a:t> 생성</a:t>
            </a:r>
          </a:p>
        </p:txBody>
      </p:sp>
      <p:sp>
        <p:nvSpPr>
          <p:cNvPr id="46" name="순서도: 처리 45"/>
          <p:cNvSpPr/>
          <p:nvPr/>
        </p:nvSpPr>
        <p:spPr>
          <a:xfrm>
            <a:off x="566737" y="4863539"/>
            <a:ext cx="1857375" cy="852969"/>
          </a:xfrm>
          <a:prstGeom prst="flowChart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Excel</a:t>
            </a:r>
            <a:r>
              <a:rPr lang="ko-KR" altLang="en-US" sz="1400" dirty="0">
                <a:solidFill>
                  <a:schemeClr val="tx1"/>
                </a:solidFill>
              </a:rPr>
              <a:t> 가공 및        메일 발송</a:t>
            </a:r>
          </a:p>
        </p:txBody>
      </p:sp>
      <p:sp>
        <p:nvSpPr>
          <p:cNvPr id="48" name="화살표: 아래쪽 47"/>
          <p:cNvSpPr/>
          <p:nvPr/>
        </p:nvSpPr>
        <p:spPr>
          <a:xfrm>
            <a:off x="1157287" y="2472219"/>
            <a:ext cx="704850" cy="53457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0" name="화살표: 아래쪽 49"/>
          <p:cNvSpPr/>
          <p:nvPr/>
        </p:nvSpPr>
        <p:spPr>
          <a:xfrm>
            <a:off x="1157287" y="3859766"/>
            <a:ext cx="704850" cy="97221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2" name="순서도: 처리 51"/>
          <p:cNvSpPr/>
          <p:nvPr/>
        </p:nvSpPr>
        <p:spPr>
          <a:xfrm>
            <a:off x="4714875" y="1666875"/>
            <a:ext cx="1260157" cy="720090"/>
          </a:xfrm>
          <a:prstGeom prst="flowChartProcess">
            <a:avLst/>
          </a:prstGeom>
          <a:solidFill>
            <a:srgbClr val="DEE6F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키워드 검색</a:t>
            </a:r>
          </a:p>
        </p:txBody>
      </p:sp>
      <p:sp>
        <p:nvSpPr>
          <p:cNvPr id="53" name="순서도: 처리 52"/>
          <p:cNvSpPr/>
          <p:nvPr/>
        </p:nvSpPr>
        <p:spPr>
          <a:xfrm>
            <a:off x="6486525" y="1666875"/>
            <a:ext cx="1260157" cy="720090"/>
          </a:xfrm>
          <a:prstGeom prst="flowChartProcess">
            <a:avLst/>
          </a:prstGeom>
          <a:solidFill>
            <a:srgbClr val="DEE6F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상세정보 입력</a:t>
            </a:r>
          </a:p>
        </p:txBody>
      </p:sp>
      <p:sp>
        <p:nvSpPr>
          <p:cNvPr id="55" name="순서도: 준비 54"/>
          <p:cNvSpPr/>
          <p:nvPr/>
        </p:nvSpPr>
        <p:spPr>
          <a:xfrm>
            <a:off x="8253413" y="1666875"/>
            <a:ext cx="1327506" cy="720090"/>
          </a:xfrm>
          <a:prstGeom prst="flowChartPreparation">
            <a:avLst/>
          </a:prstGeom>
          <a:solidFill>
            <a:srgbClr val="DEE6F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게시글  목록   구성</a:t>
            </a:r>
          </a:p>
        </p:txBody>
      </p:sp>
      <p:cxnSp>
        <p:nvCxnSpPr>
          <p:cNvPr id="56" name="직선 화살표 연결선 55"/>
          <p:cNvCxnSpPr>
            <a:stCxn id="41" idx="3"/>
            <a:endCxn id="52" idx="1"/>
          </p:cNvCxnSpPr>
          <p:nvPr/>
        </p:nvCxnSpPr>
        <p:spPr>
          <a:xfrm>
            <a:off x="4208145" y="2026920"/>
            <a:ext cx="506730" cy="0"/>
          </a:xfrm>
          <a:prstGeom prst="straightConnector1">
            <a:avLst/>
          </a:prstGeom>
          <a:ln w="952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2" idx="3"/>
            <a:endCxn id="53" idx="1"/>
          </p:cNvCxnSpPr>
          <p:nvPr/>
        </p:nvCxnSpPr>
        <p:spPr>
          <a:xfrm>
            <a:off x="5975033" y="2026920"/>
            <a:ext cx="511492" cy="0"/>
          </a:xfrm>
          <a:prstGeom prst="straightConnector1">
            <a:avLst/>
          </a:prstGeom>
          <a:ln w="952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3" idx="3"/>
            <a:endCxn id="55" idx="1"/>
          </p:cNvCxnSpPr>
          <p:nvPr/>
        </p:nvCxnSpPr>
        <p:spPr>
          <a:xfrm>
            <a:off x="7746682" y="2026920"/>
            <a:ext cx="506731" cy="0"/>
          </a:xfrm>
          <a:prstGeom prst="straightConnector1">
            <a:avLst/>
          </a:prstGeom>
          <a:ln w="952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/>
          <p:cNvCxnSpPr>
            <a:stCxn id="55" idx="2"/>
            <a:endCxn id="92" idx="0"/>
          </p:cNvCxnSpPr>
          <p:nvPr/>
        </p:nvCxnSpPr>
        <p:spPr>
          <a:xfrm rot="5400000">
            <a:off x="5948318" y="26437"/>
            <a:ext cx="608321" cy="5329376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처리 62"/>
          <p:cNvSpPr/>
          <p:nvPr/>
        </p:nvSpPr>
        <p:spPr>
          <a:xfrm>
            <a:off x="4719837" y="2993843"/>
            <a:ext cx="1260157" cy="720090"/>
          </a:xfrm>
          <a:prstGeom prst="flowChartProcess">
            <a:avLst/>
          </a:prstGeom>
          <a:solidFill>
            <a:srgbClr val="DEE6F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데이터 추출</a:t>
            </a:r>
          </a:p>
        </p:txBody>
      </p:sp>
      <p:sp>
        <p:nvSpPr>
          <p:cNvPr id="64" name="순서도: 처리 63"/>
          <p:cNvSpPr/>
          <p:nvPr/>
        </p:nvSpPr>
        <p:spPr>
          <a:xfrm>
            <a:off x="6491487" y="2993843"/>
            <a:ext cx="1260157" cy="720090"/>
          </a:xfrm>
          <a:prstGeom prst="flowChartProcess">
            <a:avLst/>
          </a:prstGeom>
          <a:solidFill>
            <a:srgbClr val="DEE6F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사이트별 </a:t>
            </a:r>
            <a:r>
              <a:rPr lang="en-US" altLang="ko-KR" sz="1200" dirty="0">
                <a:solidFill>
                  <a:schemeClr val="tx1"/>
                </a:solidFill>
              </a:rPr>
              <a:t>Excel </a:t>
            </a:r>
            <a:r>
              <a:rPr lang="ko-KR" altLang="en-US" sz="1200" dirty="0">
                <a:solidFill>
                  <a:schemeClr val="tx1"/>
                </a:solidFill>
              </a:rPr>
              <a:t>생성</a:t>
            </a:r>
          </a:p>
        </p:txBody>
      </p:sp>
      <p:cxnSp>
        <p:nvCxnSpPr>
          <p:cNvPr id="65" name="직선 화살표 연결선 64"/>
          <p:cNvCxnSpPr>
            <a:endCxn id="63" idx="1"/>
          </p:cNvCxnSpPr>
          <p:nvPr/>
        </p:nvCxnSpPr>
        <p:spPr>
          <a:xfrm>
            <a:off x="4087091" y="3353888"/>
            <a:ext cx="632745" cy="0"/>
          </a:xfrm>
          <a:prstGeom prst="straightConnector1">
            <a:avLst/>
          </a:prstGeom>
          <a:ln w="952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3" idx="3"/>
            <a:endCxn id="64" idx="1"/>
          </p:cNvCxnSpPr>
          <p:nvPr/>
        </p:nvCxnSpPr>
        <p:spPr>
          <a:xfrm>
            <a:off x="5979994" y="3353888"/>
            <a:ext cx="511493" cy="0"/>
          </a:xfrm>
          <a:prstGeom prst="straightConnector1">
            <a:avLst/>
          </a:prstGeom>
          <a:ln w="952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처리 85"/>
          <p:cNvSpPr/>
          <p:nvPr/>
        </p:nvSpPr>
        <p:spPr>
          <a:xfrm>
            <a:off x="7365066" y="4321003"/>
            <a:ext cx="1260157" cy="720090"/>
          </a:xfrm>
          <a:prstGeom prst="flowChartProcess">
            <a:avLst/>
          </a:prstGeom>
          <a:solidFill>
            <a:srgbClr val="DEE6F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중복 데이터 제거</a:t>
            </a:r>
          </a:p>
        </p:txBody>
      </p:sp>
      <p:sp>
        <p:nvSpPr>
          <p:cNvPr id="92" name="순서도: 처리 91"/>
          <p:cNvSpPr/>
          <p:nvPr/>
        </p:nvSpPr>
        <p:spPr>
          <a:xfrm>
            <a:off x="2957711" y="2995286"/>
            <a:ext cx="1260157" cy="720090"/>
          </a:xfrm>
          <a:prstGeom prst="flowChartProcess">
            <a:avLst/>
          </a:prstGeom>
          <a:solidFill>
            <a:srgbClr val="DEE6F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사이트별 데이터 </a:t>
            </a:r>
            <a:r>
              <a:rPr lang="ko-KR" altLang="en-US" sz="1100" dirty="0" err="1">
                <a:solidFill>
                  <a:schemeClr val="tx1"/>
                </a:solidFill>
              </a:rPr>
              <a:t>스크래핑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3" name="순서도: 판단 92"/>
          <p:cNvSpPr/>
          <p:nvPr/>
        </p:nvSpPr>
        <p:spPr>
          <a:xfrm>
            <a:off x="5587541" y="4320811"/>
            <a:ext cx="1260157" cy="720090"/>
          </a:xfrm>
          <a:prstGeom prst="flowChartDecision">
            <a:avLst/>
          </a:prstGeom>
          <a:solidFill>
            <a:srgbClr val="DEE6F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중복 확인</a:t>
            </a:r>
          </a:p>
        </p:txBody>
      </p:sp>
      <p:cxnSp>
        <p:nvCxnSpPr>
          <p:cNvPr id="94" name="연결선: 꺾임 93"/>
          <p:cNvCxnSpPr>
            <a:cxnSpLocks/>
            <a:endCxn id="44" idx="0"/>
          </p:cNvCxnSpPr>
          <p:nvPr/>
        </p:nvCxnSpPr>
        <p:spPr>
          <a:xfrm rot="5400000">
            <a:off x="6385559" y="1789203"/>
            <a:ext cx="607601" cy="4455615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93" idx="3"/>
            <a:endCxn id="86" idx="1"/>
          </p:cNvCxnSpPr>
          <p:nvPr/>
        </p:nvCxnSpPr>
        <p:spPr>
          <a:xfrm>
            <a:off x="6847698" y="4680856"/>
            <a:ext cx="517368" cy="19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601973" y="4408806"/>
            <a:ext cx="995240" cy="26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/>
              <a:t>Yes</a:t>
            </a:r>
          </a:p>
        </p:txBody>
      </p:sp>
      <p:cxnSp>
        <p:nvCxnSpPr>
          <p:cNvPr id="100" name="직선 화살표 연결선 99"/>
          <p:cNvCxnSpPr>
            <a:cxnSpLocks/>
            <a:endCxn id="14" idx="2"/>
          </p:cNvCxnSpPr>
          <p:nvPr/>
        </p:nvCxnSpPr>
        <p:spPr>
          <a:xfrm flipV="1">
            <a:off x="7769443" y="3360177"/>
            <a:ext cx="616365" cy="2676"/>
          </a:xfrm>
          <a:prstGeom prst="straightConnector1">
            <a:avLst/>
          </a:prstGeom>
          <a:ln w="952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579070" y="5365563"/>
            <a:ext cx="995240" cy="269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/>
              <a:t>No</a:t>
            </a:r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66FC2C75-2644-4EEA-A566-D90802B96925}"/>
              </a:ext>
            </a:extLst>
          </p:cNvPr>
          <p:cNvSpPr/>
          <p:nvPr/>
        </p:nvSpPr>
        <p:spPr>
          <a:xfrm>
            <a:off x="3831472" y="4320811"/>
            <a:ext cx="1260157" cy="720090"/>
          </a:xfrm>
          <a:prstGeom prst="flowChartProcess">
            <a:avLst/>
          </a:prstGeom>
          <a:solidFill>
            <a:srgbClr val="DEE6F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컬럼에 대해 필터 생성 및 간소화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4D2ACFC-171B-4928-9952-55DBA34690F1}"/>
              </a:ext>
            </a:extLst>
          </p:cNvPr>
          <p:cNvCxnSpPr>
            <a:cxnSpLocks/>
            <a:stCxn id="44" idx="3"/>
            <a:endCxn id="93" idx="1"/>
          </p:cNvCxnSpPr>
          <p:nvPr/>
        </p:nvCxnSpPr>
        <p:spPr>
          <a:xfrm>
            <a:off x="5091629" y="4680856"/>
            <a:ext cx="495912" cy="0"/>
          </a:xfrm>
          <a:prstGeom prst="straightConnector1">
            <a:avLst/>
          </a:prstGeom>
          <a:ln w="952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06D3C676-B429-4B46-821F-28C93199939E}"/>
              </a:ext>
            </a:extLst>
          </p:cNvPr>
          <p:cNvCxnSpPr>
            <a:cxnSpLocks/>
            <a:stCxn id="93" idx="2"/>
            <a:endCxn id="42" idx="1"/>
          </p:cNvCxnSpPr>
          <p:nvPr/>
        </p:nvCxnSpPr>
        <p:spPr>
          <a:xfrm rot="16200000" flipH="1">
            <a:off x="6379722" y="4878799"/>
            <a:ext cx="823242" cy="1147446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405D94E-033E-4311-B35A-384466D98054}"/>
              </a:ext>
            </a:extLst>
          </p:cNvPr>
          <p:cNvCxnSpPr>
            <a:stCxn id="86" idx="2"/>
            <a:endCxn id="42" idx="0"/>
          </p:cNvCxnSpPr>
          <p:nvPr/>
        </p:nvCxnSpPr>
        <p:spPr>
          <a:xfrm>
            <a:off x="7995145" y="5041093"/>
            <a:ext cx="0" cy="46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순서도: 데이터 13">
            <a:extLst>
              <a:ext uri="{FF2B5EF4-FFF2-40B4-BE49-F238E27FC236}">
                <a16:creationId xmlns:a16="http://schemas.microsoft.com/office/drawing/2014/main" id="{17250546-2A24-4CA5-A94F-5BDAECCE012E}"/>
              </a:ext>
            </a:extLst>
          </p:cNvPr>
          <p:cNvSpPr/>
          <p:nvPr/>
        </p:nvSpPr>
        <p:spPr>
          <a:xfrm>
            <a:off x="8252968" y="3000177"/>
            <a:ext cx="1328400" cy="720000"/>
          </a:xfrm>
          <a:prstGeom prst="flowChartInputOutput">
            <a:avLst/>
          </a:prstGeom>
          <a:solidFill>
            <a:srgbClr val="DEE6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엑셀   병합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6990B1-CEC2-4290-86BF-03FA22AFB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DEBD689-CD72-46D1-AE0B-2BB7D6B163A0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7C427D2-3BB0-4A54-80F3-7FF11C8379EF}"/>
              </a:ext>
            </a:extLst>
          </p:cNvPr>
          <p:cNvSpPr txBox="1"/>
          <p:nvPr/>
        </p:nvSpPr>
        <p:spPr>
          <a:xfrm>
            <a:off x="273050" y="107977"/>
            <a:ext cx="170238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800" b="1" kern="1200" spc="-30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dirty="0"/>
              <a:t>3-1. </a:t>
            </a:r>
            <a:r>
              <a:rPr lang="ko-KR" altLang="en-US" dirty="0"/>
              <a:t>프로젝트 흐름도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5F5512-46BF-46CF-A25F-BD6121EA4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39" y="623496"/>
            <a:ext cx="5963482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8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- </a:t>
            </a:r>
            <a:fld id="{FDEBD689-CD72-46D1-AE0B-2BB7D6B163A0}" type="slidenum">
              <a:rPr lang="en-US" altLang="en-US"/>
              <a:pPr lvl="0">
                <a:defRPr/>
              </a:pPr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33777"/>
              </p:ext>
            </p:extLst>
          </p:nvPr>
        </p:nvGraphicFramePr>
        <p:xfrm>
          <a:off x="200025" y="542398"/>
          <a:ext cx="9505950" cy="5782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상위 프로세스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데이터 수집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하위 프로세스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채용사이트 접속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r>
                        <a:rPr 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US" sz="1000" b="1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url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을 이용하여 사이트 접속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사람인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상세 화면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수행 업무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0879">
                <a:tc rowSpan="3"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사람인 접속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(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url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비고 란 참고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)</a:t>
                      </a: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2875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사람인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algn="l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j-cs"/>
                        </a:rPr>
                        <a:t>https://www.saramin.co.kr/</a:t>
                      </a: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제목 1"/>
          <p:cNvSpPr txBox="1"/>
          <p:nvPr/>
        </p:nvSpPr>
        <p:spPr>
          <a:xfrm>
            <a:off x="273050" y="107977"/>
            <a:ext cx="38472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800" b="1" kern="1200" spc="-30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/>
              <a:t>상세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142BBF-9D4B-46DE-B746-6AE7E28E0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45"/>
          <a:stretch/>
        </p:blipFill>
        <p:spPr>
          <a:xfrm>
            <a:off x="273050" y="2000625"/>
            <a:ext cx="6664636" cy="3304800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892306" y="2191400"/>
            <a:ext cx="4637582" cy="149764"/>
          </a:xfrm>
          <a:prstGeom prst="rect">
            <a:avLst/>
          </a:prstGeom>
          <a:solidFill>
            <a:srgbClr val="FF0000">
              <a:alpha val="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61337" y="2029222"/>
            <a:ext cx="216027" cy="216027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l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581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- </a:t>
            </a:r>
            <a:fld id="{FDEBD689-CD72-46D1-AE0B-2BB7D6B163A0}" type="slidenum">
              <a:rPr lang="en-US" altLang="en-US"/>
              <a:pPr lvl="0">
                <a:defRPr/>
              </a:pPr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50661"/>
              </p:ext>
            </p:extLst>
          </p:nvPr>
        </p:nvGraphicFramePr>
        <p:xfrm>
          <a:off x="200025" y="542398"/>
          <a:ext cx="9505950" cy="5782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상위 프로세스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데이터 수집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하위 프로세스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키워드 검색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r>
                        <a:rPr 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US" sz="1000" b="1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검색창에 키워드 입력 후 클릭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상세 화면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수행 업무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0879">
                <a:tc rowSpan="3"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검색창에 키워드 입력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검색 버튼 클릭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2875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제목 1"/>
          <p:cNvSpPr txBox="1"/>
          <p:nvPr/>
        </p:nvSpPr>
        <p:spPr>
          <a:xfrm>
            <a:off x="273050" y="107977"/>
            <a:ext cx="38472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800" b="1" kern="1200" spc="-30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/>
              <a:t>상세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E1E68E-9401-41F1-8EA2-6C17C12D09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1538" b="11538"/>
          <a:stretch/>
        </p:blipFill>
        <p:spPr>
          <a:xfrm>
            <a:off x="273050" y="1560412"/>
            <a:ext cx="6643868" cy="373717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2D64AF1-AAF6-4496-A308-0332860F4BAA}"/>
              </a:ext>
            </a:extLst>
          </p:cNvPr>
          <p:cNvGrpSpPr/>
          <p:nvPr/>
        </p:nvGrpSpPr>
        <p:grpSpPr>
          <a:xfrm>
            <a:off x="3664434" y="2181864"/>
            <a:ext cx="1657772" cy="459334"/>
            <a:chOff x="761337" y="2029222"/>
            <a:chExt cx="1657772" cy="459334"/>
          </a:xfrm>
        </p:grpSpPr>
        <p:sp>
          <p:nvSpPr>
            <p:cNvPr id="43" name="직사각형 42"/>
            <p:cNvSpPr/>
            <p:nvPr/>
          </p:nvSpPr>
          <p:spPr>
            <a:xfrm>
              <a:off x="892306" y="2191399"/>
              <a:ext cx="1526803" cy="297157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761337" y="2029222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>
                  <a:solidFill>
                    <a:schemeClr val="lt1"/>
                  </a:solidFill>
                </a:rPr>
                <a:t>1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229D15-6442-462B-9657-D1F63EBEEE70}"/>
              </a:ext>
            </a:extLst>
          </p:cNvPr>
          <p:cNvSpPr/>
          <p:nvPr/>
        </p:nvSpPr>
        <p:spPr>
          <a:xfrm>
            <a:off x="5800171" y="2344041"/>
            <a:ext cx="646928" cy="297157"/>
          </a:xfrm>
          <a:prstGeom prst="rect">
            <a:avLst/>
          </a:prstGeom>
          <a:solidFill>
            <a:srgbClr val="FF0000">
              <a:alpha val="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AAC7EE1-C36E-4659-A201-BD312BA0076A}"/>
              </a:ext>
            </a:extLst>
          </p:cNvPr>
          <p:cNvSpPr/>
          <p:nvPr/>
        </p:nvSpPr>
        <p:spPr>
          <a:xfrm>
            <a:off x="5655645" y="2236027"/>
            <a:ext cx="216027" cy="216027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dirty="0">
                <a:solidFill>
                  <a:schemeClr val="l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335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- </a:t>
            </a:r>
            <a:fld id="{FDEBD689-CD72-46D1-AE0B-2BB7D6B163A0}" type="slidenum">
              <a:rPr lang="en-US" altLang="en-US"/>
              <a:pPr lvl="0">
                <a:defRPr/>
              </a:pPr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75071"/>
              </p:ext>
            </p:extLst>
          </p:nvPr>
        </p:nvGraphicFramePr>
        <p:xfrm>
          <a:off x="200025" y="542398"/>
          <a:ext cx="9505950" cy="5782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상위 프로세스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데이터 수집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하위 프로세스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상세정보 입력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r>
                        <a:rPr 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US" sz="1000" b="1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가져올 리스트를 보기위해 상세 클릭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상세 화면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수행 업무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0879">
                <a:tc rowSpan="3" gridSpan="4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채용정보 클릭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공고 리스트 개수를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100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개로 지정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2875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제목 1"/>
          <p:cNvSpPr txBox="1"/>
          <p:nvPr/>
        </p:nvSpPr>
        <p:spPr>
          <a:xfrm>
            <a:off x="273050" y="107977"/>
            <a:ext cx="38472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800" b="1" kern="1200" spc="-30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/>
              <a:t>상세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0D8969-5834-4C5D-A938-034F49290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1499324"/>
            <a:ext cx="2646127" cy="3221372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39D2688A-2572-461F-AD33-0698B08B88E3}"/>
              </a:ext>
            </a:extLst>
          </p:cNvPr>
          <p:cNvGrpSpPr/>
          <p:nvPr/>
        </p:nvGrpSpPr>
        <p:grpSpPr>
          <a:xfrm>
            <a:off x="1021903" y="2969666"/>
            <a:ext cx="1657772" cy="459334"/>
            <a:chOff x="761337" y="2029222"/>
            <a:chExt cx="1657772" cy="45933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FA6025C-8075-47EF-B687-305291CEC262}"/>
                </a:ext>
              </a:extLst>
            </p:cNvPr>
            <p:cNvSpPr/>
            <p:nvPr/>
          </p:nvSpPr>
          <p:spPr>
            <a:xfrm>
              <a:off x="892306" y="2191399"/>
              <a:ext cx="1526803" cy="297157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731AC5C-3E78-4A56-B240-3AA59CF0C2A8}"/>
                </a:ext>
              </a:extLst>
            </p:cNvPr>
            <p:cNvSpPr/>
            <p:nvPr/>
          </p:nvSpPr>
          <p:spPr>
            <a:xfrm>
              <a:off x="761337" y="2029222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>
                  <a:solidFill>
                    <a:schemeClr val="lt1"/>
                  </a:solidFill>
                </a:rPr>
                <a:t>1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7E3C336-6BFE-4933-9F73-0ADE6AB3CC64}"/>
              </a:ext>
            </a:extLst>
          </p:cNvPr>
          <p:cNvGrpSpPr/>
          <p:nvPr/>
        </p:nvGrpSpPr>
        <p:grpSpPr>
          <a:xfrm>
            <a:off x="3048778" y="3185693"/>
            <a:ext cx="3808443" cy="2959860"/>
            <a:chOff x="2170198" y="2340353"/>
            <a:chExt cx="4316120" cy="331676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D0A4BB2-43C0-4EF9-A555-E5ACB0ECF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0198" y="2340353"/>
              <a:ext cx="4316120" cy="3316768"/>
            </a:xfrm>
            <a:prstGeom prst="rect">
              <a:avLst/>
            </a:prstGeom>
          </p:spPr>
        </p:pic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7E858DF-623E-4B1E-AA64-141940615B7F}"/>
                </a:ext>
              </a:extLst>
            </p:cNvPr>
            <p:cNvGrpSpPr/>
            <p:nvPr/>
          </p:nvGrpSpPr>
          <p:grpSpPr>
            <a:xfrm>
              <a:off x="5577151" y="3686242"/>
              <a:ext cx="639091" cy="432054"/>
              <a:chOff x="729000" y="2056502"/>
              <a:chExt cx="639091" cy="43205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87D7B237-25AF-4881-B17A-CA7713B74C0B}"/>
                  </a:ext>
                </a:extLst>
              </p:cNvPr>
              <p:cNvSpPr/>
              <p:nvPr/>
            </p:nvSpPr>
            <p:spPr>
              <a:xfrm>
                <a:off x="892306" y="2272529"/>
                <a:ext cx="475785" cy="216027"/>
              </a:xfrm>
              <a:prstGeom prst="rect">
                <a:avLst/>
              </a:prstGeom>
              <a:solidFill>
                <a:srgbClr val="FF0000">
                  <a:alpha val="0"/>
                </a:srgb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DD91F194-FDCC-48E6-B170-FD394F76A56D}"/>
                  </a:ext>
                </a:extLst>
              </p:cNvPr>
              <p:cNvSpPr/>
              <p:nvPr/>
            </p:nvSpPr>
            <p:spPr>
              <a:xfrm>
                <a:off x="729000" y="2056502"/>
                <a:ext cx="216027" cy="216027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500" dirty="0"/>
                  <a:t>2</a:t>
                </a:r>
                <a:endParaRPr lang="en-US" altLang="ko-KR" sz="150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295435-884A-4B9F-A9F6-FCD0A6DDCF2F}"/>
                </a:ext>
              </a:extLst>
            </p:cNvPr>
            <p:cNvGrpSpPr/>
            <p:nvPr/>
          </p:nvGrpSpPr>
          <p:grpSpPr>
            <a:xfrm>
              <a:off x="5577151" y="4887266"/>
              <a:ext cx="639091" cy="432054"/>
              <a:chOff x="729000" y="2056502"/>
              <a:chExt cx="639091" cy="432054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AB2F237-6725-4DEF-8952-A893245A48E5}"/>
                  </a:ext>
                </a:extLst>
              </p:cNvPr>
              <p:cNvSpPr/>
              <p:nvPr/>
            </p:nvSpPr>
            <p:spPr>
              <a:xfrm>
                <a:off x="892306" y="2272529"/>
                <a:ext cx="475785" cy="216027"/>
              </a:xfrm>
              <a:prstGeom prst="rect">
                <a:avLst/>
              </a:prstGeom>
              <a:solidFill>
                <a:srgbClr val="FF0000">
                  <a:alpha val="0"/>
                </a:srgb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3B134E5A-D1B5-4B13-912A-649967558ABE}"/>
                  </a:ext>
                </a:extLst>
              </p:cNvPr>
              <p:cNvSpPr/>
              <p:nvPr/>
            </p:nvSpPr>
            <p:spPr>
              <a:xfrm>
                <a:off x="729000" y="2056502"/>
                <a:ext cx="216027" cy="216027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500" dirty="0"/>
                  <a:t>2</a:t>
                </a:r>
                <a:endParaRPr lang="en-US" altLang="ko-KR" sz="1500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24442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- </a:t>
            </a:r>
            <a:fld id="{FDEBD689-CD72-46D1-AE0B-2BB7D6B163A0}" type="slidenum">
              <a:rPr lang="en-US" altLang="en-US"/>
              <a:pPr lvl="0">
                <a:defRPr/>
              </a:pPr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00025" y="542398"/>
          <a:ext cx="9505950" cy="5782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상위 프로세스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데이터 수집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하위 프로세스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채용사이트 접속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r>
                        <a:rPr 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US" sz="1000" b="1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url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을 이용하여 사이트 접속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워크넷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상세 화면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수행 업무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0879">
                <a:tc rowSpan="3"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워크넷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 접속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(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url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비고 란 참고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)</a:t>
                      </a: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2875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워크넷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algn="l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j-cs"/>
                          <a:hlinkClick r:id="rId3"/>
                        </a:rPr>
                        <a:t>https://www.work.go.kr/index.jsp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제목 1"/>
          <p:cNvSpPr txBox="1"/>
          <p:nvPr/>
        </p:nvSpPr>
        <p:spPr>
          <a:xfrm>
            <a:off x="273050" y="107977"/>
            <a:ext cx="38472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800" b="1" kern="1200" spc="-30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/>
              <a:t>상세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9AD509-C88A-45BD-A9B5-2C10ECA477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75"/>
          <a:stretch/>
        </p:blipFill>
        <p:spPr>
          <a:xfrm>
            <a:off x="261475" y="2105043"/>
            <a:ext cx="6683335" cy="3572323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777165" y="2296068"/>
            <a:ext cx="4637582" cy="149764"/>
          </a:xfrm>
          <a:prstGeom prst="rect">
            <a:avLst/>
          </a:prstGeom>
          <a:solidFill>
            <a:srgbClr val="FF0000">
              <a:alpha val="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46196" y="2133890"/>
            <a:ext cx="216027" cy="216027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l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6732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- </a:t>
            </a:r>
            <a:fld id="{FDEBD689-CD72-46D1-AE0B-2BB7D6B163A0}" type="slidenum">
              <a:rPr lang="en-US" altLang="en-US"/>
              <a:pPr lvl="0">
                <a:defRPr/>
              </a:pPr>
              <a:t>9</a:t>
            </a:fld>
            <a:r>
              <a:rPr lang="ko-KR" altLang="en-US"/>
              <a:t> </a:t>
            </a:r>
            <a:r>
              <a:rPr lang="en-US" altLang="ko-KR"/>
              <a:t>-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00025" y="542398"/>
          <a:ext cx="9505950" cy="5782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상위 프로세스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데이터 수집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하위 프로세스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키워드 검색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r>
                        <a:rPr lang="en-US" sz="10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US" sz="1000" b="1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검색창에 키워드 입력 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클릭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8448" marR="18448" marT="1844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상세 화면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수행 업무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0879">
                <a:tc rowSpan="3"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검색창에 키워드 입력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일자리 검색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’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j-cs"/>
                        </a:rPr>
                        <a:t> 버튼 클릭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  <a:p>
                      <a:pPr marL="228600" indent="-228600">
                        <a:buAutoNum type="arabicPeriod"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+mj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2875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j-cs"/>
                      </a:endParaRPr>
                    </a:p>
                  </a:txBody>
                  <a:tcPr marL="177097" marR="177097" marT="88549" marB="88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제목 1"/>
          <p:cNvSpPr txBox="1"/>
          <p:nvPr/>
        </p:nvSpPr>
        <p:spPr>
          <a:xfrm>
            <a:off x="273050" y="107977"/>
            <a:ext cx="38472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800" b="1" kern="1200" spc="-30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/>
              <a:t>상세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5B6005-A823-4E7E-9056-C748BE4896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98"/>
          <a:stretch/>
        </p:blipFill>
        <p:spPr>
          <a:xfrm>
            <a:off x="273050" y="2076597"/>
            <a:ext cx="6695645" cy="355543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2D64AF1-AAF6-4496-A308-0332860F4BAA}"/>
              </a:ext>
            </a:extLst>
          </p:cNvPr>
          <p:cNvGrpSpPr/>
          <p:nvPr/>
        </p:nvGrpSpPr>
        <p:grpSpPr>
          <a:xfrm>
            <a:off x="1835633" y="3348679"/>
            <a:ext cx="1657772" cy="459334"/>
            <a:chOff x="761337" y="2029222"/>
            <a:chExt cx="1657772" cy="459334"/>
          </a:xfrm>
        </p:grpSpPr>
        <p:sp>
          <p:nvSpPr>
            <p:cNvPr id="43" name="직사각형 42"/>
            <p:cNvSpPr/>
            <p:nvPr/>
          </p:nvSpPr>
          <p:spPr>
            <a:xfrm>
              <a:off x="892306" y="2191399"/>
              <a:ext cx="1526803" cy="297157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761337" y="2029222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>
                  <a:solidFill>
                    <a:schemeClr val="lt1"/>
                  </a:solidFill>
                </a:rPr>
                <a:t>1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B439B2-6385-47F1-B81A-0DFA8CDD428D}"/>
              </a:ext>
            </a:extLst>
          </p:cNvPr>
          <p:cNvGrpSpPr/>
          <p:nvPr/>
        </p:nvGrpSpPr>
        <p:grpSpPr>
          <a:xfrm>
            <a:off x="4293313" y="3391327"/>
            <a:ext cx="791454" cy="405171"/>
            <a:chOff x="5655645" y="2488500"/>
            <a:chExt cx="791454" cy="40517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0229D15-6442-462B-9657-D1F63EBEEE70}"/>
                </a:ext>
              </a:extLst>
            </p:cNvPr>
            <p:cNvSpPr/>
            <p:nvPr/>
          </p:nvSpPr>
          <p:spPr>
            <a:xfrm>
              <a:off x="5800171" y="2596514"/>
              <a:ext cx="646928" cy="297157"/>
            </a:xfrm>
            <a:prstGeom prst="rect">
              <a:avLst/>
            </a:prstGeom>
            <a:solidFill>
              <a:srgbClr val="FF000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AAC7EE1-C36E-4659-A201-BD312BA0076A}"/>
                </a:ext>
              </a:extLst>
            </p:cNvPr>
            <p:cNvSpPr/>
            <p:nvPr/>
          </p:nvSpPr>
          <p:spPr>
            <a:xfrm>
              <a:off x="5655645" y="2488500"/>
              <a:ext cx="216027" cy="21602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500" dirty="0">
                  <a:solidFill>
                    <a:schemeClr val="lt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622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anchor="ctr"/>
      <a:lstStyle>
        <a:defPPr algn="ctr">
          <a:defRPr lang="en-US" altLang="ko-KR">
            <a:solidFill>
              <a:schemeClr val="tx1"/>
            </a:solidFill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1123</Words>
  <Application>Microsoft Office PowerPoint</Application>
  <PresentationFormat>A4 용지(210x297mm)</PresentationFormat>
  <Paragraphs>404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HIT</dc:creator>
  <cp:lastModifiedBy>Sara Torres</cp:lastModifiedBy>
  <cp:revision>1068</cp:revision>
  <dcterms:created xsi:type="dcterms:W3CDTF">2016-12-21T08:08:03Z</dcterms:created>
  <dcterms:modified xsi:type="dcterms:W3CDTF">2021-09-16T05:57:48Z</dcterms:modified>
  <cp:version/>
</cp:coreProperties>
</file>