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9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9A9D-8325-4BC4-B9DB-4A59D5B18EB4}" type="datetimeFigureOut">
              <a:rPr lang="ko-KR" altLang="en-US" smtClean="0"/>
              <a:t>2025-04-13(Sun)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FE90-6DEC-4350-BB57-5D5D56C5D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8FE90-6DEC-4350-BB57-5D5D56C5D1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6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8FE90-6DEC-4350-BB57-5D5D56C5D1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2025-04-13(Sun)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6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2025-04-13(Sun)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33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2025-04-13(Sun)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2025-04-13(Sun)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98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2025-04-13(Sun)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2025-04-13(Sun)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2025-04-13(Sun)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8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2025-04-13(Sun)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1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2025-04-13(Sun)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0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2025-04-13(Sun)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3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2025-04-13(Sun)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8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E70C5-D8A3-4A82-A4D2-6FAA7EF382E8}" type="datetimeFigureOut">
              <a:rPr lang="ko-KR" altLang="en-US" smtClean="0"/>
              <a:t>2025-04-13(Sun)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2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B089C46-5B2C-D3DA-10E4-02CD0E3F832B}"/>
              </a:ext>
            </a:extLst>
          </p:cNvPr>
          <p:cNvSpPr txBox="1"/>
          <p:nvPr/>
        </p:nvSpPr>
        <p:spPr>
          <a:xfrm>
            <a:off x="0" y="0"/>
            <a:ext cx="6858000" cy="11541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📌</a:t>
            </a:r>
            <a:r>
              <a:rPr lang="ko-KR" altLang="en-US" sz="2400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프로젝트 배경 및 문제 인식</a:t>
            </a:r>
            <a:endParaRPr lang="en-US" altLang="ko-KR" sz="2400" b="1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현재 고객 응대 현장에서는</a:t>
            </a:r>
            <a:b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</a:b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상담원이 직접 엑셀 또는 내부 문서에 정리된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FAQ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데이터를 일일이 검색하여 고객의 질문에 답변하고 있으며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 </a:t>
            </a: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상담원 개개인이  본인의 업무 성향에 따라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메모장 등을 활용하여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,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개인만의 응대 환경을 만들어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일관성 있는 상담으로 이어지거나 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,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공유되지 못할 가능성이 있습니다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.</a:t>
            </a: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None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이 방식은 다음과 같은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치명적인 비효율성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을 초래합니다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:</a:t>
            </a:r>
          </a:p>
          <a:p>
            <a:pPr>
              <a:buNone/>
            </a:pP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✅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시간 낭비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동일한 질문이라도 매번 수작업 검색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→ 판매 품목 증가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. </a:t>
            </a:r>
          </a:p>
          <a:p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  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제품 숙지 난이도가 어려울 경우 더더욱 응답 지연 발생 </a:t>
            </a:r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endParaRPr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✅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일관성 결여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상담원마다 응대 품질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/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내용이 다름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 → 고객 불신 가능</a:t>
            </a:r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endParaRPr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✅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리소스 낭비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반복 질문에 고급 인력이 투입되는 구조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→ 비효율적인 인력 운영</a:t>
            </a:r>
            <a:endParaRPr lang="en-US" altLang="ko-KR" b="1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endParaRPr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✅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데이터 활용 미흡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: 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수집된 고객 문의</a:t>
            </a:r>
            <a:r>
              <a:rPr lang="en-US" altLang="ko-KR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/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응대 내역이 축적되지 않음 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  <a:cs typeface="Microsoft Himalaya" panose="01010100010101010101" pitchFamily="2" charset="0"/>
            </a:endParaRPr>
          </a:p>
          <a:p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  <a:cs typeface="Microsoft Himalaya" panose="01010100010101010101" pitchFamily="2" charset="0"/>
              </a:rPr>
              <a:t>→ 개선 불가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2FD69E2-1B8D-CDD9-6313-4484B6CD6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5" y="3279154"/>
            <a:ext cx="6089650" cy="39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1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BB345C5-8A98-6B3B-D6BF-6D5902CE7ED3}"/>
              </a:ext>
            </a:extLst>
          </p:cNvPr>
          <p:cNvSpPr txBox="1"/>
          <p:nvPr/>
        </p:nvSpPr>
        <p:spPr>
          <a:xfrm>
            <a:off x="0" y="0"/>
            <a:ext cx="6858000" cy="12649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🎯 프로젝트 목표</a:t>
            </a:r>
            <a:endParaRPr lang="en-US" altLang="ko-KR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ko-KR" altLang="en-US" sz="2400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수작업 FAQ 응대 구조를 완전히 제거하고,</a:t>
            </a:r>
          </a:p>
          <a:p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OpenAI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기반의 자연어 처리 기술을 도입하여,</a:t>
            </a: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누구나 동일한 수준의 응대를 빠르게 제공할 수 있는 자동화 시스템을 구축합니다.</a:t>
            </a:r>
          </a:p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🔧 시스템 개요</a:t>
            </a: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1. 📂 데이터 기반</a:t>
            </a: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내부에서 수집한 FAQ Excel 데이터를 기반으로</a:t>
            </a:r>
          </a:p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항목: 제품명, 제품구분, 문의내용, 답변내용</a:t>
            </a:r>
          </a:p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사용자 질문이 들어오면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AI가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이를 파악하고 가장 유사한 문의내용과 그에 대응하는 답변을 찾아 제공합니다.</a:t>
            </a:r>
          </a:p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2. 🤖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OpenAI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모델 활용</a:t>
            </a:r>
          </a:p>
          <a:p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OpenAI의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GPT-4 </a:t>
            </a:r>
            <a:r>
              <a:rPr lang="ko-KR" altLang="en-US" dirty="0" err="1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API를</a:t>
            </a:r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활용해 사용자 질문을 자연어로 이해하고,</a:t>
            </a:r>
          </a:p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의도 파악 + 유사 FAQ 매칭 + 답변 생성까지 자동화 처리</a:t>
            </a:r>
          </a:p>
          <a:p>
            <a:endParaRPr lang="ko-KR" altLang="en-US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3. 🧠 스마트 답변 구성</a:t>
            </a:r>
          </a:p>
          <a:p>
            <a:r>
              <a:rPr lang="ko-KR" altLang="en-US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모든 응답은 다음과 같은 고정된 서식으로 통일</a:t>
            </a:r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-1.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인사말 </a:t>
            </a:r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-2.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학습한 자료 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-3.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끝 맺음말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-4,</a:t>
            </a:r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차후 처리방안 까지 제안 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(1)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안녕하세요 고객님 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000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고객센터 입니다</a:t>
            </a:r>
            <a:r>
              <a:rPr lang="en-US" altLang="ko-KR" sz="160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.. </a:t>
            </a:r>
            <a:endParaRPr lang="en-US" altLang="ko-KR" sz="1600" dirty="0">
              <a:solidFill>
                <a:schemeClr val="accent6">
                  <a:lumMod val="60000"/>
                  <a:lumOff val="4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(2)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답변내용</a:t>
            </a:r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sz="1600" dirty="0">
              <a:solidFill>
                <a:schemeClr val="accent5">
                  <a:lumMod val="75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(3)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이외 궁금하신 내용은 언제든지 고객센터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(0000-0000)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으로 연락주세요 감사합니다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.</a:t>
            </a:r>
            <a:br>
              <a:rPr lang="en-US" altLang="ko-KR" sz="16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</a:br>
            <a:endParaRPr lang="en-US" altLang="ko-KR" sz="1600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(4)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이런 케이스의 문의가 발생될 경우 누구누구 에게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000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품목을 추가로 요청하여 고객주소지로 배송 해드릴 수 있도록 해보자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! </a:t>
            </a:r>
          </a:p>
          <a:p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등의 자동 피드백 제공 </a:t>
            </a:r>
            <a:endParaRPr lang="en-US" altLang="ko-KR" sz="1600" b="1" dirty="0">
              <a:solidFill>
                <a:schemeClr val="accent4">
                  <a:lumMod val="60000"/>
                  <a:lumOff val="40000"/>
                </a:schemeClr>
              </a:solidFill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3A19C3E-B351-61AE-DD4D-F631490A4A57}"/>
              </a:ext>
            </a:extLst>
          </p:cNvPr>
          <p:cNvCxnSpPr>
            <a:cxnSpLocks/>
          </p:cNvCxnSpPr>
          <p:nvPr/>
        </p:nvCxnSpPr>
        <p:spPr>
          <a:xfrm>
            <a:off x="1669143" y="8752114"/>
            <a:ext cx="0" cy="696686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EAB5FE2-15FC-6E6A-536A-2005048C30C5}"/>
              </a:ext>
            </a:extLst>
          </p:cNvPr>
          <p:cNvCxnSpPr>
            <a:cxnSpLocks/>
          </p:cNvCxnSpPr>
          <p:nvPr/>
        </p:nvCxnSpPr>
        <p:spPr>
          <a:xfrm>
            <a:off x="0" y="6662057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6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8005A3-7BAD-DA1D-D766-CAFFF6749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CA3C00-311A-A20C-2A5F-236D3198154D}"/>
              </a:ext>
            </a:extLst>
          </p:cNvPr>
          <p:cNvSpPr txBox="1"/>
          <p:nvPr/>
        </p:nvSpPr>
        <p:spPr>
          <a:xfrm>
            <a:off x="0" y="67216"/>
            <a:ext cx="342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🧩 </a:t>
            </a:r>
            <a:r>
              <a:rPr lang="ko-KR" altLang="en-US" sz="2400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시스템 구성도 (예시)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64B3C-BE55-740F-582E-21400ED21C3D}"/>
              </a:ext>
            </a:extLst>
          </p:cNvPr>
          <p:cNvSpPr txBox="1"/>
          <p:nvPr/>
        </p:nvSpPr>
        <p:spPr>
          <a:xfrm>
            <a:off x="0" y="814897"/>
            <a:ext cx="46209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[사용자 질문 입력]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  ↓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[AI 자연어 처리 → 의도 및 키워드 추출]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  ↓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[내부 FAQ </a:t>
            </a:r>
            <a:r>
              <a:rPr lang="ko-KR" alt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DB에서</a:t>
            </a:r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유사도 기반 검색]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  ↓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[가장 적절한 응답 선택 </a:t>
            </a:r>
            <a:r>
              <a:rPr lang="ko-KR" alt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or</a:t>
            </a:r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생성]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  ↓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[정형화된 문장으로 출력]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        ↓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나눔스퀘어OTF" panose="020B0600000101010101" pitchFamily="34" charset="-127"/>
                <a:ea typeface="나눔스퀘어OTF" panose="020B0600000101010101" pitchFamily="34" charset="-127"/>
              </a:rPr>
              <a:t>[사용자에게 전달]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57A597-F26A-F603-B2C3-126231534227}"/>
              </a:ext>
            </a:extLst>
          </p:cNvPr>
          <p:cNvSpPr txBox="1"/>
          <p:nvPr/>
        </p:nvSpPr>
        <p:spPr>
          <a:xfrm>
            <a:off x="-48984" y="4479970"/>
            <a:ext cx="3477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💰 기대효과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8CAF78E-681E-BB05-B83F-6B7578409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7388"/>
            <a:ext cx="6858000" cy="25774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4B98838-1B90-3B77-A1F0-DBF82BB65B7F}"/>
              </a:ext>
            </a:extLst>
          </p:cNvPr>
          <p:cNvSpPr txBox="1"/>
          <p:nvPr/>
        </p:nvSpPr>
        <p:spPr>
          <a:xfrm>
            <a:off x="0" y="8714058"/>
            <a:ext cx="40204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고객 문의에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AI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기반 실시간 응답 구현</a:t>
            </a:r>
          </a:p>
          <a:p>
            <a:endParaRPr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기존 </a:t>
            </a:r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FAQ 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자료를 데이터베이스화</a:t>
            </a:r>
          </a:p>
          <a:p>
            <a:endParaRPr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누구나 일관되고 빠른 응대 가능</a:t>
            </a:r>
          </a:p>
          <a:p>
            <a:endParaRPr lang="ko-KR" altLang="en-US" b="1" dirty="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  <a:p>
            <a:r>
              <a:rPr lang="en-US" altLang="ko-KR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-</a:t>
            </a:r>
            <a:r>
              <a:rPr lang="ko-KR" altLang="en-US" b="1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상담원의 업무 효율성 극대화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2A2486-A1F6-A73C-0C85-8506EED880B8}"/>
              </a:ext>
            </a:extLst>
          </p:cNvPr>
          <p:cNvCxnSpPr>
            <a:cxnSpLocks/>
          </p:cNvCxnSpPr>
          <p:nvPr/>
        </p:nvCxnSpPr>
        <p:spPr>
          <a:xfrm>
            <a:off x="0" y="4252686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66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</TotalTime>
  <Words>396</Words>
  <Application>Microsoft Office PowerPoint</Application>
  <PresentationFormat>와이드스크린</PresentationFormat>
  <Paragraphs>100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나눔스퀘어OTF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윤환 지</dc:creator>
  <cp:lastModifiedBy>윤환 지</cp:lastModifiedBy>
  <cp:revision>22</cp:revision>
  <dcterms:created xsi:type="dcterms:W3CDTF">2025-04-09T12:22:33Z</dcterms:created>
  <dcterms:modified xsi:type="dcterms:W3CDTF">2025-04-13T10:14:35Z</dcterms:modified>
</cp:coreProperties>
</file>