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39">
          <p15:clr>
            <a:srgbClr val="A4A3A4"/>
          </p15:clr>
        </p15:guide>
        <p15:guide id="2" pos="575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218" autoAdjust="0"/>
    <p:restoredTop sz="94622" autoAdjust="0"/>
  </p:normalViewPr>
  <p:slideViewPr>
    <p:cSldViewPr>
      <p:cViewPr varScale="1">
        <p:scale>
          <a:sx n="34" d="100"/>
          <a:sy n="34" d="100"/>
        </p:scale>
        <p:origin x="48" y="600"/>
      </p:cViewPr>
      <p:guideLst>
        <p:guide orient="horz" pos="3239"/>
        <p:guide pos="575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vert="horz" wrap="none" lIns="0" tIns="0" rIns="0" bIns="0" anchor="ctr" anchorCtr="1"/>
          <a:lstStyle/>
          <a:p>
            <a:pPr algn="l">
              <a:defRPr sz="1800" b="0" i="0" u="none">
                <a:ln w="6350" cap="flat" cmpd="sng" algn="ctr">
                  <a:solidFill>
                    <a:schemeClr val="dk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ysClr val="windowText" lastClr="000000"/>
                </a:solidFill>
                <a:effectLst/>
                <a:latin typeface="Calibri"/>
                <a:ea typeface="맑은 고딕"/>
                <a:cs typeface="맑은 고딕"/>
                <a:sym typeface="맑은 고딕"/>
              </a:defRPr>
            </a:pPr>
            <a:r>
              <a:rPr lang="ko-KR" altLang="en-US" sz="1800" b="0" i="0" u="none">
                <a:ln w="6350" cap="flat" cmpd="sng" algn="ctr">
                  <a:solidFill>
                    <a:schemeClr val="dk1"/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ysClr val="windowText" lastClr="000000"/>
                </a:solidFill>
                <a:effectLst/>
                <a:latin typeface="Calibri"/>
                <a:ea typeface="맑은 고딕"/>
                <a:cs typeface="맑은 고딕"/>
                <a:sym typeface="맑은 고딕"/>
              </a:rPr>
              <a:t>폐기량</a:t>
            </a:r>
            <a:endParaRPr lang="ko-KR" altLang="en-US"/>
          </a:p>
        </c:rich>
      </c:tx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폐기량(t)</c:v>
                </c:pt>
              </c:strCache>
            </c:strRef>
          </c:tx>
          <c:spPr>
            <a:solidFill>
              <a:srgbClr val="38A169"/>
            </a:solidFill>
          </c:spPr>
          <c:invertIfNegative val="0"/>
          <c:cat>
            <c:strRef>
              <c:f>Sheet1!$A$2:$A$5</c:f>
              <c:strCache>
                <c:ptCount val="4"/>
                <c:pt idx="0">
                  <c:v>양파</c:v>
                </c:pt>
                <c:pt idx="1">
                  <c:v>마늘</c:v>
                </c:pt>
                <c:pt idx="2">
                  <c:v>대파</c:v>
                </c:pt>
                <c:pt idx="3">
                  <c:v>감자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60</c:v>
                </c:pt>
                <c:pt idx="1">
                  <c:v>110</c:v>
                </c:pt>
                <c:pt idx="2">
                  <c:v>52</c:v>
                </c:pt>
                <c:pt idx="3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C11-461B-8DCF-8CE21F40CF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32669664"/>
        <c:axId val="574937844"/>
      </c:barChart>
      <c:catAx>
        <c:axId val="132669664"/>
        <c:scaling>
          <c:orientation val="minMax"/>
        </c:scaling>
        <c:delete val="0"/>
        <c:axPos val="b"/>
        <c:numFmt formatCode="General" sourceLinked="0"/>
        <c:majorTickMark val="out"/>
        <c:minorTickMark val="none"/>
        <c:tickLblPos val="nextTo"/>
        <c:crossAx val="574937844"/>
        <c:crosses val="autoZero"/>
        <c:auto val="1"/>
        <c:lblAlgn val="ctr"/>
        <c:lblOffset val="100"/>
        <c:tickMarkSkip val="1"/>
        <c:noMultiLvlLbl val="0"/>
      </c:catAx>
      <c:valAx>
        <c:axId val="5749378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132669664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r"/>
      <c:overlay val="0"/>
    </c:legend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radarChart>
        <c:radarStyle val="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기존 유통 방식</c:v>
                </c:pt>
              </c:strCache>
            </c:strRef>
          </c:tx>
          <c:spPr>
            <a:ln w="38100" cap="rnd" cmpd="sng" algn="ctr">
              <a:solidFill>
                <a:srgbClr val="FFC107"/>
              </a:solidFill>
              <a:prstDash val="solid"/>
              <a:round/>
              <a:headEnd w="med" len="med"/>
              <a:tailEnd w="med" len="med"/>
            </a:ln>
          </c:spPr>
          <c:marker>
            <c:symbol val="circle"/>
            <c:size val="7"/>
            <c:spPr>
              <a:solidFill>
                <a:srgbClr val="FFC107"/>
              </a:solidFill>
              <a:ln w="9525" cap="rnd" cmpd="sng" algn="ctr">
                <a:solidFill>
                  <a:srgbClr val="FFC107"/>
                </a:solidFill>
                <a:prstDash val="solid"/>
                <a:round/>
                <a:headEnd w="med" len="med"/>
                <a:tailEnd w="med" len="med"/>
              </a:ln>
            </c:spPr>
          </c:marker>
          <c:dPt>
            <c:idx val="1"/>
            <c:marker/>
            <c:bubble3D val="0"/>
            <c:extLst>
              <c:ext xmlns:c16="http://schemas.microsoft.com/office/drawing/2014/chart" uri="{C3380CC4-5D6E-409C-BE32-E72D297353CC}">
                <c16:uniqueId val="{00000000-0E78-47E9-8A5B-5345BE505C10}"/>
              </c:ext>
            </c:extLst>
          </c:dPt>
          <c:cat>
            <c:strRef>
              <c:f>Sheet1!$A$2:$A$7</c:f>
              <c:strCache>
                <c:ptCount val="6"/>
                <c:pt idx="0">
                  <c:v>경제적 가치</c:v>
                </c:pt>
                <c:pt idx="1">
                  <c:v>환경적 가치</c:v>
                </c:pt>
                <c:pt idx="2">
                  <c:v>사회적 가치</c:v>
                </c:pt>
                <c:pt idx="3">
                  <c:v>정보 투명성</c:v>
                </c:pt>
                <c:pt idx="4">
                  <c:v>교육적 가치</c:v>
                </c:pt>
                <c:pt idx="5">
                  <c:v>지역 활성화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28</c:v>
                </c:pt>
                <c:pt idx="1">
                  <c:v>20</c:v>
                </c:pt>
                <c:pt idx="2">
                  <c:v>38</c:v>
                </c:pt>
                <c:pt idx="3">
                  <c:v>25</c:v>
                </c:pt>
                <c:pt idx="4">
                  <c:v>55</c:v>
                </c:pt>
                <c:pt idx="5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E78-47E9-8A5B-5345BE505C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FarmLink 도입 후</c:v>
                </c:pt>
              </c:strCache>
            </c:strRef>
          </c:tx>
          <c:spPr>
            <a:ln w="38100" cap="rnd" cmpd="sng" algn="ctr">
              <a:solidFill>
                <a:srgbClr val="4CAF50">
                  <a:alpha val="80000"/>
                </a:srgbClr>
              </a:solidFill>
              <a:prstDash val="solid"/>
              <a:round/>
              <a:headEnd w="med" len="med"/>
              <a:tailEnd w="med" len="med"/>
            </a:ln>
          </c:spPr>
          <c:marker>
            <c:symbol val="circle"/>
            <c:size val="7"/>
            <c:spPr>
              <a:solidFill>
                <a:srgbClr val="4CAF50"/>
              </a:solidFill>
              <a:ln w="9525" cap="rnd" cmpd="sng" algn="ctr">
                <a:solidFill>
                  <a:srgbClr val="4CAF50"/>
                </a:solidFill>
                <a:prstDash val="solid"/>
                <a:round/>
                <a:headEnd w="med" len="med"/>
                <a:tailEnd w="med" len="med"/>
              </a:ln>
            </c:spPr>
          </c:marker>
          <c:cat>
            <c:strRef>
              <c:f>Sheet1!$A$2:$A$7</c:f>
              <c:strCache>
                <c:ptCount val="6"/>
                <c:pt idx="0">
                  <c:v>경제적 가치</c:v>
                </c:pt>
                <c:pt idx="1">
                  <c:v>환경적 가치</c:v>
                </c:pt>
                <c:pt idx="2">
                  <c:v>사회적 가치</c:v>
                </c:pt>
                <c:pt idx="3">
                  <c:v>정보 투명성</c:v>
                </c:pt>
                <c:pt idx="4">
                  <c:v>교육적 가치</c:v>
                </c:pt>
                <c:pt idx="5">
                  <c:v>지역 활성화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78</c:v>
                </c:pt>
                <c:pt idx="1">
                  <c:v>80</c:v>
                </c:pt>
                <c:pt idx="2">
                  <c:v>81</c:v>
                </c:pt>
                <c:pt idx="3">
                  <c:v>85</c:v>
                </c:pt>
                <c:pt idx="4">
                  <c:v>85</c:v>
                </c:pt>
                <c:pt idx="5">
                  <c:v>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E78-47E9-8A5B-5345BE505C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643327606"/>
        <c:axId val="861725916"/>
      </c:radarChart>
      <c:catAx>
        <c:axId val="643327606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crossAx val="861725916"/>
        <c:crosses val="autoZero"/>
        <c:auto val="1"/>
        <c:lblAlgn val="ctr"/>
        <c:lblOffset val="100"/>
        <c:tickMarkSkip val="1"/>
        <c:noMultiLvlLbl val="0"/>
      </c:catAx>
      <c:valAx>
        <c:axId val="861725916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43327606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legend>
      <c:legendPos val="b"/>
      <c:layout>
        <c:manualLayout>
          <c:xMode val="edge"/>
          <c:yMode val="edge"/>
          <c:x val="0.28899964690208435"/>
          <c:y val="0.86753201484680176"/>
          <c:w val="0.42234060168266296"/>
          <c:h val="8.2962974905967712E-2"/>
        </c:manualLayout>
      </c:layout>
      <c:overlay val="0"/>
    </c:legend>
    <c:plotVisOnly val="0"/>
    <c:dispBlanksAs val="gap"/>
    <c:showDLblsOverMax val="1"/>
  </c:chart>
  <c:txPr>
    <a:bodyPr rot="0" vert="horz" wrap="none" lIns="0" tIns="0" rIns="0" bIns="0" anchor="ctr" anchorCtr="1"/>
    <a:lstStyle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 lang="ko-KR"/>
    </a:p>
  </c:txPr>
  <c:externalData r:id="rId1">
    <c:autoUpdate val="0"/>
  </c:externalData>
  <c:extLst>
    <c:ext uri="CC8EB2C9-7E31-499d-B8F2-F6CE61031016">
      <ho:hncChartStyle xmlns:ho="http://schemas.haansoft.com/office/8.0" layoutIndex="-1" colorIndex="0" styleIndex="0"/>
    </c:ext>
  </c:extLst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2025-09-30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12730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2022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1339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9486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6622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3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6.png"/><Relationship Id="rId7" Type="http://schemas.openxmlformats.org/officeDocument/2006/relationships/image" Target="../media/image3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chart" Target="../charts/char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4.png"/><Relationship Id="rId7" Type="http://schemas.openxmlformats.org/officeDocument/2006/relationships/image" Target="../media/image3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chart" Target="../charts/chart2.xml"/><Relationship Id="rId4" Type="http://schemas.openxmlformats.org/officeDocument/2006/relationships/image" Target="../media/image29.png"/><Relationship Id="rId9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3"/>
          <p:cNvSpPr/>
          <p:nvPr/>
        </p:nvSpPr>
        <p:spPr>
          <a:xfrm>
            <a:off x="13716000" y="7962900"/>
            <a:ext cx="4038600" cy="1066800"/>
          </a:xfrm>
          <a:prstGeom prst="roundRect">
            <a:avLst>
              <a:gd name="adj" fmla="val 16667"/>
            </a:avLst>
          </a:prstGeom>
          <a:solidFill>
            <a:srgbClr val="FCFCFC"/>
          </a:solidFill>
          <a:ln>
            <a:solidFill>
              <a:srgbClr val="0F8C5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4" name="직사각형 23"/>
          <p:cNvSpPr/>
          <p:nvPr/>
        </p:nvSpPr>
        <p:spPr>
          <a:xfrm>
            <a:off x="6172200" y="5829300"/>
            <a:ext cx="5943600" cy="1676400"/>
          </a:xfrm>
          <a:prstGeom prst="roundRect">
            <a:avLst>
              <a:gd name="adj" fmla="val 16667"/>
            </a:avLst>
          </a:prstGeom>
          <a:solidFill>
            <a:srgbClr val="FCFCFC"/>
          </a:solidFill>
          <a:ln>
            <a:solidFill>
              <a:srgbClr val="0F8C5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3657600" y="4508500"/>
            <a:ext cx="10972800" cy="635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700" b="0" i="0" u="none" strike="noStrike">
                <a:solidFill>
                  <a:srgbClr val="15704D"/>
                </a:solidFill>
                <a:ea typeface="GangwonEduPower"/>
              </a:rPr>
              <a:t>농촌 체험과 직거래의 새로운 패러다임</a:t>
            </a:r>
            <a:endParaRPr lang="ko-KR" sz="10100" b="0" i="0" u="none" strike="noStrike">
              <a:solidFill>
                <a:srgbClr val="15704D"/>
              </a:solidFill>
              <a:ea typeface="GangwonEduPower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3657600" y="2781300"/>
            <a:ext cx="10972800" cy="2044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11500" b="1" i="0" u="none" strike="noStrike">
                <a:solidFill>
                  <a:srgbClr val="FF7F4D"/>
                </a:solidFill>
                <a:ea typeface="GangwonEduPower"/>
              </a:rPr>
              <a:t>FarmLink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F1F1F1"/>
              </a:solidFill>
              <a:latin typeface="Pretendard Semi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6137169" y="6057900"/>
            <a:ext cx="6013661" cy="685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116199"/>
              </a:lnSpc>
              <a:defRPr/>
            </a:pPr>
            <a:r>
              <a:rPr lang="en-US" altLang="ko-KR" sz="3500" b="0" i="0" u="none" strike="noStrike">
                <a:solidFill>
                  <a:srgbClr val="15704D"/>
                </a:solidFill>
                <a:ea typeface="Pretendard Medium"/>
              </a:rPr>
              <a:t>2025</a:t>
            </a:r>
            <a:r>
              <a:rPr lang="ko-KR" altLang="en-US" sz="3500" b="0" i="0" u="none" strike="noStrike">
                <a:solidFill>
                  <a:srgbClr val="15704D"/>
                </a:solidFill>
                <a:ea typeface="Pretendard Medium"/>
              </a:rPr>
              <a:t> 충청권 </a:t>
            </a:r>
            <a:r>
              <a:rPr lang="en-US" altLang="ko-KR" sz="3500" b="0" i="0" u="none" strike="noStrike">
                <a:solidFill>
                  <a:srgbClr val="15704D"/>
                </a:solidFill>
                <a:ea typeface="Pretendard Medium"/>
              </a:rPr>
              <a:t>ICT</a:t>
            </a:r>
            <a:r>
              <a:rPr lang="ko-KR" altLang="en-US" sz="3500" b="0" i="0" u="none" strike="noStrike">
                <a:solidFill>
                  <a:srgbClr val="15704D"/>
                </a:solidFill>
                <a:ea typeface="Pretendard Medium"/>
              </a:rPr>
              <a:t>이노베이션</a:t>
            </a:r>
          </a:p>
        </p:txBody>
      </p:sp>
      <p:sp>
        <p:nvSpPr>
          <p:cNvPr id="17" name="가로 글상자 16"/>
          <p:cNvSpPr txBox="1"/>
          <p:nvPr/>
        </p:nvSpPr>
        <p:spPr>
          <a:xfrm>
            <a:off x="6835140" y="6811524"/>
            <a:ext cx="4617720" cy="5398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3000" b="0" i="0" u="none" strike="noStrike">
                <a:solidFill>
                  <a:schemeClr val="dk1"/>
                </a:solidFill>
                <a:ea typeface="GangwonEduPower"/>
              </a:rPr>
              <a:t>SW</a:t>
            </a:r>
            <a:r>
              <a:rPr lang="ko-KR" altLang="en-US" sz="3000" b="0" i="0" u="none" strike="noStrike">
                <a:solidFill>
                  <a:schemeClr val="dk1"/>
                </a:solidFill>
                <a:ea typeface="GangwonEduPower"/>
              </a:rPr>
              <a:t>개발 공모전 프로젝트</a:t>
            </a:r>
          </a:p>
        </p:txBody>
      </p:sp>
      <p:sp>
        <p:nvSpPr>
          <p:cNvPr id="19" name="TextBox 13"/>
          <p:cNvSpPr txBox="1"/>
          <p:nvPr/>
        </p:nvSpPr>
        <p:spPr>
          <a:xfrm>
            <a:off x="13529102" y="8086867"/>
            <a:ext cx="5139898" cy="4572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116199"/>
              </a:lnSpc>
              <a:defRPr/>
            </a:pPr>
            <a:r>
              <a:rPr lang="ko-KR" altLang="en-US" sz="2500" b="0" i="0" u="none" strike="noStrike">
                <a:solidFill>
                  <a:srgbClr val="15704D"/>
                </a:solidFill>
                <a:ea typeface="Pretendard Medium"/>
              </a:rPr>
              <a:t>프로젝트 팀 </a:t>
            </a:r>
            <a:r>
              <a:rPr lang="en-US" altLang="ko-KR" sz="2500" b="0" i="0" u="none" strike="noStrike">
                <a:solidFill>
                  <a:srgbClr val="15704D"/>
                </a:solidFill>
                <a:ea typeface="Pretendard Medium"/>
              </a:rPr>
              <a:t>:</a:t>
            </a:r>
            <a:r>
              <a:rPr lang="ko-KR" altLang="en-US" sz="2500" b="0" i="0" u="none" strike="noStrike">
                <a:solidFill>
                  <a:srgbClr val="15704D"/>
                </a:solidFill>
                <a:ea typeface="Pretendard Medium"/>
              </a:rPr>
              <a:t> </a:t>
            </a:r>
            <a:r>
              <a:rPr lang="en-US" altLang="ko-KR" sz="2500" b="0" i="0" u="none" strike="noStrike">
                <a:solidFill>
                  <a:srgbClr val="15704D"/>
                </a:solidFill>
                <a:ea typeface="Pretendard Medium"/>
              </a:rPr>
              <a:t>FarmLink</a:t>
            </a:r>
          </a:p>
        </p:txBody>
      </p:sp>
      <p:sp>
        <p:nvSpPr>
          <p:cNvPr id="20" name="가로 글상자 19"/>
          <p:cNvSpPr txBox="1"/>
          <p:nvPr/>
        </p:nvSpPr>
        <p:spPr>
          <a:xfrm>
            <a:off x="13737230" y="8536447"/>
            <a:ext cx="4135272" cy="320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>
                <a:solidFill>
                  <a:srgbClr val="808080"/>
                </a:solidFill>
              </a:rPr>
              <a:t>팀장 </a:t>
            </a:r>
            <a:r>
              <a:rPr lang="en-US" altLang="ko-KR" sz="1500">
                <a:solidFill>
                  <a:srgbClr val="808080"/>
                </a:solidFill>
              </a:rPr>
              <a:t>:</a:t>
            </a:r>
            <a:r>
              <a:rPr lang="ko-KR" altLang="en-US" sz="1500">
                <a:solidFill>
                  <a:srgbClr val="808080"/>
                </a:solidFill>
              </a:rPr>
              <a:t> 윤우성 </a:t>
            </a:r>
            <a:r>
              <a:rPr lang="en-US" altLang="ko-KR" sz="1500">
                <a:solidFill>
                  <a:srgbClr val="808080"/>
                </a:solidFill>
              </a:rPr>
              <a:t>|</a:t>
            </a:r>
            <a:r>
              <a:rPr lang="ko-KR" altLang="en-US" sz="1500">
                <a:solidFill>
                  <a:srgbClr val="808080"/>
                </a:solidFill>
              </a:rPr>
              <a:t> 팀원 </a:t>
            </a:r>
            <a:r>
              <a:rPr lang="en-US" altLang="ko-KR" sz="1500">
                <a:solidFill>
                  <a:srgbClr val="808080"/>
                </a:solidFill>
              </a:rPr>
              <a:t>:</a:t>
            </a:r>
            <a:r>
              <a:rPr lang="ko-KR" altLang="en-US" sz="1500">
                <a:solidFill>
                  <a:srgbClr val="808080"/>
                </a:solidFill>
              </a:rPr>
              <a:t> 강준형</a:t>
            </a:r>
            <a:r>
              <a:rPr lang="en-US" altLang="ko-KR" sz="1500">
                <a:solidFill>
                  <a:srgbClr val="808080"/>
                </a:solidFill>
              </a:rPr>
              <a:t>,</a:t>
            </a:r>
            <a:r>
              <a:rPr lang="ko-KR" altLang="en-US" sz="1500">
                <a:solidFill>
                  <a:srgbClr val="808080"/>
                </a:solidFill>
              </a:rPr>
              <a:t> 박건태</a:t>
            </a:r>
            <a:r>
              <a:rPr lang="en-US" altLang="ko-KR" sz="1500">
                <a:solidFill>
                  <a:srgbClr val="808080"/>
                </a:solidFill>
              </a:rPr>
              <a:t>,</a:t>
            </a:r>
            <a:r>
              <a:rPr lang="ko-KR" altLang="en-US" sz="1500">
                <a:solidFill>
                  <a:srgbClr val="808080"/>
                </a:solidFill>
              </a:rPr>
              <a:t> 정대윤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23"/>
          <p:cNvSpPr/>
          <p:nvPr/>
        </p:nvSpPr>
        <p:spPr>
          <a:xfrm>
            <a:off x="9829800" y="2324100"/>
            <a:ext cx="8077200" cy="70104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42" name="직사각형 23"/>
          <p:cNvSpPr/>
          <p:nvPr/>
        </p:nvSpPr>
        <p:spPr>
          <a:xfrm>
            <a:off x="685800" y="2324100"/>
            <a:ext cx="8915400" cy="3581400"/>
          </a:xfrm>
          <a:prstGeom prst="roundRect">
            <a:avLst>
              <a:gd name="adj" fmla="val 7552"/>
            </a:avLst>
          </a:prstGeom>
          <a:solidFill>
            <a:srgbClr val="FEFEFE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F1F1F1"/>
                </a:solidFill>
                <a:latin typeface="Pretendard SemiBold"/>
              </a:rPr>
              <a:t>0</a:t>
            </a:r>
            <a:r>
              <a:rPr lang="en-US" altLang="ko-KR" sz="2200" b="0" i="0" u="none" strike="noStrike">
                <a:solidFill>
                  <a:srgbClr val="F1F1F1"/>
                </a:solidFill>
                <a:latin typeface="Pretendard SemiBold"/>
              </a:rPr>
              <a:t>9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6900" y="1181100"/>
            <a:ext cx="135001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1300"/>
              </a:lnSpc>
              <a:defRPr/>
            </a:pPr>
            <a:r>
              <a:rPr lang="ko-KR" altLang="en-US" sz="6000" b="1" i="0" u="none" strike="noStrike" dirty="0" err="1">
                <a:solidFill>
                  <a:schemeClr val="dk1"/>
                </a:solidFill>
                <a:ea typeface="GangwonEduPower"/>
              </a:rPr>
              <a:t>FarmLink가</a:t>
            </a:r>
            <a:r>
              <a:rPr lang="ko-KR" altLang="en-US" sz="6000" b="1" i="0" u="none" strike="noStrike" dirty="0">
                <a:solidFill>
                  <a:schemeClr val="dk1"/>
                </a:solidFill>
                <a:ea typeface="GangwonEduPower"/>
              </a:rPr>
              <a:t> 열어갈 농업의 미래와 비전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  <a:endParaRPr lang="en-US" sz="15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66800" y="2628900"/>
            <a:ext cx="6096000" cy="56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300"/>
              </a:lnSpc>
              <a:defRPr/>
            </a:pPr>
            <a:r>
              <a:rPr lang="en-US" altLang="ko-KR" sz="3500" b="1" i="0" u="none" strike="noStrike">
                <a:solidFill>
                  <a:srgbClr val="15704D"/>
                </a:solidFill>
                <a:latin typeface="맑은 고딕"/>
              </a:rPr>
              <a:t>FarmLink</a:t>
            </a:r>
            <a:r>
              <a:rPr lang="ko-KR" altLang="en-US" sz="3500" b="1" i="0" u="none" strike="noStrike">
                <a:solidFill>
                  <a:srgbClr val="15704D"/>
                </a:solidFill>
                <a:latin typeface="맑은 고딕"/>
              </a:rPr>
              <a:t> 핵심 기능</a:t>
            </a:r>
          </a:p>
        </p:txBody>
      </p:sp>
      <p:sp>
        <p:nvSpPr>
          <p:cNvPr id="37" name="가로 글상자 36"/>
          <p:cNvSpPr txBox="1"/>
          <p:nvPr/>
        </p:nvSpPr>
        <p:spPr>
          <a:xfrm>
            <a:off x="693420" y="7345680"/>
            <a:ext cx="2362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0" name="가로 글상자 39"/>
          <p:cNvSpPr txBox="1"/>
          <p:nvPr/>
        </p:nvSpPr>
        <p:spPr>
          <a:xfrm>
            <a:off x="10134600" y="2628900"/>
            <a:ext cx="5474547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/>
              <a:t>확장 로드맵</a:t>
            </a:r>
            <a:r>
              <a:rPr lang="en-US" altLang="ko-KR" sz="2500" b="1"/>
              <a:t>(</a:t>
            </a:r>
            <a:r>
              <a:rPr lang="ko-KR" altLang="en-US" sz="2500" b="1"/>
              <a:t>예상치</a:t>
            </a:r>
            <a:r>
              <a:rPr lang="en-US" altLang="ko-KR" sz="2500" b="1"/>
              <a:t>)</a:t>
            </a:r>
          </a:p>
        </p:txBody>
      </p:sp>
      <p:sp>
        <p:nvSpPr>
          <p:cNvPr id="76" name="가로 글상자 75"/>
          <p:cNvSpPr txBox="1"/>
          <p:nvPr/>
        </p:nvSpPr>
        <p:spPr>
          <a:xfrm>
            <a:off x="2362200" y="3375660"/>
            <a:ext cx="2548890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주말농장 서비스</a:t>
            </a:r>
          </a:p>
        </p:txBody>
      </p:sp>
      <p:sp>
        <p:nvSpPr>
          <p:cNvPr id="79" name="가로 글상자 78"/>
          <p:cNvSpPr txBox="1"/>
          <p:nvPr/>
        </p:nvSpPr>
        <p:spPr>
          <a:xfrm>
            <a:off x="2362200" y="4684395"/>
            <a:ext cx="1487805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체험관리</a:t>
            </a:r>
          </a:p>
        </p:txBody>
      </p:sp>
      <p:sp>
        <p:nvSpPr>
          <p:cNvPr id="84" name="직사각형 23"/>
          <p:cNvSpPr/>
          <p:nvPr/>
        </p:nvSpPr>
        <p:spPr>
          <a:xfrm>
            <a:off x="10668000" y="3238500"/>
            <a:ext cx="6781800" cy="1371600"/>
          </a:xfrm>
          <a:prstGeom prst="roundRect">
            <a:avLst>
              <a:gd name="adj" fmla="val 7316"/>
            </a:avLst>
          </a:prstGeom>
          <a:solidFill>
            <a:srgbClr val="ECFDF5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9" name="가로 글상자 88"/>
          <p:cNvSpPr txBox="1"/>
          <p:nvPr/>
        </p:nvSpPr>
        <p:spPr>
          <a:xfrm>
            <a:off x="2362200" y="3848100"/>
            <a:ext cx="701041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서비스 농지 임대 및 원격 작물관리 서비스로 도시민 농업 참여 확대</a:t>
            </a:r>
          </a:p>
        </p:txBody>
      </p:sp>
      <p:sp>
        <p:nvSpPr>
          <p:cNvPr id="90" name="가로 글상자 89"/>
          <p:cNvSpPr txBox="1"/>
          <p:nvPr/>
        </p:nvSpPr>
        <p:spPr>
          <a:xfrm>
            <a:off x="2362200" y="5156835"/>
            <a:ext cx="701041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지역 기반 농산물 정보 공유와 농업 지식 교류의 디지털 허브 구축</a:t>
            </a:r>
          </a:p>
        </p:txBody>
      </p:sp>
      <p:sp>
        <p:nvSpPr>
          <p:cNvPr id="93" name="직사각형 23"/>
          <p:cNvSpPr/>
          <p:nvPr/>
        </p:nvSpPr>
        <p:spPr>
          <a:xfrm>
            <a:off x="685800" y="6134100"/>
            <a:ext cx="8991600" cy="2057400"/>
          </a:xfrm>
          <a:prstGeom prst="roundRect">
            <a:avLst>
              <a:gd name="adj" fmla="val 16667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4" name="가로 글상자 93"/>
          <p:cNvSpPr txBox="1"/>
          <p:nvPr/>
        </p:nvSpPr>
        <p:spPr>
          <a:xfrm>
            <a:off x="838200" y="6286500"/>
            <a:ext cx="7696200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rgbClr val="15704D"/>
                </a:solidFill>
              </a:rPr>
              <a:t>서비스 확장 목표</a:t>
            </a:r>
            <a:r>
              <a:rPr lang="en-US" altLang="ko-KR" sz="2500" b="1">
                <a:solidFill>
                  <a:srgbClr val="15704D"/>
                </a:solidFill>
              </a:rPr>
              <a:t>(</a:t>
            </a:r>
            <a:r>
              <a:rPr lang="ko-KR" altLang="en-US" sz="2500" b="1">
                <a:solidFill>
                  <a:srgbClr val="15704D"/>
                </a:solidFill>
              </a:rPr>
              <a:t>예상치</a:t>
            </a:r>
            <a:r>
              <a:rPr lang="en-US" altLang="ko-KR" sz="2500" b="1">
                <a:solidFill>
                  <a:srgbClr val="15704D"/>
                </a:solidFill>
              </a:rPr>
              <a:t>)</a:t>
            </a:r>
          </a:p>
        </p:txBody>
      </p:sp>
      <p:sp>
        <p:nvSpPr>
          <p:cNvPr id="96" name="가로 글상자 95"/>
          <p:cNvSpPr txBox="1"/>
          <p:nvPr/>
        </p:nvSpPr>
        <p:spPr>
          <a:xfrm>
            <a:off x="10828023" y="3411855"/>
            <a:ext cx="4122416" cy="424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1</a:t>
            </a: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단계 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:</a:t>
            </a: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 기반 구축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(2025~2026)</a:t>
            </a:r>
          </a:p>
        </p:txBody>
      </p:sp>
      <p:sp>
        <p:nvSpPr>
          <p:cNvPr id="97" name="가로 글상자 96"/>
          <p:cNvSpPr txBox="1"/>
          <p:nvPr/>
        </p:nvSpPr>
        <p:spPr>
          <a:xfrm>
            <a:off x="10824212" y="3785235"/>
            <a:ext cx="5634988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75160"/>
                </a:solidFill>
                <a:latin typeface="맑은 고딕"/>
              </a:rPr>
              <a:t>체험 농장 네트워크 확대 및 예약 시스템 고도화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0820400" y="4152900"/>
            <a:ext cx="1524000" cy="381000"/>
          </a:xfrm>
          <a:prstGeom prst="roundRect">
            <a:avLst>
              <a:gd name="adj" fmla="val 50000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직거래 플랫폼</a:t>
            </a:r>
          </a:p>
        </p:txBody>
      </p:sp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6800" y="3314700"/>
            <a:ext cx="990600" cy="2401128"/>
          </a:xfrm>
          <a:prstGeom prst="rect">
            <a:avLst/>
          </a:prstGeom>
        </p:spPr>
      </p:pic>
      <p:sp>
        <p:nvSpPr>
          <p:cNvPr id="113" name="직사각형 23"/>
          <p:cNvSpPr/>
          <p:nvPr/>
        </p:nvSpPr>
        <p:spPr>
          <a:xfrm>
            <a:off x="914400" y="6896100"/>
            <a:ext cx="2590800" cy="1143000"/>
          </a:xfrm>
          <a:prstGeom prst="roundRect">
            <a:avLst>
              <a:gd name="adj" fmla="val 16667"/>
            </a:avLst>
          </a:prstGeom>
          <a:solidFill>
            <a:srgbClr val="FCFFF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4" name="직사각형 23"/>
          <p:cNvSpPr/>
          <p:nvPr/>
        </p:nvSpPr>
        <p:spPr>
          <a:xfrm>
            <a:off x="6858000" y="6896100"/>
            <a:ext cx="2590800" cy="1143000"/>
          </a:xfrm>
          <a:prstGeom prst="roundRect">
            <a:avLst>
              <a:gd name="adj" fmla="val 16667"/>
            </a:avLst>
          </a:prstGeom>
          <a:solidFill>
            <a:srgbClr val="FCFFF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5" name="직사각형 23"/>
          <p:cNvSpPr/>
          <p:nvPr/>
        </p:nvSpPr>
        <p:spPr>
          <a:xfrm>
            <a:off x="3886200" y="6896100"/>
            <a:ext cx="2590800" cy="1143000"/>
          </a:xfrm>
          <a:prstGeom prst="roundRect">
            <a:avLst>
              <a:gd name="adj" fmla="val 16667"/>
            </a:avLst>
          </a:prstGeom>
          <a:solidFill>
            <a:srgbClr val="FCFFF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17" name="가로 글상자 116"/>
          <p:cNvSpPr txBox="1"/>
          <p:nvPr/>
        </p:nvSpPr>
        <p:spPr>
          <a:xfrm>
            <a:off x="1636395" y="7048500"/>
            <a:ext cx="1183005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참여 농가</a:t>
            </a:r>
          </a:p>
        </p:txBody>
      </p:sp>
      <p:sp>
        <p:nvSpPr>
          <p:cNvPr id="118" name="가로 글상자 117"/>
          <p:cNvSpPr txBox="1"/>
          <p:nvPr/>
        </p:nvSpPr>
        <p:spPr>
          <a:xfrm>
            <a:off x="1499235" y="7421880"/>
            <a:ext cx="1478280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rgbClr val="047857"/>
                </a:solidFill>
              </a:rPr>
              <a:t>10,000+</a:t>
            </a:r>
          </a:p>
        </p:txBody>
      </p:sp>
      <p:sp>
        <p:nvSpPr>
          <p:cNvPr id="119" name="직사각형 23"/>
          <p:cNvSpPr/>
          <p:nvPr/>
        </p:nvSpPr>
        <p:spPr>
          <a:xfrm>
            <a:off x="3886200" y="6896100"/>
            <a:ext cx="2590800" cy="1143000"/>
          </a:xfrm>
          <a:prstGeom prst="roundRect">
            <a:avLst>
              <a:gd name="adj" fmla="val 16667"/>
            </a:avLst>
          </a:prstGeom>
          <a:solidFill>
            <a:srgbClr val="FCFFF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0" name="가로 글상자 119"/>
          <p:cNvSpPr txBox="1"/>
          <p:nvPr/>
        </p:nvSpPr>
        <p:spPr>
          <a:xfrm>
            <a:off x="4423410" y="7048500"/>
            <a:ext cx="1640204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체험 프로그램</a:t>
            </a:r>
          </a:p>
        </p:txBody>
      </p:sp>
      <p:sp>
        <p:nvSpPr>
          <p:cNvPr id="121" name="가로 글상자 120"/>
          <p:cNvSpPr txBox="1"/>
          <p:nvPr/>
        </p:nvSpPr>
        <p:spPr>
          <a:xfrm>
            <a:off x="4747260" y="7421880"/>
            <a:ext cx="992505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rgbClr val="047857"/>
                </a:solidFill>
              </a:rPr>
              <a:t>500+</a:t>
            </a:r>
          </a:p>
        </p:txBody>
      </p:sp>
      <p:sp>
        <p:nvSpPr>
          <p:cNvPr id="122" name="직사각형 23"/>
          <p:cNvSpPr/>
          <p:nvPr/>
        </p:nvSpPr>
        <p:spPr>
          <a:xfrm>
            <a:off x="6858000" y="6896100"/>
            <a:ext cx="2590800" cy="1143000"/>
          </a:xfrm>
          <a:prstGeom prst="roundRect">
            <a:avLst>
              <a:gd name="adj" fmla="val 16667"/>
            </a:avLst>
          </a:prstGeom>
          <a:solidFill>
            <a:srgbClr val="FCFFF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3" name="가로 글상자 122"/>
          <p:cNvSpPr txBox="1"/>
          <p:nvPr/>
        </p:nvSpPr>
        <p:spPr>
          <a:xfrm>
            <a:off x="7480934" y="7048500"/>
            <a:ext cx="1411606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연간 방문자</a:t>
            </a:r>
          </a:p>
        </p:txBody>
      </p:sp>
      <p:sp>
        <p:nvSpPr>
          <p:cNvPr id="124" name="가로 글상자 123"/>
          <p:cNvSpPr txBox="1"/>
          <p:nvPr/>
        </p:nvSpPr>
        <p:spPr>
          <a:xfrm>
            <a:off x="7480934" y="7421880"/>
            <a:ext cx="1478281" cy="5486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rgbClr val="047857"/>
                </a:solidFill>
              </a:rPr>
              <a:t>60,000+</a:t>
            </a:r>
          </a:p>
        </p:txBody>
      </p:sp>
      <p:sp>
        <p:nvSpPr>
          <p:cNvPr id="125" name="직사각형 23"/>
          <p:cNvSpPr/>
          <p:nvPr/>
        </p:nvSpPr>
        <p:spPr>
          <a:xfrm>
            <a:off x="10668000" y="4991100"/>
            <a:ext cx="6781800" cy="1371600"/>
          </a:xfrm>
          <a:prstGeom prst="roundRect">
            <a:avLst>
              <a:gd name="adj" fmla="val 7316"/>
            </a:avLst>
          </a:prstGeom>
          <a:solidFill>
            <a:srgbClr val="ECFDF5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6" name="가로 글상자 125"/>
          <p:cNvSpPr txBox="1"/>
          <p:nvPr/>
        </p:nvSpPr>
        <p:spPr>
          <a:xfrm>
            <a:off x="10828023" y="5164455"/>
            <a:ext cx="4398641" cy="424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2</a:t>
            </a: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단계 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:</a:t>
            </a: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 서비스 확장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(2026~2028)</a:t>
            </a:r>
          </a:p>
        </p:txBody>
      </p:sp>
      <p:sp>
        <p:nvSpPr>
          <p:cNvPr id="127" name="가로 글상자 126"/>
          <p:cNvSpPr txBox="1"/>
          <p:nvPr/>
        </p:nvSpPr>
        <p:spPr>
          <a:xfrm>
            <a:off x="10824212" y="5537835"/>
            <a:ext cx="6168388" cy="3657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75160"/>
                </a:solidFill>
                <a:latin typeface="맑은 고딕"/>
              </a:rPr>
              <a:t>주말농장 서비스 런칭 및 팜스테이 프로그램 시범 운영</a:t>
            </a:r>
          </a:p>
        </p:txBody>
      </p:sp>
      <p:sp>
        <p:nvSpPr>
          <p:cNvPr id="128" name="직사각형 23"/>
          <p:cNvSpPr/>
          <p:nvPr/>
        </p:nvSpPr>
        <p:spPr>
          <a:xfrm>
            <a:off x="10668000" y="6667500"/>
            <a:ext cx="6781800" cy="1371600"/>
          </a:xfrm>
          <a:prstGeom prst="roundRect">
            <a:avLst>
              <a:gd name="adj" fmla="val 7316"/>
            </a:avLst>
          </a:prstGeom>
          <a:solidFill>
            <a:srgbClr val="ECFDF5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9" name="가로 글상자 128"/>
          <p:cNvSpPr txBox="1"/>
          <p:nvPr/>
        </p:nvSpPr>
        <p:spPr>
          <a:xfrm>
            <a:off x="10828023" y="6840855"/>
            <a:ext cx="3750941" cy="424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3</a:t>
            </a: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단계 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:</a:t>
            </a: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 생태계 완성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(2029~)</a:t>
            </a:r>
          </a:p>
        </p:txBody>
      </p:sp>
      <p:sp>
        <p:nvSpPr>
          <p:cNvPr id="130" name="가로 글상자 129"/>
          <p:cNvSpPr txBox="1"/>
          <p:nvPr/>
        </p:nvSpPr>
        <p:spPr>
          <a:xfrm>
            <a:off x="10824212" y="7214235"/>
            <a:ext cx="5634988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75160"/>
                </a:solidFill>
                <a:latin typeface="맑은 고딕"/>
              </a:rPr>
              <a:t>통합 농촌 커뮤니티 플랫폼 구축 및 글러벌 확장</a:t>
            </a:r>
          </a:p>
        </p:txBody>
      </p:sp>
      <p:sp>
        <p:nvSpPr>
          <p:cNvPr id="133" name="모서리가 둥근 직사각형 132"/>
          <p:cNvSpPr/>
          <p:nvPr/>
        </p:nvSpPr>
        <p:spPr>
          <a:xfrm>
            <a:off x="12573000" y="4152900"/>
            <a:ext cx="1295400" cy="381000"/>
          </a:xfrm>
          <a:prstGeom prst="roundRect">
            <a:avLst>
              <a:gd name="adj" fmla="val 50000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봉사자 연계</a:t>
            </a:r>
          </a:p>
        </p:txBody>
      </p:sp>
      <p:sp>
        <p:nvSpPr>
          <p:cNvPr id="134" name="모서리가 둥근 직사각형 133"/>
          <p:cNvSpPr/>
          <p:nvPr/>
        </p:nvSpPr>
        <p:spPr>
          <a:xfrm>
            <a:off x="14097000" y="4152900"/>
            <a:ext cx="1447800" cy="381000"/>
          </a:xfrm>
          <a:prstGeom prst="roundRect">
            <a:avLst>
              <a:gd name="adj" fmla="val 50000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지도 </a:t>
            </a:r>
            <a:r>
              <a:rPr lang="en-US" altLang="ko-KR" sz="1500" b="1">
                <a:solidFill>
                  <a:srgbClr val="055E45"/>
                </a:solidFill>
                <a:sym typeface="Wingdings"/>
              </a:rPr>
              <a:t>API</a:t>
            </a: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 개선</a:t>
            </a:r>
          </a:p>
        </p:txBody>
      </p:sp>
      <p:sp>
        <p:nvSpPr>
          <p:cNvPr id="135" name="모서리가 둥근 직사각형 134"/>
          <p:cNvSpPr/>
          <p:nvPr/>
        </p:nvSpPr>
        <p:spPr>
          <a:xfrm>
            <a:off x="10820400" y="5905500"/>
            <a:ext cx="1143000" cy="381000"/>
          </a:xfrm>
          <a:prstGeom prst="roundRect">
            <a:avLst>
              <a:gd name="adj" fmla="val 50000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농지 임대</a:t>
            </a:r>
          </a:p>
        </p:txBody>
      </p:sp>
      <p:sp>
        <p:nvSpPr>
          <p:cNvPr id="136" name="모서리가 둥근 직사각형 135"/>
          <p:cNvSpPr/>
          <p:nvPr/>
        </p:nvSpPr>
        <p:spPr>
          <a:xfrm>
            <a:off x="12192000" y="5905500"/>
            <a:ext cx="1524000" cy="381000"/>
          </a:xfrm>
          <a:prstGeom prst="roundRect">
            <a:avLst>
              <a:gd name="adj" fmla="val 50000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교육 프로그램</a:t>
            </a:r>
          </a:p>
        </p:txBody>
      </p:sp>
      <p:sp>
        <p:nvSpPr>
          <p:cNvPr id="137" name="모서리가 둥근 직사각형 136"/>
          <p:cNvSpPr/>
          <p:nvPr/>
        </p:nvSpPr>
        <p:spPr>
          <a:xfrm>
            <a:off x="14020800" y="5905500"/>
            <a:ext cx="1447800" cy="381000"/>
          </a:xfrm>
          <a:prstGeom prst="roundRect">
            <a:avLst>
              <a:gd name="adj" fmla="val 50000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 b="1">
                <a:solidFill>
                  <a:srgbClr val="055E45"/>
                </a:solidFill>
                <a:sym typeface="Wingdings"/>
              </a:rPr>
              <a:t>IoT </a:t>
            </a: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센서 활용</a:t>
            </a:r>
          </a:p>
        </p:txBody>
      </p:sp>
      <p:sp>
        <p:nvSpPr>
          <p:cNvPr id="138" name="모서리가 둥근 직사각형 137"/>
          <p:cNvSpPr/>
          <p:nvPr/>
        </p:nvSpPr>
        <p:spPr>
          <a:xfrm>
            <a:off x="10820400" y="7581900"/>
            <a:ext cx="1524000" cy="381000"/>
          </a:xfrm>
          <a:prstGeom prst="roundRect">
            <a:avLst>
              <a:gd name="adj" fmla="val 50000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데이터 생태계</a:t>
            </a:r>
          </a:p>
        </p:txBody>
      </p:sp>
      <p:sp>
        <p:nvSpPr>
          <p:cNvPr id="139" name="모서리가 둥근 직사각형 138"/>
          <p:cNvSpPr/>
          <p:nvPr/>
        </p:nvSpPr>
        <p:spPr>
          <a:xfrm>
            <a:off x="12573000" y="7581900"/>
            <a:ext cx="1143000" cy="381000"/>
          </a:xfrm>
          <a:prstGeom prst="roundRect">
            <a:avLst>
              <a:gd name="adj" fmla="val 50000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농촌 재생</a:t>
            </a:r>
          </a:p>
        </p:txBody>
      </p:sp>
      <p:sp>
        <p:nvSpPr>
          <p:cNvPr id="140" name="모서리가 둥근 직사각형 139"/>
          <p:cNvSpPr/>
          <p:nvPr/>
        </p:nvSpPr>
        <p:spPr>
          <a:xfrm>
            <a:off x="13944600" y="7581900"/>
            <a:ext cx="1676400" cy="381000"/>
          </a:xfrm>
          <a:prstGeom prst="roundRect">
            <a:avLst>
              <a:gd name="adj" fmla="val 50000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글로벌 네트워크</a:t>
            </a:r>
          </a:p>
        </p:txBody>
      </p:sp>
      <p:sp>
        <p:nvSpPr>
          <p:cNvPr id="141" name="직사각형 23"/>
          <p:cNvSpPr/>
          <p:nvPr/>
        </p:nvSpPr>
        <p:spPr>
          <a:xfrm>
            <a:off x="10668000" y="8267700"/>
            <a:ext cx="6781800" cy="914400"/>
          </a:xfrm>
          <a:prstGeom prst="roundRect">
            <a:avLst>
              <a:gd name="adj" fmla="val 7316"/>
            </a:avLst>
          </a:prstGeom>
          <a:solidFill>
            <a:srgbClr val="15704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500" b="1"/>
              <a:t>FarmLink </a:t>
            </a:r>
            <a:r>
              <a:rPr lang="ko-KR" altLang="en-US" sz="2500" b="1"/>
              <a:t>비전</a:t>
            </a:r>
          </a:p>
          <a:p>
            <a:pPr lvl="0" algn="ctr">
              <a:defRPr/>
            </a:pPr>
            <a:r>
              <a:rPr lang="en-US" altLang="ko-KR"/>
              <a:t>“</a:t>
            </a:r>
            <a:r>
              <a:rPr lang="ko-KR" altLang="en-US"/>
              <a:t>농촌과 도시의 새로운 연결</a:t>
            </a:r>
            <a:r>
              <a:rPr lang="en-US" altLang="ko-KR"/>
              <a:t>,</a:t>
            </a:r>
            <a:r>
              <a:rPr lang="ko-KR" altLang="en-US"/>
              <a:t> 농업의 디지털 전환을 선도합니다</a:t>
            </a:r>
            <a:r>
              <a:rPr lang="en-US" altLang="ko-KR"/>
              <a:t>”</a:t>
            </a:r>
          </a:p>
        </p:txBody>
      </p:sp>
      <p:sp>
        <p:nvSpPr>
          <p:cNvPr id="143" name="오른쪽 화살표 142"/>
          <p:cNvSpPr/>
          <p:nvPr/>
        </p:nvSpPr>
        <p:spPr>
          <a:xfrm rot="5381307">
            <a:off x="7980496" y="5561264"/>
            <a:ext cx="4575351" cy="242268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704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n w="9525">
                <a:solidFill>
                  <a:srgbClr val="15704D"/>
                </a:solidFill>
              </a:ln>
              <a:solidFill>
                <a:srgbClr val="04785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7047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23"/>
          <p:cNvSpPr/>
          <p:nvPr/>
        </p:nvSpPr>
        <p:spPr>
          <a:xfrm>
            <a:off x="685800" y="2324100"/>
            <a:ext cx="8915400" cy="4800600"/>
          </a:xfrm>
          <a:prstGeom prst="roundRect">
            <a:avLst>
              <a:gd name="adj" fmla="val 7552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직사각형 23"/>
          <p:cNvSpPr/>
          <p:nvPr/>
        </p:nvSpPr>
        <p:spPr>
          <a:xfrm>
            <a:off x="9829800" y="2324100"/>
            <a:ext cx="8077200" cy="60960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2200" b="0" i="0" u="none" strike="noStrike">
                <a:solidFill>
                  <a:srgbClr val="F1F1F1"/>
                </a:solidFill>
                <a:latin typeface="Pretendard SemiBold"/>
              </a:rPr>
              <a:t>10</a:t>
            </a:r>
            <a:endParaRPr lang="en-US" sz="2200" b="0" i="0" u="none" strike="noStrike">
              <a:solidFill>
                <a:srgbClr val="F1F1F1"/>
              </a:solidFill>
              <a:latin typeface="Pretendard Semi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596900" y="1181100"/>
            <a:ext cx="176911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1300"/>
              </a:lnSpc>
              <a:defRPr/>
            </a:pPr>
            <a:r>
              <a:rPr lang="ko-KR" altLang="en-US" sz="6000" b="1" i="0" u="none" strike="noStrike" dirty="0" err="1">
                <a:solidFill>
                  <a:schemeClr val="dk1"/>
                </a:solidFill>
                <a:ea typeface="GangwonEduPower"/>
              </a:rPr>
              <a:t>FarmLink가</a:t>
            </a:r>
            <a:r>
              <a:rPr lang="ko-KR" altLang="en-US" sz="6000" b="1" i="0" u="none" strike="noStrike" dirty="0">
                <a:solidFill>
                  <a:schemeClr val="dk1"/>
                </a:solidFill>
                <a:ea typeface="GangwonEduPower"/>
              </a:rPr>
              <a:t> 창출하는 사회적 가치와 지속가능한 미래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  <a:endParaRPr lang="en-US" sz="15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66800" y="2628900"/>
            <a:ext cx="6096000" cy="56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300"/>
              </a:lnSpc>
              <a:defRPr/>
            </a:pPr>
            <a:r>
              <a:rPr lang="en-US" altLang="ko-KR" sz="3500" b="1" i="0" u="none" strike="noStrike">
                <a:solidFill>
                  <a:srgbClr val="15704D"/>
                </a:solidFill>
                <a:latin typeface="맑은 고딕"/>
              </a:rPr>
              <a:t>FarmLink</a:t>
            </a:r>
            <a:r>
              <a:rPr lang="ko-KR" altLang="en-US" sz="3500" b="1" i="0" u="none" strike="noStrike">
                <a:solidFill>
                  <a:srgbClr val="15704D"/>
                </a:solidFill>
                <a:latin typeface="맑은 고딕"/>
              </a:rPr>
              <a:t>의 기대효과</a:t>
            </a:r>
          </a:p>
        </p:txBody>
      </p:sp>
      <p:sp>
        <p:nvSpPr>
          <p:cNvPr id="37" name="가로 글상자 36"/>
          <p:cNvSpPr txBox="1"/>
          <p:nvPr/>
        </p:nvSpPr>
        <p:spPr>
          <a:xfrm>
            <a:off x="693420" y="7345680"/>
            <a:ext cx="2362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0" name="가로 글상자 39"/>
          <p:cNvSpPr txBox="1"/>
          <p:nvPr/>
        </p:nvSpPr>
        <p:spPr>
          <a:xfrm>
            <a:off x="10134600" y="2628900"/>
            <a:ext cx="5474547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/>
              <a:t>FarmLink</a:t>
            </a:r>
            <a:r>
              <a:rPr lang="ko-KR" altLang="en-US" sz="2500" b="1"/>
              <a:t>의 사회적 가치</a:t>
            </a:r>
          </a:p>
        </p:txBody>
      </p:sp>
      <p:sp>
        <p:nvSpPr>
          <p:cNvPr id="47" name="직사각형 23"/>
          <p:cNvSpPr/>
          <p:nvPr/>
        </p:nvSpPr>
        <p:spPr>
          <a:xfrm>
            <a:off x="10210800" y="3162300"/>
            <a:ext cx="7239000" cy="1143000"/>
          </a:xfrm>
          <a:prstGeom prst="roundRect">
            <a:avLst>
              <a:gd name="adj" fmla="val 10416"/>
            </a:avLst>
          </a:prstGeom>
          <a:solidFill>
            <a:srgbClr val="FFFFFF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2" name="직사각형 23"/>
          <p:cNvSpPr/>
          <p:nvPr/>
        </p:nvSpPr>
        <p:spPr>
          <a:xfrm>
            <a:off x="6181725" y="8648700"/>
            <a:ext cx="5924550" cy="533400"/>
          </a:xfrm>
          <a:prstGeom prst="roundRect">
            <a:avLst>
              <a:gd name="adj" fmla="val 28125"/>
            </a:avLst>
          </a:prstGeom>
          <a:solidFill>
            <a:srgbClr val="F8F9F7"/>
          </a:solidFill>
          <a:ln>
            <a:solidFill>
              <a:srgbClr val="F8F9F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000" b="1">
                <a:solidFill>
                  <a:srgbClr val="15704D"/>
                </a:solidFill>
                <a:latin typeface="맑은 고딕"/>
              </a:rPr>
              <a:t>FarmLink</a:t>
            </a:r>
            <a:r>
              <a:rPr lang="ko-KR" altLang="en-US" sz="2000" b="1">
                <a:solidFill>
                  <a:srgbClr val="15704D"/>
                </a:solidFill>
                <a:latin typeface="맑은 고딕"/>
              </a:rPr>
              <a:t>와 함께 농촌의 미래를 만들어갑니다</a:t>
            </a:r>
            <a:r>
              <a:rPr lang="en-US" altLang="ko-KR" sz="2000" b="1">
                <a:solidFill>
                  <a:srgbClr val="15704D"/>
                </a:solidFill>
                <a:latin typeface="맑은 고딕"/>
              </a:rPr>
              <a:t>.</a:t>
            </a:r>
          </a:p>
        </p:txBody>
      </p:sp>
      <p:sp>
        <p:nvSpPr>
          <p:cNvPr id="66" name="직사각형 23"/>
          <p:cNvSpPr/>
          <p:nvPr/>
        </p:nvSpPr>
        <p:spPr>
          <a:xfrm>
            <a:off x="1066800" y="3543300"/>
            <a:ext cx="3886200" cy="12192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7" name="가로 글상자 66"/>
          <p:cNvSpPr txBox="1"/>
          <p:nvPr/>
        </p:nvSpPr>
        <p:spPr>
          <a:xfrm>
            <a:off x="1655445" y="3640455"/>
            <a:ext cx="2017395" cy="424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/>
              <a:t>농가 소득 증대</a:t>
            </a:r>
          </a:p>
        </p:txBody>
      </p:sp>
      <p:sp>
        <p:nvSpPr>
          <p:cNvPr id="68" name="가로 글상자 67"/>
          <p:cNvSpPr txBox="1"/>
          <p:nvPr/>
        </p:nvSpPr>
        <p:spPr>
          <a:xfrm>
            <a:off x="1219200" y="4076700"/>
            <a:ext cx="3505200" cy="546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폐기 예정 농산물의 추가 수익화 농가당 연평균 </a:t>
            </a:r>
            <a:r>
              <a:rPr lang="en-US" altLang="ko-KR" sz="1500"/>
              <a:t>10%</a:t>
            </a:r>
            <a:r>
              <a:rPr lang="ko-KR" altLang="en-US" sz="1500"/>
              <a:t> 추가소득 창출</a:t>
            </a:r>
          </a:p>
        </p:txBody>
      </p:sp>
      <p:sp>
        <p:nvSpPr>
          <p:cNvPr id="76" name="직사각형 23"/>
          <p:cNvSpPr/>
          <p:nvPr/>
        </p:nvSpPr>
        <p:spPr>
          <a:xfrm>
            <a:off x="5334000" y="3543300"/>
            <a:ext cx="3886200" cy="12192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7" name="가로 글상자 76"/>
          <p:cNvSpPr txBox="1"/>
          <p:nvPr/>
        </p:nvSpPr>
        <p:spPr>
          <a:xfrm>
            <a:off x="5922645" y="3640455"/>
            <a:ext cx="1674494" cy="424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/>
              <a:t>지역 활성화</a:t>
            </a:r>
          </a:p>
        </p:txBody>
      </p:sp>
      <p:sp>
        <p:nvSpPr>
          <p:cNvPr id="78" name="가로 글상자 77"/>
          <p:cNvSpPr txBox="1"/>
          <p:nvPr/>
        </p:nvSpPr>
        <p:spPr>
          <a:xfrm>
            <a:off x="5486400" y="4076700"/>
            <a:ext cx="3505200" cy="312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체험 관광객 유입으로 지역 경제 활성화</a:t>
            </a:r>
          </a:p>
        </p:txBody>
      </p:sp>
      <p:sp>
        <p:nvSpPr>
          <p:cNvPr id="79" name="직사각형 23"/>
          <p:cNvSpPr/>
          <p:nvPr/>
        </p:nvSpPr>
        <p:spPr>
          <a:xfrm>
            <a:off x="1066800" y="5295900"/>
            <a:ext cx="3886200" cy="12192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0" name="가로 글상자 79"/>
          <p:cNvSpPr txBox="1"/>
          <p:nvPr/>
        </p:nvSpPr>
        <p:spPr>
          <a:xfrm>
            <a:off x="1600200" y="5393055"/>
            <a:ext cx="1674495" cy="424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/>
              <a:t>환경적 가치</a:t>
            </a:r>
          </a:p>
        </p:txBody>
      </p:sp>
      <p:sp>
        <p:nvSpPr>
          <p:cNvPr id="81" name="가로 글상자 80"/>
          <p:cNvSpPr txBox="1"/>
          <p:nvPr/>
        </p:nvSpPr>
        <p:spPr>
          <a:xfrm>
            <a:off x="1219200" y="5829300"/>
            <a:ext cx="350520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연간 </a:t>
            </a:r>
            <a:r>
              <a:rPr lang="en-US" altLang="ko-KR" sz="1500"/>
              <a:t>50</a:t>
            </a:r>
            <a:r>
              <a:rPr lang="ko-KR" altLang="en-US" sz="1500"/>
              <a:t>만 톤 농산물 폐기 감소로 탄소발자국 저감 </a:t>
            </a:r>
          </a:p>
        </p:txBody>
      </p:sp>
      <p:sp>
        <p:nvSpPr>
          <p:cNvPr id="82" name="직사각형 23"/>
          <p:cNvSpPr/>
          <p:nvPr/>
        </p:nvSpPr>
        <p:spPr>
          <a:xfrm>
            <a:off x="5334000" y="5295900"/>
            <a:ext cx="3886200" cy="12192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3" name="가로 글상자 82"/>
          <p:cNvSpPr txBox="1"/>
          <p:nvPr/>
        </p:nvSpPr>
        <p:spPr>
          <a:xfrm>
            <a:off x="5945505" y="5393055"/>
            <a:ext cx="1674495" cy="424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/>
              <a:t>교육적 가치</a:t>
            </a:r>
          </a:p>
        </p:txBody>
      </p:sp>
      <p:sp>
        <p:nvSpPr>
          <p:cNvPr id="84" name="가로 글상자 83"/>
          <p:cNvSpPr txBox="1"/>
          <p:nvPr/>
        </p:nvSpPr>
        <p:spPr>
          <a:xfrm>
            <a:off x="5486400" y="5829300"/>
            <a:ext cx="3657600" cy="541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500"/>
              <a:t>도시민 대상 식량 생산 교육과 농업 중요성 인식 확대</a:t>
            </a:r>
          </a:p>
        </p:txBody>
      </p:sp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295400" y="3695700"/>
            <a:ext cx="337751" cy="304800"/>
          </a:xfrm>
          <a:prstGeom prst="rect">
            <a:avLst/>
          </a:prstGeom>
        </p:spPr>
      </p:pic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62600" y="3695700"/>
            <a:ext cx="381000" cy="308042"/>
          </a:xfrm>
          <a:prstGeom prst="rect">
            <a:avLst/>
          </a:prstGeom>
        </p:spPr>
      </p:pic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287753" y="5448300"/>
            <a:ext cx="312447" cy="281964"/>
          </a:xfrm>
          <a:prstGeom prst="rect">
            <a:avLst/>
          </a:prstGeom>
        </p:spPr>
      </p:pic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585429" y="5471135"/>
            <a:ext cx="358171" cy="281964"/>
          </a:xfrm>
          <a:prstGeom prst="rect">
            <a:avLst/>
          </a:prstGeom>
        </p:spPr>
      </p:pic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8"/>
          <a:srcRect b="77990"/>
          <a:stretch>
            <a:fillRect/>
          </a:stretch>
        </p:blipFill>
        <p:spPr>
          <a:xfrm>
            <a:off x="10363200" y="3390900"/>
            <a:ext cx="744647" cy="685800"/>
          </a:xfrm>
          <a:prstGeom prst="rect">
            <a:avLst/>
          </a:prstGeom>
        </p:spPr>
      </p:pic>
      <p:sp>
        <p:nvSpPr>
          <p:cNvPr id="91" name="가로 글상자 90"/>
          <p:cNvSpPr txBox="1"/>
          <p:nvPr/>
        </p:nvSpPr>
        <p:spPr>
          <a:xfrm>
            <a:off x="11049000" y="3314700"/>
            <a:ext cx="1443989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latin typeface="맑은 고딕"/>
              </a:rPr>
              <a:t>공동체 연결</a:t>
            </a:r>
          </a:p>
        </p:txBody>
      </p:sp>
      <p:sp>
        <p:nvSpPr>
          <p:cNvPr id="92" name="직사각형 23"/>
          <p:cNvSpPr/>
          <p:nvPr/>
        </p:nvSpPr>
        <p:spPr>
          <a:xfrm>
            <a:off x="10210800" y="4381500"/>
            <a:ext cx="7239000" cy="1143000"/>
          </a:xfrm>
          <a:prstGeom prst="roundRect">
            <a:avLst>
              <a:gd name="adj" fmla="val 10416"/>
            </a:avLst>
          </a:prstGeom>
          <a:solidFill>
            <a:srgbClr val="FFFFFF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3" name="직사각형 23"/>
          <p:cNvSpPr/>
          <p:nvPr/>
        </p:nvSpPr>
        <p:spPr>
          <a:xfrm>
            <a:off x="10210800" y="5600700"/>
            <a:ext cx="7239000" cy="1143000"/>
          </a:xfrm>
          <a:prstGeom prst="roundRect">
            <a:avLst>
              <a:gd name="adj" fmla="val 10416"/>
            </a:avLst>
          </a:prstGeom>
          <a:solidFill>
            <a:srgbClr val="FFFFFF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4" name="가로 글상자 93"/>
          <p:cNvSpPr txBox="1"/>
          <p:nvPr/>
        </p:nvSpPr>
        <p:spPr>
          <a:xfrm>
            <a:off x="11049000" y="3716655"/>
            <a:ext cx="2767965" cy="320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rgbClr val="4D5764"/>
                </a:solidFill>
                <a:latin typeface="맑은 고딕"/>
              </a:rPr>
              <a:t>도시와 농촌의 상생 관계 구축</a:t>
            </a:r>
          </a:p>
        </p:txBody>
      </p:sp>
      <p:pic>
        <p:nvPicPr>
          <p:cNvPr id="95" name="그림 94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0363200" y="4533900"/>
            <a:ext cx="697251" cy="774723"/>
          </a:xfrm>
          <a:prstGeom prst="rect">
            <a:avLst/>
          </a:prstGeom>
        </p:spPr>
      </p:pic>
      <p:sp>
        <p:nvSpPr>
          <p:cNvPr id="98" name="가로 글상자 97"/>
          <p:cNvSpPr txBox="1"/>
          <p:nvPr/>
        </p:nvSpPr>
        <p:spPr>
          <a:xfrm>
            <a:off x="11049000" y="4610100"/>
            <a:ext cx="1901189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latin typeface="맑은 고딕"/>
              </a:rPr>
              <a:t>지속가능한 농업</a:t>
            </a:r>
          </a:p>
        </p:txBody>
      </p:sp>
      <p:sp>
        <p:nvSpPr>
          <p:cNvPr id="99" name="가로 글상자 98"/>
          <p:cNvSpPr txBox="1"/>
          <p:nvPr/>
        </p:nvSpPr>
        <p:spPr>
          <a:xfrm>
            <a:off x="11049000" y="5012055"/>
            <a:ext cx="2577465" cy="320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rgbClr val="4D5764"/>
                </a:solidFill>
                <a:latin typeface="맑은 고딕"/>
              </a:rPr>
              <a:t>자원 순환형 농업 모델 확립</a:t>
            </a:r>
          </a:p>
        </p:txBody>
      </p:sp>
      <p:pic>
        <p:nvPicPr>
          <p:cNvPr id="100" name="그림 9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0439400" y="5755123"/>
            <a:ext cx="636292" cy="683776"/>
          </a:xfrm>
          <a:prstGeom prst="rect">
            <a:avLst/>
          </a:prstGeom>
        </p:spPr>
      </p:pic>
      <p:sp>
        <p:nvSpPr>
          <p:cNvPr id="101" name="가로 글상자 100"/>
          <p:cNvSpPr txBox="1"/>
          <p:nvPr/>
        </p:nvSpPr>
        <p:spPr>
          <a:xfrm>
            <a:off x="11049000" y="5793105"/>
            <a:ext cx="2044065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>
                <a:latin typeface="맑은 고딕"/>
              </a:rPr>
              <a:t>사회적 참여</a:t>
            </a:r>
            <a:r>
              <a:rPr lang="ko-KR" altLang="en-US" b="1"/>
              <a:t>	</a:t>
            </a:r>
            <a:endParaRPr lang="ko-KR" altLang="en-US" b="1">
              <a:latin typeface="맑은 고딕"/>
            </a:endParaRPr>
          </a:p>
        </p:txBody>
      </p:sp>
      <p:sp>
        <p:nvSpPr>
          <p:cNvPr id="102" name="가로 글상자 101"/>
          <p:cNvSpPr txBox="1"/>
          <p:nvPr/>
        </p:nvSpPr>
        <p:spPr>
          <a:xfrm>
            <a:off x="11049000" y="6195060"/>
            <a:ext cx="3148965" cy="3200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500">
                <a:solidFill>
                  <a:srgbClr val="4D5764"/>
                </a:solidFill>
                <a:latin typeface="맑은 고딕"/>
              </a:rPr>
              <a:t>봉사활동 연계로 공동체 의식 고취</a:t>
            </a:r>
          </a:p>
        </p:txBody>
      </p:sp>
      <p:sp>
        <p:nvSpPr>
          <p:cNvPr id="103" name="직사각형 23"/>
          <p:cNvSpPr/>
          <p:nvPr/>
        </p:nvSpPr>
        <p:spPr>
          <a:xfrm>
            <a:off x="10210800" y="6896100"/>
            <a:ext cx="7239000" cy="1295400"/>
          </a:xfrm>
          <a:prstGeom prst="roundRect">
            <a:avLst>
              <a:gd name="adj" fmla="val 10416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4" name="가로 글상자 103"/>
          <p:cNvSpPr txBox="1"/>
          <p:nvPr/>
        </p:nvSpPr>
        <p:spPr>
          <a:xfrm>
            <a:off x="12649200" y="7048500"/>
            <a:ext cx="2644140" cy="4648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500" b="1">
                <a:solidFill>
                  <a:srgbClr val="15704D"/>
                </a:solidFill>
                <a:latin typeface="맑은 고딕"/>
              </a:rPr>
              <a:t>FarmLink</a:t>
            </a:r>
            <a:r>
              <a:rPr lang="ko-KR" altLang="en-US" sz="2500" b="1">
                <a:solidFill>
                  <a:srgbClr val="15704D"/>
                </a:solidFill>
                <a:latin typeface="맑은 고딕"/>
              </a:rPr>
              <a:t>의 비전</a:t>
            </a:r>
          </a:p>
        </p:txBody>
      </p:sp>
      <p:sp>
        <p:nvSpPr>
          <p:cNvPr id="105" name="가로 글상자 104"/>
          <p:cNvSpPr txBox="1"/>
          <p:nvPr/>
        </p:nvSpPr>
        <p:spPr>
          <a:xfrm>
            <a:off x="10062209" y="7429500"/>
            <a:ext cx="7463791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b="1">
                <a:solidFill>
                  <a:schemeClr val="dk1"/>
                </a:solidFill>
                <a:latin typeface="맑은 고딕"/>
              </a:rPr>
              <a:t>“</a:t>
            </a:r>
            <a:r>
              <a:rPr lang="ko-KR" altLang="en-US" b="1">
                <a:solidFill>
                  <a:srgbClr val="047857"/>
                </a:solidFill>
                <a:latin typeface="맑은 고딕"/>
              </a:rPr>
              <a:t>농촌의 가치</a:t>
            </a:r>
            <a:r>
              <a:rPr lang="ko-KR" altLang="en-US" b="1">
                <a:solidFill>
                  <a:schemeClr val="dk1"/>
                </a:solidFill>
                <a:latin typeface="맑은 고딕"/>
              </a:rPr>
              <a:t>를 재발견하고</a:t>
            </a:r>
            <a:r>
              <a:rPr lang="en-US" altLang="ko-KR" b="1">
                <a:solidFill>
                  <a:schemeClr val="dk1"/>
                </a:solidFill>
                <a:latin typeface="맑은 고딕"/>
              </a:rPr>
              <a:t>,</a:t>
            </a:r>
            <a:r>
              <a:rPr lang="ko-KR" altLang="en-US" b="1">
                <a:solidFill>
                  <a:schemeClr val="dk1"/>
                </a:solidFill>
                <a:latin typeface="맑은 고딕"/>
              </a:rPr>
              <a:t> </a:t>
            </a:r>
            <a:r>
              <a:rPr lang="ko-KR" altLang="en-US" b="1">
                <a:solidFill>
                  <a:srgbClr val="047857"/>
                </a:solidFill>
                <a:latin typeface="맑은 고딕"/>
              </a:rPr>
              <a:t>디지털 혁신</a:t>
            </a:r>
            <a:r>
              <a:rPr lang="ko-KR" altLang="en-US" b="1">
                <a:solidFill>
                  <a:schemeClr val="dk1"/>
                </a:solidFill>
                <a:latin typeface="맑은 고딕"/>
              </a:rPr>
              <a:t>으로 모두가 함께하는 지속가능한 농업 생태계를 만듭니다</a:t>
            </a:r>
            <a:r>
              <a:rPr lang="en-US" altLang="ko-KR" b="1">
                <a:solidFill>
                  <a:schemeClr val="dk1"/>
                </a:solidFill>
                <a:latin typeface="맑은 고딕"/>
              </a:rPr>
              <a:t>.”</a:t>
            </a:r>
          </a:p>
        </p:txBody>
      </p:sp>
    </p:spTree>
    <p:extLst>
      <p:ext uri="{BB962C8B-B14F-4D97-AF65-F5344CB8AC3E}">
        <p14:creationId xmlns:p14="http://schemas.microsoft.com/office/powerpoint/2010/main" val="4052081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3657600" y="2781300"/>
            <a:ext cx="10972800" cy="20447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en-US" altLang="ko-KR" sz="11500" b="1" i="0" u="none" strike="noStrike">
                <a:solidFill>
                  <a:srgbClr val="FF7F4D"/>
                </a:solidFill>
                <a:ea typeface="GangwonEduPower"/>
              </a:rPr>
              <a:t>FarmLink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F1F1F1"/>
              </a:solidFill>
              <a:latin typeface="Pretendard SemiBold"/>
            </a:endParaRPr>
          </a:p>
        </p:txBody>
      </p:sp>
      <p:sp>
        <p:nvSpPr>
          <p:cNvPr id="26" name="직사각형 23"/>
          <p:cNvSpPr/>
          <p:nvPr/>
        </p:nvSpPr>
        <p:spPr>
          <a:xfrm>
            <a:off x="4105275" y="5295900"/>
            <a:ext cx="10077450" cy="2362200"/>
          </a:xfrm>
          <a:prstGeom prst="roundRect">
            <a:avLst>
              <a:gd name="adj" fmla="val 10416"/>
            </a:avLst>
          </a:prstGeom>
          <a:solidFill>
            <a:srgbClr val="F9FFF6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27" name="가로 글상자 26"/>
          <p:cNvSpPr txBox="1"/>
          <p:nvPr/>
        </p:nvSpPr>
        <p:spPr>
          <a:xfrm>
            <a:off x="4566834" y="5524500"/>
            <a:ext cx="9682566" cy="1912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4000" i="1">
                <a:latin typeface="맑은 고딕"/>
              </a:rPr>
              <a:t>“FarmLink</a:t>
            </a:r>
            <a:r>
              <a:rPr lang="ko-KR" altLang="en-US" sz="4000" i="1">
                <a:latin typeface="맑은 고딕"/>
              </a:rPr>
              <a:t>는 단순한 플랫폼이 아닌 농촌과 도시를 잇는 가교이자</a:t>
            </a:r>
            <a:r>
              <a:rPr lang="en-US" altLang="ko-KR" sz="4000" i="1">
                <a:latin typeface="맑은 고딕"/>
              </a:rPr>
              <a:t>,</a:t>
            </a:r>
            <a:r>
              <a:rPr lang="ko-KR" altLang="en-US" sz="4000" i="1">
                <a:latin typeface="맑은 고딕"/>
              </a:rPr>
              <a:t> 농업의 미래를 위한 지속 가능한 해결책입니다</a:t>
            </a:r>
            <a:r>
              <a:rPr lang="en-US" altLang="ko-KR" sz="4000" i="1">
                <a:latin typeface="맑은 고딕"/>
              </a:rPr>
              <a:t>.”</a:t>
            </a:r>
          </a:p>
        </p:txBody>
      </p:sp>
      <p:sp>
        <p:nvSpPr>
          <p:cNvPr id="29" name="TextBox 8"/>
          <p:cNvSpPr txBox="1"/>
          <p:nvPr/>
        </p:nvSpPr>
        <p:spPr>
          <a:xfrm>
            <a:off x="3657600" y="4508500"/>
            <a:ext cx="10972800" cy="6350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 algn="ctr">
              <a:lnSpc>
                <a:spcPct val="99600"/>
              </a:lnSpc>
              <a:defRPr/>
            </a:pPr>
            <a:r>
              <a:rPr lang="ko-KR" altLang="en-US" sz="3700" b="0" i="0" u="none" strike="noStrike">
                <a:solidFill>
                  <a:srgbClr val="15704D"/>
                </a:solidFill>
                <a:ea typeface="GangwonEduPower"/>
              </a:rPr>
              <a:t>농촌 체험과 직거래의 새로운 패러다임</a:t>
            </a:r>
            <a:endParaRPr lang="ko-KR" sz="10100" b="0" i="0" u="none" strike="noStrike">
              <a:solidFill>
                <a:srgbClr val="15704D"/>
              </a:solidFill>
              <a:ea typeface="GangwonEduPower"/>
            </a:endParaRPr>
          </a:p>
        </p:txBody>
      </p:sp>
    </p:spTree>
    <p:extLst>
      <p:ext uri="{BB962C8B-B14F-4D97-AF65-F5344CB8AC3E}">
        <p14:creationId xmlns:p14="http://schemas.microsoft.com/office/powerpoint/2010/main" val="2072456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23"/>
          <p:cNvSpPr/>
          <p:nvPr/>
        </p:nvSpPr>
        <p:spPr>
          <a:xfrm>
            <a:off x="685800" y="2324100"/>
            <a:ext cx="8915400" cy="3886200"/>
          </a:xfrm>
          <a:prstGeom prst="roundRect">
            <a:avLst>
              <a:gd name="adj" fmla="val 7552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직사각형 23"/>
          <p:cNvSpPr/>
          <p:nvPr/>
        </p:nvSpPr>
        <p:spPr>
          <a:xfrm>
            <a:off x="9829800" y="2324100"/>
            <a:ext cx="8077200" cy="60960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2200" b="0" i="0" u="none" strike="noStrike">
                <a:solidFill>
                  <a:srgbClr val="F1F1F1"/>
                </a:solidFill>
                <a:latin typeface="Pretendard Semi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6900" y="1181100"/>
            <a:ext cx="135001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1300"/>
              </a:lnSpc>
              <a:defRPr/>
            </a:pPr>
            <a:r>
              <a:rPr lang="ko-KR" altLang="en-US" sz="6000" b="1" i="0" u="none" strike="noStrike" dirty="0">
                <a:solidFill>
                  <a:schemeClr val="dk1"/>
                </a:solidFill>
                <a:ea typeface="GangwonEduPower"/>
              </a:rPr>
              <a:t>문제 정의 </a:t>
            </a:r>
            <a:r>
              <a:rPr lang="en-US" altLang="ko-KR" sz="6000" b="1" i="0" u="none" strike="noStrike" dirty="0">
                <a:solidFill>
                  <a:schemeClr val="dk1"/>
                </a:solidFill>
                <a:ea typeface="GangwonEduPower"/>
              </a:rPr>
              <a:t>:</a:t>
            </a:r>
            <a:r>
              <a:rPr lang="ko-KR" altLang="en-US" sz="6000" b="1" i="0" u="none" strike="noStrike" dirty="0">
                <a:solidFill>
                  <a:schemeClr val="dk1"/>
                </a:solidFill>
                <a:ea typeface="GangwonEduPower"/>
              </a:rPr>
              <a:t> 농산물 과잉생산과 폐기 현황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  <a:endParaRPr lang="en-US" sz="15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66800" y="2628900"/>
            <a:ext cx="6096000" cy="56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300"/>
              </a:lnSpc>
              <a:defRPr/>
            </a:pPr>
            <a:r>
              <a:rPr lang="ko-KR" altLang="en-US" sz="3500" b="1" i="0" u="none" strike="noStrike">
                <a:solidFill>
                  <a:srgbClr val="15704D"/>
                </a:solidFill>
                <a:latin typeface="맑은 고딕"/>
              </a:rPr>
              <a:t>풍년의 역설</a:t>
            </a:r>
          </a:p>
        </p:txBody>
      </p:sp>
      <p:sp>
        <p:nvSpPr>
          <p:cNvPr id="25" name="가로 글상자 24"/>
          <p:cNvSpPr txBox="1"/>
          <p:nvPr/>
        </p:nvSpPr>
        <p:spPr>
          <a:xfrm>
            <a:off x="1066800" y="3314700"/>
            <a:ext cx="8458200" cy="758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/>
              <a:t>농작물 생산량이 증가하면 가격이 하락하고 오히려 농가 소득이 감소하는 현상</a:t>
            </a:r>
          </a:p>
        </p:txBody>
      </p:sp>
      <p:sp>
        <p:nvSpPr>
          <p:cNvPr id="26" name="가로 글상자 25"/>
          <p:cNvSpPr txBox="1"/>
          <p:nvPr/>
        </p:nvSpPr>
        <p:spPr>
          <a:xfrm>
            <a:off x="1066800" y="407670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>
                <a:latin typeface="맑은 고딕"/>
              </a:rPr>
              <a:t>●</a:t>
            </a:r>
            <a:r>
              <a:rPr lang="ko-KR" altLang="en-US" sz="2000">
                <a:latin typeface="맑은 고딕"/>
              </a:rPr>
              <a:t> 경직된 </a:t>
            </a:r>
            <a:r>
              <a:rPr lang="en-US" altLang="ko-KR" sz="2000">
                <a:latin typeface="맑은 고딕"/>
              </a:rPr>
              <a:t>3</a:t>
            </a:r>
            <a:r>
              <a:rPr lang="ko-KR" altLang="en-US" sz="2000">
                <a:latin typeface="맑은 고딕"/>
              </a:rPr>
              <a:t>단계 유통 구조</a:t>
            </a:r>
            <a:r>
              <a:rPr lang="en-US" altLang="ko-KR" sz="2000">
                <a:latin typeface="맑은 고딕"/>
              </a:rPr>
              <a:t>(</a:t>
            </a:r>
            <a:r>
              <a:rPr lang="ko-KR" altLang="en-US" sz="2000">
                <a:latin typeface="맑은 고딕"/>
              </a:rPr>
              <a:t>산지</a:t>
            </a:r>
            <a:r>
              <a:rPr lang="en-US" altLang="ko-KR" sz="2000">
                <a:latin typeface="맑은 고딕"/>
              </a:rPr>
              <a:t>-</a:t>
            </a:r>
            <a:r>
              <a:rPr lang="ko-KR" altLang="en-US" sz="2000">
                <a:latin typeface="맑은 고딕"/>
              </a:rPr>
              <a:t>도매</a:t>
            </a:r>
            <a:r>
              <a:rPr lang="en-US" altLang="ko-KR" sz="2000">
                <a:latin typeface="맑은 고딕"/>
              </a:rPr>
              <a:t>-</a:t>
            </a:r>
            <a:r>
              <a:rPr lang="ko-KR" altLang="en-US" sz="2000">
                <a:latin typeface="맑은 고딕"/>
              </a:rPr>
              <a:t>소매</a:t>
            </a:r>
            <a:r>
              <a:rPr lang="en-US" altLang="ko-KR" sz="2000">
                <a:latin typeface="맑은 고딕"/>
              </a:rPr>
              <a:t>)</a:t>
            </a:r>
            <a:r>
              <a:rPr lang="ko-KR" altLang="en-US" sz="2000">
                <a:latin typeface="맑은 고딕"/>
              </a:rPr>
              <a:t>로 인한 불균형</a:t>
            </a:r>
          </a:p>
        </p:txBody>
      </p:sp>
      <p:sp>
        <p:nvSpPr>
          <p:cNvPr id="27" name="가로 글상자 26"/>
          <p:cNvSpPr txBox="1"/>
          <p:nvPr/>
        </p:nvSpPr>
        <p:spPr>
          <a:xfrm>
            <a:off x="1066800" y="452628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맑은 고딕"/>
              </a:rPr>
              <a:t>●</a:t>
            </a:r>
            <a:r>
              <a:rPr lang="ko-KR" altLang="en-US" sz="2000">
                <a:latin typeface="맑은 고딕"/>
              </a:rPr>
              <a:t> 도매 시장에서 유찰된 농산물의 대량 폐기</a:t>
            </a:r>
            <a:r>
              <a:rPr lang="en-US" altLang="ko-KR" sz="2000">
                <a:latin typeface="맑은 고딕"/>
              </a:rPr>
              <a:t>(</a:t>
            </a:r>
            <a:r>
              <a:rPr lang="ko-KR" altLang="en-US" sz="2000">
                <a:latin typeface="맑은 고딕"/>
              </a:rPr>
              <a:t>약 </a:t>
            </a:r>
            <a:r>
              <a:rPr lang="en-US" altLang="ko-KR" sz="2000">
                <a:latin typeface="맑은 고딕"/>
              </a:rPr>
              <a:t>20</a:t>
            </a:r>
            <a:r>
              <a:rPr lang="ko-KR" altLang="en-US" sz="2000">
                <a:latin typeface="맑은 고딕"/>
              </a:rPr>
              <a:t>만톤</a:t>
            </a:r>
            <a:r>
              <a:rPr lang="en-US" altLang="ko-KR" sz="2000">
                <a:latin typeface="맑은 고딕"/>
              </a:rPr>
              <a:t>)</a:t>
            </a:r>
          </a:p>
        </p:txBody>
      </p:sp>
      <p:sp>
        <p:nvSpPr>
          <p:cNvPr id="28" name="가로 글상자 27"/>
          <p:cNvSpPr txBox="1"/>
          <p:nvPr/>
        </p:nvSpPr>
        <p:spPr>
          <a:xfrm>
            <a:off x="1066800" y="498348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맑은 고딕"/>
              </a:rPr>
              <a:t>●</a:t>
            </a:r>
            <a:r>
              <a:rPr lang="ko-KR" altLang="en-US" sz="2000">
                <a:latin typeface="맑은 고딕"/>
              </a:rPr>
              <a:t> 농산물 가격 폭락으로 인한 생산자 손실</a:t>
            </a:r>
            <a:r>
              <a:rPr lang="en-US" altLang="ko-KR" sz="2000">
                <a:latin typeface="맑은 고딕"/>
              </a:rPr>
              <a:t>(</a:t>
            </a:r>
            <a:r>
              <a:rPr lang="ko-KR" altLang="en-US" sz="2000">
                <a:latin typeface="맑은 고딕"/>
              </a:rPr>
              <a:t>약 </a:t>
            </a:r>
            <a:r>
              <a:rPr lang="en-US" altLang="ko-KR" sz="2000">
                <a:latin typeface="맑은 고딕"/>
              </a:rPr>
              <a:t>40%</a:t>
            </a:r>
            <a:r>
              <a:rPr lang="ko-KR" altLang="en-US" sz="2000">
                <a:latin typeface="맑은 고딕"/>
              </a:rPr>
              <a:t>하락</a:t>
            </a:r>
            <a:r>
              <a:rPr lang="en-US" altLang="ko-KR" sz="2000">
                <a:latin typeface="맑은 고딕"/>
              </a:rPr>
              <a:t>)</a:t>
            </a:r>
          </a:p>
        </p:txBody>
      </p:sp>
      <p:sp>
        <p:nvSpPr>
          <p:cNvPr id="31" name="가로 글상자 30"/>
          <p:cNvSpPr txBox="1"/>
          <p:nvPr/>
        </p:nvSpPr>
        <p:spPr>
          <a:xfrm>
            <a:off x="1066800" y="544068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맑은 고딕"/>
              </a:rPr>
              <a:t>●</a:t>
            </a:r>
            <a:r>
              <a:rPr lang="ko-KR" altLang="en-US" sz="2000">
                <a:latin typeface="맑은 고딕"/>
              </a:rPr>
              <a:t> 환경오염 및 자원 낭비 초래</a:t>
            </a:r>
          </a:p>
        </p:txBody>
      </p:sp>
      <p:sp>
        <p:nvSpPr>
          <p:cNvPr id="33" name="직사각형 23"/>
          <p:cNvSpPr/>
          <p:nvPr/>
        </p:nvSpPr>
        <p:spPr>
          <a:xfrm>
            <a:off x="685800" y="6362700"/>
            <a:ext cx="8991600" cy="22860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가로 글상자 33"/>
          <p:cNvSpPr txBox="1"/>
          <p:nvPr/>
        </p:nvSpPr>
        <p:spPr>
          <a:xfrm>
            <a:off x="1828800" y="6707505"/>
            <a:ext cx="7467600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/>
              <a:t>연간 농산물 폐기량</a:t>
            </a:r>
          </a:p>
        </p:txBody>
      </p:sp>
      <p:sp>
        <p:nvSpPr>
          <p:cNvPr id="35" name="가로 글상자 34"/>
          <p:cNvSpPr txBox="1"/>
          <p:nvPr/>
        </p:nvSpPr>
        <p:spPr>
          <a:xfrm>
            <a:off x="1828800" y="7200900"/>
            <a:ext cx="7315200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b="1">
                <a:solidFill>
                  <a:srgbClr val="15704D"/>
                </a:solidFill>
              </a:rPr>
              <a:t>약 </a:t>
            </a:r>
            <a:r>
              <a:rPr lang="en-US" altLang="ko-KR" sz="3500" b="1">
                <a:solidFill>
                  <a:srgbClr val="15704D"/>
                </a:solidFill>
              </a:rPr>
              <a:t>37</a:t>
            </a:r>
            <a:r>
              <a:rPr lang="ko-KR" altLang="en-US" sz="3500" b="1">
                <a:solidFill>
                  <a:srgbClr val="15704D"/>
                </a:solidFill>
              </a:rPr>
              <a:t>만 톤</a:t>
            </a:r>
            <a:r>
              <a:rPr lang="en-US" altLang="ko-KR" sz="3500" b="1">
                <a:solidFill>
                  <a:srgbClr val="15704D"/>
                </a:solidFill>
              </a:rPr>
              <a:t>(</a:t>
            </a:r>
            <a:r>
              <a:rPr lang="ko-KR" altLang="en-US" sz="3500" b="1">
                <a:solidFill>
                  <a:srgbClr val="15704D"/>
                </a:solidFill>
              </a:rPr>
              <a:t>양파</a:t>
            </a:r>
            <a:r>
              <a:rPr lang="en-US" altLang="ko-KR" sz="3500" b="1">
                <a:solidFill>
                  <a:srgbClr val="15704D"/>
                </a:solidFill>
              </a:rPr>
              <a:t>,</a:t>
            </a:r>
            <a:r>
              <a:rPr lang="ko-KR" altLang="en-US" sz="3500" b="1">
                <a:solidFill>
                  <a:srgbClr val="15704D"/>
                </a:solidFill>
              </a:rPr>
              <a:t> 배추 등</a:t>
            </a:r>
            <a:r>
              <a:rPr lang="en-US" altLang="ko-KR" sz="3500" b="1">
                <a:solidFill>
                  <a:srgbClr val="15704D"/>
                </a:solidFill>
              </a:rPr>
              <a:t>)</a:t>
            </a:r>
          </a:p>
        </p:txBody>
      </p:sp>
      <p:sp>
        <p:nvSpPr>
          <p:cNvPr id="36" name="가로 글상자 35"/>
          <p:cNvSpPr txBox="1"/>
          <p:nvPr/>
        </p:nvSpPr>
        <p:spPr>
          <a:xfrm>
            <a:off x="1828800" y="7886700"/>
            <a:ext cx="754380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농림축산식품부 통계 기준</a:t>
            </a:r>
          </a:p>
        </p:txBody>
      </p:sp>
      <p:sp>
        <p:nvSpPr>
          <p:cNvPr id="37" name="가로 글상자 36"/>
          <p:cNvSpPr txBox="1"/>
          <p:nvPr/>
        </p:nvSpPr>
        <p:spPr>
          <a:xfrm>
            <a:off x="693420" y="7345680"/>
            <a:ext cx="2362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pic>
        <p:nvPicPr>
          <p:cNvPr id="38" name="그림 37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066800" y="7048456"/>
            <a:ext cx="762040" cy="838243"/>
          </a:xfrm>
          <a:prstGeom prst="rect">
            <a:avLst/>
          </a:prstGeom>
        </p:spPr>
      </p:pic>
      <p:sp>
        <p:nvSpPr>
          <p:cNvPr id="40" name="가로 글상자 39"/>
          <p:cNvSpPr txBox="1"/>
          <p:nvPr/>
        </p:nvSpPr>
        <p:spPr>
          <a:xfrm>
            <a:off x="10134600" y="2628900"/>
            <a:ext cx="5474547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/>
              <a:t>연간 농산물 폐기량</a:t>
            </a:r>
          </a:p>
        </p:txBody>
      </p:sp>
      <p:sp>
        <p:nvSpPr>
          <p:cNvPr id="43" name="직사각형 23"/>
          <p:cNvSpPr/>
          <p:nvPr/>
        </p:nvSpPr>
        <p:spPr>
          <a:xfrm>
            <a:off x="14173200" y="8572500"/>
            <a:ext cx="3733800" cy="457200"/>
          </a:xfrm>
          <a:prstGeom prst="roundRect">
            <a:avLst>
              <a:gd name="adj" fmla="val 28125"/>
            </a:avLst>
          </a:prstGeom>
          <a:solidFill>
            <a:srgbClr val="FFFBE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15704D"/>
              </a:solidFill>
            </a:endParaRPr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4249400" y="8648700"/>
            <a:ext cx="213378" cy="274343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14478000" y="8669655"/>
            <a:ext cx="3505200" cy="300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문제 해결의 핵심은 </a:t>
            </a:r>
            <a:r>
              <a:rPr lang="ko-KR" altLang="en-US" sz="1400" b="1">
                <a:solidFill>
                  <a:srgbClr val="15704D"/>
                </a:solidFill>
              </a:rPr>
              <a:t>유통구조 혁신</a:t>
            </a:r>
            <a:r>
              <a:rPr lang="ko-KR" altLang="en-US" sz="1400" b="1">
                <a:solidFill>
                  <a:schemeClr val="tx1"/>
                </a:solidFill>
              </a:rPr>
              <a:t>입니다</a:t>
            </a:r>
            <a:r>
              <a:rPr lang="en-US" altLang="ko-KR" sz="1400" b="1">
                <a:solidFill>
                  <a:schemeClr val="tx1"/>
                </a:solidFill>
              </a:rPr>
              <a:t>.</a:t>
            </a:r>
          </a:p>
        </p:txBody>
      </p:sp>
      <p:graphicFrame>
        <p:nvGraphicFramePr>
          <p:cNvPr id="46" name="차트 45"/>
          <p:cNvGraphicFramePr/>
          <p:nvPr/>
        </p:nvGraphicFramePr>
        <p:xfrm>
          <a:off x="9982200" y="3086100"/>
          <a:ext cx="7772400" cy="518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직사각형 23"/>
          <p:cNvSpPr/>
          <p:nvPr/>
        </p:nvSpPr>
        <p:spPr>
          <a:xfrm>
            <a:off x="685799" y="2324100"/>
            <a:ext cx="8915400" cy="3886200"/>
          </a:xfrm>
          <a:prstGeom prst="roundRect">
            <a:avLst>
              <a:gd name="adj" fmla="val 7552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F1F1F1"/>
                </a:solidFill>
                <a:latin typeface="Pretendard SemiBold"/>
              </a:rPr>
              <a:t>0</a:t>
            </a:r>
            <a:r>
              <a:rPr lang="en-US" altLang="ko-KR" sz="2200" b="0" i="0" u="none" strike="noStrike">
                <a:solidFill>
                  <a:srgbClr val="F1F1F1"/>
                </a:solidFill>
                <a:latin typeface="Pretendard SemiBold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6900" y="1181100"/>
            <a:ext cx="135001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1300"/>
              </a:lnSpc>
              <a:defRPr/>
            </a:pPr>
            <a:r>
              <a:rPr lang="ko-KR" altLang="en-US" sz="6000" b="1" i="0" u="none" strike="noStrike">
                <a:solidFill>
                  <a:schemeClr val="dk1"/>
                </a:solidFill>
                <a:ea typeface="GangwonEduPower"/>
              </a:rPr>
              <a:t>솔루션 개요 </a:t>
            </a:r>
            <a:r>
              <a:rPr lang="en-US" altLang="ko-KR" sz="6000" b="1" i="0" u="none" strike="noStrike">
                <a:solidFill>
                  <a:schemeClr val="dk1"/>
                </a:solidFill>
                <a:ea typeface="GangwonEduPower"/>
              </a:rPr>
              <a:t>:</a:t>
            </a:r>
            <a:r>
              <a:rPr lang="ko-KR" altLang="en-US" sz="6000" b="1" i="0" u="none" strike="noStrike">
                <a:solidFill>
                  <a:schemeClr val="dk1"/>
                </a:solidFill>
                <a:ea typeface="GangwonEduPower"/>
              </a:rPr>
              <a:t> </a:t>
            </a:r>
            <a:r>
              <a:rPr lang="en-US" altLang="ko-KR" sz="6000" b="1" i="0" u="none" strike="noStrike">
                <a:solidFill>
                  <a:schemeClr val="dk1"/>
                </a:solidFill>
                <a:ea typeface="GangwonEduPower"/>
              </a:rPr>
              <a:t>FarmLink</a:t>
            </a:r>
            <a:r>
              <a:rPr lang="ko-KR" altLang="en-US" sz="6000" b="1" i="0" u="none" strike="noStrike">
                <a:solidFill>
                  <a:schemeClr val="dk1"/>
                </a:solidFill>
                <a:ea typeface="GangwonEduPower"/>
              </a:rPr>
              <a:t>의 핵심 개념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  <a:endParaRPr lang="en-US" sz="15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66800" y="2628900"/>
            <a:ext cx="6096000" cy="56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300"/>
              </a:lnSpc>
              <a:defRPr/>
            </a:pPr>
            <a:r>
              <a:rPr lang="en-US" altLang="ko-KR" sz="3500" b="1" i="0" u="none" strike="noStrike">
                <a:solidFill>
                  <a:srgbClr val="15704D"/>
                </a:solidFill>
                <a:latin typeface="맑은 고딕"/>
              </a:rPr>
              <a:t>FarmLink</a:t>
            </a:r>
            <a:r>
              <a:rPr lang="ko-KR" altLang="en-US" sz="3500" b="1" i="0" u="none" strike="noStrike">
                <a:solidFill>
                  <a:srgbClr val="15704D"/>
                </a:solidFill>
                <a:latin typeface="맑은 고딕"/>
              </a:rPr>
              <a:t> 플랫폼</a:t>
            </a:r>
          </a:p>
        </p:txBody>
      </p:sp>
      <p:sp>
        <p:nvSpPr>
          <p:cNvPr id="25" name="가로 글상자 24"/>
          <p:cNvSpPr txBox="1"/>
          <p:nvPr/>
        </p:nvSpPr>
        <p:spPr>
          <a:xfrm>
            <a:off x="1066800" y="3314700"/>
            <a:ext cx="8077200" cy="75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/>
              <a:t>농산물 직거래와 체험 활동을 결합한 새로운 형태의 </a:t>
            </a:r>
            <a:r>
              <a:rPr lang="en-US" altLang="ko-KR" sz="2200"/>
              <a:t>O2O</a:t>
            </a:r>
          </a:p>
          <a:p>
            <a:pPr lvl="0">
              <a:defRPr/>
            </a:pPr>
            <a:r>
              <a:rPr lang="en-US" altLang="ko-KR" sz="2200"/>
              <a:t>(Online to Offline)</a:t>
            </a:r>
            <a:r>
              <a:rPr lang="ko-KR" altLang="en-US" sz="2200"/>
              <a:t> 서비스</a:t>
            </a:r>
          </a:p>
        </p:txBody>
      </p:sp>
      <p:sp>
        <p:nvSpPr>
          <p:cNvPr id="26" name="가로 글상자 25"/>
          <p:cNvSpPr txBox="1"/>
          <p:nvPr/>
        </p:nvSpPr>
        <p:spPr>
          <a:xfrm>
            <a:off x="1066800" y="4076700"/>
            <a:ext cx="83820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>
                <a:latin typeface="맑은 고딕"/>
              </a:rPr>
              <a:t>●</a:t>
            </a:r>
            <a:r>
              <a:rPr lang="ko-KR" altLang="en-US" sz="2000">
                <a:latin typeface="맑은 고딕"/>
              </a:rPr>
              <a:t> </a:t>
            </a:r>
            <a:r>
              <a:rPr lang="ko-KR" altLang="en-US" sz="2000" b="1">
                <a:solidFill>
                  <a:srgbClr val="15704D"/>
                </a:solidFill>
                <a:latin typeface="맑은 고딕"/>
              </a:rPr>
              <a:t>산지 농산물</a:t>
            </a:r>
            <a:r>
              <a:rPr lang="ko-KR" altLang="en-US" sz="2000">
                <a:latin typeface="맑은 고딕"/>
              </a:rPr>
              <a:t>을 직접 수확 체험과 연결	</a:t>
            </a:r>
          </a:p>
        </p:txBody>
      </p:sp>
      <p:sp>
        <p:nvSpPr>
          <p:cNvPr id="27" name="가로 글상자 26"/>
          <p:cNvSpPr txBox="1"/>
          <p:nvPr/>
        </p:nvSpPr>
        <p:spPr>
          <a:xfrm>
            <a:off x="1066800" y="4526280"/>
            <a:ext cx="83820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맑은 고딕"/>
              </a:rPr>
              <a:t>●</a:t>
            </a:r>
            <a:r>
              <a:rPr lang="ko-KR" altLang="en-US" sz="2000">
                <a:latin typeface="맑은 고딕"/>
              </a:rPr>
              <a:t> 생산자와 소비자 간 </a:t>
            </a:r>
            <a:r>
              <a:rPr lang="ko-KR" altLang="en-US" sz="2000" b="1">
                <a:solidFill>
                  <a:srgbClr val="15704D"/>
                </a:solidFill>
                <a:latin typeface="맑은 고딕"/>
              </a:rPr>
              <a:t>중간 유통 단계 제거</a:t>
            </a:r>
          </a:p>
        </p:txBody>
      </p:sp>
      <p:sp>
        <p:nvSpPr>
          <p:cNvPr id="28" name="가로 글상자 27"/>
          <p:cNvSpPr txBox="1"/>
          <p:nvPr/>
        </p:nvSpPr>
        <p:spPr>
          <a:xfrm>
            <a:off x="1066800" y="4983480"/>
            <a:ext cx="83820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맑은 고딕"/>
              </a:rPr>
              <a:t>●</a:t>
            </a:r>
            <a:r>
              <a:rPr lang="ko-KR" altLang="en-US" sz="2000">
                <a:latin typeface="맑은 고딕"/>
              </a:rPr>
              <a:t> 체험을 통한 </a:t>
            </a:r>
            <a:r>
              <a:rPr lang="ko-KR" altLang="en-US" sz="2000" b="1">
                <a:solidFill>
                  <a:srgbClr val="15704D"/>
                </a:solidFill>
                <a:latin typeface="맑은 고딕"/>
              </a:rPr>
              <a:t>농산물 가치 재창출</a:t>
            </a:r>
          </a:p>
        </p:txBody>
      </p:sp>
      <p:sp>
        <p:nvSpPr>
          <p:cNvPr id="31" name="가로 글상자 30"/>
          <p:cNvSpPr txBox="1"/>
          <p:nvPr/>
        </p:nvSpPr>
        <p:spPr>
          <a:xfrm>
            <a:off x="1066800" y="5440680"/>
            <a:ext cx="83820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>
                <a:latin typeface="맑은 고딕"/>
              </a:rPr>
              <a:t>●</a:t>
            </a:r>
            <a:r>
              <a:rPr lang="ko-KR" altLang="en-US" sz="2000">
                <a:latin typeface="맑은 고딕"/>
              </a:rPr>
              <a:t> 자원봉사자 활용으로 농가 부담 경감</a:t>
            </a:r>
          </a:p>
        </p:txBody>
      </p:sp>
      <p:sp>
        <p:nvSpPr>
          <p:cNvPr id="32" name="직사각형 23"/>
          <p:cNvSpPr/>
          <p:nvPr/>
        </p:nvSpPr>
        <p:spPr>
          <a:xfrm>
            <a:off x="9829800" y="2324100"/>
            <a:ext cx="8077200" cy="5562600"/>
          </a:xfrm>
          <a:prstGeom prst="roundRect">
            <a:avLst>
              <a:gd name="adj" fmla="val 7552"/>
            </a:avLst>
          </a:prstGeom>
          <a:solidFill>
            <a:srgbClr val="FEFEFE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3" name="직사각형 23"/>
          <p:cNvSpPr/>
          <p:nvPr/>
        </p:nvSpPr>
        <p:spPr>
          <a:xfrm>
            <a:off x="685800" y="6362700"/>
            <a:ext cx="8991600" cy="1524000"/>
          </a:xfrm>
          <a:prstGeom prst="roundRect">
            <a:avLst>
              <a:gd name="adj" fmla="val 16667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가로 글상자 33"/>
          <p:cNvSpPr txBox="1"/>
          <p:nvPr/>
        </p:nvSpPr>
        <p:spPr>
          <a:xfrm>
            <a:off x="1828800" y="6707505"/>
            <a:ext cx="7696200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/>
              <a:t>신뢰 기반 커뮤니티</a:t>
            </a:r>
          </a:p>
        </p:txBody>
      </p:sp>
      <p:sp>
        <p:nvSpPr>
          <p:cNvPr id="36" name="가로 글상자 35"/>
          <p:cNvSpPr txBox="1"/>
          <p:nvPr/>
        </p:nvSpPr>
        <p:spPr>
          <a:xfrm>
            <a:off x="1828800" y="7200900"/>
            <a:ext cx="7696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/>
              <a:t>농가</a:t>
            </a:r>
            <a:r>
              <a:rPr lang="en-US" altLang="ko-KR" sz="2000"/>
              <a:t>-</a:t>
            </a:r>
            <a:r>
              <a:rPr lang="ko-KR" altLang="en-US" sz="2000"/>
              <a:t>소비자</a:t>
            </a:r>
            <a:r>
              <a:rPr lang="en-US" altLang="ko-KR" sz="2000"/>
              <a:t>-</a:t>
            </a:r>
            <a:r>
              <a:rPr lang="ko-KR" altLang="en-US" sz="2000"/>
              <a:t>봉사자를 연결하는 상생의 플랫폼</a:t>
            </a:r>
            <a:endParaRPr lang="en-US" altLang="ko-KR" sz="2000"/>
          </a:p>
        </p:txBody>
      </p:sp>
      <p:sp>
        <p:nvSpPr>
          <p:cNvPr id="37" name="가로 글상자 36"/>
          <p:cNvSpPr txBox="1"/>
          <p:nvPr/>
        </p:nvSpPr>
        <p:spPr>
          <a:xfrm>
            <a:off x="693420" y="7345680"/>
            <a:ext cx="2362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0" name="가로 글상자 39"/>
          <p:cNvSpPr txBox="1"/>
          <p:nvPr/>
        </p:nvSpPr>
        <p:spPr>
          <a:xfrm>
            <a:off x="11582400" y="2613660"/>
            <a:ext cx="4419600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500" b="1"/>
              <a:t>FarmLink</a:t>
            </a:r>
            <a:r>
              <a:rPr lang="ko-KR" altLang="en-US" sz="2500" b="1"/>
              <a:t> </a:t>
            </a:r>
            <a:r>
              <a:rPr lang="en-US" altLang="ko-KR" sz="2500" b="1"/>
              <a:t>O2O </a:t>
            </a:r>
            <a:r>
              <a:rPr lang="ko-KR" altLang="en-US" sz="2500" b="1"/>
              <a:t>모델 프로세스</a:t>
            </a:r>
          </a:p>
        </p:txBody>
      </p:sp>
      <p:pic>
        <p:nvPicPr>
          <p:cNvPr id="41" name="그림 40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2000" y="6819900"/>
            <a:ext cx="1062445" cy="609600"/>
          </a:xfrm>
          <a:prstGeom prst="rect">
            <a:avLst/>
          </a:prstGeom>
        </p:spPr>
      </p:pic>
      <p:sp>
        <p:nvSpPr>
          <p:cNvPr id="42" name="타원 41"/>
          <p:cNvSpPr/>
          <p:nvPr/>
        </p:nvSpPr>
        <p:spPr>
          <a:xfrm>
            <a:off x="10972800" y="3390899"/>
            <a:ext cx="1371600" cy="1371600"/>
          </a:xfrm>
          <a:prstGeom prst="ellipse">
            <a:avLst/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3" name="타원 42"/>
          <p:cNvSpPr/>
          <p:nvPr/>
        </p:nvSpPr>
        <p:spPr>
          <a:xfrm>
            <a:off x="13182600" y="3390899"/>
            <a:ext cx="1371600" cy="1371600"/>
          </a:xfrm>
          <a:prstGeom prst="ellipse">
            <a:avLst/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4" name="타원 43"/>
          <p:cNvSpPr/>
          <p:nvPr/>
        </p:nvSpPr>
        <p:spPr>
          <a:xfrm>
            <a:off x="15392401" y="3390900"/>
            <a:ext cx="1371600" cy="1371600"/>
          </a:xfrm>
          <a:prstGeom prst="ellipse">
            <a:avLst/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7" name="오른쪽 화살표 46"/>
          <p:cNvSpPr/>
          <p:nvPr/>
        </p:nvSpPr>
        <p:spPr>
          <a:xfrm>
            <a:off x="12649200" y="39243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1" name="오른쪽 화살표 50"/>
          <p:cNvSpPr/>
          <p:nvPr/>
        </p:nvSpPr>
        <p:spPr>
          <a:xfrm>
            <a:off x="14859000" y="3924300"/>
            <a:ext cx="304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5"/>
          <a:srcRect l="17860" r="10720" b="54200"/>
          <a:stretch>
            <a:fillRect/>
          </a:stretch>
        </p:blipFill>
        <p:spPr>
          <a:xfrm>
            <a:off x="11353800" y="3543300"/>
            <a:ext cx="609600" cy="457200"/>
          </a:xfrm>
          <a:prstGeom prst="rect">
            <a:avLst/>
          </a:prstGeom>
        </p:spPr>
      </p:pic>
      <p:sp>
        <p:nvSpPr>
          <p:cNvPr id="53" name="가로 글상자 52"/>
          <p:cNvSpPr txBox="1"/>
          <p:nvPr/>
        </p:nvSpPr>
        <p:spPr>
          <a:xfrm>
            <a:off x="11125200" y="4076700"/>
            <a:ext cx="1078230" cy="483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300" b="1"/>
              <a:t>과잉생산</a:t>
            </a:r>
          </a:p>
          <a:p>
            <a:pPr lvl="0" algn="ctr">
              <a:defRPr/>
            </a:pPr>
            <a:r>
              <a:rPr lang="ko-KR" altLang="en-US" sz="1300" b="1"/>
              <a:t>농산물 발생</a:t>
            </a:r>
          </a:p>
        </p:txBody>
      </p:sp>
      <p:pic>
        <p:nvPicPr>
          <p:cNvPr id="54" name="그림 53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3716000" y="3573743"/>
            <a:ext cx="289585" cy="426757"/>
          </a:xfrm>
          <a:prstGeom prst="rect">
            <a:avLst/>
          </a:prstGeom>
        </p:spPr>
      </p:pic>
      <p:sp>
        <p:nvSpPr>
          <p:cNvPr id="55" name="가로 글상자 54"/>
          <p:cNvSpPr txBox="1"/>
          <p:nvPr/>
        </p:nvSpPr>
        <p:spPr>
          <a:xfrm>
            <a:off x="13335000" y="4076700"/>
            <a:ext cx="1078230" cy="483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en-US" altLang="ko-KR" sz="1300" b="1"/>
              <a:t>FarmLink</a:t>
            </a:r>
          </a:p>
          <a:p>
            <a:pPr lvl="0" algn="ctr">
              <a:defRPr/>
            </a:pPr>
            <a:r>
              <a:rPr lang="ko-KR" altLang="en-US" sz="1300" b="1"/>
              <a:t>플랫폼 등록</a:t>
            </a: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5849600" y="3573743"/>
            <a:ext cx="495342" cy="426757"/>
          </a:xfrm>
          <a:prstGeom prst="rect">
            <a:avLst/>
          </a:prstGeom>
        </p:spPr>
      </p:pic>
      <p:sp>
        <p:nvSpPr>
          <p:cNvPr id="57" name="가로 글상자 56"/>
          <p:cNvSpPr txBox="1"/>
          <p:nvPr/>
        </p:nvSpPr>
        <p:spPr>
          <a:xfrm>
            <a:off x="15697200" y="4076700"/>
            <a:ext cx="878204" cy="4838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300" b="1"/>
              <a:t>체험예약</a:t>
            </a:r>
          </a:p>
          <a:p>
            <a:pPr lvl="0" algn="ctr">
              <a:defRPr/>
            </a:pPr>
            <a:r>
              <a:rPr lang="ko-KR" altLang="en-US" sz="1300" b="1"/>
              <a:t>및 결제</a:t>
            </a:r>
          </a:p>
        </p:txBody>
      </p:sp>
      <p:sp>
        <p:nvSpPr>
          <p:cNvPr id="58" name="직사각형 57"/>
          <p:cNvSpPr/>
          <p:nvPr/>
        </p:nvSpPr>
        <p:spPr>
          <a:xfrm>
            <a:off x="10668000" y="5143500"/>
            <a:ext cx="1905000" cy="1371600"/>
          </a:xfrm>
          <a:prstGeom prst="rect">
            <a:avLst/>
          </a:prstGeom>
          <a:solidFill>
            <a:srgbClr val="FFFFFF"/>
          </a:solidFill>
          <a:ln>
            <a:solidFill>
              <a:schemeClr val="lt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1468077" y="5295900"/>
            <a:ext cx="266723" cy="342929"/>
          </a:xfrm>
          <a:prstGeom prst="rect">
            <a:avLst/>
          </a:prstGeom>
        </p:spPr>
      </p:pic>
      <p:sp>
        <p:nvSpPr>
          <p:cNvPr id="62" name="가로 글상자 61"/>
          <p:cNvSpPr txBox="1"/>
          <p:nvPr/>
        </p:nvSpPr>
        <p:spPr>
          <a:xfrm>
            <a:off x="11049000" y="5753100"/>
            <a:ext cx="1183005" cy="636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b="1"/>
              <a:t>지도 기반</a:t>
            </a:r>
          </a:p>
          <a:p>
            <a:pPr lvl="0" algn="ctr">
              <a:defRPr/>
            </a:pPr>
            <a:r>
              <a:rPr lang="ko-KR" altLang="en-US" b="1"/>
              <a:t>농장 탐색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15163800" y="5143500"/>
            <a:ext cx="1905000" cy="13716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5" name="가로 글상자 64"/>
          <p:cNvSpPr txBox="1"/>
          <p:nvPr/>
        </p:nvSpPr>
        <p:spPr>
          <a:xfrm>
            <a:off x="15544800" y="5753100"/>
            <a:ext cx="1183004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b="1"/>
              <a:t>지도 기반</a:t>
            </a:r>
          </a:p>
          <a:p>
            <a:pPr lvl="0" algn="ctr">
              <a:defRPr/>
            </a:pPr>
            <a:r>
              <a:rPr lang="ko-KR" altLang="en-US" b="1"/>
              <a:t>농장 탐색</a:t>
            </a:r>
          </a:p>
        </p:txBody>
      </p:sp>
      <p:sp>
        <p:nvSpPr>
          <p:cNvPr id="66" name="직사각형 65"/>
          <p:cNvSpPr/>
          <p:nvPr/>
        </p:nvSpPr>
        <p:spPr>
          <a:xfrm>
            <a:off x="12877800" y="5143500"/>
            <a:ext cx="1905000" cy="1371600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  <a:effectLst>
            <a:outerShdw blurRad="76200" dist="76200" dir="2700000" algn="ctr" rotWithShape="0">
              <a:srgbClr val="000000">
                <a:alpha val="50000"/>
              </a:srgbClr>
            </a:outerShdw>
          </a:effectLst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8" name="가로 글상자 67"/>
          <p:cNvSpPr txBox="1"/>
          <p:nvPr/>
        </p:nvSpPr>
        <p:spPr>
          <a:xfrm>
            <a:off x="13157834" y="5753100"/>
            <a:ext cx="1411605" cy="636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b="1"/>
              <a:t>실시간</a:t>
            </a:r>
          </a:p>
          <a:p>
            <a:pPr lvl="0" algn="ctr">
              <a:defRPr/>
            </a:pPr>
            <a:r>
              <a:rPr lang="ko-KR" altLang="en-US" b="1"/>
              <a:t>예약 시스템</a:t>
            </a:r>
          </a:p>
        </p:txBody>
      </p:sp>
      <p:pic>
        <p:nvPicPr>
          <p:cNvPr id="69" name="그림 68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3693112" y="5295900"/>
            <a:ext cx="327688" cy="350550"/>
          </a:xfrm>
          <a:prstGeom prst="rect">
            <a:avLst/>
          </a:prstGeom>
        </p:spPr>
      </p:pic>
      <p:pic>
        <p:nvPicPr>
          <p:cNvPr id="70" name="그림 69"/>
          <p:cNvPicPr>
            <a:picLocks noChangeAspect="1"/>
          </p:cNvPicPr>
          <p:nvPr/>
        </p:nvPicPr>
        <p:blipFill rotWithShape="1">
          <a:blip r:embed="rId10"/>
          <a:stretch>
            <a:fillRect/>
          </a:stretch>
        </p:blipFill>
        <p:spPr>
          <a:xfrm>
            <a:off x="15910526" y="5280632"/>
            <a:ext cx="396274" cy="320067"/>
          </a:xfrm>
          <a:prstGeom prst="rect">
            <a:avLst/>
          </a:prstGeom>
        </p:spPr>
      </p:pic>
      <p:sp>
        <p:nvSpPr>
          <p:cNvPr id="71" name="직사각형 23"/>
          <p:cNvSpPr/>
          <p:nvPr/>
        </p:nvSpPr>
        <p:spPr>
          <a:xfrm>
            <a:off x="10744200" y="6896100"/>
            <a:ext cx="6248400" cy="457200"/>
          </a:xfrm>
          <a:prstGeom prst="roundRect">
            <a:avLst>
              <a:gd name="adj" fmla="val 28125"/>
            </a:avLst>
          </a:prstGeom>
          <a:solidFill>
            <a:srgbClr val="FFFBE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15704D"/>
              </a:solidFill>
            </a:endParaRPr>
          </a:p>
        </p:txBody>
      </p:sp>
      <p:pic>
        <p:nvPicPr>
          <p:cNvPr id="73" name="그림 72"/>
          <p:cNvPicPr>
            <a:picLocks noChangeAspect="1"/>
          </p:cNvPicPr>
          <p:nvPr/>
        </p:nvPicPr>
        <p:blipFill rotWithShape="1">
          <a:blip r:embed="rId11"/>
          <a:stretch>
            <a:fillRect/>
          </a:stretch>
        </p:blipFill>
        <p:spPr>
          <a:xfrm>
            <a:off x="10820400" y="6972300"/>
            <a:ext cx="213378" cy="274343"/>
          </a:xfrm>
          <a:prstGeom prst="rect">
            <a:avLst/>
          </a:prstGeom>
        </p:spPr>
      </p:pic>
      <p:sp>
        <p:nvSpPr>
          <p:cNvPr id="74" name="가로 글상자 73"/>
          <p:cNvSpPr txBox="1"/>
          <p:nvPr/>
        </p:nvSpPr>
        <p:spPr>
          <a:xfrm>
            <a:off x="11049000" y="6993255"/>
            <a:ext cx="5892166" cy="291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/>
              <a:t>소비자는 </a:t>
            </a:r>
            <a:r>
              <a:rPr lang="ko-KR" altLang="en-US" sz="1400" b="1"/>
              <a:t>체험의 가치</a:t>
            </a:r>
            <a:r>
              <a:rPr lang="ko-KR" altLang="en-US" sz="1400"/>
              <a:t>를 얻고</a:t>
            </a:r>
            <a:r>
              <a:rPr lang="en-US" altLang="ko-KR" sz="1400"/>
              <a:t>,</a:t>
            </a:r>
            <a:r>
              <a:rPr lang="ko-KR" altLang="en-US" sz="1400"/>
              <a:t> 농가는 </a:t>
            </a:r>
            <a:r>
              <a:rPr lang="ko-KR" altLang="en-US" sz="1400" b="1"/>
              <a:t>추가 소득</a:t>
            </a:r>
            <a:r>
              <a:rPr lang="ko-KR" altLang="en-US" sz="1400"/>
              <a:t>을 창출하는 </a:t>
            </a:r>
            <a:r>
              <a:rPr lang="en-US" altLang="ko-KR" sz="1400" b="1">
                <a:solidFill>
                  <a:srgbClr val="15704D"/>
                </a:solidFill>
              </a:rPr>
              <a:t>Win-Win</a:t>
            </a:r>
            <a:r>
              <a:rPr lang="ko-KR" altLang="en-US" sz="1400" b="1">
                <a:solidFill>
                  <a:srgbClr val="15704D"/>
                </a:solidFill>
              </a:rPr>
              <a:t> 모델</a:t>
            </a:r>
          </a:p>
        </p:txBody>
      </p:sp>
    </p:spTree>
    <p:extLst>
      <p:ext uri="{BB962C8B-B14F-4D97-AF65-F5344CB8AC3E}">
        <p14:creationId xmlns:p14="http://schemas.microsoft.com/office/powerpoint/2010/main" val="2268132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23"/>
          <p:cNvSpPr/>
          <p:nvPr/>
        </p:nvSpPr>
        <p:spPr>
          <a:xfrm>
            <a:off x="9829800" y="2324100"/>
            <a:ext cx="8077200" cy="67056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2" name="직사각형 23"/>
          <p:cNvSpPr/>
          <p:nvPr/>
        </p:nvSpPr>
        <p:spPr>
          <a:xfrm>
            <a:off x="685800" y="2324100"/>
            <a:ext cx="8915400" cy="3429000"/>
          </a:xfrm>
          <a:prstGeom prst="roundRect">
            <a:avLst>
              <a:gd name="adj" fmla="val 7552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F1F1F1"/>
                </a:solidFill>
                <a:latin typeface="Pretendard SemiBold"/>
              </a:rPr>
              <a:t>0</a:t>
            </a:r>
            <a:r>
              <a:rPr lang="en-US" altLang="ko-KR" sz="2200" b="0" i="0" u="none" strike="noStrike">
                <a:solidFill>
                  <a:srgbClr val="F1F1F1"/>
                </a:solidFill>
                <a:latin typeface="Pretendard SemiBold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6900" y="1181100"/>
            <a:ext cx="173863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1300"/>
              </a:lnSpc>
              <a:defRPr/>
            </a:pPr>
            <a:r>
              <a:rPr lang="ko-KR" altLang="en-US" sz="6000" b="1" i="0" u="none" strike="noStrike" dirty="0" err="1">
                <a:solidFill>
                  <a:schemeClr val="dk1"/>
                </a:solidFill>
                <a:ea typeface="GangwonEduPower"/>
              </a:rPr>
              <a:t>FarmLin</a:t>
            </a:r>
            <a:r>
              <a:rPr lang="en-US" altLang="ko-KR" sz="6000" b="1" i="0" u="none" strike="noStrike" dirty="0">
                <a:solidFill>
                  <a:schemeClr val="dk1"/>
                </a:solidFill>
                <a:ea typeface="GangwonEduPower"/>
              </a:rPr>
              <a:t>k</a:t>
            </a:r>
            <a:r>
              <a:rPr lang="ko-KR" altLang="en-US" sz="6000" b="1" i="0" u="none" strike="noStrike" dirty="0">
                <a:solidFill>
                  <a:schemeClr val="dk1"/>
                </a:solidFill>
                <a:ea typeface="GangwonEduPower"/>
              </a:rPr>
              <a:t>의 차별화 : 체험 중심의 새로운 패러다임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  <a:endParaRPr lang="en-US" sz="15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66800" y="2628900"/>
            <a:ext cx="6096000" cy="56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300"/>
              </a:lnSpc>
              <a:defRPr/>
            </a:pPr>
            <a:r>
              <a:rPr lang="en-US" altLang="ko-KR" sz="3500" b="1" i="0" u="none" strike="noStrike">
                <a:solidFill>
                  <a:srgbClr val="15704D"/>
                </a:solidFill>
                <a:latin typeface="맑은 고딕"/>
              </a:rPr>
              <a:t>FarmLink</a:t>
            </a:r>
            <a:r>
              <a:rPr lang="ko-KR" altLang="en-US" sz="3500" b="1" i="0" u="none" strike="noStrike">
                <a:solidFill>
                  <a:srgbClr val="15704D"/>
                </a:solidFill>
                <a:latin typeface="맑은 고딕"/>
              </a:rPr>
              <a:t>의 혁신 모델</a:t>
            </a:r>
          </a:p>
        </p:txBody>
      </p:sp>
      <p:sp>
        <p:nvSpPr>
          <p:cNvPr id="25" name="가로 글상자 24"/>
          <p:cNvSpPr txBox="1"/>
          <p:nvPr/>
        </p:nvSpPr>
        <p:spPr>
          <a:xfrm>
            <a:off x="1066800" y="3314700"/>
            <a:ext cx="8458200" cy="417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/>
              <a:t>기존 직거래 플랫폼과 차별화된 체험 중심의 가치 창출 모델</a:t>
            </a:r>
          </a:p>
        </p:txBody>
      </p:sp>
      <p:sp>
        <p:nvSpPr>
          <p:cNvPr id="26" name="가로 글상자 25"/>
          <p:cNvSpPr txBox="1"/>
          <p:nvPr/>
        </p:nvSpPr>
        <p:spPr>
          <a:xfrm>
            <a:off x="1066800" y="384810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 b="1">
                <a:latin typeface="맑은 고딕"/>
              </a:rPr>
              <a:t>●</a:t>
            </a:r>
            <a:r>
              <a:rPr lang="ko-KR" altLang="en-US" sz="2000" b="1">
                <a:latin typeface="맑은 고딕"/>
              </a:rPr>
              <a:t> 도매시장 유찰 농산물 특화 전략으로 폐기 위기 농산물 구제</a:t>
            </a:r>
          </a:p>
        </p:txBody>
      </p:sp>
      <p:sp>
        <p:nvSpPr>
          <p:cNvPr id="27" name="가로 글상자 26"/>
          <p:cNvSpPr txBox="1"/>
          <p:nvPr/>
        </p:nvSpPr>
        <p:spPr>
          <a:xfrm>
            <a:off x="1066800" y="445770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맑은 고딕"/>
              </a:rPr>
              <a:t>●</a:t>
            </a:r>
            <a:r>
              <a:rPr lang="ko-KR" altLang="en-US" sz="2000" b="1">
                <a:latin typeface="맑은 고딕"/>
              </a:rPr>
              <a:t> 단순 판매가 아닌 체험</a:t>
            </a:r>
            <a:r>
              <a:rPr lang="en-US" altLang="ko-KR" sz="2000" b="1">
                <a:latin typeface="맑은 고딕"/>
              </a:rPr>
              <a:t>+</a:t>
            </a:r>
            <a:r>
              <a:rPr lang="ko-KR" altLang="en-US" sz="2000" b="1">
                <a:latin typeface="맑은 고딕"/>
              </a:rPr>
              <a:t>교육 가치 결합형 서비스</a:t>
            </a:r>
          </a:p>
        </p:txBody>
      </p:sp>
      <p:sp>
        <p:nvSpPr>
          <p:cNvPr id="28" name="가로 글상자 27"/>
          <p:cNvSpPr txBox="1"/>
          <p:nvPr/>
        </p:nvSpPr>
        <p:spPr>
          <a:xfrm>
            <a:off x="1066800" y="505206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000" b="1">
                <a:latin typeface="맑은 고딕"/>
              </a:rPr>
              <a:t>●</a:t>
            </a:r>
            <a:r>
              <a:rPr lang="ko-KR" altLang="en-US" sz="2000" b="1">
                <a:latin typeface="맑은 고딕"/>
              </a:rPr>
              <a:t> 자원봉사자 연계로 농가 운영 부담 최소화</a:t>
            </a:r>
          </a:p>
        </p:txBody>
      </p:sp>
      <p:sp>
        <p:nvSpPr>
          <p:cNvPr id="33" name="직사각형 23"/>
          <p:cNvSpPr/>
          <p:nvPr/>
        </p:nvSpPr>
        <p:spPr>
          <a:xfrm>
            <a:off x="685800" y="5905500"/>
            <a:ext cx="4343400" cy="1447800"/>
          </a:xfrm>
          <a:prstGeom prst="roundRect">
            <a:avLst>
              <a:gd name="adj" fmla="val 10416"/>
            </a:avLst>
          </a:prstGeom>
          <a:solidFill>
            <a:srgbClr val="FCFDFB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가로 글상자 36"/>
          <p:cNvSpPr txBox="1"/>
          <p:nvPr/>
        </p:nvSpPr>
        <p:spPr>
          <a:xfrm>
            <a:off x="693420" y="7345680"/>
            <a:ext cx="2362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0" name="가로 글상자 39"/>
          <p:cNvSpPr txBox="1"/>
          <p:nvPr/>
        </p:nvSpPr>
        <p:spPr>
          <a:xfrm>
            <a:off x="10134600" y="2628900"/>
            <a:ext cx="5474547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/>
              <a:t>기존 직거래 플랫폼 </a:t>
            </a:r>
            <a:r>
              <a:rPr lang="en-US" altLang="ko-KR" sz="2500" b="1"/>
              <a:t>vs</a:t>
            </a:r>
            <a:r>
              <a:rPr lang="ko-KR" altLang="en-US" sz="2500" b="1"/>
              <a:t> </a:t>
            </a:r>
            <a:r>
              <a:rPr lang="en-US" altLang="ko-KR" sz="2500" b="1"/>
              <a:t>FarmLink</a:t>
            </a:r>
          </a:p>
        </p:txBody>
      </p:sp>
      <p:sp>
        <p:nvSpPr>
          <p:cNvPr id="43" name="직사각형 23"/>
          <p:cNvSpPr/>
          <p:nvPr/>
        </p:nvSpPr>
        <p:spPr>
          <a:xfrm>
            <a:off x="5257800" y="5905500"/>
            <a:ext cx="4419600" cy="1447800"/>
          </a:xfrm>
          <a:prstGeom prst="roundRect">
            <a:avLst>
              <a:gd name="adj" fmla="val 10416"/>
            </a:avLst>
          </a:prstGeom>
          <a:solidFill>
            <a:srgbClr val="FCFDFB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4" name="그림 4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45356" y="6134100"/>
            <a:ext cx="273843" cy="381000"/>
          </a:xfrm>
          <a:prstGeom prst="rect">
            <a:avLst/>
          </a:prstGeom>
        </p:spPr>
      </p:pic>
      <p:sp>
        <p:nvSpPr>
          <p:cNvPr id="45" name="가로 글상자 44"/>
          <p:cNvSpPr txBox="1"/>
          <p:nvPr/>
        </p:nvSpPr>
        <p:spPr>
          <a:xfrm>
            <a:off x="1327785" y="6134100"/>
            <a:ext cx="1421130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소비자 가치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562600" y="6079671"/>
            <a:ext cx="381000" cy="359228"/>
          </a:xfrm>
          <a:prstGeom prst="rect">
            <a:avLst/>
          </a:prstGeom>
        </p:spPr>
      </p:pic>
      <p:sp>
        <p:nvSpPr>
          <p:cNvPr id="47" name="가로 글상자 46"/>
          <p:cNvSpPr txBox="1"/>
          <p:nvPr/>
        </p:nvSpPr>
        <p:spPr>
          <a:xfrm>
            <a:off x="6052185" y="6155055"/>
            <a:ext cx="1192529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b="1"/>
              <a:t>농가 가치</a:t>
            </a:r>
          </a:p>
        </p:txBody>
      </p:sp>
      <p:sp>
        <p:nvSpPr>
          <p:cNvPr id="48" name="가로 글상자 47"/>
          <p:cNvSpPr txBox="1"/>
          <p:nvPr/>
        </p:nvSpPr>
        <p:spPr>
          <a:xfrm>
            <a:off x="914400" y="6515100"/>
            <a:ext cx="3962400" cy="569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농촌 체험 활동과 신선한 농산물을 저렴한 가격에 직접 수확하는 특별한 경험 제공</a:t>
            </a:r>
          </a:p>
        </p:txBody>
      </p:sp>
      <p:sp>
        <p:nvSpPr>
          <p:cNvPr id="49" name="가로 글상자 48"/>
          <p:cNvSpPr txBox="1"/>
          <p:nvPr/>
        </p:nvSpPr>
        <p:spPr>
          <a:xfrm>
            <a:off x="1327785" y="6134100"/>
            <a:ext cx="1421130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/>
              <a:t>소비자 가치</a:t>
            </a:r>
          </a:p>
        </p:txBody>
      </p:sp>
      <p:sp>
        <p:nvSpPr>
          <p:cNvPr id="50" name="가로 글상자 49"/>
          <p:cNvSpPr txBox="1"/>
          <p:nvPr/>
        </p:nvSpPr>
        <p:spPr>
          <a:xfrm>
            <a:off x="5486400" y="6515100"/>
            <a:ext cx="3962400" cy="5695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/>
              <a:t>폐기 위기 농산물의 새로운 판로 확보 및 체험비용 수입으로 농가 소득 다각화</a:t>
            </a:r>
          </a:p>
        </p:txBody>
      </p:sp>
      <p:sp>
        <p:nvSpPr>
          <p:cNvPr id="51" name="직사각형 23"/>
          <p:cNvSpPr/>
          <p:nvPr/>
        </p:nvSpPr>
        <p:spPr>
          <a:xfrm>
            <a:off x="10058400" y="3162300"/>
            <a:ext cx="7620000" cy="1981200"/>
          </a:xfrm>
          <a:prstGeom prst="roundRect">
            <a:avLst>
              <a:gd name="adj" fmla="val 7316"/>
            </a:avLst>
          </a:prstGeom>
          <a:solidFill>
            <a:srgbClr val="F7FAFC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23"/>
          <p:cNvSpPr/>
          <p:nvPr/>
        </p:nvSpPr>
        <p:spPr>
          <a:xfrm>
            <a:off x="10058400" y="5676900"/>
            <a:ext cx="7620000" cy="1981200"/>
          </a:xfrm>
          <a:prstGeom prst="roundRect">
            <a:avLst>
              <a:gd name="adj" fmla="val 7316"/>
            </a:avLst>
          </a:prstGeom>
          <a:solidFill>
            <a:srgbClr val="F0FFF4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가로 글상자 52"/>
          <p:cNvSpPr txBox="1"/>
          <p:nvPr/>
        </p:nvSpPr>
        <p:spPr>
          <a:xfrm>
            <a:off x="10210800" y="3314700"/>
            <a:ext cx="2358389" cy="388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/>
              <a:t>기존 직거래 플랫폼</a:t>
            </a:r>
          </a:p>
        </p:txBody>
      </p:sp>
      <p:sp>
        <p:nvSpPr>
          <p:cNvPr id="54" name="가로 글상자 53"/>
          <p:cNvSpPr txBox="1"/>
          <p:nvPr/>
        </p:nvSpPr>
        <p:spPr>
          <a:xfrm>
            <a:off x="10595612" y="3695700"/>
            <a:ext cx="3272789" cy="11791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>
                <a:latin typeface="맑은 고딕"/>
              </a:rPr>
              <a:t>농산물 판매 위주 운영</a:t>
            </a:r>
          </a:p>
          <a:p>
            <a:pPr lvl="0">
              <a:defRPr/>
            </a:pPr>
            <a:r>
              <a:rPr lang="ko-KR" altLang="en-US" sz="1800">
                <a:latin typeface="맑은 고딕"/>
              </a:rPr>
              <a:t>상품성 중심 선별 유통</a:t>
            </a:r>
          </a:p>
          <a:p>
            <a:pPr lvl="0">
              <a:defRPr/>
            </a:pPr>
            <a:r>
              <a:rPr lang="ko-KR" altLang="en-US" sz="1800">
                <a:latin typeface="맑은 고딕"/>
              </a:rPr>
              <a:t>농가</a:t>
            </a: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소비자 분리형 구조</a:t>
            </a:r>
          </a:p>
          <a:p>
            <a:pPr lvl="0">
              <a:defRPr/>
            </a:pPr>
            <a:r>
              <a:rPr lang="ko-KR" altLang="en-US" sz="1800">
                <a:latin typeface="맑은 고딕"/>
              </a:rPr>
              <a:t>단방향 거래 경험</a:t>
            </a:r>
          </a:p>
        </p:txBody>
      </p:sp>
      <p:sp>
        <p:nvSpPr>
          <p:cNvPr id="60" name="모서리가 둥근 직사각형 59"/>
          <p:cNvSpPr/>
          <p:nvPr/>
        </p:nvSpPr>
        <p:spPr>
          <a:xfrm>
            <a:off x="15697200" y="5753100"/>
            <a:ext cx="1905000" cy="304800"/>
          </a:xfrm>
          <a:prstGeom prst="roundRect">
            <a:avLst>
              <a:gd name="adj" fmla="val 16667"/>
            </a:avLst>
          </a:prstGeom>
          <a:solidFill>
            <a:srgbClr val="15704D"/>
          </a:solidFill>
          <a:ln>
            <a:solidFill>
              <a:srgbClr val="F0FFF4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700">
                <a:solidFill>
                  <a:srgbClr val="FFFFFF"/>
                </a:solidFill>
              </a:rPr>
              <a:t>체험</a:t>
            </a:r>
            <a:r>
              <a:rPr lang="en-US" altLang="ko-KR" sz="1700">
                <a:solidFill>
                  <a:srgbClr val="FFFFFF"/>
                </a:solidFill>
              </a:rPr>
              <a:t>/</a:t>
            </a:r>
            <a:r>
              <a:rPr lang="ko-KR" altLang="en-US" sz="1700">
                <a:solidFill>
                  <a:srgbClr val="FFFFFF"/>
                </a:solidFill>
              </a:rPr>
              <a:t>직거래 결합</a:t>
            </a:r>
          </a:p>
        </p:txBody>
      </p:sp>
      <p:sp>
        <p:nvSpPr>
          <p:cNvPr id="56" name="가로 글상자 55"/>
          <p:cNvSpPr txBox="1"/>
          <p:nvPr/>
        </p:nvSpPr>
        <p:spPr>
          <a:xfrm>
            <a:off x="10210800" y="5829300"/>
            <a:ext cx="1177291" cy="388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/>
              <a:t>FarmLink</a:t>
            </a:r>
          </a:p>
        </p:txBody>
      </p:sp>
      <p:sp>
        <p:nvSpPr>
          <p:cNvPr id="57" name="가로 글상자 56"/>
          <p:cNvSpPr txBox="1"/>
          <p:nvPr/>
        </p:nvSpPr>
        <p:spPr>
          <a:xfrm>
            <a:off x="10595612" y="6210300"/>
            <a:ext cx="5025388" cy="1179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b="1">
                <a:latin typeface="맑은 고딕"/>
              </a:rPr>
              <a:t>유찰 농산물 특화</a:t>
            </a:r>
            <a:r>
              <a:rPr lang="ko-KR" altLang="en-US" sz="1800">
                <a:latin typeface="맑은 고딕"/>
              </a:rPr>
              <a:t> </a:t>
            </a: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폐기 위기 농산물 활용</a:t>
            </a:r>
          </a:p>
          <a:p>
            <a:pPr lvl="0">
              <a:defRPr/>
            </a:pPr>
            <a:r>
              <a:rPr lang="ko-KR" altLang="en-US" sz="1800" b="1">
                <a:latin typeface="맑은 고딕"/>
              </a:rPr>
              <a:t>체험 우선 접근</a:t>
            </a:r>
            <a:r>
              <a:rPr lang="ko-KR" altLang="en-US" sz="1800">
                <a:latin typeface="맑은 고딕"/>
              </a:rPr>
              <a:t> </a:t>
            </a: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교육 및 체험 가치 창출</a:t>
            </a:r>
          </a:p>
          <a:p>
            <a:pPr lvl="0">
              <a:defRPr/>
            </a:pPr>
            <a:r>
              <a:rPr lang="ko-KR" altLang="en-US" sz="1800" b="1">
                <a:latin typeface="맑은 고딕"/>
              </a:rPr>
              <a:t>봉사 연계 시스템</a:t>
            </a:r>
            <a:r>
              <a:rPr lang="ko-KR" altLang="en-US" sz="1800">
                <a:latin typeface="맑은 고딕"/>
              </a:rPr>
              <a:t> </a:t>
            </a: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지역 봉사자 연결 구조</a:t>
            </a:r>
          </a:p>
          <a:p>
            <a:pPr lvl="0">
              <a:defRPr/>
            </a:pPr>
            <a:r>
              <a:rPr lang="ko-KR" altLang="en-US" sz="1800" b="1">
                <a:latin typeface="맑은 고딕"/>
              </a:rPr>
              <a:t>커뮤니티 기반</a:t>
            </a:r>
            <a:r>
              <a:rPr lang="ko-KR" altLang="en-US" sz="1800">
                <a:latin typeface="맑은 고딕"/>
              </a:rPr>
              <a:t> </a:t>
            </a:r>
            <a:r>
              <a:rPr lang="en-US" altLang="ko-KR" sz="1800">
                <a:latin typeface="맑은 고딕"/>
              </a:rPr>
              <a:t>-</a:t>
            </a:r>
            <a:r>
              <a:rPr lang="ko-KR" altLang="en-US" sz="1800">
                <a:latin typeface="맑은 고딕"/>
              </a:rPr>
              <a:t> 참여형 농촌 가치 공유</a:t>
            </a:r>
          </a:p>
        </p:txBody>
      </p:sp>
      <p:sp>
        <p:nvSpPr>
          <p:cNvPr id="61" name="모서리가 둥근 직사각형 60"/>
          <p:cNvSpPr/>
          <p:nvPr/>
        </p:nvSpPr>
        <p:spPr>
          <a:xfrm>
            <a:off x="12954000" y="5219700"/>
            <a:ext cx="1828800" cy="381000"/>
          </a:xfrm>
          <a:prstGeom prst="roundRect">
            <a:avLst>
              <a:gd name="adj" fmla="val 50000"/>
            </a:avLst>
          </a:prstGeom>
          <a:solidFill>
            <a:srgbClr val="FAF4EA"/>
          </a:solidFill>
          <a:ln>
            <a:solidFill>
              <a:srgbClr val="D9D9D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1500">
                <a:solidFill>
                  <a:srgbClr val="000000"/>
                </a:solidFill>
                <a:sym typeface="Wingdings"/>
              </a:rPr>
              <a:t></a:t>
            </a:r>
            <a:r>
              <a:rPr lang="ko-KR" altLang="en-US" sz="1500">
                <a:solidFill>
                  <a:srgbClr val="000000"/>
                </a:solidFill>
                <a:sym typeface="Wingdings"/>
              </a:rPr>
              <a:t> 혁신적 차별화</a:t>
            </a:r>
          </a:p>
        </p:txBody>
      </p:sp>
      <p:sp>
        <p:nvSpPr>
          <p:cNvPr id="62" name="직사각형 23"/>
          <p:cNvSpPr/>
          <p:nvPr/>
        </p:nvSpPr>
        <p:spPr>
          <a:xfrm>
            <a:off x="10058400" y="7810500"/>
            <a:ext cx="2438400" cy="990600"/>
          </a:xfrm>
          <a:prstGeom prst="roundRect">
            <a:avLst>
              <a:gd name="adj" fmla="val 7316"/>
            </a:avLst>
          </a:prstGeom>
          <a:solidFill>
            <a:srgbClr val="F0FFF4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5" name="직사각형 23"/>
          <p:cNvSpPr/>
          <p:nvPr/>
        </p:nvSpPr>
        <p:spPr>
          <a:xfrm>
            <a:off x="12649200" y="7810500"/>
            <a:ext cx="2438400" cy="990600"/>
          </a:xfrm>
          <a:prstGeom prst="roundRect">
            <a:avLst>
              <a:gd name="adj" fmla="val 7316"/>
            </a:avLst>
          </a:prstGeom>
          <a:solidFill>
            <a:srgbClr val="F0FFF4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66" name="직사각형 23"/>
          <p:cNvSpPr/>
          <p:nvPr/>
        </p:nvSpPr>
        <p:spPr>
          <a:xfrm>
            <a:off x="15240000" y="7810500"/>
            <a:ext cx="2438400" cy="990600"/>
          </a:xfrm>
          <a:prstGeom prst="roundRect">
            <a:avLst>
              <a:gd name="adj" fmla="val 7316"/>
            </a:avLst>
          </a:prstGeom>
          <a:solidFill>
            <a:srgbClr val="F0FFF4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1125200" y="7962900"/>
            <a:ext cx="289579" cy="330947"/>
          </a:xfrm>
          <a:prstGeom prst="rect">
            <a:avLst/>
          </a:prstGeom>
        </p:spPr>
      </p:pic>
      <p:sp>
        <p:nvSpPr>
          <p:cNvPr id="68" name="가로 글상자 67"/>
          <p:cNvSpPr txBox="1"/>
          <p:nvPr/>
        </p:nvSpPr>
        <p:spPr>
          <a:xfrm>
            <a:off x="10147935" y="8336278"/>
            <a:ext cx="2249805" cy="3124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500" b="1"/>
              <a:t>도매 유찰 농산물 타겟팅</a:t>
            </a:r>
          </a:p>
        </p:txBody>
      </p:sp>
      <p:sp>
        <p:nvSpPr>
          <p:cNvPr id="69" name="가로 글상자 68"/>
          <p:cNvSpPr txBox="1"/>
          <p:nvPr/>
        </p:nvSpPr>
        <p:spPr>
          <a:xfrm>
            <a:off x="13024485" y="8343900"/>
            <a:ext cx="1830704" cy="3124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500" b="1"/>
              <a:t>커뮤니티 기반 운영</a:t>
            </a:r>
          </a:p>
        </p:txBody>
      </p:sp>
      <p:sp>
        <p:nvSpPr>
          <p:cNvPr id="70" name="가로 글상자 69"/>
          <p:cNvSpPr txBox="1"/>
          <p:nvPr/>
        </p:nvSpPr>
        <p:spPr>
          <a:xfrm>
            <a:off x="15240000" y="8336278"/>
            <a:ext cx="2440304" cy="3124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500" b="1"/>
              <a:t>봉사 </a:t>
            </a:r>
            <a:r>
              <a:rPr lang="en-US" altLang="ko-KR" sz="1500" b="1"/>
              <a:t>-</a:t>
            </a:r>
            <a:r>
              <a:rPr lang="ko-KR" altLang="en-US" sz="1500" b="1"/>
              <a:t> 체험 통합 모델</a:t>
            </a: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639800" y="7962900"/>
            <a:ext cx="381000" cy="304800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230600" y="7962900"/>
            <a:ext cx="361973" cy="289578"/>
          </a:xfrm>
          <a:prstGeom prst="rect">
            <a:avLst/>
          </a:prstGeom>
        </p:spPr>
      </p:pic>
      <p:sp>
        <p:nvSpPr>
          <p:cNvPr id="73" name="모서리가 둥근 직사각형 72"/>
          <p:cNvSpPr/>
          <p:nvPr/>
        </p:nvSpPr>
        <p:spPr>
          <a:xfrm>
            <a:off x="16230600" y="3238500"/>
            <a:ext cx="1371600" cy="30480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solidFill>
              <a:srgbClr val="BFBFB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700">
                <a:solidFill>
                  <a:srgbClr val="FFFFFF"/>
                </a:solidFill>
              </a:rPr>
              <a:t>판매 중심형</a:t>
            </a:r>
          </a:p>
        </p:txBody>
      </p:sp>
    </p:spTree>
    <p:extLst>
      <p:ext uri="{BB962C8B-B14F-4D97-AF65-F5344CB8AC3E}">
        <p14:creationId xmlns:p14="http://schemas.microsoft.com/office/powerpoint/2010/main" val="257818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23"/>
          <p:cNvSpPr/>
          <p:nvPr/>
        </p:nvSpPr>
        <p:spPr>
          <a:xfrm>
            <a:off x="9829800" y="2324100"/>
            <a:ext cx="8001000" cy="3429000"/>
          </a:xfrm>
          <a:prstGeom prst="roundRect">
            <a:avLst>
              <a:gd name="adj" fmla="val 13542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F1F1F1"/>
                </a:solidFill>
                <a:latin typeface="Pretendard SemiBold"/>
              </a:rPr>
              <a:t>0</a:t>
            </a:r>
            <a:r>
              <a:rPr lang="en-US" altLang="ko-KR" sz="2200" b="0" i="0" u="none" strike="noStrike">
                <a:solidFill>
                  <a:srgbClr val="F1F1F1"/>
                </a:solidFill>
                <a:latin typeface="Pretendard SemiBold"/>
              </a:rPr>
              <a:t>4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6900" y="1181100"/>
            <a:ext cx="135001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1300"/>
              </a:lnSpc>
              <a:defRPr/>
            </a:pPr>
            <a:r>
              <a:rPr lang="ko-KR" altLang="en-US" sz="6000" b="1" i="0" u="none" strike="noStrike">
                <a:solidFill>
                  <a:schemeClr val="dk1"/>
                </a:solidFill>
                <a:ea typeface="GangwonEduPower"/>
              </a:rPr>
              <a:t>기술 설계: FarmLink 개발 스택과 방법론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  <a:endParaRPr lang="en-US" sz="15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134600" y="2649856"/>
            <a:ext cx="6096000" cy="443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300"/>
              </a:lnSpc>
              <a:defRPr/>
            </a:pPr>
            <a:r>
              <a:rPr lang="ko-KR" altLang="en-US" sz="2500" b="1" i="0" u="none" strike="noStrike">
                <a:solidFill>
                  <a:schemeClr val="dk1"/>
                </a:solidFill>
                <a:latin typeface="맑은 고딕"/>
              </a:rPr>
              <a:t>기술 스택 </a:t>
            </a:r>
            <a:r>
              <a:rPr lang="en-US" altLang="ko-KR" sz="2500" b="1" i="0" u="none" strike="noStrike">
                <a:solidFill>
                  <a:schemeClr val="dk1"/>
                </a:solidFill>
                <a:latin typeface="맑은 고딕"/>
              </a:rPr>
              <a:t>(Tech Stack)</a:t>
            </a:r>
          </a:p>
        </p:txBody>
      </p:sp>
      <p:sp>
        <p:nvSpPr>
          <p:cNvPr id="25" name="가로 글상자 24"/>
          <p:cNvSpPr txBox="1"/>
          <p:nvPr/>
        </p:nvSpPr>
        <p:spPr>
          <a:xfrm>
            <a:off x="10134600" y="3162301"/>
            <a:ext cx="7848600" cy="7505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200"/>
              <a:t>FarmLink</a:t>
            </a:r>
            <a:r>
              <a:rPr lang="ko-KR" altLang="en-US" sz="2200"/>
              <a:t>는 웹 기반 플랫폼으로 개발되어 접근성과 확장성을 극대화 합니다</a:t>
            </a:r>
            <a:r>
              <a:rPr lang="en-US" altLang="ko-KR" sz="2200"/>
              <a:t>.</a:t>
            </a:r>
          </a:p>
        </p:txBody>
      </p:sp>
      <p:sp>
        <p:nvSpPr>
          <p:cNvPr id="33" name="직사각형 23"/>
          <p:cNvSpPr/>
          <p:nvPr/>
        </p:nvSpPr>
        <p:spPr>
          <a:xfrm>
            <a:off x="9829800" y="5905500"/>
            <a:ext cx="8001000" cy="2743200"/>
          </a:xfrm>
          <a:prstGeom prst="roundRect">
            <a:avLst>
              <a:gd name="adj" fmla="val 10416"/>
            </a:avLst>
          </a:prstGeom>
          <a:solidFill>
            <a:srgbClr val="FCFDFB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7" name="가로 글상자 36"/>
          <p:cNvSpPr txBox="1"/>
          <p:nvPr/>
        </p:nvSpPr>
        <p:spPr>
          <a:xfrm>
            <a:off x="8923020" y="7345680"/>
            <a:ext cx="2362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5" name="가로 글상자 44"/>
          <p:cNvSpPr txBox="1"/>
          <p:nvPr/>
        </p:nvSpPr>
        <p:spPr>
          <a:xfrm>
            <a:off x="10744200" y="6134100"/>
            <a:ext cx="2263140" cy="4648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/>
              <a:t>기술 선택 이유</a:t>
            </a:r>
          </a:p>
        </p:txBody>
      </p:sp>
      <p:pic>
        <p:nvPicPr>
          <p:cNvPr id="82" name="그림 8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210754" y="6057900"/>
            <a:ext cx="533446" cy="426757"/>
          </a:xfrm>
          <a:prstGeom prst="rect">
            <a:avLst/>
          </a:prstGeom>
        </p:spPr>
      </p:pic>
      <p:sp>
        <p:nvSpPr>
          <p:cNvPr id="83" name="가로 글상자 82"/>
          <p:cNvSpPr txBox="1"/>
          <p:nvPr/>
        </p:nvSpPr>
        <p:spPr>
          <a:xfrm>
            <a:off x="10134600" y="666750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ko-KR" altLang="en-US" sz="2000">
                <a:latin typeface="맑은 고딕"/>
              </a:rPr>
              <a:t> </a:t>
            </a:r>
            <a:r>
              <a:rPr lang="ko-KR" altLang="en-US" sz="2000" b="1">
                <a:solidFill>
                  <a:srgbClr val="15704D"/>
                </a:solidFill>
                <a:latin typeface="맑은 고딕"/>
              </a:rPr>
              <a:t>확장성</a:t>
            </a:r>
            <a:r>
              <a:rPr lang="ko-KR" altLang="en-US" sz="2000">
                <a:latin typeface="맑은 고딕"/>
              </a:rPr>
              <a:t> </a:t>
            </a:r>
            <a:r>
              <a:rPr lang="en-US" altLang="ko-KR" sz="2000">
                <a:latin typeface="맑은 고딕"/>
              </a:rPr>
              <a:t>:</a:t>
            </a:r>
            <a:r>
              <a:rPr lang="ko-KR" altLang="en-US" sz="2000">
                <a:latin typeface="맑은 고딕"/>
              </a:rPr>
              <a:t> 웹 기반으로 다양한 디바이스 접근 가능</a:t>
            </a:r>
          </a:p>
        </p:txBody>
      </p:sp>
      <p:sp>
        <p:nvSpPr>
          <p:cNvPr id="84" name="가로 글상자 83"/>
          <p:cNvSpPr txBox="1"/>
          <p:nvPr/>
        </p:nvSpPr>
        <p:spPr>
          <a:xfrm>
            <a:off x="10134600" y="711708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ko-KR" altLang="en-US" sz="2000">
                <a:latin typeface="맑은 고딕"/>
              </a:rPr>
              <a:t> </a:t>
            </a:r>
            <a:r>
              <a:rPr lang="ko-KR" altLang="en-US" sz="2000" b="1">
                <a:solidFill>
                  <a:srgbClr val="15704D"/>
                </a:solidFill>
                <a:latin typeface="맑은 고딕"/>
              </a:rPr>
              <a:t>접근성</a:t>
            </a:r>
            <a:r>
              <a:rPr lang="ko-KR" altLang="en-US" sz="2000">
                <a:latin typeface="맑은 고딕"/>
              </a:rPr>
              <a:t> </a:t>
            </a:r>
            <a:r>
              <a:rPr lang="en-US" altLang="ko-KR" sz="2000">
                <a:latin typeface="맑은 고딕"/>
              </a:rPr>
              <a:t>:</a:t>
            </a:r>
            <a:r>
              <a:rPr lang="ko-KR" altLang="en-US" sz="2000">
                <a:latin typeface="맑은 고딕"/>
              </a:rPr>
              <a:t> 고령 사용자도 쉽게 사용할 수 있는 </a:t>
            </a:r>
            <a:r>
              <a:rPr lang="en-US" altLang="ko-KR" sz="2000">
                <a:latin typeface="맑은 고딕"/>
              </a:rPr>
              <a:t>UI/UX</a:t>
            </a:r>
          </a:p>
        </p:txBody>
      </p:sp>
      <p:sp>
        <p:nvSpPr>
          <p:cNvPr id="85" name="가로 글상자 84"/>
          <p:cNvSpPr txBox="1"/>
          <p:nvPr/>
        </p:nvSpPr>
        <p:spPr>
          <a:xfrm>
            <a:off x="10134600" y="757428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ko-KR" altLang="en-US" sz="2000">
                <a:latin typeface="맑은 고딕"/>
              </a:rPr>
              <a:t> </a:t>
            </a:r>
            <a:r>
              <a:rPr lang="ko-KR" altLang="en-US" sz="2000" b="1">
                <a:solidFill>
                  <a:srgbClr val="15704D"/>
                </a:solidFill>
                <a:latin typeface="맑은 고딕"/>
              </a:rPr>
              <a:t>통합성</a:t>
            </a:r>
            <a:r>
              <a:rPr lang="ko-KR" altLang="en-US" sz="2000">
                <a:latin typeface="맑은 고딕"/>
              </a:rPr>
              <a:t> </a:t>
            </a:r>
            <a:r>
              <a:rPr lang="en-US" altLang="ko-KR" sz="2000">
                <a:latin typeface="맑은 고딕"/>
              </a:rPr>
              <a:t>:</a:t>
            </a:r>
            <a:r>
              <a:rPr lang="ko-KR" altLang="en-US" sz="2000">
                <a:latin typeface="맑은 고딕"/>
              </a:rPr>
              <a:t> 외부 </a:t>
            </a:r>
            <a:r>
              <a:rPr lang="en-US" altLang="ko-KR" sz="2000">
                <a:latin typeface="맑은 고딕"/>
              </a:rPr>
              <a:t>API</a:t>
            </a:r>
            <a:r>
              <a:rPr lang="ko-KR" altLang="en-US" sz="2000">
                <a:latin typeface="맑은 고딕"/>
              </a:rPr>
              <a:t> 연동 용이</a:t>
            </a:r>
            <a:r>
              <a:rPr lang="en-US" altLang="ko-KR" sz="2000">
                <a:latin typeface="맑은 고딕"/>
              </a:rPr>
              <a:t>(</a:t>
            </a:r>
            <a:r>
              <a:rPr lang="ko-KR" altLang="en-US" sz="2000">
                <a:latin typeface="맑은 고딕"/>
              </a:rPr>
              <a:t>봉사자</a:t>
            </a:r>
            <a:r>
              <a:rPr lang="en-US" altLang="ko-KR" sz="2000">
                <a:latin typeface="맑은 고딕"/>
              </a:rPr>
              <a:t>,</a:t>
            </a:r>
            <a:r>
              <a:rPr lang="ko-KR" altLang="en-US" sz="2000">
                <a:latin typeface="맑은 고딕"/>
              </a:rPr>
              <a:t> 지도 등</a:t>
            </a:r>
            <a:r>
              <a:rPr lang="en-US" altLang="ko-KR" sz="2000">
                <a:latin typeface="맑은 고딕"/>
              </a:rPr>
              <a:t>)</a:t>
            </a:r>
          </a:p>
        </p:txBody>
      </p:sp>
      <p:sp>
        <p:nvSpPr>
          <p:cNvPr id="86" name="가로 글상자 85"/>
          <p:cNvSpPr txBox="1"/>
          <p:nvPr/>
        </p:nvSpPr>
        <p:spPr>
          <a:xfrm>
            <a:off x="10134600" y="8023860"/>
            <a:ext cx="92202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>
                <a:latin typeface="Wingdings"/>
                <a:ea typeface="Wingdings"/>
                <a:cs typeface="Wingdings"/>
                <a:sym typeface="Wingdings"/>
              </a:rPr>
              <a:t></a:t>
            </a:r>
            <a:r>
              <a:rPr lang="ko-KR" altLang="en-US" sz="2000">
                <a:latin typeface="맑은 고딕"/>
              </a:rPr>
              <a:t> </a:t>
            </a:r>
            <a:r>
              <a:rPr lang="ko-KR" altLang="en-US" sz="2000" b="1">
                <a:solidFill>
                  <a:srgbClr val="15704D"/>
                </a:solidFill>
                <a:latin typeface="맑은 고딕"/>
              </a:rPr>
              <a:t>비용 효율</a:t>
            </a:r>
            <a:r>
              <a:rPr lang="ko-KR" altLang="en-US" sz="2000">
                <a:latin typeface="맑은 고딕"/>
              </a:rPr>
              <a:t> </a:t>
            </a:r>
            <a:r>
              <a:rPr lang="en-US" altLang="ko-KR" sz="2000">
                <a:latin typeface="맑은 고딕"/>
              </a:rPr>
              <a:t>:</a:t>
            </a:r>
            <a:r>
              <a:rPr lang="ko-KR" altLang="en-US" sz="2000">
                <a:latin typeface="맑은 고딕"/>
              </a:rPr>
              <a:t> 오픈소스 기술 활용으로 개발비 절감</a:t>
            </a:r>
          </a:p>
        </p:txBody>
      </p:sp>
      <p:grpSp>
        <p:nvGrpSpPr>
          <p:cNvPr id="145" name="그룹 144"/>
          <p:cNvGrpSpPr/>
          <p:nvPr/>
        </p:nvGrpSpPr>
        <p:grpSpPr>
          <a:xfrm>
            <a:off x="10210800" y="4838701"/>
            <a:ext cx="2739390" cy="761999"/>
            <a:chOff x="9372600" y="4838700"/>
            <a:chExt cx="2739390" cy="761999"/>
          </a:xfrm>
        </p:grpSpPr>
        <p:pic>
          <p:nvPicPr>
            <p:cNvPr id="87" name="그림 86"/>
            <p:cNvPicPr>
              <a:picLocks noChangeAspect="1"/>
            </p:cNvPicPr>
            <p:nvPr/>
          </p:nvPicPr>
          <p:blipFill rotWithShape="1">
            <a:blip r:embed="rId6"/>
            <a:srcRect l="1400" t="52840" r="88110" b="8380"/>
            <a:stretch>
              <a:fillRect/>
            </a:stretch>
          </p:blipFill>
          <p:spPr>
            <a:xfrm>
              <a:off x="9372600" y="4838700"/>
              <a:ext cx="762000" cy="761999"/>
            </a:xfrm>
            <a:prstGeom prst="rect">
              <a:avLst/>
            </a:prstGeom>
          </p:spPr>
        </p:pic>
        <p:sp>
          <p:nvSpPr>
            <p:cNvPr id="90" name="가로 글상자 89"/>
            <p:cNvSpPr txBox="1"/>
            <p:nvPr/>
          </p:nvSpPr>
          <p:spPr>
            <a:xfrm>
              <a:off x="10090785" y="4914900"/>
              <a:ext cx="1506855" cy="36004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b="1"/>
                <a:t>카카오맵 </a:t>
              </a:r>
              <a:r>
                <a:rPr lang="en-US" altLang="ko-KR" b="1"/>
                <a:t>API</a:t>
              </a:r>
            </a:p>
          </p:txBody>
        </p:sp>
        <p:sp>
          <p:nvSpPr>
            <p:cNvPr id="91" name="가로 글상자 90"/>
            <p:cNvSpPr txBox="1"/>
            <p:nvPr/>
          </p:nvSpPr>
          <p:spPr>
            <a:xfrm>
              <a:off x="10134600" y="5295901"/>
              <a:ext cx="1977390" cy="29337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rgbClr val="8D949B"/>
                  </a:solidFill>
                </a:rPr>
                <a:t>지도 및 위치 기반 기능</a:t>
              </a:r>
            </a:p>
          </p:txBody>
        </p:sp>
      </p:grp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6"/>
          <a:srcRect l="60390" t="53290" r="28650" b="7920"/>
          <a:stretch>
            <a:fillRect/>
          </a:stretch>
        </p:blipFill>
        <p:spPr>
          <a:xfrm>
            <a:off x="14325600" y="4947615"/>
            <a:ext cx="762000" cy="729285"/>
          </a:xfrm>
          <a:prstGeom prst="rect">
            <a:avLst/>
          </a:prstGeom>
        </p:spPr>
      </p:pic>
      <p:sp>
        <p:nvSpPr>
          <p:cNvPr id="92" name="가로 글상자 91"/>
          <p:cNvSpPr txBox="1"/>
          <p:nvPr/>
        </p:nvSpPr>
        <p:spPr>
          <a:xfrm>
            <a:off x="15047595" y="4914901"/>
            <a:ext cx="864870" cy="3600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mySQL</a:t>
            </a:r>
          </a:p>
        </p:txBody>
      </p:sp>
      <p:sp>
        <p:nvSpPr>
          <p:cNvPr id="93" name="가로 글상자 92"/>
          <p:cNvSpPr txBox="1"/>
          <p:nvPr/>
        </p:nvSpPr>
        <p:spPr>
          <a:xfrm>
            <a:off x="15114270" y="5295900"/>
            <a:ext cx="1725930" cy="2933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8D949B"/>
                </a:solidFill>
              </a:rPr>
              <a:t>데이터 베이스 공간</a:t>
            </a:r>
          </a:p>
        </p:txBody>
      </p:sp>
      <p:pic>
        <p:nvPicPr>
          <p:cNvPr id="88" name="그림 87"/>
          <p:cNvPicPr>
            <a:picLocks noChangeAspect="1"/>
          </p:cNvPicPr>
          <p:nvPr/>
        </p:nvPicPr>
        <p:blipFill rotWithShape="1">
          <a:blip r:embed="rId6"/>
          <a:srcRect l="60490" t="5680" r="27860" b="55530"/>
          <a:stretch>
            <a:fillRect/>
          </a:stretch>
        </p:blipFill>
        <p:spPr>
          <a:xfrm>
            <a:off x="14317133" y="4076701"/>
            <a:ext cx="846666" cy="762000"/>
          </a:xfrm>
          <a:prstGeom prst="rect">
            <a:avLst/>
          </a:prstGeom>
        </p:spPr>
      </p:pic>
      <p:sp>
        <p:nvSpPr>
          <p:cNvPr id="94" name="가로 글상자 93"/>
          <p:cNvSpPr txBox="1"/>
          <p:nvPr/>
        </p:nvSpPr>
        <p:spPr>
          <a:xfrm>
            <a:off x="15087600" y="4088131"/>
            <a:ext cx="1148714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b="1"/>
              <a:t>Bootstrap</a:t>
            </a:r>
          </a:p>
        </p:txBody>
      </p:sp>
      <p:sp>
        <p:nvSpPr>
          <p:cNvPr id="95" name="가로 글상자 94"/>
          <p:cNvSpPr txBox="1"/>
          <p:nvPr/>
        </p:nvSpPr>
        <p:spPr>
          <a:xfrm>
            <a:off x="15131416" y="4461510"/>
            <a:ext cx="1343025" cy="300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400">
                <a:solidFill>
                  <a:srgbClr val="8D949B"/>
                </a:solidFill>
              </a:rPr>
              <a:t>반응형 </a:t>
            </a:r>
            <a:r>
              <a:rPr lang="en-US" altLang="ko-KR" sz="1400">
                <a:solidFill>
                  <a:srgbClr val="8D949B"/>
                </a:solidFill>
              </a:rPr>
              <a:t>UI</a:t>
            </a:r>
            <a:r>
              <a:rPr lang="ko-KR" altLang="en-US" sz="1400">
                <a:solidFill>
                  <a:srgbClr val="8D949B"/>
                </a:solidFill>
              </a:rPr>
              <a:t> 구현</a:t>
            </a:r>
          </a:p>
        </p:txBody>
      </p:sp>
      <p:grpSp>
        <p:nvGrpSpPr>
          <p:cNvPr id="143" name="그룹 142"/>
          <p:cNvGrpSpPr/>
          <p:nvPr/>
        </p:nvGrpSpPr>
        <p:grpSpPr>
          <a:xfrm>
            <a:off x="10287000" y="4088131"/>
            <a:ext cx="2586990" cy="674370"/>
            <a:chOff x="9448800" y="4088130"/>
            <a:chExt cx="2586990" cy="674370"/>
          </a:xfrm>
        </p:grpSpPr>
        <p:sp>
          <p:nvSpPr>
            <p:cNvPr id="121" name="가로 글상자 120"/>
            <p:cNvSpPr txBox="1"/>
            <p:nvPr/>
          </p:nvSpPr>
          <p:spPr>
            <a:xfrm>
              <a:off x="10094595" y="4088130"/>
              <a:ext cx="1712595" cy="367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en-US" altLang="ko-KR" b="1"/>
                <a:t>HTML5/CSS3/JS</a:t>
              </a:r>
            </a:p>
          </p:txBody>
        </p:sp>
        <p:sp>
          <p:nvSpPr>
            <p:cNvPr id="122" name="가로 글상자 121"/>
            <p:cNvSpPr txBox="1"/>
            <p:nvPr/>
          </p:nvSpPr>
          <p:spPr>
            <a:xfrm>
              <a:off x="10138410" y="4469131"/>
              <a:ext cx="1897380" cy="30099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ko-KR" altLang="en-US" sz="1400">
                  <a:solidFill>
                    <a:srgbClr val="8D949B"/>
                  </a:solidFill>
                </a:rPr>
                <a:t>기본 프론트엔드 구현</a:t>
              </a:r>
            </a:p>
          </p:txBody>
        </p:sp>
        <p:pic>
          <p:nvPicPr>
            <p:cNvPr id="125" name="그림 124"/>
            <p:cNvPicPr>
              <a:picLocks noChangeAspect="1"/>
            </p:cNvPicPr>
            <p:nvPr/>
          </p:nvPicPr>
          <p:blipFill rotWithShape="1">
            <a:blip r:embed="rId7"/>
            <a:stretch>
              <a:fillRect/>
            </a:stretch>
          </p:blipFill>
          <p:spPr>
            <a:xfrm>
              <a:off x="9448800" y="4152900"/>
              <a:ext cx="609600" cy="609600"/>
            </a:xfrm>
            <a:prstGeom prst="roundRect">
              <a:avLst>
                <a:gd name="adj" fmla="val 16667"/>
              </a:avLst>
            </a:prstGeom>
          </p:spPr>
        </p:pic>
      </p:grpSp>
      <p:sp>
        <p:nvSpPr>
          <p:cNvPr id="126" name="직사각형 23"/>
          <p:cNvSpPr/>
          <p:nvPr/>
        </p:nvSpPr>
        <p:spPr>
          <a:xfrm>
            <a:off x="685800" y="2324100"/>
            <a:ext cx="8915400" cy="6705600"/>
          </a:xfrm>
          <a:prstGeom prst="roundRect">
            <a:avLst>
              <a:gd name="adj" fmla="val 4905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27" name="가로 글상자 126"/>
          <p:cNvSpPr txBox="1"/>
          <p:nvPr/>
        </p:nvSpPr>
        <p:spPr>
          <a:xfrm>
            <a:off x="990600" y="2552700"/>
            <a:ext cx="5474547" cy="617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3500" b="1">
                <a:solidFill>
                  <a:srgbClr val="15704D"/>
                </a:solidFill>
              </a:rPr>
              <a:t>개발 프로세스 및 방법론</a:t>
            </a:r>
          </a:p>
        </p:txBody>
      </p:sp>
      <p:sp>
        <p:nvSpPr>
          <p:cNvPr id="128" name="가로 글상자 127"/>
          <p:cNvSpPr txBox="1"/>
          <p:nvPr/>
        </p:nvSpPr>
        <p:spPr>
          <a:xfrm>
            <a:off x="1832611" y="3488055"/>
            <a:ext cx="3030854" cy="424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rgbClr val="15704D"/>
                </a:solidFill>
                <a:latin typeface="맑은 고딕"/>
              </a:rPr>
              <a:t>요구사항 분석 및 기획</a:t>
            </a:r>
          </a:p>
        </p:txBody>
      </p:sp>
      <p:sp>
        <p:nvSpPr>
          <p:cNvPr id="129" name="가로 글상자 128"/>
          <p:cNvSpPr txBox="1"/>
          <p:nvPr/>
        </p:nvSpPr>
        <p:spPr>
          <a:xfrm>
            <a:off x="1828800" y="3907155"/>
            <a:ext cx="5634989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맑은 고딕"/>
              </a:rPr>
              <a:t>농촌의 과잉생산 농작물 문제 분석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경쟁 서비스 분석</a:t>
            </a:r>
          </a:p>
        </p:txBody>
      </p:sp>
      <p:sp>
        <p:nvSpPr>
          <p:cNvPr id="130" name="타원 129"/>
          <p:cNvSpPr/>
          <p:nvPr/>
        </p:nvSpPr>
        <p:spPr>
          <a:xfrm>
            <a:off x="1066800" y="3467100"/>
            <a:ext cx="685800" cy="685800"/>
          </a:xfrm>
          <a:prstGeom prst="ellipse">
            <a:avLst/>
          </a:prstGeom>
          <a:solidFill>
            <a:srgbClr val="38A169"/>
          </a:solidFill>
          <a:ln>
            <a:solidFill>
              <a:srgbClr val="38A1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131" name="가로 글상자 130"/>
          <p:cNvSpPr txBox="1"/>
          <p:nvPr/>
        </p:nvSpPr>
        <p:spPr>
          <a:xfrm>
            <a:off x="1832611" y="4554855"/>
            <a:ext cx="2935604" cy="424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rgbClr val="15704D"/>
                </a:solidFill>
                <a:latin typeface="맑은 고딕"/>
              </a:rPr>
              <a:t>디자인 및 프로토타입</a:t>
            </a:r>
          </a:p>
        </p:txBody>
      </p:sp>
      <p:sp>
        <p:nvSpPr>
          <p:cNvPr id="132" name="가로 글상자 131"/>
          <p:cNvSpPr txBox="1"/>
          <p:nvPr/>
        </p:nvSpPr>
        <p:spPr>
          <a:xfrm>
            <a:off x="1828800" y="4973955"/>
            <a:ext cx="5215890" cy="367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UI/UX</a:t>
            </a:r>
            <a:r>
              <a:rPr lang="ko-KR" altLang="en-US">
                <a:latin typeface="맑은 고딕"/>
              </a:rPr>
              <a:t> 디자인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와이어프레임 제작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사용성 테스트</a:t>
            </a:r>
          </a:p>
        </p:txBody>
      </p:sp>
      <p:sp>
        <p:nvSpPr>
          <p:cNvPr id="133" name="타원 132"/>
          <p:cNvSpPr/>
          <p:nvPr/>
        </p:nvSpPr>
        <p:spPr>
          <a:xfrm>
            <a:off x="1066800" y="4533900"/>
            <a:ext cx="685800" cy="685800"/>
          </a:xfrm>
          <a:prstGeom prst="ellipse">
            <a:avLst/>
          </a:prstGeom>
          <a:solidFill>
            <a:srgbClr val="38A169"/>
          </a:solidFill>
          <a:ln>
            <a:solidFill>
              <a:srgbClr val="38A1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34" name="가로 글상자 133"/>
          <p:cNvSpPr txBox="1"/>
          <p:nvPr/>
        </p:nvSpPr>
        <p:spPr>
          <a:xfrm>
            <a:off x="1832611" y="5621655"/>
            <a:ext cx="3030853" cy="424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rgbClr val="15704D"/>
                </a:solidFill>
                <a:latin typeface="맑은 고딕"/>
              </a:rPr>
              <a:t>반복적 개발 및 테스트</a:t>
            </a:r>
          </a:p>
        </p:txBody>
      </p:sp>
      <p:sp>
        <p:nvSpPr>
          <p:cNvPr id="135" name="가로 글상자 134"/>
          <p:cNvSpPr txBox="1"/>
          <p:nvPr/>
        </p:nvSpPr>
        <p:spPr>
          <a:xfrm>
            <a:off x="1828800" y="6040755"/>
            <a:ext cx="5682615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맑은 고딕"/>
              </a:rPr>
              <a:t>애자일 방법론 적용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스프린트 단위 개발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지속적 통합</a:t>
            </a:r>
          </a:p>
        </p:txBody>
      </p:sp>
      <p:sp>
        <p:nvSpPr>
          <p:cNvPr id="136" name="타원 135"/>
          <p:cNvSpPr/>
          <p:nvPr/>
        </p:nvSpPr>
        <p:spPr>
          <a:xfrm>
            <a:off x="1066800" y="5600700"/>
            <a:ext cx="685800" cy="685800"/>
          </a:xfrm>
          <a:prstGeom prst="ellipse">
            <a:avLst/>
          </a:prstGeom>
          <a:solidFill>
            <a:srgbClr val="38A169"/>
          </a:solidFill>
          <a:ln>
            <a:solidFill>
              <a:srgbClr val="38A1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37" name="가로 글상자 136"/>
          <p:cNvSpPr txBox="1"/>
          <p:nvPr/>
        </p:nvSpPr>
        <p:spPr>
          <a:xfrm>
            <a:off x="1832611" y="6688455"/>
            <a:ext cx="3688080" cy="424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rgbClr val="15704D"/>
                </a:solidFill>
                <a:latin typeface="맑은 고딕"/>
              </a:rPr>
              <a:t>시스템 통합 및 베타 테스트</a:t>
            </a:r>
          </a:p>
        </p:txBody>
      </p:sp>
      <p:sp>
        <p:nvSpPr>
          <p:cNvPr id="138" name="가로 글상자 137"/>
          <p:cNvSpPr txBox="1"/>
          <p:nvPr/>
        </p:nvSpPr>
        <p:spPr>
          <a:xfrm>
            <a:off x="1828800" y="7107555"/>
            <a:ext cx="3053715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맑은 고딕"/>
              </a:rPr>
              <a:t>조원의 피드백 수렴 및 개선</a:t>
            </a:r>
          </a:p>
        </p:txBody>
      </p:sp>
      <p:sp>
        <p:nvSpPr>
          <p:cNvPr id="139" name="타원 138"/>
          <p:cNvSpPr/>
          <p:nvPr/>
        </p:nvSpPr>
        <p:spPr>
          <a:xfrm>
            <a:off x="1066800" y="6667500"/>
            <a:ext cx="685800" cy="685800"/>
          </a:xfrm>
          <a:prstGeom prst="ellipse">
            <a:avLst/>
          </a:prstGeom>
          <a:solidFill>
            <a:srgbClr val="38A169"/>
          </a:solidFill>
          <a:ln>
            <a:solidFill>
              <a:srgbClr val="38A1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40" name="가로 글상자 139"/>
          <p:cNvSpPr txBox="1"/>
          <p:nvPr/>
        </p:nvSpPr>
        <p:spPr>
          <a:xfrm>
            <a:off x="1832611" y="7755255"/>
            <a:ext cx="2373629" cy="4248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rgbClr val="15704D"/>
                </a:solidFill>
                <a:latin typeface="맑은 고딕"/>
              </a:rPr>
              <a:t>배포 및 유지보수</a:t>
            </a:r>
          </a:p>
        </p:txBody>
      </p:sp>
      <p:sp>
        <p:nvSpPr>
          <p:cNvPr id="141" name="가로 글상자 140"/>
          <p:cNvSpPr txBox="1"/>
          <p:nvPr/>
        </p:nvSpPr>
        <p:spPr>
          <a:xfrm>
            <a:off x="1828800" y="8204835"/>
            <a:ext cx="6705600" cy="641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latin typeface="맑은 고딕"/>
              </a:rPr>
              <a:t>클라우드 환경 배포 </a:t>
            </a:r>
            <a:r>
              <a:rPr lang="en-US" altLang="ko-KR">
                <a:latin typeface="맑은 고딕"/>
              </a:rPr>
              <a:t>(PythonAnywhere </a:t>
            </a:r>
            <a:r>
              <a:rPr lang="ko-KR" altLang="en-US">
                <a:latin typeface="맑은 고딕"/>
              </a:rPr>
              <a:t>활용</a:t>
            </a:r>
            <a:r>
              <a:rPr lang="en-US" altLang="ko-KR">
                <a:latin typeface="맑은 고딕"/>
              </a:rPr>
              <a:t>-</a:t>
            </a:r>
            <a:r>
              <a:rPr lang="ko-KR" altLang="en-US">
                <a:latin typeface="맑은 고딕"/>
              </a:rPr>
              <a:t>에러 로그 분석 및 대응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모니터링 시스템 구축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지속적 개선</a:t>
            </a:r>
          </a:p>
        </p:txBody>
      </p:sp>
      <p:sp>
        <p:nvSpPr>
          <p:cNvPr id="142" name="타원 141"/>
          <p:cNvSpPr/>
          <p:nvPr/>
        </p:nvSpPr>
        <p:spPr>
          <a:xfrm>
            <a:off x="1066800" y="7734300"/>
            <a:ext cx="685800" cy="685800"/>
          </a:xfrm>
          <a:prstGeom prst="ellipse">
            <a:avLst/>
          </a:prstGeom>
          <a:solidFill>
            <a:srgbClr val="38A169"/>
          </a:solidFill>
          <a:ln>
            <a:solidFill>
              <a:srgbClr val="38A1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987536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23"/>
          <p:cNvSpPr/>
          <p:nvPr/>
        </p:nvSpPr>
        <p:spPr>
          <a:xfrm>
            <a:off x="9829800" y="2324100"/>
            <a:ext cx="8077200" cy="4724400"/>
          </a:xfrm>
          <a:prstGeom prst="roundRect">
            <a:avLst>
              <a:gd name="adj" fmla="val 7316"/>
            </a:avLst>
          </a:prstGeom>
          <a:solidFill>
            <a:srgbClr val="FAFAFA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42" name="직사각형 23"/>
          <p:cNvSpPr/>
          <p:nvPr/>
        </p:nvSpPr>
        <p:spPr>
          <a:xfrm>
            <a:off x="685800" y="2324100"/>
            <a:ext cx="8915400" cy="6781800"/>
          </a:xfrm>
          <a:prstGeom prst="roundRect">
            <a:avLst>
              <a:gd name="adj" fmla="val 7552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F1F1F1"/>
                </a:solidFill>
                <a:latin typeface="Pretendard SemiBold"/>
              </a:rPr>
              <a:t>0</a:t>
            </a:r>
            <a:r>
              <a:rPr lang="en-US" altLang="ko-KR" sz="2200" b="0" i="0" u="none" strike="noStrike">
                <a:solidFill>
                  <a:srgbClr val="F1F1F1"/>
                </a:solidFill>
                <a:latin typeface="Pretendard SemiBold"/>
              </a:rPr>
              <a:t>5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6900" y="1181100"/>
            <a:ext cx="178435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1300"/>
              </a:lnSpc>
              <a:defRPr/>
            </a:pPr>
            <a:r>
              <a:rPr lang="ko-KR" altLang="en-US" sz="6000" b="1" i="0" u="none" strike="noStrike" dirty="0" err="1">
                <a:solidFill>
                  <a:schemeClr val="dk1"/>
                </a:solidFill>
                <a:ea typeface="GangwonEduPower"/>
              </a:rPr>
              <a:t>FarmLink</a:t>
            </a:r>
            <a:r>
              <a:rPr lang="ko-KR" altLang="en-US" sz="6000" b="1" i="0" u="none" strike="noStrike" dirty="0">
                <a:solidFill>
                  <a:schemeClr val="dk1"/>
                </a:solidFill>
                <a:ea typeface="GangwonEduPower"/>
              </a:rPr>
              <a:t> 서비스의 안정적인 운영을 위한 기술적 기반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  <a:endParaRPr lang="en-US" sz="15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66800" y="2628900"/>
            <a:ext cx="6096000" cy="56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300"/>
              </a:lnSpc>
              <a:defRPr/>
            </a:pPr>
            <a:r>
              <a:rPr lang="en-US" altLang="ko-KR" sz="3500" b="1" i="0" u="none" strike="noStrike">
                <a:solidFill>
                  <a:srgbClr val="15704D"/>
                </a:solidFill>
                <a:latin typeface="맑은 고딕"/>
              </a:rPr>
              <a:t>FarmLink</a:t>
            </a:r>
            <a:r>
              <a:rPr lang="ko-KR" altLang="en-US" sz="3500" b="1" i="0" u="none" strike="noStrike">
                <a:solidFill>
                  <a:srgbClr val="15704D"/>
                </a:solidFill>
                <a:latin typeface="맑은 고딕"/>
              </a:rPr>
              <a:t> 시스템 주요 구성</a:t>
            </a:r>
          </a:p>
        </p:txBody>
      </p:sp>
      <p:sp>
        <p:nvSpPr>
          <p:cNvPr id="37" name="가로 글상자 36"/>
          <p:cNvSpPr txBox="1"/>
          <p:nvPr/>
        </p:nvSpPr>
        <p:spPr>
          <a:xfrm>
            <a:off x="693420" y="7345680"/>
            <a:ext cx="2362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0" name="가로 글상자 39"/>
          <p:cNvSpPr txBox="1"/>
          <p:nvPr/>
        </p:nvSpPr>
        <p:spPr>
          <a:xfrm>
            <a:off x="10134600" y="2628900"/>
            <a:ext cx="5474547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/>
              <a:t>시스템 데이터 흐름도</a:t>
            </a:r>
          </a:p>
        </p:txBody>
      </p:sp>
      <p:sp>
        <p:nvSpPr>
          <p:cNvPr id="84" name="직사각형 23"/>
          <p:cNvSpPr/>
          <p:nvPr/>
        </p:nvSpPr>
        <p:spPr>
          <a:xfrm>
            <a:off x="9829800" y="7200900"/>
            <a:ext cx="8077200" cy="16002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5" name="가로 글상자 84"/>
          <p:cNvSpPr txBox="1"/>
          <p:nvPr/>
        </p:nvSpPr>
        <p:spPr>
          <a:xfrm>
            <a:off x="10603653" y="7338060"/>
            <a:ext cx="5474547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보안 및 안정성</a:t>
            </a:r>
          </a:p>
        </p:txBody>
      </p:sp>
      <p:sp>
        <p:nvSpPr>
          <p:cNvPr id="88" name="직사각형 23"/>
          <p:cNvSpPr/>
          <p:nvPr/>
        </p:nvSpPr>
        <p:spPr>
          <a:xfrm>
            <a:off x="1143000" y="3314700"/>
            <a:ext cx="8001000" cy="12192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6" name="가로 글상자 85"/>
          <p:cNvSpPr txBox="1"/>
          <p:nvPr/>
        </p:nvSpPr>
        <p:spPr>
          <a:xfrm>
            <a:off x="10591800" y="7810500"/>
            <a:ext cx="2825115" cy="9029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latin typeface="맑은 고딕"/>
              </a:rPr>
              <a:t>HTTPS</a:t>
            </a:r>
            <a:r>
              <a:rPr lang="ko-KR" altLang="en-US">
                <a:latin typeface="맑은 고딕"/>
              </a:rPr>
              <a:t> 암호화 통신</a:t>
            </a:r>
          </a:p>
          <a:p>
            <a:pPr lvl="0">
              <a:defRPr/>
            </a:pPr>
            <a:r>
              <a:rPr lang="ko-KR" altLang="en-US">
                <a:latin typeface="맑은 고딕"/>
              </a:rPr>
              <a:t>사용자 인증 및 권한 관리</a:t>
            </a:r>
          </a:p>
          <a:p>
            <a:pPr lvl="0">
              <a:defRPr/>
            </a:pPr>
            <a:r>
              <a:rPr lang="ko-KR" altLang="en-US">
                <a:latin typeface="맑은 고딕"/>
              </a:rPr>
              <a:t>데이터 백업 자동화</a:t>
            </a:r>
          </a:p>
        </p:txBody>
      </p:sp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906000" y="7734300"/>
            <a:ext cx="583018" cy="533400"/>
          </a:xfrm>
          <a:prstGeom prst="rect">
            <a:avLst/>
          </a:prstGeom>
        </p:spPr>
      </p:pic>
      <p:sp>
        <p:nvSpPr>
          <p:cNvPr id="76" name="가로 글상자 75"/>
          <p:cNvSpPr txBox="1"/>
          <p:nvPr/>
        </p:nvSpPr>
        <p:spPr>
          <a:xfrm>
            <a:off x="1270635" y="3364230"/>
            <a:ext cx="4450079" cy="1024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프론트엔드</a:t>
            </a:r>
          </a:p>
          <a:p>
            <a:pPr lvl="0">
              <a:defRPr/>
            </a:pPr>
            <a:r>
              <a:rPr lang="en-US" altLang="ko-KR">
                <a:latin typeface="맑은 고딕"/>
              </a:rPr>
              <a:t>HTML/CSS/JS</a:t>
            </a:r>
            <a:r>
              <a:rPr lang="ko-KR" altLang="en-US">
                <a:latin typeface="맑은 고딕"/>
              </a:rPr>
              <a:t> 기반 반응형 웹 인터페이스</a:t>
            </a:r>
          </a:p>
          <a:p>
            <a:pPr lvl="0">
              <a:defRPr/>
            </a:pPr>
            <a:r>
              <a:rPr lang="en-US" altLang="ko-KR">
                <a:latin typeface="맑은 고딕"/>
              </a:rPr>
              <a:t>Bootstrap</a:t>
            </a:r>
            <a:r>
              <a:rPr lang="ko-KR" altLang="en-US">
                <a:latin typeface="맑은 고딕"/>
              </a:rPr>
              <a:t> 프레임워크 활용</a:t>
            </a:r>
          </a:p>
        </p:txBody>
      </p:sp>
      <p:sp>
        <p:nvSpPr>
          <p:cNvPr id="89" name="직사각형 23"/>
          <p:cNvSpPr/>
          <p:nvPr/>
        </p:nvSpPr>
        <p:spPr>
          <a:xfrm>
            <a:off x="1143000" y="4686300"/>
            <a:ext cx="8001000" cy="12192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79" name="가로 글상자 78"/>
          <p:cNvSpPr txBox="1"/>
          <p:nvPr/>
        </p:nvSpPr>
        <p:spPr>
          <a:xfrm>
            <a:off x="1270635" y="4735830"/>
            <a:ext cx="2659380" cy="1024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백엔드 </a:t>
            </a:r>
            <a:r>
              <a:rPr lang="en-US" altLang="ko-KR" sz="2500" b="1">
                <a:latin typeface="맑은 고딕"/>
              </a:rPr>
              <a:t>API</a:t>
            </a:r>
          </a:p>
          <a:p>
            <a:pPr lvl="0">
              <a:defRPr/>
            </a:pPr>
            <a:r>
              <a:rPr lang="en-US" altLang="ko-KR">
                <a:latin typeface="맑은 고딕"/>
              </a:rPr>
              <a:t>RESTful API</a:t>
            </a:r>
            <a:r>
              <a:rPr lang="ko-KR" altLang="en-US">
                <a:latin typeface="맑은 고딕"/>
              </a:rPr>
              <a:t> 설계</a:t>
            </a:r>
          </a:p>
          <a:p>
            <a:pPr lvl="0">
              <a:defRPr/>
            </a:pPr>
            <a:r>
              <a:rPr lang="en-US" altLang="ko-KR">
                <a:latin typeface="맑은 고딕"/>
              </a:rPr>
              <a:t>Python(Flask)</a:t>
            </a:r>
            <a:r>
              <a:rPr lang="ko-KR" altLang="en-US">
                <a:latin typeface="맑은 고딕"/>
              </a:rPr>
              <a:t> 서버 환경</a:t>
            </a:r>
          </a:p>
        </p:txBody>
      </p:sp>
      <p:sp>
        <p:nvSpPr>
          <p:cNvPr id="90" name="직사각형 23"/>
          <p:cNvSpPr/>
          <p:nvPr/>
        </p:nvSpPr>
        <p:spPr>
          <a:xfrm>
            <a:off x="1143000" y="6057900"/>
            <a:ext cx="8001000" cy="12192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1" name="가로 글상자 80"/>
          <p:cNvSpPr txBox="1"/>
          <p:nvPr/>
        </p:nvSpPr>
        <p:spPr>
          <a:xfrm>
            <a:off x="1270634" y="6107430"/>
            <a:ext cx="5202556" cy="748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데이터 베이스</a:t>
            </a:r>
          </a:p>
          <a:p>
            <a:pPr lvl="0">
              <a:defRPr/>
            </a:pPr>
            <a:r>
              <a:rPr lang="en-US" altLang="ko-KR">
                <a:latin typeface="맑은 고딕"/>
              </a:rPr>
              <a:t>MySQL(</a:t>
            </a:r>
            <a:r>
              <a:rPr lang="ko-KR" altLang="en-US">
                <a:latin typeface="맑은 고딕"/>
              </a:rPr>
              <a:t>사용자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농장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예약 정보</a:t>
            </a:r>
            <a:r>
              <a:rPr lang="en-US" altLang="ko-KR">
                <a:latin typeface="맑은 고딕"/>
              </a:rPr>
              <a:t>, </a:t>
            </a:r>
            <a:r>
              <a:rPr lang="ko-KR" altLang="en-US">
                <a:latin typeface="맑은 고딕"/>
              </a:rPr>
              <a:t>캐싱</a:t>
            </a:r>
            <a:r>
              <a:rPr lang="en-US" altLang="ko-KR">
                <a:latin typeface="맑은 고딕"/>
              </a:rPr>
              <a:t>,</a:t>
            </a:r>
            <a:r>
              <a:rPr lang="ko-KR" altLang="en-US">
                <a:latin typeface="맑은 고딕"/>
              </a:rPr>
              <a:t> 세션 관리</a:t>
            </a:r>
            <a:r>
              <a:rPr lang="en-US" altLang="ko-KR">
                <a:latin typeface="맑은 고딕"/>
              </a:rPr>
              <a:t>)</a:t>
            </a:r>
          </a:p>
        </p:txBody>
      </p:sp>
      <p:sp>
        <p:nvSpPr>
          <p:cNvPr id="93" name="직사각형 23"/>
          <p:cNvSpPr/>
          <p:nvPr/>
        </p:nvSpPr>
        <p:spPr>
          <a:xfrm>
            <a:off x="1143000" y="7429500"/>
            <a:ext cx="8001000" cy="12192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3" name="가로 글상자 82"/>
          <p:cNvSpPr txBox="1"/>
          <p:nvPr/>
        </p:nvSpPr>
        <p:spPr>
          <a:xfrm>
            <a:off x="1270635" y="7479030"/>
            <a:ext cx="2630805" cy="1024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외부 연동</a:t>
            </a:r>
          </a:p>
          <a:p>
            <a:pPr lvl="0">
              <a:defRPr/>
            </a:pPr>
            <a:r>
              <a:rPr lang="ko-KR" altLang="en-US">
                <a:latin typeface="맑은 고딕"/>
              </a:rPr>
              <a:t>카카오 지도 </a:t>
            </a:r>
            <a:r>
              <a:rPr lang="en-US" altLang="ko-KR">
                <a:latin typeface="맑은 고딕"/>
              </a:rPr>
              <a:t>API</a:t>
            </a:r>
          </a:p>
          <a:p>
            <a:pPr lvl="0">
              <a:defRPr/>
            </a:pPr>
            <a:r>
              <a:rPr lang="en-US" altLang="ko-KR">
                <a:latin typeface="맑은 고딕"/>
              </a:rPr>
              <a:t>1365</a:t>
            </a:r>
            <a:r>
              <a:rPr lang="ko-KR" altLang="en-US">
                <a:latin typeface="맑은 고딕"/>
              </a:rPr>
              <a:t>자원봉사포털 연계</a:t>
            </a:r>
          </a:p>
        </p:txBody>
      </p:sp>
      <p:sp>
        <p:nvSpPr>
          <p:cNvPr id="99" name="가로 글상자 98"/>
          <p:cNvSpPr txBox="1"/>
          <p:nvPr/>
        </p:nvSpPr>
        <p:spPr>
          <a:xfrm>
            <a:off x="11353800" y="4821555"/>
            <a:ext cx="878205" cy="6438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사용자</a:t>
            </a:r>
            <a:br>
              <a:rPr lang="ko-KR" altLang="en-US"/>
            </a:br>
            <a:r>
              <a:rPr lang="en-US" altLang="ko-KR"/>
              <a:t>USER</a:t>
            </a:r>
          </a:p>
        </p:txBody>
      </p:sp>
      <p:grpSp>
        <p:nvGrpSpPr>
          <p:cNvPr id="111" name="그룹 110"/>
          <p:cNvGrpSpPr/>
          <p:nvPr/>
        </p:nvGrpSpPr>
        <p:grpSpPr>
          <a:xfrm>
            <a:off x="11464290" y="4123050"/>
            <a:ext cx="609600" cy="648975"/>
            <a:chOff x="11734800" y="3808725"/>
            <a:chExt cx="609600" cy="648975"/>
          </a:xfrm>
        </p:grpSpPr>
        <p:sp>
          <p:nvSpPr>
            <p:cNvPr id="105" name="타원 104"/>
            <p:cNvSpPr/>
            <p:nvPr/>
          </p:nvSpPr>
          <p:spPr>
            <a:xfrm>
              <a:off x="11887200" y="3808725"/>
              <a:ext cx="285750" cy="267974"/>
            </a:xfrm>
            <a:prstGeom prst="ellipse">
              <a:avLst/>
            </a:prstGeom>
            <a:solidFill>
              <a:srgbClr val="1F6D52"/>
            </a:solidFill>
            <a:ln>
              <a:solidFill>
                <a:srgbClr val="1F6D50"/>
              </a:solidFill>
            </a:ln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en-US" altLang="ko-KR"/>
            </a:p>
          </p:txBody>
        </p:sp>
        <p:grpSp>
          <p:nvGrpSpPr>
            <p:cNvPr id="110" name="그룹 109"/>
            <p:cNvGrpSpPr/>
            <p:nvPr/>
          </p:nvGrpSpPr>
          <p:grpSpPr>
            <a:xfrm>
              <a:off x="11734800" y="4152900"/>
              <a:ext cx="609599" cy="304800"/>
              <a:chOff x="11050063" y="6205864"/>
              <a:chExt cx="1832171" cy="919897"/>
            </a:xfrm>
            <a:solidFill>
              <a:srgbClr val="1F6D52"/>
            </a:solidFill>
          </p:grpSpPr>
          <p:sp>
            <p:nvSpPr>
              <p:cNvPr id="108" name="부채꼴 107"/>
              <p:cNvSpPr/>
              <p:nvPr/>
            </p:nvSpPr>
            <p:spPr>
              <a:xfrm rot="5366499">
                <a:off x="11967834" y="6205864"/>
                <a:ext cx="914400" cy="914400"/>
              </a:xfrm>
              <a:prstGeom prst="pieWedge">
                <a:avLst/>
              </a:prstGeom>
              <a:grpFill/>
              <a:ln>
                <a:solidFill>
                  <a:srgbClr val="1F6D5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  <p:sp>
            <p:nvSpPr>
              <p:cNvPr id="109" name="부채꼴 108"/>
              <p:cNvSpPr/>
              <p:nvPr/>
            </p:nvSpPr>
            <p:spPr>
              <a:xfrm rot="16192006" flipH="1">
                <a:off x="11050063" y="6211361"/>
                <a:ext cx="914400" cy="914400"/>
              </a:xfrm>
              <a:prstGeom prst="pieWedge">
                <a:avLst/>
              </a:prstGeom>
              <a:grpFill/>
              <a:ln>
                <a:solidFill>
                  <a:srgbClr val="1F6D50"/>
                </a:solidFill>
              </a:ln>
            </p:spPr>
            <p:style>
              <a:lnRef idx="2">
                <a:schemeClr val="accent1">
                  <a:shade val="2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lvl="0" algn="ctr">
                  <a:defRPr/>
                </a:pPr>
                <a:endParaRPr lang="en-US" altLang="ko-KR"/>
              </a:p>
            </p:txBody>
          </p:sp>
        </p:grpSp>
      </p:grpSp>
      <p:sp>
        <p:nvSpPr>
          <p:cNvPr id="98" name="직사각형 23"/>
          <p:cNvSpPr/>
          <p:nvPr/>
        </p:nvSpPr>
        <p:spPr>
          <a:xfrm>
            <a:off x="10972800" y="3162300"/>
            <a:ext cx="2209800" cy="7620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13" name="가로 글상자 112"/>
          <p:cNvSpPr txBox="1"/>
          <p:nvPr/>
        </p:nvSpPr>
        <p:spPr>
          <a:xfrm>
            <a:off x="11071860" y="3238500"/>
            <a:ext cx="1958339" cy="63627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/>
              <a:t>웹 서버</a:t>
            </a:r>
          </a:p>
          <a:p>
            <a:pPr lvl="0" algn="ctr">
              <a:defRPr/>
            </a:pPr>
            <a:r>
              <a:rPr lang="en-US" altLang="ko-KR"/>
              <a:t>(PythonAnywhere)</a:t>
            </a:r>
          </a:p>
        </p:txBody>
      </p:sp>
      <p:sp>
        <p:nvSpPr>
          <p:cNvPr id="115" name="직사각형 23"/>
          <p:cNvSpPr/>
          <p:nvPr/>
        </p:nvSpPr>
        <p:spPr>
          <a:xfrm>
            <a:off x="14173200" y="3162300"/>
            <a:ext cx="2209800" cy="7620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16" name="가로 글상자 115"/>
          <p:cNvSpPr txBox="1"/>
          <p:nvPr/>
        </p:nvSpPr>
        <p:spPr>
          <a:xfrm>
            <a:off x="14266546" y="3238500"/>
            <a:ext cx="2040255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pc="-100"/>
              <a:t> Flask 애플리케이션</a:t>
            </a:r>
          </a:p>
          <a:p>
            <a:pPr lvl="0" algn="ctr">
              <a:defRPr/>
            </a:pPr>
            <a:r>
              <a:rPr lang="en-US" altLang="ko-KR" spc="-100"/>
              <a:t>(app.py)</a:t>
            </a:r>
          </a:p>
        </p:txBody>
      </p:sp>
      <p:sp>
        <p:nvSpPr>
          <p:cNvPr id="117" name="오른쪽 화살표 116"/>
          <p:cNvSpPr/>
          <p:nvPr/>
        </p:nvSpPr>
        <p:spPr>
          <a:xfrm rot="6841432">
            <a:off x="13643863" y="4630591"/>
            <a:ext cx="1438192" cy="1821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6D52"/>
          </a:solidFill>
          <a:ln>
            <a:solidFill>
              <a:srgbClr val="1F6D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20" name="직사각형 23"/>
          <p:cNvSpPr/>
          <p:nvPr/>
        </p:nvSpPr>
        <p:spPr>
          <a:xfrm>
            <a:off x="12954000" y="5676900"/>
            <a:ext cx="2209800" cy="7620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21" name="가로 글상자 120"/>
          <p:cNvSpPr txBox="1"/>
          <p:nvPr/>
        </p:nvSpPr>
        <p:spPr>
          <a:xfrm>
            <a:off x="13047346" y="5753100"/>
            <a:ext cx="2040255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pc="-100"/>
              <a:t>데이터베이스</a:t>
            </a:r>
          </a:p>
          <a:p>
            <a:pPr lvl="0" algn="ctr">
              <a:defRPr/>
            </a:pPr>
            <a:r>
              <a:rPr lang="en-US" altLang="ko-KR" spc="-100"/>
              <a:t>(MySQL)</a:t>
            </a:r>
          </a:p>
        </p:txBody>
      </p:sp>
      <p:sp>
        <p:nvSpPr>
          <p:cNvPr id="122" name="직사각형 23"/>
          <p:cNvSpPr/>
          <p:nvPr/>
        </p:nvSpPr>
        <p:spPr>
          <a:xfrm>
            <a:off x="15392400" y="5676900"/>
            <a:ext cx="2209800" cy="7620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`</a:t>
            </a:r>
          </a:p>
        </p:txBody>
      </p:sp>
      <p:sp>
        <p:nvSpPr>
          <p:cNvPr id="123" name="가로 글상자 122"/>
          <p:cNvSpPr txBox="1"/>
          <p:nvPr/>
        </p:nvSpPr>
        <p:spPr>
          <a:xfrm>
            <a:off x="15485746" y="5753100"/>
            <a:ext cx="2040254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pc="-100"/>
              <a:t>외부 </a:t>
            </a:r>
            <a:r>
              <a:rPr lang="en-US" altLang="ko-KR" spc="-100"/>
              <a:t>API</a:t>
            </a:r>
            <a:br>
              <a:rPr lang="en-US" altLang="ko-KR" spc="-100"/>
            </a:br>
            <a:r>
              <a:rPr lang="en-US" altLang="ko-KR" spc="-100"/>
              <a:t>(</a:t>
            </a:r>
            <a:r>
              <a:rPr lang="ko-KR" altLang="en-US" spc="-100"/>
              <a:t>카카오맵</a:t>
            </a:r>
            <a:r>
              <a:rPr lang="en-US" altLang="ko-KR" spc="-100"/>
              <a:t>)</a:t>
            </a:r>
          </a:p>
        </p:txBody>
      </p:sp>
      <p:sp>
        <p:nvSpPr>
          <p:cNvPr id="129" name="U자형 화살표 128"/>
          <p:cNvSpPr/>
          <p:nvPr/>
        </p:nvSpPr>
        <p:spPr>
          <a:xfrm rot="16202260">
            <a:off x="9972813" y="4009704"/>
            <a:ext cx="1340508" cy="407969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rgbClr val="15704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6" name="굽은 화살표 135"/>
          <p:cNvSpPr/>
          <p:nvPr/>
        </p:nvSpPr>
        <p:spPr>
          <a:xfrm rot="10796909">
            <a:off x="12497115" y="4076871"/>
            <a:ext cx="380670" cy="761828"/>
          </a:xfrm>
          <a:prstGeom prst="bentArrow">
            <a:avLst>
              <a:gd name="adj1" fmla="val 25000"/>
              <a:gd name="adj2" fmla="val 25000"/>
              <a:gd name="adj3" fmla="val 25000"/>
              <a:gd name="adj4" fmla="val 43750"/>
            </a:avLst>
          </a:prstGeom>
          <a:solidFill>
            <a:srgbClr val="61B210"/>
          </a:solidFill>
          <a:ln>
            <a:solidFill>
              <a:srgbClr val="61B21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139" name="오른쪽 화살표 138"/>
          <p:cNvSpPr/>
          <p:nvPr/>
        </p:nvSpPr>
        <p:spPr>
          <a:xfrm>
            <a:off x="13335000" y="3314700"/>
            <a:ext cx="685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5704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40" name="오른쪽 화살표 139"/>
          <p:cNvSpPr/>
          <p:nvPr/>
        </p:nvSpPr>
        <p:spPr>
          <a:xfrm rot="6841432" flipH="1" flipV="1">
            <a:off x="13900263" y="4725709"/>
            <a:ext cx="1438188" cy="1690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B210"/>
          </a:solidFill>
          <a:ln>
            <a:solidFill>
              <a:srgbClr val="61B21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49" name="오른쪽 화살표 148"/>
          <p:cNvSpPr/>
          <p:nvPr/>
        </p:nvSpPr>
        <p:spPr>
          <a:xfrm rot="14758568" flipH="1">
            <a:off x="15189950" y="4679521"/>
            <a:ext cx="1438192" cy="18210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1F6D52"/>
          </a:solidFill>
          <a:ln>
            <a:solidFill>
              <a:srgbClr val="1F6D5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50" name="오른쪽 화살표 149"/>
          <p:cNvSpPr/>
          <p:nvPr/>
        </p:nvSpPr>
        <p:spPr>
          <a:xfrm rot="14758568" flipV="1">
            <a:off x="15424263" y="4607191"/>
            <a:ext cx="1438188" cy="16904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B210"/>
          </a:solidFill>
          <a:ln>
            <a:solidFill>
              <a:srgbClr val="61B21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  <p:sp>
        <p:nvSpPr>
          <p:cNvPr id="153" name="오른쪽 화살표 152"/>
          <p:cNvSpPr/>
          <p:nvPr/>
        </p:nvSpPr>
        <p:spPr>
          <a:xfrm flipH="1">
            <a:off x="13335000" y="3543300"/>
            <a:ext cx="685800" cy="152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61B210"/>
          </a:solidFill>
          <a:ln>
            <a:solidFill>
              <a:srgbClr val="61B21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12556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23"/>
          <p:cNvSpPr/>
          <p:nvPr/>
        </p:nvSpPr>
        <p:spPr>
          <a:xfrm>
            <a:off x="9829800" y="2324100"/>
            <a:ext cx="8077200" cy="70104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42" name="직사각형 23"/>
          <p:cNvSpPr/>
          <p:nvPr/>
        </p:nvSpPr>
        <p:spPr>
          <a:xfrm>
            <a:off x="685800" y="2324100"/>
            <a:ext cx="8915400" cy="5562600"/>
          </a:xfrm>
          <a:prstGeom prst="roundRect">
            <a:avLst>
              <a:gd name="adj" fmla="val 7552"/>
            </a:avLst>
          </a:prstGeom>
          <a:solidFill>
            <a:srgbClr val="FCFDFB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F1F1F1"/>
                </a:solidFill>
                <a:latin typeface="Pretendard SemiBold"/>
              </a:rPr>
              <a:t>0</a:t>
            </a:r>
            <a:r>
              <a:rPr lang="en-US" altLang="ko-KR" sz="2200" b="0" i="0" u="none" strike="noStrike">
                <a:solidFill>
                  <a:srgbClr val="F1F1F1"/>
                </a:solidFill>
                <a:latin typeface="Pretendard SemiBold"/>
              </a:rPr>
              <a:t>6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6900" y="1181100"/>
            <a:ext cx="135001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1300"/>
              </a:lnSpc>
              <a:defRPr/>
            </a:pPr>
            <a:r>
              <a:rPr lang="ko-KR" altLang="en-US" sz="6000" b="1" i="0" u="none" strike="noStrike">
                <a:solidFill>
                  <a:schemeClr val="dk1"/>
                </a:solidFill>
                <a:ea typeface="GangwonEduPower"/>
              </a:rPr>
              <a:t>FarmLink 주요 기능 및 서비스 프로세스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  <a:endParaRPr lang="en-US" sz="15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66800" y="2628900"/>
            <a:ext cx="6096000" cy="56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300"/>
              </a:lnSpc>
              <a:defRPr/>
            </a:pPr>
            <a:r>
              <a:rPr lang="en-US" altLang="ko-KR" sz="3500" b="1" i="0" u="none" strike="noStrike">
                <a:solidFill>
                  <a:srgbClr val="15704D"/>
                </a:solidFill>
                <a:latin typeface="맑은 고딕"/>
              </a:rPr>
              <a:t>FarmLink</a:t>
            </a:r>
            <a:r>
              <a:rPr lang="ko-KR" altLang="en-US" sz="3500" b="1" i="0" u="none" strike="noStrike">
                <a:solidFill>
                  <a:srgbClr val="15704D"/>
                </a:solidFill>
                <a:latin typeface="맑은 고딕"/>
              </a:rPr>
              <a:t> 핵심 기능</a:t>
            </a:r>
          </a:p>
        </p:txBody>
      </p:sp>
      <p:sp>
        <p:nvSpPr>
          <p:cNvPr id="37" name="가로 글상자 36"/>
          <p:cNvSpPr txBox="1"/>
          <p:nvPr/>
        </p:nvSpPr>
        <p:spPr>
          <a:xfrm>
            <a:off x="693420" y="7345680"/>
            <a:ext cx="2362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0" name="가로 글상자 39"/>
          <p:cNvSpPr txBox="1"/>
          <p:nvPr/>
        </p:nvSpPr>
        <p:spPr>
          <a:xfrm>
            <a:off x="10134600" y="2628900"/>
            <a:ext cx="5474547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/>
              <a:t>서비스 기능 흐름도</a:t>
            </a:r>
          </a:p>
        </p:txBody>
      </p:sp>
      <p:sp>
        <p:nvSpPr>
          <p:cNvPr id="76" name="가로 글상자 75"/>
          <p:cNvSpPr txBox="1"/>
          <p:nvPr/>
        </p:nvSpPr>
        <p:spPr>
          <a:xfrm>
            <a:off x="2362200" y="3375660"/>
            <a:ext cx="1916430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예약 시스템</a:t>
            </a:r>
            <a:endParaRPr lang="ko-KR" altLang="en-US">
              <a:latin typeface="맑은 고딕"/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2362200" y="5101590"/>
            <a:ext cx="1487805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체험관리</a:t>
            </a:r>
          </a:p>
        </p:txBody>
      </p:sp>
      <p:sp>
        <p:nvSpPr>
          <p:cNvPr id="84" name="직사각형 23"/>
          <p:cNvSpPr/>
          <p:nvPr/>
        </p:nvSpPr>
        <p:spPr>
          <a:xfrm>
            <a:off x="10287000" y="3238500"/>
            <a:ext cx="7086600" cy="10668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88" name="가로 글상자 87"/>
          <p:cNvSpPr txBox="1"/>
          <p:nvPr/>
        </p:nvSpPr>
        <p:spPr>
          <a:xfrm>
            <a:off x="2362200" y="6768466"/>
            <a:ext cx="1910715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봉사자 연동</a:t>
            </a:r>
          </a:p>
        </p:txBody>
      </p:sp>
      <p:sp>
        <p:nvSpPr>
          <p:cNvPr id="89" name="가로 글상자 88"/>
          <p:cNvSpPr txBox="1"/>
          <p:nvPr/>
        </p:nvSpPr>
        <p:spPr>
          <a:xfrm>
            <a:off x="2362200" y="3848100"/>
            <a:ext cx="7010410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도매 유찰 농작물 기반 체험 예약 및 결제 플랫폼으로</a:t>
            </a:r>
            <a:r>
              <a:rPr lang="en-US" altLang="ko-KR"/>
              <a:t>,</a:t>
            </a:r>
            <a:r>
              <a:rPr lang="ko-KR" altLang="en-US"/>
              <a:t> 지도 </a:t>
            </a:r>
            <a:r>
              <a:rPr lang="en-US" altLang="ko-KR"/>
              <a:t>API</a:t>
            </a:r>
            <a:r>
              <a:rPr lang="ko-KR" altLang="en-US"/>
              <a:t>를 활용한 농장 위치 검색과 달력 기반 실시간 예약 관리 시스템</a:t>
            </a:r>
          </a:p>
        </p:txBody>
      </p:sp>
      <p:sp>
        <p:nvSpPr>
          <p:cNvPr id="90" name="가로 글상자 89"/>
          <p:cNvSpPr txBox="1"/>
          <p:nvPr/>
        </p:nvSpPr>
        <p:spPr>
          <a:xfrm>
            <a:off x="2362200" y="5574030"/>
            <a:ext cx="7010410" cy="6438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농장주가 체험 프로그램을 등록하고 관리하는 대시보드</a:t>
            </a:r>
            <a:r>
              <a:rPr lang="en-US" altLang="ko-KR"/>
              <a:t>,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ko-KR" altLang="en-US"/>
              <a:t>예약 현황 및 체험자 리뷰 피드백 수집 시스템</a:t>
            </a:r>
          </a:p>
        </p:txBody>
      </p:sp>
      <p:sp>
        <p:nvSpPr>
          <p:cNvPr id="91" name="가로 글상자 90"/>
          <p:cNvSpPr txBox="1"/>
          <p:nvPr/>
        </p:nvSpPr>
        <p:spPr>
          <a:xfrm>
            <a:off x="2362200" y="7290436"/>
            <a:ext cx="7010410" cy="367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농장 봉사자 모집 및 관리 기능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1365</a:t>
            </a:r>
            <a:r>
              <a:rPr lang="ko-KR" altLang="en-US"/>
              <a:t>자원봉사포털 연계 시스템</a:t>
            </a: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6800" y="3543300"/>
            <a:ext cx="975391" cy="4226698"/>
          </a:xfrm>
          <a:prstGeom prst="rect">
            <a:avLst/>
          </a:prstGeom>
        </p:spPr>
      </p:pic>
      <p:sp>
        <p:nvSpPr>
          <p:cNvPr id="93" name="직사각형 23"/>
          <p:cNvSpPr/>
          <p:nvPr/>
        </p:nvSpPr>
        <p:spPr>
          <a:xfrm>
            <a:off x="685800" y="8039100"/>
            <a:ext cx="8991600" cy="1295400"/>
          </a:xfrm>
          <a:prstGeom prst="roundRect">
            <a:avLst>
              <a:gd name="adj" fmla="val 16667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94" name="가로 글상자 93"/>
          <p:cNvSpPr txBox="1"/>
          <p:nvPr/>
        </p:nvSpPr>
        <p:spPr>
          <a:xfrm>
            <a:off x="838200" y="8191500"/>
            <a:ext cx="7696200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>
                <a:solidFill>
                  <a:srgbClr val="15704D"/>
                </a:solidFill>
              </a:rPr>
              <a:t>데이터 기반 운영 지원</a:t>
            </a:r>
          </a:p>
        </p:txBody>
      </p:sp>
      <p:sp>
        <p:nvSpPr>
          <p:cNvPr id="95" name="가로 글상자 94"/>
          <p:cNvSpPr txBox="1"/>
          <p:nvPr/>
        </p:nvSpPr>
        <p:spPr>
          <a:xfrm>
            <a:off x="838200" y="8648700"/>
            <a:ext cx="8610600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리뷰 데이터 분석을 통한 농가의 경영 효율화 지원</a:t>
            </a:r>
            <a:r>
              <a:rPr lang="en-US" altLang="ko-KR"/>
              <a:t>,</a:t>
            </a:r>
            <a:r>
              <a:rPr lang="ko-KR" altLang="en-US"/>
              <a:t> 정확한 농장 위치 파악</a:t>
            </a:r>
            <a:r>
              <a:rPr lang="en-US" altLang="ko-KR"/>
              <a:t>,</a:t>
            </a:r>
            <a:r>
              <a:rPr lang="ko-KR" altLang="en-US"/>
              <a:t> </a:t>
            </a:r>
          </a:p>
          <a:p>
            <a:pPr lvl="0">
              <a:defRPr/>
            </a:pPr>
            <a:r>
              <a:rPr lang="ko-KR" altLang="en-US"/>
              <a:t>핵심 성과 지표</a:t>
            </a:r>
            <a:r>
              <a:rPr lang="en-US" altLang="ko-KR"/>
              <a:t>(KPI)</a:t>
            </a:r>
            <a:r>
              <a:rPr lang="ko-KR" altLang="en-US"/>
              <a:t> 대시보드</a:t>
            </a:r>
          </a:p>
        </p:txBody>
      </p:sp>
      <p:sp>
        <p:nvSpPr>
          <p:cNvPr id="96" name="가로 글상자 95"/>
          <p:cNvSpPr txBox="1"/>
          <p:nvPr/>
        </p:nvSpPr>
        <p:spPr>
          <a:xfrm>
            <a:off x="11281411" y="3411855"/>
            <a:ext cx="4183378" cy="4248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농장주 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-</a:t>
            </a: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 도매 유찰 농작물 등록</a:t>
            </a:r>
          </a:p>
        </p:txBody>
      </p:sp>
      <p:sp>
        <p:nvSpPr>
          <p:cNvPr id="97" name="가로 글상자 96"/>
          <p:cNvSpPr txBox="1"/>
          <p:nvPr/>
        </p:nvSpPr>
        <p:spPr>
          <a:xfrm>
            <a:off x="11277600" y="3785235"/>
            <a:ext cx="5634988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75160"/>
                </a:solidFill>
                <a:latin typeface="맑은 고딕"/>
              </a:rPr>
              <a:t>유찰된 농작물 정보</a:t>
            </a:r>
            <a:r>
              <a:rPr lang="en-US" altLang="ko-KR">
                <a:solidFill>
                  <a:srgbClr val="475160"/>
                </a:solidFill>
                <a:latin typeface="맑은 고딕"/>
              </a:rPr>
              <a:t>,</a:t>
            </a:r>
            <a:r>
              <a:rPr lang="ko-KR" altLang="en-US">
                <a:solidFill>
                  <a:srgbClr val="475160"/>
                </a:solidFill>
                <a:latin typeface="맑은 고딕"/>
              </a:rPr>
              <a:t> 체험 가능 시간</a:t>
            </a:r>
          </a:p>
        </p:txBody>
      </p:sp>
      <p:sp>
        <p:nvSpPr>
          <p:cNvPr id="98" name="타원 97"/>
          <p:cNvSpPr/>
          <p:nvPr/>
        </p:nvSpPr>
        <p:spPr>
          <a:xfrm>
            <a:off x="10515600" y="3390900"/>
            <a:ext cx="685800" cy="685800"/>
          </a:xfrm>
          <a:prstGeom prst="ellipse">
            <a:avLst/>
          </a:prstGeom>
          <a:solidFill>
            <a:srgbClr val="38A169"/>
          </a:solidFill>
          <a:ln>
            <a:solidFill>
              <a:srgbClr val="38A1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1</a:t>
            </a:r>
          </a:p>
        </p:txBody>
      </p:sp>
      <p:sp>
        <p:nvSpPr>
          <p:cNvPr id="99" name="직사각형 23"/>
          <p:cNvSpPr/>
          <p:nvPr/>
        </p:nvSpPr>
        <p:spPr>
          <a:xfrm>
            <a:off x="10287000" y="4610100"/>
            <a:ext cx="7086600" cy="10668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0" name="가로 글상자 99"/>
          <p:cNvSpPr txBox="1"/>
          <p:nvPr/>
        </p:nvSpPr>
        <p:spPr>
          <a:xfrm>
            <a:off x="11281411" y="4783455"/>
            <a:ext cx="4583429" cy="424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체험자 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-</a:t>
            </a: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 지도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/</a:t>
            </a: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달력 기반 체험 예약</a:t>
            </a:r>
          </a:p>
        </p:txBody>
      </p:sp>
      <p:sp>
        <p:nvSpPr>
          <p:cNvPr id="101" name="가로 글상자 100"/>
          <p:cNvSpPr txBox="1"/>
          <p:nvPr/>
        </p:nvSpPr>
        <p:spPr>
          <a:xfrm>
            <a:off x="11277600" y="5156835"/>
            <a:ext cx="5634988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75160"/>
                </a:solidFill>
                <a:latin typeface="맑은 고딕"/>
              </a:rPr>
              <a:t>위치</a:t>
            </a:r>
            <a:r>
              <a:rPr lang="en-US" altLang="ko-KR">
                <a:solidFill>
                  <a:srgbClr val="475160"/>
                </a:solidFill>
                <a:latin typeface="맑은 고딕"/>
              </a:rPr>
              <a:t>,</a:t>
            </a:r>
            <a:r>
              <a:rPr lang="ko-KR" altLang="en-US">
                <a:solidFill>
                  <a:srgbClr val="475160"/>
                </a:solidFill>
                <a:latin typeface="맑은 고딕"/>
              </a:rPr>
              <a:t> 날짜</a:t>
            </a:r>
            <a:r>
              <a:rPr lang="en-US" altLang="ko-KR">
                <a:solidFill>
                  <a:srgbClr val="475160"/>
                </a:solidFill>
                <a:latin typeface="맑은 고딕"/>
              </a:rPr>
              <a:t>,</a:t>
            </a:r>
            <a:r>
              <a:rPr lang="ko-KR" altLang="en-US">
                <a:solidFill>
                  <a:srgbClr val="475160"/>
                </a:solidFill>
                <a:latin typeface="맑은 고딕"/>
              </a:rPr>
              <a:t> 인원 선택</a:t>
            </a:r>
          </a:p>
        </p:txBody>
      </p:sp>
      <p:sp>
        <p:nvSpPr>
          <p:cNvPr id="102" name="타원 101"/>
          <p:cNvSpPr/>
          <p:nvPr/>
        </p:nvSpPr>
        <p:spPr>
          <a:xfrm>
            <a:off x="10515600" y="4762500"/>
            <a:ext cx="685800" cy="685800"/>
          </a:xfrm>
          <a:prstGeom prst="ellipse">
            <a:avLst/>
          </a:prstGeom>
          <a:solidFill>
            <a:srgbClr val="38A169"/>
          </a:solidFill>
          <a:ln>
            <a:solidFill>
              <a:srgbClr val="38A1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2</a:t>
            </a:r>
          </a:p>
        </p:txBody>
      </p:sp>
      <p:sp>
        <p:nvSpPr>
          <p:cNvPr id="103" name="직사각형 23"/>
          <p:cNvSpPr/>
          <p:nvPr/>
        </p:nvSpPr>
        <p:spPr>
          <a:xfrm>
            <a:off x="10287000" y="7505700"/>
            <a:ext cx="7086600" cy="10668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4" name="가로 글상자 103"/>
          <p:cNvSpPr txBox="1"/>
          <p:nvPr/>
        </p:nvSpPr>
        <p:spPr>
          <a:xfrm>
            <a:off x="11281411" y="7679055"/>
            <a:ext cx="3411854" cy="42481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chemeClr val="tx1"/>
                </a:solidFill>
                <a:latin typeface="맑은 고딕"/>
              </a:rPr>
              <a:t>체험 활동 및 데이터 수집</a:t>
            </a:r>
          </a:p>
        </p:txBody>
      </p:sp>
      <p:sp>
        <p:nvSpPr>
          <p:cNvPr id="105" name="가로 글상자 104"/>
          <p:cNvSpPr txBox="1"/>
          <p:nvPr/>
        </p:nvSpPr>
        <p:spPr>
          <a:xfrm>
            <a:off x="11277600" y="8052435"/>
            <a:ext cx="5634988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75160"/>
                </a:solidFill>
                <a:latin typeface="맑은 고딕"/>
              </a:rPr>
              <a:t>후기</a:t>
            </a:r>
            <a:r>
              <a:rPr lang="en-US" altLang="ko-KR">
                <a:solidFill>
                  <a:srgbClr val="475160"/>
                </a:solidFill>
                <a:latin typeface="맑은 고딕"/>
              </a:rPr>
              <a:t>,</a:t>
            </a:r>
            <a:r>
              <a:rPr lang="ko-KR" altLang="en-US">
                <a:solidFill>
                  <a:srgbClr val="475160"/>
                </a:solidFill>
                <a:latin typeface="맑은 고딕"/>
              </a:rPr>
              <a:t> 별점</a:t>
            </a:r>
            <a:r>
              <a:rPr lang="en-US" altLang="ko-KR">
                <a:solidFill>
                  <a:srgbClr val="475160"/>
                </a:solidFill>
                <a:latin typeface="맑은 고딕"/>
              </a:rPr>
              <a:t>,</a:t>
            </a:r>
            <a:r>
              <a:rPr lang="ko-KR" altLang="en-US">
                <a:solidFill>
                  <a:srgbClr val="475160"/>
                </a:solidFill>
                <a:latin typeface="맑은 고딕"/>
              </a:rPr>
              <a:t> 통계 자동 수집 및 분석 제공</a:t>
            </a:r>
          </a:p>
        </p:txBody>
      </p:sp>
      <p:sp>
        <p:nvSpPr>
          <p:cNvPr id="106" name="타원 105"/>
          <p:cNvSpPr/>
          <p:nvPr/>
        </p:nvSpPr>
        <p:spPr>
          <a:xfrm>
            <a:off x="10515600" y="7658100"/>
            <a:ext cx="685800" cy="685800"/>
          </a:xfrm>
          <a:prstGeom prst="ellipse">
            <a:avLst/>
          </a:prstGeom>
          <a:solidFill>
            <a:srgbClr val="38A169"/>
          </a:solidFill>
          <a:ln>
            <a:solidFill>
              <a:srgbClr val="38A1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4</a:t>
            </a:r>
          </a:p>
        </p:txBody>
      </p:sp>
      <p:sp>
        <p:nvSpPr>
          <p:cNvPr id="107" name="직사각형 23"/>
          <p:cNvSpPr/>
          <p:nvPr/>
        </p:nvSpPr>
        <p:spPr>
          <a:xfrm>
            <a:off x="10287000" y="6057900"/>
            <a:ext cx="7086600" cy="10668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8" name="가로 글상자 107"/>
          <p:cNvSpPr txBox="1"/>
          <p:nvPr/>
        </p:nvSpPr>
        <p:spPr>
          <a:xfrm>
            <a:off x="11281411" y="6231255"/>
            <a:ext cx="3621404" cy="41529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봉사자 </a:t>
            </a:r>
            <a:r>
              <a:rPr lang="en-US" altLang="ko-KR" sz="2200" b="1">
                <a:solidFill>
                  <a:schemeClr val="dk1"/>
                </a:solidFill>
                <a:latin typeface="맑은 고딕"/>
              </a:rPr>
              <a:t>-</a:t>
            </a:r>
            <a:r>
              <a:rPr lang="ko-KR" altLang="en-US" sz="2200" b="1">
                <a:solidFill>
                  <a:schemeClr val="dk1"/>
                </a:solidFill>
                <a:latin typeface="맑은 고딕"/>
              </a:rPr>
              <a:t> 매칭 및 활동 지원</a:t>
            </a:r>
          </a:p>
        </p:txBody>
      </p:sp>
      <p:sp>
        <p:nvSpPr>
          <p:cNvPr id="109" name="가로 글상자 108"/>
          <p:cNvSpPr txBox="1"/>
          <p:nvPr/>
        </p:nvSpPr>
        <p:spPr>
          <a:xfrm>
            <a:off x="11277600" y="6604635"/>
            <a:ext cx="5634988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>
                <a:solidFill>
                  <a:srgbClr val="475160"/>
                </a:solidFill>
                <a:latin typeface="맑은 고딕"/>
              </a:rPr>
              <a:t>농장 보조 활동 신청</a:t>
            </a:r>
            <a:r>
              <a:rPr lang="en-US" altLang="ko-KR">
                <a:solidFill>
                  <a:srgbClr val="475160"/>
                </a:solidFill>
                <a:latin typeface="맑은 고딕"/>
              </a:rPr>
              <a:t>,</a:t>
            </a:r>
            <a:r>
              <a:rPr lang="ko-KR" altLang="en-US">
                <a:solidFill>
                  <a:srgbClr val="475160"/>
                </a:solidFill>
                <a:latin typeface="맑은 고딕"/>
              </a:rPr>
              <a:t> 안전교육</a:t>
            </a:r>
            <a:r>
              <a:rPr lang="en-US" altLang="ko-KR">
                <a:solidFill>
                  <a:srgbClr val="475160"/>
                </a:solidFill>
                <a:latin typeface="맑은 고딕"/>
              </a:rPr>
              <a:t>,</a:t>
            </a:r>
            <a:r>
              <a:rPr lang="ko-KR" altLang="en-US">
                <a:solidFill>
                  <a:srgbClr val="475160"/>
                </a:solidFill>
                <a:latin typeface="맑은 고딕"/>
              </a:rPr>
              <a:t> 봉사 인증</a:t>
            </a:r>
          </a:p>
        </p:txBody>
      </p:sp>
      <p:sp>
        <p:nvSpPr>
          <p:cNvPr id="110" name="타원 109"/>
          <p:cNvSpPr/>
          <p:nvPr/>
        </p:nvSpPr>
        <p:spPr>
          <a:xfrm>
            <a:off x="10515600" y="6210300"/>
            <a:ext cx="685800" cy="685800"/>
          </a:xfrm>
          <a:prstGeom prst="ellipse">
            <a:avLst/>
          </a:prstGeom>
          <a:solidFill>
            <a:srgbClr val="38A169"/>
          </a:solidFill>
          <a:ln>
            <a:solidFill>
              <a:srgbClr val="38A169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>
                <a:solidFill>
                  <a:schemeClr val="lt1"/>
                </a:solidFill>
              </a:rPr>
              <a:t>3</a:t>
            </a:r>
          </a:p>
        </p:txBody>
      </p:sp>
      <p:sp>
        <p:nvSpPr>
          <p:cNvPr id="111" name="모서리가 둥근 직사각형 110"/>
          <p:cNvSpPr/>
          <p:nvPr/>
        </p:nvSpPr>
        <p:spPr>
          <a:xfrm>
            <a:off x="12954000" y="8801100"/>
            <a:ext cx="1828800" cy="381000"/>
          </a:xfrm>
          <a:prstGeom prst="roundRect">
            <a:avLst>
              <a:gd name="adj" fmla="val 50000"/>
            </a:avLst>
          </a:prstGeom>
          <a:solidFill>
            <a:srgbClr val="D1FAE5"/>
          </a:solidFill>
          <a:ln>
            <a:solidFill>
              <a:srgbClr val="D1FAE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500" b="1">
                <a:solidFill>
                  <a:srgbClr val="055E45"/>
                </a:solidFill>
                <a:sym typeface="Wingdings"/>
              </a:rPr>
              <a:t>웹 환경에서 지원</a:t>
            </a:r>
          </a:p>
        </p:txBody>
      </p:sp>
      <p:sp>
        <p:nvSpPr>
          <p:cNvPr id="112" name="가로 글상자 111"/>
          <p:cNvSpPr txBox="1"/>
          <p:nvPr/>
        </p:nvSpPr>
        <p:spPr>
          <a:xfrm rot="5437119">
            <a:off x="13610422" y="4256088"/>
            <a:ext cx="382904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rgbClr val="047857"/>
                </a:solidFill>
              </a:rPr>
              <a:t>❯</a:t>
            </a:r>
          </a:p>
        </p:txBody>
      </p:sp>
      <p:sp>
        <p:nvSpPr>
          <p:cNvPr id="113" name="가로 글상자 112"/>
          <p:cNvSpPr txBox="1"/>
          <p:nvPr/>
        </p:nvSpPr>
        <p:spPr>
          <a:xfrm rot="5437119">
            <a:off x="13610421" y="5627689"/>
            <a:ext cx="382904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rgbClr val="047857"/>
                </a:solidFill>
              </a:rPr>
              <a:t>❯</a:t>
            </a:r>
          </a:p>
        </p:txBody>
      </p:sp>
      <p:sp>
        <p:nvSpPr>
          <p:cNvPr id="114" name="가로 글상자 113"/>
          <p:cNvSpPr txBox="1"/>
          <p:nvPr/>
        </p:nvSpPr>
        <p:spPr>
          <a:xfrm rot="5437119">
            <a:off x="13610420" y="7075488"/>
            <a:ext cx="382904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>
                <a:solidFill>
                  <a:srgbClr val="047857"/>
                </a:solidFill>
              </a:rPr>
              <a:t>❯</a:t>
            </a:r>
          </a:p>
        </p:txBody>
      </p:sp>
    </p:spTree>
    <p:extLst>
      <p:ext uri="{BB962C8B-B14F-4D97-AF65-F5344CB8AC3E}">
        <p14:creationId xmlns:p14="http://schemas.microsoft.com/office/powerpoint/2010/main" val="43021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직사각형 23"/>
          <p:cNvSpPr/>
          <p:nvPr/>
        </p:nvSpPr>
        <p:spPr>
          <a:xfrm>
            <a:off x="9829800" y="2324100"/>
            <a:ext cx="8077200" cy="61722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맑은 고딕"/>
            </a:endParaRPr>
          </a:p>
        </p:txBody>
      </p:sp>
      <p:sp>
        <p:nvSpPr>
          <p:cNvPr id="42" name="직사각형 23"/>
          <p:cNvSpPr/>
          <p:nvPr/>
        </p:nvSpPr>
        <p:spPr>
          <a:xfrm>
            <a:off x="685800" y="2324100"/>
            <a:ext cx="8915400" cy="6096000"/>
          </a:xfrm>
          <a:prstGeom prst="roundRect">
            <a:avLst>
              <a:gd name="adj" fmla="val 7552"/>
            </a:avLst>
          </a:prstGeom>
          <a:solidFill>
            <a:srgbClr val="FEFEFE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/>
              <a:t>0</a:t>
            </a:r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F1F1F1"/>
                </a:solidFill>
                <a:latin typeface="Pretendard SemiBold"/>
              </a:rPr>
              <a:t>0</a:t>
            </a:r>
            <a:r>
              <a:rPr lang="en-US" altLang="ko-KR" sz="2200" b="0" i="0" u="none" strike="noStrike">
                <a:solidFill>
                  <a:srgbClr val="F1F1F1"/>
                </a:solidFill>
                <a:latin typeface="Pretendard SemiBold"/>
              </a:rPr>
              <a:t>7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6900" y="1181100"/>
            <a:ext cx="135001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1300"/>
              </a:lnSpc>
              <a:defRPr/>
            </a:pPr>
            <a:r>
              <a:rPr lang="ko-KR" altLang="en-US" sz="6000" b="1" i="0" u="none" strike="noStrike" dirty="0">
                <a:solidFill>
                  <a:schemeClr val="dk1"/>
                </a:solidFill>
                <a:ea typeface="GangwonEduPower"/>
              </a:rPr>
              <a:t>구현 결과 및 사용자 시나리오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  <a:endParaRPr lang="en-US" sz="15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66800" y="2628900"/>
            <a:ext cx="6096000" cy="56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300"/>
              </a:lnSpc>
              <a:defRPr/>
            </a:pPr>
            <a:r>
              <a:rPr lang="ko-KR" altLang="en-US" sz="3500" b="1" i="0" u="none" strike="noStrike">
                <a:solidFill>
                  <a:srgbClr val="15704D"/>
                </a:solidFill>
                <a:latin typeface="맑은 고딕"/>
              </a:rPr>
              <a:t>사용자 여정 시나리오</a:t>
            </a:r>
          </a:p>
        </p:txBody>
      </p:sp>
      <p:sp>
        <p:nvSpPr>
          <p:cNvPr id="37" name="가로 글상자 36"/>
          <p:cNvSpPr txBox="1"/>
          <p:nvPr/>
        </p:nvSpPr>
        <p:spPr>
          <a:xfrm>
            <a:off x="693420" y="7345680"/>
            <a:ext cx="2362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0" name="가로 글상자 39"/>
          <p:cNvSpPr txBox="1"/>
          <p:nvPr/>
        </p:nvSpPr>
        <p:spPr>
          <a:xfrm>
            <a:off x="10058400" y="2628900"/>
            <a:ext cx="5474547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/>
              <a:t>사용자 인터페이스 구현 화면</a:t>
            </a:r>
          </a:p>
        </p:txBody>
      </p:sp>
      <p:sp>
        <p:nvSpPr>
          <p:cNvPr id="76" name="가로 글상자 75"/>
          <p:cNvSpPr txBox="1"/>
          <p:nvPr/>
        </p:nvSpPr>
        <p:spPr>
          <a:xfrm>
            <a:off x="2531755" y="3375660"/>
            <a:ext cx="3411855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 dirty="0">
                <a:latin typeface="맑은 고딕"/>
              </a:rPr>
              <a:t>유찰 농산물 등록 정보</a:t>
            </a:r>
            <a:endParaRPr lang="en-US" altLang="ko-KR" sz="2500" b="1" dirty="0">
              <a:latin typeface="맑은 고딕"/>
            </a:endParaRPr>
          </a:p>
        </p:txBody>
      </p:sp>
      <p:sp>
        <p:nvSpPr>
          <p:cNvPr id="89" name="가로 글상자 88"/>
          <p:cNvSpPr txBox="1"/>
          <p:nvPr/>
        </p:nvSpPr>
        <p:spPr>
          <a:xfrm>
            <a:off x="1600210" y="3848100"/>
            <a:ext cx="7543790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도매 시장에서 유찰된 농작물 정보와 체험 기능 일정을 등록합니다</a:t>
            </a:r>
            <a:r>
              <a:rPr lang="en-US" altLang="ko-KR"/>
              <a:t>.</a:t>
            </a:r>
            <a:r>
              <a:rPr lang="ko-KR" altLang="en-US"/>
              <a:t> 사진과 위치</a:t>
            </a:r>
            <a:r>
              <a:rPr lang="en-US" altLang="ko-KR"/>
              <a:t>,</a:t>
            </a:r>
            <a:r>
              <a:rPr lang="ko-KR" altLang="en-US"/>
              <a:t> 농장 정보를 등록하여 방문자들에게 제공합니다</a:t>
            </a:r>
            <a:r>
              <a:rPr lang="en-US" altLang="ko-KR"/>
              <a:t>.</a:t>
            </a:r>
          </a:p>
        </p:txBody>
      </p:sp>
      <p:sp>
        <p:nvSpPr>
          <p:cNvPr id="103" name="직사각형 23"/>
          <p:cNvSpPr/>
          <p:nvPr/>
        </p:nvSpPr>
        <p:spPr>
          <a:xfrm>
            <a:off x="10058400" y="6972300"/>
            <a:ext cx="7467600" cy="1295400"/>
          </a:xfrm>
          <a:prstGeom prst="roundRect">
            <a:avLst>
              <a:gd name="adj" fmla="val 21574"/>
            </a:avLst>
          </a:prstGeom>
          <a:solidFill>
            <a:srgbClr val="FEFFFE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104" name="가로 글상자 103"/>
          <p:cNvSpPr txBox="1"/>
          <p:nvPr/>
        </p:nvSpPr>
        <p:spPr>
          <a:xfrm>
            <a:off x="10246996" y="7048500"/>
            <a:ext cx="1922144" cy="3886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000" b="1">
                <a:solidFill>
                  <a:schemeClr val="dk1"/>
                </a:solidFill>
                <a:latin typeface="맑은 고딕"/>
              </a:rPr>
              <a:t>주요 구현 기능</a:t>
            </a:r>
          </a:p>
        </p:txBody>
      </p:sp>
      <p:sp>
        <p:nvSpPr>
          <p:cNvPr id="113" name="모서리가 둥근 직사각형 112"/>
          <p:cNvSpPr/>
          <p:nvPr/>
        </p:nvSpPr>
        <p:spPr>
          <a:xfrm>
            <a:off x="1676410" y="3467100"/>
            <a:ext cx="838200" cy="304800"/>
          </a:xfrm>
          <a:prstGeom prst="roundRect">
            <a:avLst>
              <a:gd name="adj" fmla="val 50000"/>
            </a:avLst>
          </a:prstGeom>
          <a:solidFill>
            <a:srgbClr val="C6F6D5"/>
          </a:solidFill>
          <a:ln>
            <a:solidFill>
              <a:srgbClr val="C6F6D5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300" b="1">
                <a:solidFill>
                  <a:srgbClr val="2E6048"/>
                </a:solidFill>
              </a:rPr>
              <a:t>농장주</a:t>
            </a:r>
          </a:p>
        </p:txBody>
      </p:sp>
      <p:sp>
        <p:nvSpPr>
          <p:cNvPr id="115" name="가로 글상자 114"/>
          <p:cNvSpPr txBox="1"/>
          <p:nvPr/>
        </p:nvSpPr>
        <p:spPr>
          <a:xfrm>
            <a:off x="2531755" y="5067300"/>
            <a:ext cx="4150995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지도에서 농장 검색 및 예약</a:t>
            </a:r>
            <a:endParaRPr lang="en-US" altLang="ko-KR" sz="2500" b="1">
              <a:latin typeface="맑은 고딕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1676410" y="5158740"/>
            <a:ext cx="838200" cy="304800"/>
          </a:xfrm>
          <a:prstGeom prst="roundRect">
            <a:avLst>
              <a:gd name="adj" fmla="val 50000"/>
            </a:avLst>
          </a:prstGeom>
          <a:solidFill>
            <a:srgbClr val="BEE3F8"/>
          </a:solidFill>
          <a:ln>
            <a:solidFill>
              <a:srgbClr val="BEE3F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300" b="1">
                <a:solidFill>
                  <a:srgbClr val="345A88"/>
                </a:solidFill>
              </a:rPr>
              <a:t>체험자</a:t>
            </a:r>
          </a:p>
        </p:txBody>
      </p:sp>
      <p:sp>
        <p:nvSpPr>
          <p:cNvPr id="117" name="가로 글상자 116"/>
          <p:cNvSpPr txBox="1"/>
          <p:nvPr/>
        </p:nvSpPr>
        <p:spPr>
          <a:xfrm>
            <a:off x="1600200" y="5524500"/>
            <a:ext cx="7543790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지역별 농장을 지도에서 확인하고</a:t>
            </a:r>
            <a:r>
              <a:rPr lang="en-US" altLang="ko-KR"/>
              <a:t>,</a:t>
            </a:r>
            <a:r>
              <a:rPr lang="ko-KR" altLang="en-US"/>
              <a:t> 날짜와 인원을 선택하여 체험을 예약합니다</a:t>
            </a:r>
            <a:r>
              <a:rPr lang="en-US" altLang="ko-KR"/>
              <a:t>.</a:t>
            </a:r>
            <a:r>
              <a:rPr lang="ko-KR" altLang="en-US"/>
              <a:t> 결제 후 예약 확정과 함께 안내 메세지를 수신합니다</a:t>
            </a:r>
            <a:r>
              <a:rPr lang="en-US" altLang="ko-KR"/>
              <a:t>.</a:t>
            </a:r>
          </a:p>
        </p:txBody>
      </p:sp>
      <p:sp>
        <p:nvSpPr>
          <p:cNvPr id="124" name="가로 글상자 123"/>
          <p:cNvSpPr txBox="1"/>
          <p:nvPr/>
        </p:nvSpPr>
        <p:spPr>
          <a:xfrm>
            <a:off x="2531765" y="6667500"/>
            <a:ext cx="3522335" cy="4724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봉사 활동 신청 및 진행</a:t>
            </a:r>
            <a:endParaRPr lang="en-US" altLang="ko-KR" sz="2500" b="1">
              <a:latin typeface="맑은 고딕"/>
            </a:endParaRPr>
          </a:p>
        </p:txBody>
      </p:sp>
      <p:sp>
        <p:nvSpPr>
          <p:cNvPr id="125" name="모서리가 둥근 직사각형 124"/>
          <p:cNvSpPr/>
          <p:nvPr/>
        </p:nvSpPr>
        <p:spPr>
          <a:xfrm>
            <a:off x="1676420" y="6758940"/>
            <a:ext cx="838200" cy="304800"/>
          </a:xfrm>
          <a:prstGeom prst="roundRect">
            <a:avLst>
              <a:gd name="adj" fmla="val 50000"/>
            </a:avLst>
          </a:prstGeom>
          <a:solidFill>
            <a:srgbClr val="FEEBC8"/>
          </a:solidFill>
          <a:ln>
            <a:solidFill>
              <a:srgbClr val="FEEBC8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1300" b="1">
                <a:solidFill>
                  <a:srgbClr val="9F674D"/>
                </a:solidFill>
              </a:rPr>
              <a:t>봉사자</a:t>
            </a:r>
          </a:p>
        </p:txBody>
      </p:sp>
      <p:sp>
        <p:nvSpPr>
          <p:cNvPr id="126" name="가로 글상자 125"/>
          <p:cNvSpPr txBox="1"/>
          <p:nvPr/>
        </p:nvSpPr>
        <p:spPr>
          <a:xfrm>
            <a:off x="1600209" y="7124700"/>
            <a:ext cx="7543791" cy="6362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/>
              <a:t>봉사자는 가능한 시간에 농장 지원 봉사를 신청합니다</a:t>
            </a:r>
            <a:r>
              <a:rPr lang="en-US" altLang="ko-KR"/>
              <a:t>.</a:t>
            </a:r>
            <a:r>
              <a:rPr lang="ko-KR" altLang="en-US"/>
              <a:t> 활동 후 봉사 시간을 인증받고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1365</a:t>
            </a:r>
            <a:r>
              <a:rPr lang="ko-KR" altLang="en-US"/>
              <a:t>포털과 연동하여 공식 봉사 시간으로 등록합니다</a:t>
            </a:r>
            <a:r>
              <a:rPr lang="en-US" altLang="ko-KR"/>
              <a:t>.</a:t>
            </a:r>
            <a:r>
              <a:rPr lang="ko-KR" altLang="en-US"/>
              <a:t> </a:t>
            </a:r>
            <a:endParaRPr lang="en-US" altLang="ko-KR"/>
          </a:p>
        </p:txBody>
      </p:sp>
      <p:pic>
        <p:nvPicPr>
          <p:cNvPr id="127" name="그림 12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5842" y="3467100"/>
            <a:ext cx="205757" cy="1028789"/>
          </a:xfrm>
          <a:prstGeom prst="rect">
            <a:avLst/>
          </a:prstGeom>
        </p:spPr>
      </p:pic>
      <p:pic>
        <p:nvPicPr>
          <p:cNvPr id="128" name="그림 127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5842" y="5105311"/>
            <a:ext cx="205757" cy="1028789"/>
          </a:xfrm>
          <a:prstGeom prst="rect">
            <a:avLst/>
          </a:prstGeom>
        </p:spPr>
      </p:pic>
      <p:pic>
        <p:nvPicPr>
          <p:cNvPr id="129" name="그림 128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165842" y="6743700"/>
            <a:ext cx="205757" cy="1028789"/>
          </a:xfrm>
          <a:prstGeom prst="rect">
            <a:avLst/>
          </a:prstGeom>
        </p:spPr>
      </p:pic>
      <p:pic>
        <p:nvPicPr>
          <p:cNvPr id="130" name="그림 129"/>
          <p:cNvPicPr>
            <a:picLocks noChangeAspect="1"/>
          </p:cNvPicPr>
          <p:nvPr/>
        </p:nvPicPr>
        <p:blipFill rotWithShape="1">
          <a:blip r:embed="rId6"/>
          <a:srcRect r="87840" b="52700"/>
          <a:stretch>
            <a:fillRect/>
          </a:stretch>
        </p:blipFill>
        <p:spPr>
          <a:xfrm>
            <a:off x="10210800" y="7425267"/>
            <a:ext cx="396240" cy="385233"/>
          </a:xfrm>
          <a:prstGeom prst="rect">
            <a:avLst/>
          </a:prstGeom>
        </p:spPr>
      </p:pic>
      <p:pic>
        <p:nvPicPr>
          <p:cNvPr id="131" name="그림 130"/>
          <p:cNvPicPr>
            <a:picLocks noChangeAspect="1"/>
          </p:cNvPicPr>
          <p:nvPr/>
        </p:nvPicPr>
        <p:blipFill rotWithShape="1">
          <a:blip r:embed="rId6"/>
          <a:srcRect t="54050" r="88180"/>
          <a:stretch>
            <a:fillRect/>
          </a:stretch>
        </p:blipFill>
        <p:spPr>
          <a:xfrm>
            <a:off x="10226040" y="7821386"/>
            <a:ext cx="381000" cy="370114"/>
          </a:xfrm>
          <a:prstGeom prst="rect">
            <a:avLst/>
          </a:prstGeom>
        </p:spPr>
      </p:pic>
      <p:sp>
        <p:nvSpPr>
          <p:cNvPr id="132" name="가로 글상자 131"/>
          <p:cNvSpPr txBox="1"/>
          <p:nvPr/>
        </p:nvSpPr>
        <p:spPr>
          <a:xfrm>
            <a:off x="10534650" y="7471412"/>
            <a:ext cx="2053590" cy="339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</a:rPr>
              <a:t>지도 기반 농장 검색</a:t>
            </a:r>
            <a:endParaRPr lang="en-US" altLang="ko-KR" sz="1600">
              <a:latin typeface="맑은 고딕"/>
            </a:endParaRPr>
          </a:p>
        </p:txBody>
      </p:sp>
      <p:sp>
        <p:nvSpPr>
          <p:cNvPr id="133" name="가로 글상자 132"/>
          <p:cNvSpPr txBox="1"/>
          <p:nvPr/>
        </p:nvSpPr>
        <p:spPr>
          <a:xfrm>
            <a:off x="10530840" y="7852412"/>
            <a:ext cx="2270760" cy="337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</a:rPr>
              <a:t>시각적 경영 분석 도구</a:t>
            </a:r>
          </a:p>
        </p:txBody>
      </p:sp>
      <p:pic>
        <p:nvPicPr>
          <p:cNvPr id="135" name="그림 134"/>
          <p:cNvPicPr>
            <a:picLocks noChangeAspect="1"/>
          </p:cNvPicPr>
          <p:nvPr/>
        </p:nvPicPr>
        <p:blipFill rotWithShape="1">
          <a:blip r:embed="rId6"/>
          <a:srcRect l="43950" r="41990" b="49220"/>
          <a:stretch>
            <a:fillRect/>
          </a:stretch>
        </p:blipFill>
        <p:spPr>
          <a:xfrm>
            <a:off x="12805410" y="7429500"/>
            <a:ext cx="422030" cy="380999"/>
          </a:xfrm>
          <a:prstGeom prst="rect">
            <a:avLst/>
          </a:prstGeom>
        </p:spPr>
      </p:pic>
      <p:pic>
        <p:nvPicPr>
          <p:cNvPr id="136" name="그림 135"/>
          <p:cNvPicPr>
            <a:picLocks noChangeAspect="1"/>
          </p:cNvPicPr>
          <p:nvPr/>
        </p:nvPicPr>
        <p:blipFill rotWithShape="1">
          <a:blip r:embed="rId6"/>
          <a:srcRect l="44920" t="54690" r="42380"/>
          <a:stretch>
            <a:fillRect/>
          </a:stretch>
        </p:blipFill>
        <p:spPr>
          <a:xfrm>
            <a:off x="12805410" y="7810500"/>
            <a:ext cx="457200" cy="407963"/>
          </a:xfrm>
          <a:prstGeom prst="rect">
            <a:avLst/>
          </a:prstGeom>
        </p:spPr>
      </p:pic>
      <p:pic>
        <p:nvPicPr>
          <p:cNvPr id="137" name="그림 136"/>
          <p:cNvPicPr>
            <a:picLocks noChangeAspect="1"/>
          </p:cNvPicPr>
          <p:nvPr/>
        </p:nvPicPr>
        <p:blipFill rotWithShape="1">
          <a:blip r:embed="rId6"/>
          <a:srcRect l="71290" r="11130" b="46870"/>
          <a:stretch>
            <a:fillRect/>
          </a:stretch>
        </p:blipFill>
        <p:spPr>
          <a:xfrm>
            <a:off x="15284824" y="7429500"/>
            <a:ext cx="564776" cy="426720"/>
          </a:xfrm>
          <a:prstGeom prst="rect">
            <a:avLst/>
          </a:prstGeom>
        </p:spPr>
      </p:pic>
      <p:pic>
        <p:nvPicPr>
          <p:cNvPr id="138" name="그림 137"/>
          <p:cNvPicPr>
            <a:picLocks noChangeAspect="1"/>
          </p:cNvPicPr>
          <p:nvPr/>
        </p:nvPicPr>
        <p:blipFill rotWithShape="1">
          <a:blip r:embed="rId6"/>
          <a:srcRect l="72460" t="53910" r="11910" b="-780"/>
          <a:stretch>
            <a:fillRect/>
          </a:stretch>
        </p:blipFill>
        <p:spPr>
          <a:xfrm>
            <a:off x="15341600" y="7810500"/>
            <a:ext cx="508000" cy="381000"/>
          </a:xfrm>
          <a:prstGeom prst="rect">
            <a:avLst/>
          </a:prstGeom>
        </p:spPr>
      </p:pic>
      <p:sp>
        <p:nvSpPr>
          <p:cNvPr id="139" name="가로 글상자 138"/>
          <p:cNvSpPr txBox="1"/>
          <p:nvPr/>
        </p:nvSpPr>
        <p:spPr>
          <a:xfrm>
            <a:off x="13190220" y="7471412"/>
            <a:ext cx="1988820" cy="339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</a:rPr>
              <a:t>실시간 예약 시스템</a:t>
            </a:r>
          </a:p>
        </p:txBody>
      </p:sp>
      <p:sp>
        <p:nvSpPr>
          <p:cNvPr id="140" name="가로 글상자 139"/>
          <p:cNvSpPr txBox="1"/>
          <p:nvPr/>
        </p:nvSpPr>
        <p:spPr>
          <a:xfrm>
            <a:off x="13186410" y="7852412"/>
            <a:ext cx="2059305" cy="33908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</a:rPr>
              <a:t>리뷰 및 평점 시스템</a:t>
            </a:r>
          </a:p>
        </p:txBody>
      </p:sp>
      <p:sp>
        <p:nvSpPr>
          <p:cNvPr id="141" name="가로 글상자 140"/>
          <p:cNvSpPr txBox="1"/>
          <p:nvPr/>
        </p:nvSpPr>
        <p:spPr>
          <a:xfrm>
            <a:off x="15733395" y="7471412"/>
            <a:ext cx="1983104" cy="33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600">
                <a:latin typeface="맑은 고딕"/>
              </a:rPr>
              <a:t>농장</a:t>
            </a:r>
            <a:r>
              <a:rPr lang="en-US" altLang="ko-KR" sz="1600">
                <a:latin typeface="맑은 고딕"/>
              </a:rPr>
              <a:t>-</a:t>
            </a:r>
            <a:r>
              <a:rPr lang="ko-KR" altLang="en-US" sz="1600">
                <a:latin typeface="맑은 고딕"/>
              </a:rPr>
              <a:t>봉사자 매칭</a:t>
            </a:r>
          </a:p>
        </p:txBody>
      </p:sp>
      <p:sp>
        <p:nvSpPr>
          <p:cNvPr id="142" name="가로 글상자 141"/>
          <p:cNvSpPr txBox="1"/>
          <p:nvPr/>
        </p:nvSpPr>
        <p:spPr>
          <a:xfrm>
            <a:off x="15729585" y="7852412"/>
            <a:ext cx="2177416" cy="339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>
                <a:latin typeface="맑은 고딕"/>
              </a:rPr>
              <a:t>1365</a:t>
            </a:r>
            <a:r>
              <a:rPr lang="ko-KR" altLang="en-US" sz="1600">
                <a:latin typeface="맑은 고딕"/>
              </a:rPr>
              <a:t>포털 연동</a:t>
            </a:r>
          </a:p>
        </p:txBody>
      </p:sp>
      <p:sp>
        <p:nvSpPr>
          <p:cNvPr id="143" name="가로 글상자 142"/>
          <p:cNvSpPr txBox="1"/>
          <p:nvPr/>
        </p:nvSpPr>
        <p:spPr>
          <a:xfrm>
            <a:off x="11734800" y="4457700"/>
            <a:ext cx="243840" cy="3600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endParaRPr lang="ko-KR" altLang="en-US"/>
          </a:p>
        </p:txBody>
      </p:sp>
      <p:pic>
        <p:nvPicPr>
          <p:cNvPr id="144" name="그림 143"/>
          <p:cNvPicPr>
            <a:picLocks noChangeAspect="1"/>
          </p:cNvPicPr>
          <p:nvPr/>
        </p:nvPicPr>
        <p:blipFill rotWithShape="1">
          <a:blip r:embed="rId7"/>
          <a:srcRect r="910"/>
          <a:stretch>
            <a:fillRect/>
          </a:stretch>
        </p:blipFill>
        <p:spPr>
          <a:xfrm>
            <a:off x="9906000" y="3135618"/>
            <a:ext cx="7924800" cy="3684281"/>
          </a:xfrm>
          <a:prstGeom prst="rect">
            <a:avLst/>
          </a:prstGeom>
          <a:ln w="12700">
            <a:solidFill>
              <a:srgbClr val="15704D"/>
            </a:solidFill>
          </a:ln>
        </p:spPr>
      </p:pic>
    </p:spTree>
    <p:extLst>
      <p:ext uri="{BB962C8B-B14F-4D97-AF65-F5344CB8AC3E}">
        <p14:creationId xmlns:p14="http://schemas.microsoft.com/office/powerpoint/2010/main" val="418975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직사각형 23"/>
          <p:cNvSpPr/>
          <p:nvPr/>
        </p:nvSpPr>
        <p:spPr>
          <a:xfrm>
            <a:off x="685800" y="2324100"/>
            <a:ext cx="8915400" cy="3886200"/>
          </a:xfrm>
          <a:prstGeom prst="roundRect">
            <a:avLst>
              <a:gd name="adj" fmla="val 7552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41" name="직사각형 23"/>
          <p:cNvSpPr/>
          <p:nvPr/>
        </p:nvSpPr>
        <p:spPr>
          <a:xfrm>
            <a:off x="9829800" y="2324100"/>
            <a:ext cx="8077200" cy="6096000"/>
          </a:xfrm>
          <a:prstGeom prst="roundRect">
            <a:avLst>
              <a:gd name="adj" fmla="val 7316"/>
            </a:avLst>
          </a:prstGeom>
          <a:solidFill>
            <a:srgbClr val="FCFCFC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-139700" y="9423400"/>
            <a:ext cx="18580100" cy="8636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-139700" y="838200"/>
            <a:ext cx="18580100" cy="127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14084300" y="96393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sz="2200" b="0" i="0" u="none" strike="noStrike">
                <a:solidFill>
                  <a:srgbClr val="F1F1F1"/>
                </a:solidFill>
                <a:latin typeface="Pretendard SemiBold"/>
              </a:rPr>
              <a:t>0</a:t>
            </a:r>
            <a:r>
              <a:rPr lang="en-US" altLang="ko-KR" sz="2200" b="0" i="0" u="none" strike="noStrike">
                <a:solidFill>
                  <a:srgbClr val="F1F1F1"/>
                </a:solidFill>
                <a:latin typeface="Pretendard SemiBold"/>
              </a:rPr>
              <a:t>8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96900" y="1181100"/>
            <a:ext cx="16090900" cy="1066800"/>
          </a:xfrm>
          <a:prstGeom prst="rect">
            <a:avLst/>
          </a:prstGeom>
        </p:spPr>
        <p:txBody>
          <a:bodyPr lIns="0" tIns="0" rIns="0" bIns="0" anchor="t"/>
          <a:lstStyle/>
          <a:p>
            <a:pPr lvl="0">
              <a:lnSpc>
                <a:spcPct val="91300"/>
              </a:lnSpc>
              <a:defRPr/>
            </a:pPr>
            <a:r>
              <a:rPr lang="ko-KR" altLang="en-US" sz="6000" b="1" i="0" u="none" strike="noStrike">
                <a:solidFill>
                  <a:schemeClr val="dk1"/>
                </a:solidFill>
                <a:ea typeface="GangwonEduPower"/>
              </a:rPr>
              <a:t>FarmLink를 통한 지속가능한 가치 창출 모델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112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l">
              <a:lnSpc>
                <a:spcPct val="99600"/>
              </a:lnSpc>
              <a:defRPr/>
            </a:pPr>
            <a:endParaRPr lang="en-US" sz="22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4084300" y="254000"/>
            <a:ext cx="3441700" cy="393700"/>
          </a:xfrm>
          <a:prstGeom prst="rect">
            <a:avLst/>
          </a:prstGeom>
        </p:spPr>
        <p:txBody>
          <a:bodyPr lIns="0" tIns="0" rIns="0" bIns="0" anchor="ctr"/>
          <a:lstStyle/>
          <a:p>
            <a:pPr lvl="0" algn="r">
              <a:lnSpc>
                <a:spcPct val="99600"/>
              </a:lnSpc>
              <a:defRPr/>
            </a:pP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FarmLink Project </a:t>
            </a:r>
            <a:r>
              <a:rPr lang="en-US" altLang="ko-KR" sz="1500" b="0" i="0" u="none" strike="noStrike">
                <a:solidFill>
                  <a:srgbClr val="15704D"/>
                </a:solidFill>
                <a:latin typeface="Pretendard SemiBold"/>
              </a:rPr>
              <a:t>●</a:t>
            </a:r>
            <a:r>
              <a:rPr lang="en-US" altLang="ko-KR" sz="1500" b="0" i="0" u="none" strike="noStrike">
                <a:solidFill>
                  <a:srgbClr val="808080"/>
                </a:solidFill>
                <a:latin typeface="Pretendard SemiBold"/>
              </a:rPr>
              <a:t> </a:t>
            </a:r>
            <a:endParaRPr lang="en-US" sz="1500" b="0" i="0" u="none" strike="noStrike">
              <a:solidFill>
                <a:srgbClr val="15704D"/>
              </a:solidFill>
              <a:latin typeface="Pretendard SemiBold"/>
            </a:endParaRPr>
          </a:p>
        </p:txBody>
      </p:sp>
      <p:sp>
        <p:nvSpPr>
          <p:cNvPr id="24" name="가로 글상자 23"/>
          <p:cNvSpPr txBox="1"/>
          <p:nvPr/>
        </p:nvSpPr>
        <p:spPr>
          <a:xfrm>
            <a:off x="1066800" y="2628900"/>
            <a:ext cx="6096000" cy="5695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1300"/>
              </a:lnSpc>
              <a:defRPr/>
            </a:pPr>
            <a:r>
              <a:rPr lang="ko-KR" altLang="en-US" sz="3500" b="1" i="0" u="none" strike="noStrike">
                <a:solidFill>
                  <a:srgbClr val="15704D"/>
                </a:solidFill>
                <a:latin typeface="맑은 고딕"/>
              </a:rPr>
              <a:t>농촌 경제와 지역사회 활성화</a:t>
            </a:r>
          </a:p>
        </p:txBody>
      </p:sp>
      <p:sp>
        <p:nvSpPr>
          <p:cNvPr id="26" name="가로 글상자 25"/>
          <p:cNvSpPr txBox="1"/>
          <p:nvPr/>
        </p:nvSpPr>
        <p:spPr>
          <a:xfrm>
            <a:off x="1066800" y="3390900"/>
            <a:ext cx="845820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>
                <a:latin typeface="Wingdings"/>
                <a:ea typeface="Wingdings"/>
                <a:cs typeface="Wingdings"/>
                <a:sym typeface="Wingdings"/>
              </a:rPr>
              <a:t></a:t>
            </a:r>
            <a:r>
              <a:rPr lang="ko-KR" altLang="en-US" sz="2000">
                <a:latin typeface="맑은 고딕"/>
              </a:rPr>
              <a:t> 농가 소득 증대 </a:t>
            </a:r>
            <a:r>
              <a:rPr lang="en-US" altLang="ko-KR" sz="2000">
                <a:latin typeface="맑은 고딕"/>
              </a:rPr>
              <a:t>:</a:t>
            </a:r>
            <a:r>
              <a:rPr lang="ko-KR" altLang="en-US" sz="2000">
                <a:latin typeface="맑은 고딕"/>
              </a:rPr>
              <a:t> 중간 유통 마진 절감으로 생산자 수익 최대 </a:t>
            </a:r>
            <a:r>
              <a:rPr lang="en-US" altLang="ko-KR" sz="2000">
                <a:latin typeface="맑은 고딕"/>
              </a:rPr>
              <a:t>35%</a:t>
            </a:r>
            <a:r>
              <a:rPr lang="ko-KR" altLang="en-US" sz="2000">
                <a:latin typeface="맑은 고딕"/>
              </a:rPr>
              <a:t> 증가</a:t>
            </a:r>
          </a:p>
        </p:txBody>
      </p:sp>
      <p:sp>
        <p:nvSpPr>
          <p:cNvPr id="33" name="직사각형 23"/>
          <p:cNvSpPr/>
          <p:nvPr/>
        </p:nvSpPr>
        <p:spPr>
          <a:xfrm>
            <a:off x="685800" y="6438900"/>
            <a:ext cx="8991600" cy="16764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34" name="가로 글상자 33"/>
          <p:cNvSpPr txBox="1"/>
          <p:nvPr/>
        </p:nvSpPr>
        <p:spPr>
          <a:xfrm>
            <a:off x="1752600" y="6783705"/>
            <a:ext cx="9144000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500" b="1">
                <a:latin typeface="맑은 고딕"/>
              </a:rPr>
              <a:t>사회적 가치 창출</a:t>
            </a:r>
          </a:p>
        </p:txBody>
      </p:sp>
      <p:sp>
        <p:nvSpPr>
          <p:cNvPr id="36" name="가로 글상자 35"/>
          <p:cNvSpPr txBox="1"/>
          <p:nvPr/>
        </p:nvSpPr>
        <p:spPr>
          <a:xfrm>
            <a:off x="1752600" y="7353300"/>
            <a:ext cx="9144000" cy="3886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000">
                <a:latin typeface="맑은 고딕"/>
              </a:rPr>
              <a:t>교육적 체험 기회 제공과 </a:t>
            </a:r>
            <a:r>
              <a:rPr lang="en-US" altLang="ko-KR" sz="2000">
                <a:latin typeface="맑은 고딕"/>
              </a:rPr>
              <a:t>1365</a:t>
            </a:r>
            <a:r>
              <a:rPr lang="ko-KR" altLang="en-US" sz="2000">
                <a:latin typeface="맑은 고딕"/>
              </a:rPr>
              <a:t> 연계 봉사활동으로 공익적 가치 실현</a:t>
            </a:r>
          </a:p>
        </p:txBody>
      </p:sp>
      <p:sp>
        <p:nvSpPr>
          <p:cNvPr id="37" name="가로 글상자 36"/>
          <p:cNvSpPr txBox="1"/>
          <p:nvPr/>
        </p:nvSpPr>
        <p:spPr>
          <a:xfrm>
            <a:off x="693420" y="7345680"/>
            <a:ext cx="236220" cy="367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endParaRPr lang="en-US" altLang="ko-KR"/>
          </a:p>
        </p:txBody>
      </p:sp>
      <p:sp>
        <p:nvSpPr>
          <p:cNvPr id="40" name="가로 글상자 39"/>
          <p:cNvSpPr txBox="1"/>
          <p:nvPr/>
        </p:nvSpPr>
        <p:spPr>
          <a:xfrm>
            <a:off x="10134600" y="2628900"/>
            <a:ext cx="5474547" cy="472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500" b="1"/>
              <a:t>FarmLink</a:t>
            </a:r>
            <a:r>
              <a:rPr lang="ko-KR" altLang="en-US" sz="2500" b="1"/>
              <a:t> 도입 후 기대효과</a:t>
            </a:r>
          </a:p>
        </p:txBody>
      </p:sp>
      <p:sp>
        <p:nvSpPr>
          <p:cNvPr id="43" name="가로 글상자 42"/>
          <p:cNvSpPr txBox="1"/>
          <p:nvPr/>
        </p:nvSpPr>
        <p:spPr>
          <a:xfrm>
            <a:off x="1066800" y="4000500"/>
            <a:ext cx="83058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>
                <a:latin typeface="Wingdings"/>
                <a:ea typeface="Wingdings"/>
                <a:cs typeface="Wingdings"/>
                <a:sym typeface="Wingdings"/>
              </a:rPr>
              <a:t></a:t>
            </a:r>
            <a:r>
              <a:rPr lang="ko-KR" altLang="en-US" sz="2000">
                <a:latin typeface="맑은 고딕"/>
              </a:rPr>
              <a:t> 지역 경제 활성화 </a:t>
            </a:r>
            <a:r>
              <a:rPr lang="en-US" altLang="ko-KR" sz="2000">
                <a:latin typeface="맑은 고딕"/>
              </a:rPr>
              <a:t>:</a:t>
            </a:r>
            <a:r>
              <a:rPr lang="ko-KR" altLang="en-US" sz="2000">
                <a:latin typeface="맑은 고딕"/>
              </a:rPr>
              <a:t> 방문객 증가로 인한 지역 상권 매출 상승</a:t>
            </a:r>
          </a:p>
        </p:txBody>
      </p:sp>
      <p:sp>
        <p:nvSpPr>
          <p:cNvPr id="44" name="가로 글상자 43"/>
          <p:cNvSpPr txBox="1"/>
          <p:nvPr/>
        </p:nvSpPr>
        <p:spPr>
          <a:xfrm>
            <a:off x="1066800" y="4610100"/>
            <a:ext cx="83058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>
                <a:latin typeface="Wingdings"/>
                <a:ea typeface="Wingdings"/>
                <a:cs typeface="Wingdings"/>
                <a:sym typeface="Wingdings"/>
              </a:rPr>
              <a:t></a:t>
            </a:r>
            <a:r>
              <a:rPr lang="ko-KR" altLang="en-US" sz="2000">
                <a:latin typeface="맑은 고딕"/>
              </a:rPr>
              <a:t> 도시와 농촌 교류 확대 </a:t>
            </a:r>
            <a:r>
              <a:rPr lang="en-US" altLang="ko-KR" sz="2000">
                <a:latin typeface="맑은 고딕"/>
              </a:rPr>
              <a:t>:</a:t>
            </a:r>
            <a:r>
              <a:rPr lang="ko-KR" altLang="en-US" sz="2000">
                <a:latin typeface="맑은 고딕"/>
              </a:rPr>
              <a:t> 농촌 체험을 통한 상생 관계 구축</a:t>
            </a:r>
          </a:p>
        </p:txBody>
      </p:sp>
      <p:sp>
        <p:nvSpPr>
          <p:cNvPr id="45" name="가로 글상자 44"/>
          <p:cNvSpPr txBox="1"/>
          <p:nvPr/>
        </p:nvSpPr>
        <p:spPr>
          <a:xfrm>
            <a:off x="1066800" y="5219700"/>
            <a:ext cx="8305800" cy="3962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99600"/>
              </a:lnSpc>
              <a:defRPr/>
            </a:pPr>
            <a:r>
              <a:rPr lang="en-US" altLang="ko-KR" sz="2000">
                <a:latin typeface="Wingdings"/>
                <a:ea typeface="Wingdings"/>
                <a:cs typeface="Wingdings"/>
                <a:sym typeface="Wingdings"/>
              </a:rPr>
              <a:t></a:t>
            </a:r>
            <a:r>
              <a:rPr lang="ko-KR" altLang="en-US" sz="2000">
                <a:latin typeface="맑은 고딕"/>
              </a:rPr>
              <a:t> 유찰 농산물 가치화 </a:t>
            </a:r>
            <a:r>
              <a:rPr lang="en-US" altLang="ko-KR" sz="2000">
                <a:latin typeface="맑은 고딕"/>
              </a:rPr>
              <a:t>:</a:t>
            </a:r>
            <a:r>
              <a:rPr lang="ko-KR" altLang="en-US" sz="2000">
                <a:latin typeface="맑은 고딕"/>
              </a:rPr>
              <a:t> 폐기 대신 자원으로 활용</a:t>
            </a:r>
          </a:p>
        </p:txBody>
      </p:sp>
      <p:pic>
        <p:nvPicPr>
          <p:cNvPr id="46" name="그림 4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914400" y="6896100"/>
            <a:ext cx="787190" cy="739191"/>
          </a:xfrm>
          <a:prstGeom prst="rect">
            <a:avLst/>
          </a:prstGeom>
        </p:spPr>
      </p:pic>
      <p:sp>
        <p:nvSpPr>
          <p:cNvPr id="47" name="직사각형 23"/>
          <p:cNvSpPr/>
          <p:nvPr/>
        </p:nvSpPr>
        <p:spPr>
          <a:xfrm>
            <a:off x="9982200" y="6743700"/>
            <a:ext cx="2438400" cy="15240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2" name="직사각형 23"/>
          <p:cNvSpPr/>
          <p:nvPr/>
        </p:nvSpPr>
        <p:spPr>
          <a:xfrm>
            <a:off x="15316200" y="6743700"/>
            <a:ext cx="2438400" cy="15240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sp>
        <p:nvSpPr>
          <p:cNvPr id="53" name="직사각형 23"/>
          <p:cNvSpPr/>
          <p:nvPr/>
        </p:nvSpPr>
        <p:spPr>
          <a:xfrm>
            <a:off x="12649200" y="6743700"/>
            <a:ext cx="2438400" cy="1524000"/>
          </a:xfrm>
          <a:prstGeom prst="roundRect">
            <a:avLst>
              <a:gd name="adj" fmla="val 10416"/>
            </a:avLst>
          </a:prstGeom>
          <a:solidFill>
            <a:srgbClr val="F0FFF4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/>
          </a:p>
        </p:txBody>
      </p:sp>
      <p:graphicFrame>
        <p:nvGraphicFramePr>
          <p:cNvPr id="54" name="차트 53"/>
          <p:cNvGraphicFramePr/>
          <p:nvPr>
            <p:extLst>
              <p:ext uri="{D42A27DB-BD31-4B8C-83A1-F6EECF244321}">
                <p14:modId xmlns:p14="http://schemas.microsoft.com/office/powerpoint/2010/main" val="2487000482"/>
              </p:ext>
            </p:extLst>
          </p:nvPr>
        </p:nvGraphicFramePr>
        <p:xfrm>
          <a:off x="10210800" y="3009900"/>
          <a:ext cx="7391400" cy="38481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10896600" y="6896100"/>
            <a:ext cx="663102" cy="546768"/>
          </a:xfrm>
          <a:prstGeom prst="rect">
            <a:avLst/>
          </a:prstGeom>
        </p:spPr>
      </p:pic>
      <p:pic>
        <p:nvPicPr>
          <p:cNvPr id="56" name="그림 55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13571961" y="6891850"/>
            <a:ext cx="677439" cy="537650"/>
          </a:xfrm>
          <a:prstGeom prst="rect">
            <a:avLst/>
          </a:prstGeom>
        </p:spPr>
      </p:pic>
      <p:pic>
        <p:nvPicPr>
          <p:cNvPr id="57" name="그림 56"/>
          <p:cNvPicPr>
            <a:picLocks noChangeAspect="1"/>
          </p:cNvPicPr>
          <p:nvPr/>
        </p:nvPicPr>
        <p:blipFill rotWithShape="1">
          <a:blip r:embed="rId8"/>
          <a:stretch>
            <a:fillRect/>
          </a:stretch>
        </p:blipFill>
        <p:spPr>
          <a:xfrm>
            <a:off x="16306800" y="6878516"/>
            <a:ext cx="533400" cy="482111"/>
          </a:xfrm>
          <a:prstGeom prst="rect">
            <a:avLst/>
          </a:prstGeom>
        </p:spPr>
      </p:pic>
      <p:sp>
        <p:nvSpPr>
          <p:cNvPr id="58" name="가로 글상자 57"/>
          <p:cNvSpPr txBox="1"/>
          <p:nvPr/>
        </p:nvSpPr>
        <p:spPr>
          <a:xfrm>
            <a:off x="10443210" y="7505700"/>
            <a:ext cx="1525905" cy="6648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 b="1" dirty="0">
                <a:solidFill>
                  <a:srgbClr val="596471"/>
                </a:solidFill>
              </a:rPr>
              <a:t>농가 수익 증가</a:t>
            </a:r>
            <a:endParaRPr lang="ko-KR" altLang="en-US" sz="1600" b="1" dirty="0"/>
          </a:p>
          <a:p>
            <a:pPr lvl="0" algn="ctr">
              <a:defRPr/>
            </a:pPr>
            <a:r>
              <a:rPr lang="en-US" altLang="ko-KR" sz="2200" b="1" dirty="0">
                <a:solidFill>
                  <a:srgbClr val="037857"/>
                </a:solidFill>
              </a:rPr>
              <a:t>30%</a:t>
            </a:r>
          </a:p>
        </p:txBody>
      </p:sp>
      <p:sp>
        <p:nvSpPr>
          <p:cNvPr id="59" name="가로 글상자 58"/>
          <p:cNvSpPr txBox="1"/>
          <p:nvPr/>
        </p:nvSpPr>
        <p:spPr>
          <a:xfrm>
            <a:off x="13091160" y="7498080"/>
            <a:ext cx="1602105" cy="672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 b="1">
                <a:solidFill>
                  <a:srgbClr val="596471"/>
                </a:solidFill>
              </a:rPr>
              <a:t>농촌 방문객</a:t>
            </a:r>
            <a:endParaRPr lang="ko-KR" altLang="en-US"/>
          </a:p>
          <a:p>
            <a:pPr lvl="0" algn="ctr">
              <a:defRPr/>
            </a:pPr>
            <a:r>
              <a:rPr lang="ko-KR" altLang="en-US" sz="2200" b="1">
                <a:solidFill>
                  <a:srgbClr val="037857"/>
                </a:solidFill>
              </a:rPr>
              <a:t>연 약 </a:t>
            </a:r>
            <a:r>
              <a:rPr lang="en-US" altLang="ko-KR" sz="2200" b="1">
                <a:solidFill>
                  <a:srgbClr val="037857"/>
                </a:solidFill>
              </a:rPr>
              <a:t>3</a:t>
            </a:r>
            <a:r>
              <a:rPr lang="ko-KR" altLang="en-US" sz="2200" b="1">
                <a:solidFill>
                  <a:srgbClr val="037857"/>
                </a:solidFill>
              </a:rPr>
              <a:t>만명</a:t>
            </a:r>
          </a:p>
        </p:txBody>
      </p:sp>
      <p:sp>
        <p:nvSpPr>
          <p:cNvPr id="60" name="가로 글상자 59"/>
          <p:cNvSpPr txBox="1"/>
          <p:nvPr/>
        </p:nvSpPr>
        <p:spPr>
          <a:xfrm>
            <a:off x="15729585" y="7498080"/>
            <a:ext cx="1773555" cy="6724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defRPr/>
            </a:pPr>
            <a:r>
              <a:rPr lang="ko-KR" altLang="en-US" sz="1600" b="1">
                <a:solidFill>
                  <a:srgbClr val="596471"/>
                </a:solidFill>
              </a:rPr>
              <a:t>지역 경제  활성화</a:t>
            </a:r>
            <a:endParaRPr lang="ko-KR" altLang="en-US" sz="2200"/>
          </a:p>
          <a:p>
            <a:pPr lvl="0" algn="ctr">
              <a:defRPr/>
            </a:pPr>
            <a:r>
              <a:rPr lang="en-US" altLang="ko-KR" sz="2200" b="1">
                <a:solidFill>
                  <a:srgbClr val="037857"/>
                </a:solidFill>
              </a:rPr>
              <a:t>30%</a:t>
            </a:r>
            <a:r>
              <a:rPr lang="ko-KR" altLang="en-US" sz="2200" b="1">
                <a:solidFill>
                  <a:srgbClr val="037857"/>
                </a:solidFill>
              </a:rPr>
              <a:t> 증가</a:t>
            </a:r>
          </a:p>
        </p:txBody>
      </p:sp>
      <p:sp>
        <p:nvSpPr>
          <p:cNvPr id="62" name="직사각형 23"/>
          <p:cNvSpPr/>
          <p:nvPr/>
        </p:nvSpPr>
        <p:spPr>
          <a:xfrm>
            <a:off x="14478000" y="8572500"/>
            <a:ext cx="3429000" cy="457200"/>
          </a:xfrm>
          <a:prstGeom prst="roundRect">
            <a:avLst>
              <a:gd name="adj" fmla="val 28125"/>
            </a:avLst>
          </a:prstGeom>
          <a:solidFill>
            <a:srgbClr val="FFFBED"/>
          </a:solidFill>
          <a:ln>
            <a:solidFill>
              <a:srgbClr val="15704D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solidFill>
                <a:srgbClr val="15704D"/>
              </a:solidFill>
            </a:endParaRPr>
          </a:p>
        </p:txBody>
      </p:sp>
      <p:pic>
        <p:nvPicPr>
          <p:cNvPr id="63" name="그림 62"/>
          <p:cNvPicPr>
            <a:picLocks noChangeAspect="1"/>
          </p:cNvPicPr>
          <p:nvPr/>
        </p:nvPicPr>
        <p:blipFill rotWithShape="1">
          <a:blip r:embed="rId9"/>
          <a:stretch>
            <a:fillRect/>
          </a:stretch>
        </p:blipFill>
        <p:spPr>
          <a:xfrm>
            <a:off x="14554200" y="8648700"/>
            <a:ext cx="213378" cy="274343"/>
          </a:xfrm>
          <a:prstGeom prst="rect">
            <a:avLst/>
          </a:prstGeom>
        </p:spPr>
      </p:pic>
      <p:sp>
        <p:nvSpPr>
          <p:cNvPr id="64" name="가로 글상자 63"/>
          <p:cNvSpPr txBox="1"/>
          <p:nvPr/>
        </p:nvSpPr>
        <p:spPr>
          <a:xfrm>
            <a:off x="14782800" y="8669655"/>
            <a:ext cx="3120390" cy="30098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400" b="1">
                <a:solidFill>
                  <a:schemeClr val="tx1"/>
                </a:solidFill>
              </a:rPr>
              <a:t>지역 활력과 </a:t>
            </a:r>
            <a:r>
              <a:rPr lang="ko-KR" altLang="en-US" sz="1400" b="1">
                <a:solidFill>
                  <a:srgbClr val="15704D"/>
                </a:solidFill>
              </a:rPr>
              <a:t>지속 가능한 농업</a:t>
            </a:r>
            <a:r>
              <a:rPr lang="ko-KR" altLang="en-US" sz="1400" b="1">
                <a:solidFill>
                  <a:schemeClr val="tx1"/>
                </a:solidFill>
              </a:rPr>
              <a:t> 의 실현</a:t>
            </a:r>
          </a:p>
        </p:txBody>
      </p:sp>
    </p:spTree>
    <p:extLst>
      <p:ext uri="{BB962C8B-B14F-4D97-AF65-F5344CB8AC3E}">
        <p14:creationId xmlns:p14="http://schemas.microsoft.com/office/powerpoint/2010/main" val="378013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1345</Words>
  <Application>Microsoft Office PowerPoint</Application>
  <PresentationFormat>사용자 지정</PresentationFormat>
  <Paragraphs>278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20" baseType="lpstr">
      <vt:lpstr>GangwonEduPower</vt:lpstr>
      <vt:lpstr>Pretendard Medium</vt:lpstr>
      <vt:lpstr>Pretendard SemiBold</vt:lpstr>
      <vt:lpstr>맑은 고딕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윤우성</cp:lastModifiedBy>
  <cp:revision>184</cp:revision>
  <dcterms:created xsi:type="dcterms:W3CDTF">2006-08-16T00:00:00Z</dcterms:created>
  <dcterms:modified xsi:type="dcterms:W3CDTF">2025-10-01T00:50:40Z</dcterms:modified>
  <cp:version/>
</cp:coreProperties>
</file>