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7" r:id="rId8"/>
    <p:sldId id="268" r:id="rId9"/>
    <p:sldId id="264" r:id="rId10"/>
    <p:sldId id="265" r:id="rId11"/>
    <p:sldId id="266" r:id="rId12"/>
    <p:sldId id="269" r:id="rId13"/>
    <p:sldId id="270" r:id="rId14"/>
    <p:sldId id="273" r:id="rId15"/>
    <p:sldId id="271" r:id="rId16"/>
    <p:sldId id="272" r:id="rId17"/>
    <p:sldId id="274" r:id="rId18"/>
    <p:sldId id="275" r:id="rId19"/>
    <p:sldId id="276" r:id="rId20"/>
    <p:sldId id="278" r:id="rId21"/>
    <p:sldId id="277" r:id="rId22"/>
    <p:sldId id="279" r:id="rId23"/>
    <p:sldId id="280" r:id="rId24"/>
  </p:sldIdLst>
  <p:sldSz cx="12192000" cy="6858000"/>
  <p:notesSz cx="6858000" cy="9144000"/>
  <p:embeddedFontLst>
    <p:embeddedFont>
      <p:font typeface="a고딕10" panose="02020600000000000000" pitchFamily="18" charset="-127"/>
      <p:regular r:id="rId25"/>
    </p:embeddedFont>
    <p:embeddedFont>
      <p:font typeface="a고딕12" panose="02020600000000000000" pitchFamily="18" charset="-127"/>
      <p:regular r:id="rId26"/>
    </p:embeddedFont>
    <p:embeddedFont>
      <p:font typeface="a고딕14" panose="02020600000000000000" pitchFamily="18" charset="-127"/>
      <p:regular r:id="rId27"/>
    </p:embeddedFont>
    <p:embeddedFont>
      <p:font typeface="a고딕15" panose="02020600000000000000" pitchFamily="18" charset="-127"/>
      <p:regular r:id="rId28"/>
    </p:embeddedFont>
    <p:embeddedFont>
      <p:font typeface="a고딕16" panose="02020600000000000000" pitchFamily="18" charset="-127"/>
      <p:regular r:id="rId29"/>
    </p:embeddedFont>
    <p:embeddedFont>
      <p:font typeface="a고딕17" panose="02020600000000000000" pitchFamily="18" charset="-127"/>
      <p:regular r:id="rId30"/>
    </p:embeddedFont>
    <p:embeddedFont>
      <p:font typeface="a고딕19" panose="02020600000000000000" pitchFamily="18" charset="-127"/>
      <p:regular r:id="rId31"/>
    </p:embeddedFont>
    <p:embeddedFont>
      <p:font typeface="Cambria Math" panose="02040503050406030204" pitchFamily="18" charset="0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6DDE2-BFAE-4D4E-B287-FAB780B98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54FC5E-80B7-40DE-9DC4-36FC47A53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35C11-C4D8-49F3-86C1-77E5198B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9DC7-A1CA-4C44-AB03-2802A0C59D47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3EE40-D18C-48F7-8EF1-7184ABA0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4E475-8CBC-46F9-89B2-C047C929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179C-E956-4620-8E17-931DA88DF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2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57A91-72FF-48B1-91BF-8E1C9C20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91D397-BD3C-43BA-AFC4-C3BAD9CA3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8C942-7EBD-42B1-B5B4-C3C85CF4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9DC7-A1CA-4C44-AB03-2802A0C59D47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E95E3-C2A6-4619-A801-C0C5C1E2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71B69-B60D-4F8F-941F-D0F93A25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179C-E956-4620-8E17-931DA88DF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2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CE6AA8-79C5-4929-B272-C0A6303FE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9EF53-CDC4-41E6-8053-FD6E0B1E1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B1B2-0712-41BE-A7C1-8092112A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9DC7-A1CA-4C44-AB03-2802A0C59D47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E2A7-1FA3-4E04-8EC0-C4A283A5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B17A-C9CB-4C1B-BF44-424FE144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179C-E956-4620-8E17-931DA88DF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493EA-DC26-4F5A-9137-E4909AC1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E0124-FA89-4E36-B57B-094A80F8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4047B-1A12-4BA6-95C7-6E23B839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9DC7-A1CA-4C44-AB03-2802A0C59D47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ED2E9-0B4F-4CFA-B506-93EF78B8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D7733-BEB7-4EC1-B0C6-4ED1AA29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179C-E956-4620-8E17-931DA88DF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5102F-439A-41AB-A98F-380DDB69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3237B-4EDC-4FAC-86A9-F64FA8E8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F2CFC-0C9B-4423-9FA9-3141DBC1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9DC7-A1CA-4C44-AB03-2802A0C59D47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A8D70-CE32-4B6E-BE49-52C685F3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36D8C-ED6D-403B-9E9C-7A8E6798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179C-E956-4620-8E17-931DA88DF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52CAC-2FD6-4435-BE4C-34CC4D43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5A65A-B1DC-49B6-8C55-C7395F1B5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0A8D8-B504-4608-90FB-7ACE269C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04A4B-1991-40B0-92A9-2EE6E20C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9DC7-A1CA-4C44-AB03-2802A0C59D47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843D4-3C25-49D9-910C-43DE11FB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AE223-639C-4216-938F-56E4C8A8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179C-E956-4620-8E17-931DA88DF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7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D1BC-AB7F-43E4-B805-089D0B83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030D1-6798-4603-BCF4-041277C5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82E97-5DB5-4705-88D0-78F1A812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F2A50B-597C-495D-96DB-0EA3F5AC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04AB22-A630-4763-AC04-AC12A64E7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76B6B9-3332-4D9C-A768-92534FA5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9DC7-A1CA-4C44-AB03-2802A0C59D47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AAFE25-B6D6-4948-A888-B8026CE5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20227F-2F0D-4710-AA10-07009C62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179C-E956-4620-8E17-931DA88DF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0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79B7B-12AF-4BDA-929A-A69B97C8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40FB0A-A6CA-4170-A764-B81590F0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9DC7-A1CA-4C44-AB03-2802A0C59D47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C0EA35-EE9F-493E-BD27-650E46C3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BE2C8-62F5-4D60-84F5-0744D084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179C-E956-4620-8E17-931DA88DF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DDA806-A45B-4F80-9163-A07006A4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9DC7-A1CA-4C44-AB03-2802A0C59D47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B44D56-41FC-4007-8D92-5F932B42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DA9C3-9D6D-41A5-8037-39DE813D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179C-E956-4620-8E17-931DA88DF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8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45AE2-0C64-4530-9702-BA06128A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E33D-01BB-40D5-9DFA-A84D5E06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44064-394F-470F-A000-AEE0CBECB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D2C8F-D372-475E-9DA1-9322B8D3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9DC7-A1CA-4C44-AB03-2802A0C59D47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1B0B8-FCA7-4D0F-B14C-0ECA0B0D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30108-A4C9-46CE-AFED-4110400B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179C-E956-4620-8E17-931DA88DF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2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DC17A-327F-41D1-BC28-BB54EFF6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7E98A0-F5F3-4F09-9729-E03D2F6C1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3277CC-7C9A-4D49-A75B-95A7E6D7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8871F3-CFD8-4AC6-BE48-A03A0A7A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9DC7-A1CA-4C44-AB03-2802A0C59D47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845EE3-AF5B-4422-8E7E-B2DDD41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F73A33-B3C3-4A2A-9728-BE891321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179C-E956-4620-8E17-931DA88DF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9B1275-6018-45CE-97F2-730F35FA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0EAEB-BA9C-4A98-A50E-B43F4333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C3A98-D2BA-4825-B8BD-2655FE765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9DC7-A1CA-4C44-AB03-2802A0C59D47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9EFB6-704C-4668-8D84-237DE777A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F7CD5-EE7A-447E-958A-F86AD98EC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179C-E956-4620-8E17-931DA88DF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1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eb3434@naver.com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595B8-07F3-4994-9CDA-A46AE1517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635"/>
            <a:ext cx="9144000" cy="1385328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a고딕19" panose="02020600000000000000" pitchFamily="18" charset="-127"/>
                <a:ea typeface="a고딕19" panose="02020600000000000000" pitchFamily="18" charset="-127"/>
              </a:rPr>
              <a:t>머신러닝</a:t>
            </a:r>
            <a:r>
              <a:rPr lang="ko-KR" altLang="en-US" sz="4000" dirty="0">
                <a:latin typeface="a고딕19" panose="02020600000000000000" pitchFamily="18" charset="-127"/>
                <a:ea typeface="a고딕19" panose="02020600000000000000" pitchFamily="18" charset="-127"/>
              </a:rPr>
              <a:t> 기반 </a:t>
            </a:r>
            <a:r>
              <a:rPr lang="en-US" altLang="ko-KR" sz="4000" dirty="0">
                <a:latin typeface="a고딕19" panose="02020600000000000000" pitchFamily="18" charset="-127"/>
                <a:ea typeface="a고딕19" panose="02020600000000000000" pitchFamily="18" charset="-127"/>
              </a:rPr>
              <a:t>KOSDAQ </a:t>
            </a:r>
            <a:r>
              <a:rPr lang="ko-KR" altLang="en-US" sz="4000" dirty="0">
                <a:latin typeface="a고딕19" panose="02020600000000000000" pitchFamily="18" charset="-127"/>
                <a:ea typeface="a고딕19" panose="02020600000000000000" pitchFamily="18" charset="-127"/>
              </a:rPr>
              <a:t>시장의 관리종목 지정 예측 연구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5CD5F1-0600-42DC-ACF6-41D006C9E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latin typeface="a고딕10" panose="02020600000000000000" pitchFamily="18" charset="-127"/>
                <a:ea typeface="a고딕10" panose="02020600000000000000" pitchFamily="18" charset="-127"/>
              </a:rPr>
              <a:t>2021.11.12</a:t>
            </a:r>
          </a:p>
          <a:p>
            <a:r>
              <a:rPr lang="ko-KR" altLang="en-US">
                <a:latin typeface="a고딕10" panose="02020600000000000000" pitchFamily="18" charset="-127"/>
                <a:ea typeface="a고딕10" panose="02020600000000000000" pitchFamily="18" charset="-127"/>
              </a:rPr>
              <a:t>발표자 윤양현</a:t>
            </a:r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90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CAE01F-68E3-419F-ABEA-A5DE81BD96B4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Ⅱ.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방법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1B526C-E6C4-40B1-A829-8701BD6C8B7E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8DC921-321B-426C-8A6C-55BD67B3FD8A}"/>
              </a:ext>
            </a:extLst>
          </p:cNvPr>
          <p:cNvSpPr/>
          <p:nvPr/>
        </p:nvSpPr>
        <p:spPr>
          <a:xfrm>
            <a:off x="453277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Selection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2EF61A-6662-4E0B-86BE-79F24C20BE2F}"/>
              </a:ext>
            </a:extLst>
          </p:cNvPr>
          <p:cNvSpPr/>
          <p:nvPr/>
        </p:nvSpPr>
        <p:spPr>
          <a:xfrm>
            <a:off x="5172493" y="1507806"/>
            <a:ext cx="1567424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Transformation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0F9FBA-1299-446F-9298-1B95A45738A9}"/>
              </a:ext>
            </a:extLst>
          </p:cNvPr>
          <p:cNvSpPr/>
          <p:nvPr/>
        </p:nvSpPr>
        <p:spPr>
          <a:xfrm>
            <a:off x="2812885" y="1507806"/>
            <a:ext cx="1402978" cy="80682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Preprocessing</a:t>
            </a:r>
            <a:endParaRPr lang="ko-KR" altLang="en-US" sz="1400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89B5D0-F01A-4886-B971-74D7B417EB7F}"/>
              </a:ext>
            </a:extLst>
          </p:cNvPr>
          <p:cNvSpPr/>
          <p:nvPr/>
        </p:nvSpPr>
        <p:spPr>
          <a:xfrm>
            <a:off x="7696547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Mining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D6DEF5C-2C32-4593-9EA2-0052446984B1}"/>
              </a:ext>
            </a:extLst>
          </p:cNvPr>
          <p:cNvSpPr/>
          <p:nvPr/>
        </p:nvSpPr>
        <p:spPr>
          <a:xfrm>
            <a:off x="10056158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Interpretation/Evaluation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A8B7D83-1DA1-4DE4-8CBE-189A89B41326}"/>
              </a:ext>
            </a:extLst>
          </p:cNvPr>
          <p:cNvSpPr/>
          <p:nvPr/>
        </p:nvSpPr>
        <p:spPr>
          <a:xfrm>
            <a:off x="209700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EAA8839-D8E2-4D7A-80D8-6FCC90D7B99F}"/>
              </a:ext>
            </a:extLst>
          </p:cNvPr>
          <p:cNvSpPr/>
          <p:nvPr/>
        </p:nvSpPr>
        <p:spPr>
          <a:xfrm>
            <a:off x="4456613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7562938-5E47-4249-BC8A-C2AEF4D4AA07}"/>
              </a:ext>
            </a:extLst>
          </p:cNvPr>
          <p:cNvSpPr/>
          <p:nvPr/>
        </p:nvSpPr>
        <p:spPr>
          <a:xfrm>
            <a:off x="6980667" y="1829503"/>
            <a:ext cx="475130" cy="23308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54D2522-B3D4-4D67-8E0F-0D642139C947}"/>
              </a:ext>
            </a:extLst>
          </p:cNvPr>
          <p:cNvSpPr/>
          <p:nvPr/>
        </p:nvSpPr>
        <p:spPr>
          <a:xfrm>
            <a:off x="934027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5F821-1F4D-441E-B59C-DAA98A16AC96}"/>
              </a:ext>
            </a:extLst>
          </p:cNvPr>
          <p:cNvSpPr txBox="1"/>
          <p:nvPr/>
        </p:nvSpPr>
        <p:spPr>
          <a:xfrm>
            <a:off x="389962" y="860611"/>
            <a:ext cx="35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방법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– Data Preprocessing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11B30-ADFD-4656-BE95-D72149219C0A}"/>
              </a:ext>
            </a:extLst>
          </p:cNvPr>
          <p:cNvSpPr txBox="1"/>
          <p:nvPr/>
        </p:nvSpPr>
        <p:spPr>
          <a:xfrm>
            <a:off x="453277" y="2680447"/>
            <a:ext cx="1090500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기존 선행연구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신동인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&amp;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곽기영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2018)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에서는 변수 선정을 위해 관리종목과 비관리종목 간 기본적인 관련성을 검증하기 위하여 각 변수에 대한 정규화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(normalization)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과정을 거친 후 평균의 차이에 의한 가설 검정인 독립표본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t-test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를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시행하여 평균의 차이가 존재하는 재무변수는 독립변수에서 제거 후 연구 수행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문제점 발생</a:t>
            </a:r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21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개 재무비율 변수의 정규화 과정을 거쳐도 각 재무비율 변수들이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등분산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혹은 이분산성을 지니는 경우가 존재하였음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.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21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개 재무비율 변수의 정규화 과정을 거쳐도 각 재무비율 변수들이 정규분포를 따르지 않고 한쪽으로 치우친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(skewed)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분포의 형태를 띄었음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.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이는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t-test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기본 가정 중 하나인 정규성에 위배됨 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en-US" altLang="ko-KR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-&gt; </a:t>
            </a:r>
            <a:r>
              <a:rPr lang="ko-KR" altLang="en-US" sz="16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비모수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 검정 방법인 </a:t>
            </a:r>
            <a:r>
              <a:rPr lang="en-US" altLang="ko-KR" sz="1600" dirty="0">
                <a:highlight>
                  <a:srgbClr val="FFFF00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Mann-Whitney U test</a:t>
            </a:r>
            <a:r>
              <a:rPr lang="ko-KR" altLang="en-US" sz="1600" dirty="0">
                <a:highlight>
                  <a:srgbClr val="FFFF00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가 더 적절한 분석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이 될 수 있음</a:t>
            </a:r>
            <a:endParaRPr lang="en-US" altLang="ko-KR" sz="16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관리종목과 비관리종목의 각 재무비율이 평균 혹은 중앙값에 차이가 있다고 해도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해당 재무비율 변수가 관리종목 지정 예측에 대한 중요 변수임을 검증할 수 없음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en-US" altLang="ko-KR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-&gt; 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본 연구에서는 독립표본 </a:t>
            </a:r>
            <a:r>
              <a:rPr lang="en-US" altLang="ko-KR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t-test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를</a:t>
            </a:r>
            <a:r>
              <a:rPr lang="en-US" altLang="ko-KR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진행 하지 않고 </a:t>
            </a:r>
            <a:r>
              <a:rPr lang="en-US" altLang="ko-KR" sz="1600" dirty="0">
                <a:highlight>
                  <a:srgbClr val="FFFF00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21</a:t>
            </a:r>
            <a:r>
              <a:rPr lang="ko-KR" altLang="en-US" sz="1600" dirty="0">
                <a:highlight>
                  <a:srgbClr val="FFFF00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개 재무비율을 관리종목 지정 예측 독립변수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로 활용  </a:t>
            </a:r>
          </a:p>
        </p:txBody>
      </p:sp>
    </p:spTree>
    <p:extLst>
      <p:ext uri="{BB962C8B-B14F-4D97-AF65-F5344CB8AC3E}">
        <p14:creationId xmlns:p14="http://schemas.microsoft.com/office/powerpoint/2010/main" val="274158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41BA5-64D5-4A82-B9C2-6D695C48DA34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Ⅱ.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방법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0A1B9-8E6D-421E-B370-885FC960B256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F5BC0662-6253-41DC-BB45-905499CCB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07506"/>
              </p:ext>
            </p:extLst>
          </p:nvPr>
        </p:nvGraphicFramePr>
        <p:xfrm>
          <a:off x="376518" y="1281953"/>
          <a:ext cx="4876800" cy="5183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545">
                  <a:extLst>
                    <a:ext uri="{9D8B030D-6E8A-4147-A177-3AD203B41FA5}">
                      <a16:colId xmlns:a16="http://schemas.microsoft.com/office/drawing/2014/main" val="3088272845"/>
                    </a:ext>
                  </a:extLst>
                </a:gridCol>
                <a:gridCol w="338769">
                  <a:extLst>
                    <a:ext uri="{9D8B030D-6E8A-4147-A177-3AD203B41FA5}">
                      <a16:colId xmlns:a16="http://schemas.microsoft.com/office/drawing/2014/main" val="577424184"/>
                    </a:ext>
                  </a:extLst>
                </a:gridCol>
                <a:gridCol w="1385746">
                  <a:extLst>
                    <a:ext uri="{9D8B030D-6E8A-4147-A177-3AD203B41FA5}">
                      <a16:colId xmlns:a16="http://schemas.microsoft.com/office/drawing/2014/main" val="412107461"/>
                    </a:ext>
                  </a:extLst>
                </a:gridCol>
                <a:gridCol w="2413740">
                  <a:extLst>
                    <a:ext uri="{9D8B030D-6E8A-4147-A177-3AD203B41FA5}">
                      <a16:colId xmlns:a16="http://schemas.microsoft.com/office/drawing/2014/main" val="2175949747"/>
                    </a:ext>
                  </a:extLst>
                </a:gridCol>
              </a:tblGrid>
              <a:tr h="19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유형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변수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산출식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13618"/>
                  </a:ext>
                </a:extLst>
              </a:tr>
              <a:tr h="196621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수익성 비율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(Profitability ratios)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P1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ROA(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영업이익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영업이익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총자산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9232"/>
                  </a:ext>
                </a:extLst>
              </a:tr>
              <a:tr h="2886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P2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ROA(</a:t>
                      </a:r>
                      <a:r>
                        <a:rPr lang="ko-KR" altLang="en-US" sz="8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세전계속사업이익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세전계속사업이익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총자산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25534"/>
                  </a:ext>
                </a:extLst>
              </a:tr>
              <a:tr h="272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P3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ROA(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당기순이익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당기순이익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총자산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06214"/>
                  </a:ext>
                </a:extLst>
              </a:tr>
              <a:tr h="272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P4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ROA(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총포괄이익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총포괄이익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총자산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3415"/>
                  </a:ext>
                </a:extLst>
              </a:tr>
              <a:tr h="196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P5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ROE(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영업이익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영업이익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총자본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0260"/>
                  </a:ext>
                </a:extLst>
              </a:tr>
              <a:tr h="272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P6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ROE(</a:t>
                      </a:r>
                      <a:r>
                        <a:rPr lang="ko-KR" altLang="en-US" sz="8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세전계속사업이익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세전계속사업이익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총자본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35730"/>
                  </a:ext>
                </a:extLst>
              </a:tr>
              <a:tr h="272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P7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ROE(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당기순이익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당기순이익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총자본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75454"/>
                  </a:ext>
                </a:extLst>
              </a:tr>
              <a:tr h="196621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안정성 비율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(Stability ratios)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S1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부채비율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총부채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총자본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45287"/>
                  </a:ext>
                </a:extLst>
              </a:tr>
              <a:tr h="272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S2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자기자본현금흐름률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현금흐름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지배주주지분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72699"/>
                  </a:ext>
                </a:extLst>
              </a:tr>
              <a:tr h="272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S3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현금흐름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영업수익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현금흐름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영업수익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09296"/>
                  </a:ext>
                </a:extLst>
              </a:tr>
              <a:tr h="196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S4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현금흐름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/</a:t>
                      </a:r>
                      <a:r>
                        <a:rPr lang="ko-KR" altLang="en-US" sz="8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총부채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현금흐름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총부채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42632"/>
                  </a:ext>
                </a:extLst>
              </a:tr>
              <a:tr h="196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S5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현금흐름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총자본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현금흐름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총자본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25104"/>
                  </a:ext>
                </a:extLst>
              </a:tr>
              <a:tr h="196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S6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현금흐름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총자산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현금흐름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총자산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20259"/>
                  </a:ext>
                </a:extLst>
              </a:tr>
              <a:tr h="272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S7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현금흐름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총차입부채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현금흐름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총차입부채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58210"/>
                  </a:ext>
                </a:extLst>
              </a:tr>
              <a:tr h="196621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활동성 비율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(Activity ratios)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A1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총자산회전율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회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영업수익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총자산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47372"/>
                  </a:ext>
                </a:extLst>
              </a:tr>
              <a:tr h="196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A2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자본금회전율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회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영업수익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자본금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41312"/>
                  </a:ext>
                </a:extLst>
              </a:tr>
              <a:tr h="196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A3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총부채회전율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회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영업수익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총부채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2382"/>
                  </a:ext>
                </a:extLst>
              </a:tr>
              <a:tr h="196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A4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총자본회전율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회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영업수익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연율화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총자본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평균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71198"/>
                  </a:ext>
                </a:extLst>
              </a:tr>
              <a:tr h="196621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성장성 비율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(Growth ratios)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G1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총부채증가율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전년동기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((</a:t>
                      </a:r>
                      <a:r>
                        <a:rPr lang="ko-KR" altLang="en-US" sz="8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총부채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/</a:t>
                      </a:r>
                      <a:r>
                        <a:rPr lang="ko-KR" altLang="en-US" sz="8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총부채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(-1Y)) – 1)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49369"/>
                  </a:ext>
                </a:extLst>
              </a:tr>
              <a:tr h="196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G2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총자산증가율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전년동기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총자산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총자산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(-1Y)) – 1)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08052"/>
                  </a:ext>
                </a:extLst>
              </a:tr>
              <a:tr h="196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G3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매출액증가율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전년동기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)(%)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매출액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/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매출액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(-1Y)) – 1) * 100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709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69F3059-897B-40AF-9CC3-30CA57912815}"/>
              </a:ext>
            </a:extLst>
          </p:cNvPr>
          <p:cNvSpPr txBox="1"/>
          <p:nvPr/>
        </p:nvSpPr>
        <p:spPr>
          <a:xfrm>
            <a:off x="1452283" y="840389"/>
            <a:ext cx="272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최종 선택 변수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(X1, X2, …, X21)</a:t>
            </a:r>
            <a:endParaRPr lang="ko-KR" altLang="en-US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A28B89CA-D138-4D31-8FF8-5BD69A367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53124"/>
              </p:ext>
            </p:extLst>
          </p:nvPr>
        </p:nvGraphicFramePr>
        <p:xfrm>
          <a:off x="5567085" y="1299882"/>
          <a:ext cx="6170701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518">
                  <a:extLst>
                    <a:ext uri="{9D8B030D-6E8A-4147-A177-3AD203B41FA5}">
                      <a16:colId xmlns:a16="http://schemas.microsoft.com/office/drawing/2014/main" val="219398167"/>
                    </a:ext>
                  </a:extLst>
                </a:gridCol>
                <a:gridCol w="503653">
                  <a:extLst>
                    <a:ext uri="{9D8B030D-6E8A-4147-A177-3AD203B41FA5}">
                      <a16:colId xmlns:a16="http://schemas.microsoft.com/office/drawing/2014/main" val="2753279961"/>
                    </a:ext>
                  </a:extLst>
                </a:gridCol>
                <a:gridCol w="503653">
                  <a:extLst>
                    <a:ext uri="{9D8B030D-6E8A-4147-A177-3AD203B41FA5}">
                      <a16:colId xmlns:a16="http://schemas.microsoft.com/office/drawing/2014/main" val="3816946445"/>
                    </a:ext>
                  </a:extLst>
                </a:gridCol>
                <a:gridCol w="503653">
                  <a:extLst>
                    <a:ext uri="{9D8B030D-6E8A-4147-A177-3AD203B41FA5}">
                      <a16:colId xmlns:a16="http://schemas.microsoft.com/office/drawing/2014/main" val="4082381987"/>
                    </a:ext>
                  </a:extLst>
                </a:gridCol>
                <a:gridCol w="503653">
                  <a:extLst>
                    <a:ext uri="{9D8B030D-6E8A-4147-A177-3AD203B41FA5}">
                      <a16:colId xmlns:a16="http://schemas.microsoft.com/office/drawing/2014/main" val="4263396920"/>
                    </a:ext>
                  </a:extLst>
                </a:gridCol>
                <a:gridCol w="503653">
                  <a:extLst>
                    <a:ext uri="{9D8B030D-6E8A-4147-A177-3AD203B41FA5}">
                      <a16:colId xmlns:a16="http://schemas.microsoft.com/office/drawing/2014/main" val="2670997857"/>
                    </a:ext>
                  </a:extLst>
                </a:gridCol>
                <a:gridCol w="503653">
                  <a:extLst>
                    <a:ext uri="{9D8B030D-6E8A-4147-A177-3AD203B41FA5}">
                      <a16:colId xmlns:a16="http://schemas.microsoft.com/office/drawing/2014/main" val="3966622901"/>
                    </a:ext>
                  </a:extLst>
                </a:gridCol>
                <a:gridCol w="503653">
                  <a:extLst>
                    <a:ext uri="{9D8B030D-6E8A-4147-A177-3AD203B41FA5}">
                      <a16:colId xmlns:a16="http://schemas.microsoft.com/office/drawing/2014/main" val="1562444217"/>
                    </a:ext>
                  </a:extLst>
                </a:gridCol>
                <a:gridCol w="503653">
                  <a:extLst>
                    <a:ext uri="{9D8B030D-6E8A-4147-A177-3AD203B41FA5}">
                      <a16:colId xmlns:a16="http://schemas.microsoft.com/office/drawing/2014/main" val="3298631573"/>
                    </a:ext>
                  </a:extLst>
                </a:gridCol>
                <a:gridCol w="503653">
                  <a:extLst>
                    <a:ext uri="{9D8B030D-6E8A-4147-A177-3AD203B41FA5}">
                      <a16:colId xmlns:a16="http://schemas.microsoft.com/office/drawing/2014/main" val="4242668811"/>
                    </a:ext>
                  </a:extLst>
                </a:gridCol>
                <a:gridCol w="503653">
                  <a:extLst>
                    <a:ext uri="{9D8B030D-6E8A-4147-A177-3AD203B41FA5}">
                      <a16:colId xmlns:a16="http://schemas.microsoft.com/office/drawing/2014/main" val="678050148"/>
                    </a:ext>
                  </a:extLst>
                </a:gridCol>
                <a:gridCol w="503653">
                  <a:extLst>
                    <a:ext uri="{9D8B030D-6E8A-4147-A177-3AD203B41FA5}">
                      <a16:colId xmlns:a16="http://schemas.microsoft.com/office/drawing/2014/main" val="1272367855"/>
                    </a:ext>
                  </a:extLst>
                </a:gridCol>
              </a:tblGrid>
              <a:tr h="170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2011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2012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2013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2014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2015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2016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2017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2018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2019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2020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합계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16337"/>
                  </a:ext>
                </a:extLst>
              </a:tr>
              <a:tr h="268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관리종목 표본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14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23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13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16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27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31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39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67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87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347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5630"/>
                  </a:ext>
                </a:extLst>
              </a:tr>
              <a:tr h="268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비관리종목 표본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14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23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13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16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27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31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30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39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67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87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347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4411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FE48953-02DF-41C2-8F57-6EC120DA509E}"/>
              </a:ext>
            </a:extLst>
          </p:cNvPr>
          <p:cNvSpPr txBox="1"/>
          <p:nvPr/>
        </p:nvSpPr>
        <p:spPr>
          <a:xfrm>
            <a:off x="7845610" y="839228"/>
            <a:ext cx="1613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년도별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표본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기업수</a:t>
            </a:r>
            <a:endParaRPr lang="ko-KR" altLang="en-US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5A4BC-DC6F-4924-86FB-0BD935B964B1}"/>
              </a:ext>
            </a:extLst>
          </p:cNvPr>
          <p:cNvSpPr txBox="1"/>
          <p:nvPr/>
        </p:nvSpPr>
        <p:spPr>
          <a:xfrm>
            <a:off x="7696197" y="2381964"/>
            <a:ext cx="191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Data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Set(694 * 22)</a:t>
            </a:r>
            <a:endParaRPr lang="ko-KR" altLang="en-US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E45A2F20-7B13-46D2-9661-C71B589DF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5951"/>
              </p:ext>
            </p:extLst>
          </p:nvPr>
        </p:nvGraphicFramePr>
        <p:xfrm>
          <a:off x="5800944" y="2902303"/>
          <a:ext cx="3137648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12">
                  <a:extLst>
                    <a:ext uri="{9D8B030D-6E8A-4147-A177-3AD203B41FA5}">
                      <a16:colId xmlns:a16="http://schemas.microsoft.com/office/drawing/2014/main" val="3924000756"/>
                    </a:ext>
                  </a:extLst>
                </a:gridCol>
                <a:gridCol w="784412">
                  <a:extLst>
                    <a:ext uri="{9D8B030D-6E8A-4147-A177-3AD203B41FA5}">
                      <a16:colId xmlns:a16="http://schemas.microsoft.com/office/drawing/2014/main" val="4261809725"/>
                    </a:ext>
                  </a:extLst>
                </a:gridCol>
                <a:gridCol w="784412">
                  <a:extLst>
                    <a:ext uri="{9D8B030D-6E8A-4147-A177-3AD203B41FA5}">
                      <a16:colId xmlns:a16="http://schemas.microsoft.com/office/drawing/2014/main" val="1015234087"/>
                    </a:ext>
                  </a:extLst>
                </a:gridCol>
                <a:gridCol w="784412">
                  <a:extLst>
                    <a:ext uri="{9D8B030D-6E8A-4147-A177-3AD203B41FA5}">
                      <a16:colId xmlns:a16="http://schemas.microsoft.com/office/drawing/2014/main" val="1633163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P1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P2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P3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8838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Admin1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1382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Admin2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08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Admin3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6227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2B760A3-49CE-4685-AF06-4F05FCF5367E}"/>
              </a:ext>
            </a:extLst>
          </p:cNvPr>
          <p:cNvSpPr txBox="1"/>
          <p:nvPr/>
        </p:nvSpPr>
        <p:spPr>
          <a:xfrm>
            <a:off x="9188824" y="3437637"/>
            <a:ext cx="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…</a:t>
            </a:r>
            <a:endParaRPr lang="ko-KR" altLang="en-US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D55A6B-25C1-435C-8E44-BE40558E7F90}"/>
              </a:ext>
            </a:extLst>
          </p:cNvPr>
          <p:cNvSpPr txBox="1"/>
          <p:nvPr/>
        </p:nvSpPr>
        <p:spPr>
          <a:xfrm rot="5400000">
            <a:off x="7177027" y="4733492"/>
            <a:ext cx="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…</a:t>
            </a:r>
            <a:endParaRPr lang="ko-KR" altLang="en-US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018703-E75B-4299-854F-9FC37A36C8F7}"/>
              </a:ext>
            </a:extLst>
          </p:cNvPr>
          <p:cNvSpPr txBox="1"/>
          <p:nvPr/>
        </p:nvSpPr>
        <p:spPr>
          <a:xfrm rot="2303654">
            <a:off x="9188822" y="4733492"/>
            <a:ext cx="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…</a:t>
            </a:r>
            <a:endParaRPr lang="ko-KR" altLang="en-US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D0F351B0-ABC6-469C-BEF1-D7A240D2F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19974"/>
              </p:ext>
            </p:extLst>
          </p:nvPr>
        </p:nvGraphicFramePr>
        <p:xfrm>
          <a:off x="9825315" y="2887903"/>
          <a:ext cx="1569600" cy="146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00">
                  <a:extLst>
                    <a:ext uri="{9D8B030D-6E8A-4147-A177-3AD203B41FA5}">
                      <a16:colId xmlns:a16="http://schemas.microsoft.com/office/drawing/2014/main" val="407102878"/>
                    </a:ext>
                  </a:extLst>
                </a:gridCol>
                <a:gridCol w="784800">
                  <a:extLst>
                    <a:ext uri="{9D8B030D-6E8A-4147-A177-3AD203B41FA5}">
                      <a16:colId xmlns:a16="http://schemas.microsoft.com/office/drawing/2014/main" val="22617303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G3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Target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93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1261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27772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54026"/>
                  </a:ext>
                </a:extLst>
              </a:tr>
            </a:tbl>
          </a:graphicData>
        </a:graphic>
      </p:graphicFrame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2378DB83-EB89-4062-867A-F40FBF840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25111"/>
              </p:ext>
            </p:extLst>
          </p:nvPr>
        </p:nvGraphicFramePr>
        <p:xfrm>
          <a:off x="5800168" y="5408816"/>
          <a:ext cx="3139200" cy="680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00">
                  <a:extLst>
                    <a:ext uri="{9D8B030D-6E8A-4147-A177-3AD203B41FA5}">
                      <a16:colId xmlns:a16="http://schemas.microsoft.com/office/drawing/2014/main" val="1417530162"/>
                    </a:ext>
                  </a:extLst>
                </a:gridCol>
                <a:gridCol w="784800">
                  <a:extLst>
                    <a:ext uri="{9D8B030D-6E8A-4147-A177-3AD203B41FA5}">
                      <a16:colId xmlns:a16="http://schemas.microsoft.com/office/drawing/2014/main" val="3399745031"/>
                    </a:ext>
                  </a:extLst>
                </a:gridCol>
                <a:gridCol w="784800">
                  <a:extLst>
                    <a:ext uri="{9D8B030D-6E8A-4147-A177-3AD203B41FA5}">
                      <a16:colId xmlns:a16="http://schemas.microsoft.com/office/drawing/2014/main" val="1443352725"/>
                    </a:ext>
                  </a:extLst>
                </a:gridCol>
                <a:gridCol w="784800">
                  <a:extLst>
                    <a:ext uri="{9D8B030D-6E8A-4147-A177-3AD203B41FA5}">
                      <a16:colId xmlns:a16="http://schemas.microsoft.com/office/drawing/2014/main" val="2663911130"/>
                    </a:ext>
                  </a:extLst>
                </a:gridCol>
              </a:tblGrid>
              <a:tr h="27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Non_Admin</a:t>
                      </a:r>
                      <a:r>
                        <a:rPr lang="ko-KR" altLang="en-US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</a:t>
                      </a:r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346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35316" marR="35316" marT="17658" marB="1765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35316" marR="35316" marT="17658" marB="1765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35316" marR="35316" marT="17658" marB="1765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35316" marR="35316" marT="17658" marB="17658"/>
                </a:tc>
                <a:extLst>
                  <a:ext uri="{0D108BD9-81ED-4DB2-BD59-A6C34878D82A}">
                    <a16:rowId xmlns:a16="http://schemas.microsoft.com/office/drawing/2014/main" val="846470504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Non_Admin347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35316" marR="35316" marT="17658" marB="1765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35316" marR="35316" marT="17658" marB="1765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35316" marR="35316" marT="17658" marB="1765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35316" marR="35316" marT="17658" marB="17658"/>
                </a:tc>
                <a:extLst>
                  <a:ext uri="{0D108BD9-81ED-4DB2-BD59-A6C34878D82A}">
                    <a16:rowId xmlns:a16="http://schemas.microsoft.com/office/drawing/2014/main" val="444098435"/>
                  </a:ext>
                </a:extLst>
              </a:tr>
            </a:tbl>
          </a:graphicData>
        </a:graphic>
      </p:graphicFrame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B2B1E96-43A4-4CDE-9B9A-D385D12B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36053"/>
              </p:ext>
            </p:extLst>
          </p:nvPr>
        </p:nvGraphicFramePr>
        <p:xfrm>
          <a:off x="9825315" y="5347368"/>
          <a:ext cx="156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00">
                  <a:extLst>
                    <a:ext uri="{9D8B030D-6E8A-4147-A177-3AD203B41FA5}">
                      <a16:colId xmlns:a16="http://schemas.microsoft.com/office/drawing/2014/main" val="3090559420"/>
                    </a:ext>
                  </a:extLst>
                </a:gridCol>
                <a:gridCol w="784800">
                  <a:extLst>
                    <a:ext uri="{9D8B030D-6E8A-4147-A177-3AD203B41FA5}">
                      <a16:colId xmlns:a16="http://schemas.microsoft.com/office/drawing/2014/main" val="1858120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49192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29841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64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C502B-2684-4AA2-A8C8-6AF105624E77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Ⅱ.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방법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20A930-28DF-4B8D-A8A9-508903574F05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F6848CB-05BF-40E9-93B9-8953D8E7CA85}"/>
              </a:ext>
            </a:extLst>
          </p:cNvPr>
          <p:cNvSpPr/>
          <p:nvPr/>
        </p:nvSpPr>
        <p:spPr>
          <a:xfrm>
            <a:off x="453277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Selection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F40DDA-79DE-4438-BACD-9F06D219EF7C}"/>
              </a:ext>
            </a:extLst>
          </p:cNvPr>
          <p:cNvSpPr/>
          <p:nvPr/>
        </p:nvSpPr>
        <p:spPr>
          <a:xfrm>
            <a:off x="5172493" y="1507806"/>
            <a:ext cx="1567424" cy="80682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Transformation</a:t>
            </a:r>
            <a:endParaRPr lang="ko-KR" altLang="en-US" sz="1400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F82E776-65F1-46E5-8071-BBEC71C83402}"/>
              </a:ext>
            </a:extLst>
          </p:cNvPr>
          <p:cNvSpPr/>
          <p:nvPr/>
        </p:nvSpPr>
        <p:spPr>
          <a:xfrm>
            <a:off x="2812885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Preprocessing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1D4754-B0E6-4CF2-A65C-154CAEAEF6C0}"/>
              </a:ext>
            </a:extLst>
          </p:cNvPr>
          <p:cNvSpPr/>
          <p:nvPr/>
        </p:nvSpPr>
        <p:spPr>
          <a:xfrm>
            <a:off x="7696547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Mining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A9C899-F18D-4E05-BE4A-2AE9475F7F77}"/>
              </a:ext>
            </a:extLst>
          </p:cNvPr>
          <p:cNvSpPr/>
          <p:nvPr/>
        </p:nvSpPr>
        <p:spPr>
          <a:xfrm>
            <a:off x="10056158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Interpretation/Evaluation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9C417F8-D54E-4F08-8166-FAE2A03BF3D9}"/>
              </a:ext>
            </a:extLst>
          </p:cNvPr>
          <p:cNvSpPr/>
          <p:nvPr/>
        </p:nvSpPr>
        <p:spPr>
          <a:xfrm>
            <a:off x="209700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0FB3E95-806B-4502-A811-C23D4AA8A9A4}"/>
              </a:ext>
            </a:extLst>
          </p:cNvPr>
          <p:cNvSpPr/>
          <p:nvPr/>
        </p:nvSpPr>
        <p:spPr>
          <a:xfrm>
            <a:off x="4456613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CF2CC2-66D4-4F9A-8806-C594F2B0F77D}"/>
              </a:ext>
            </a:extLst>
          </p:cNvPr>
          <p:cNvSpPr/>
          <p:nvPr/>
        </p:nvSpPr>
        <p:spPr>
          <a:xfrm>
            <a:off x="6980667" y="1829503"/>
            <a:ext cx="475130" cy="23308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32DBCFB-5AFD-444B-97CD-ED344B343127}"/>
              </a:ext>
            </a:extLst>
          </p:cNvPr>
          <p:cNvSpPr/>
          <p:nvPr/>
        </p:nvSpPr>
        <p:spPr>
          <a:xfrm>
            <a:off x="934027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ED0A1-AD57-4C9C-A575-F5F039D14C27}"/>
              </a:ext>
            </a:extLst>
          </p:cNvPr>
          <p:cNvSpPr txBox="1"/>
          <p:nvPr/>
        </p:nvSpPr>
        <p:spPr>
          <a:xfrm>
            <a:off x="389961" y="860611"/>
            <a:ext cx="382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방법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– Data Transformation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5FE9AA-2AB0-49B9-BA27-CDBFF9CF2F90}"/>
              </a:ext>
            </a:extLst>
          </p:cNvPr>
          <p:cNvSpPr txBox="1"/>
          <p:nvPr/>
        </p:nvSpPr>
        <p:spPr>
          <a:xfrm>
            <a:off x="2944794" y="2653553"/>
            <a:ext cx="6302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기존 데이터셋</a:t>
            </a:r>
            <a:r>
              <a:rPr lang="en-US" altLang="ko-KR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(694* 22)</a:t>
            </a:r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을 </a:t>
            </a:r>
            <a:r>
              <a:rPr lang="en-US" altLang="ko-KR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8:2</a:t>
            </a:r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 비율로 학습 데이터와 테스트 데이터로 분리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36C83-3DC6-4045-AC27-788E9B27B27E}"/>
              </a:ext>
            </a:extLst>
          </p:cNvPr>
          <p:cNvSpPr txBox="1"/>
          <p:nvPr/>
        </p:nvSpPr>
        <p:spPr>
          <a:xfrm>
            <a:off x="2140546" y="3251143"/>
            <a:ext cx="223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Train Data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Set(555 * 22)</a:t>
            </a:r>
            <a:endParaRPr lang="ko-KR" altLang="en-US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aphicFrame>
        <p:nvGraphicFramePr>
          <p:cNvPr id="18" name="표 25">
            <a:extLst>
              <a:ext uri="{FF2B5EF4-FFF2-40B4-BE49-F238E27FC236}">
                <a16:creationId xmlns:a16="http://schemas.microsoft.com/office/drawing/2014/main" id="{EC3D9DD5-321D-4B1C-BCE9-EA79CB637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92600"/>
              </p:ext>
            </p:extLst>
          </p:nvPr>
        </p:nvGraphicFramePr>
        <p:xfrm>
          <a:off x="1175422" y="3814894"/>
          <a:ext cx="2084576" cy="956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144">
                  <a:extLst>
                    <a:ext uri="{9D8B030D-6E8A-4147-A177-3AD203B41FA5}">
                      <a16:colId xmlns:a16="http://schemas.microsoft.com/office/drawing/2014/main" val="3924000756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4261809725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1015234087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163316316"/>
                    </a:ext>
                  </a:extLst>
                </a:gridCol>
              </a:tblGrid>
              <a:tr h="2391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P1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P2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P3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1900883869"/>
                  </a:ext>
                </a:extLst>
              </a:tr>
              <a:tr h="23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Admin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1931138234"/>
                  </a:ext>
                </a:extLst>
              </a:tr>
              <a:tr h="23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Admin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1461208571"/>
                  </a:ext>
                </a:extLst>
              </a:tr>
              <a:tr h="23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Admin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17734622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F1CDAD1-C7F6-4907-ABBA-7A1E2719E5B5}"/>
              </a:ext>
            </a:extLst>
          </p:cNvPr>
          <p:cNvSpPr txBox="1"/>
          <p:nvPr/>
        </p:nvSpPr>
        <p:spPr>
          <a:xfrm>
            <a:off x="3384276" y="4114134"/>
            <a:ext cx="25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…</a:t>
            </a:r>
            <a:endParaRPr lang="ko-KR" altLang="en-US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00485F-5C6E-4092-9451-23F65BC7BF90}"/>
              </a:ext>
            </a:extLst>
          </p:cNvPr>
          <p:cNvSpPr txBox="1"/>
          <p:nvPr/>
        </p:nvSpPr>
        <p:spPr>
          <a:xfrm rot="5400000">
            <a:off x="2089656" y="4748686"/>
            <a:ext cx="2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…</a:t>
            </a:r>
            <a:endParaRPr lang="ko-KR" altLang="en-US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2ADE8E-027D-41E0-B346-E32B806D350A}"/>
              </a:ext>
            </a:extLst>
          </p:cNvPr>
          <p:cNvSpPr txBox="1"/>
          <p:nvPr/>
        </p:nvSpPr>
        <p:spPr>
          <a:xfrm rot="2303654">
            <a:off x="3384275" y="4750004"/>
            <a:ext cx="25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…</a:t>
            </a:r>
            <a:endParaRPr lang="ko-KR" altLang="en-US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graphicFrame>
        <p:nvGraphicFramePr>
          <p:cNvPr id="22" name="표 31">
            <a:extLst>
              <a:ext uri="{FF2B5EF4-FFF2-40B4-BE49-F238E27FC236}">
                <a16:creationId xmlns:a16="http://schemas.microsoft.com/office/drawing/2014/main" id="{86EFD450-0026-4005-AF9C-416FA2659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41443"/>
              </p:ext>
            </p:extLst>
          </p:nvPr>
        </p:nvGraphicFramePr>
        <p:xfrm>
          <a:off x="3923641" y="3805326"/>
          <a:ext cx="1042804" cy="975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402">
                  <a:extLst>
                    <a:ext uri="{9D8B030D-6E8A-4147-A177-3AD203B41FA5}">
                      <a16:colId xmlns:a16="http://schemas.microsoft.com/office/drawing/2014/main" val="407102878"/>
                    </a:ext>
                  </a:extLst>
                </a:gridCol>
                <a:gridCol w="521402">
                  <a:extLst>
                    <a:ext uri="{9D8B030D-6E8A-4147-A177-3AD203B41FA5}">
                      <a16:colId xmlns:a16="http://schemas.microsoft.com/office/drawing/2014/main" val="226173032"/>
                    </a:ext>
                  </a:extLst>
                </a:gridCol>
              </a:tblGrid>
              <a:tr h="243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G3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Target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3755665931"/>
                  </a:ext>
                </a:extLst>
              </a:tr>
              <a:tr h="24395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2305412616"/>
                  </a:ext>
                </a:extLst>
              </a:tr>
              <a:tr h="24395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1338277726"/>
                  </a:ext>
                </a:extLst>
              </a:tr>
              <a:tr h="24395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3323954026"/>
                  </a:ext>
                </a:extLst>
              </a:tr>
            </a:tbl>
          </a:graphicData>
        </a:graphic>
      </p:graphicFrame>
      <p:graphicFrame>
        <p:nvGraphicFramePr>
          <p:cNvPr id="23" name="표 32">
            <a:extLst>
              <a:ext uri="{FF2B5EF4-FFF2-40B4-BE49-F238E27FC236}">
                <a16:creationId xmlns:a16="http://schemas.microsoft.com/office/drawing/2014/main" id="{A115FA82-EF67-4478-B18F-0FFE8165F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70161"/>
              </p:ext>
            </p:extLst>
          </p:nvPr>
        </p:nvGraphicFramePr>
        <p:xfrm>
          <a:off x="1174906" y="5351219"/>
          <a:ext cx="2085608" cy="451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402">
                  <a:extLst>
                    <a:ext uri="{9D8B030D-6E8A-4147-A177-3AD203B41FA5}">
                      <a16:colId xmlns:a16="http://schemas.microsoft.com/office/drawing/2014/main" val="1417530162"/>
                    </a:ext>
                  </a:extLst>
                </a:gridCol>
                <a:gridCol w="521402">
                  <a:extLst>
                    <a:ext uri="{9D8B030D-6E8A-4147-A177-3AD203B41FA5}">
                      <a16:colId xmlns:a16="http://schemas.microsoft.com/office/drawing/2014/main" val="3399745031"/>
                    </a:ext>
                  </a:extLst>
                </a:gridCol>
                <a:gridCol w="521402">
                  <a:extLst>
                    <a:ext uri="{9D8B030D-6E8A-4147-A177-3AD203B41FA5}">
                      <a16:colId xmlns:a16="http://schemas.microsoft.com/office/drawing/2014/main" val="1443352725"/>
                    </a:ext>
                  </a:extLst>
                </a:gridCol>
                <a:gridCol w="521402">
                  <a:extLst>
                    <a:ext uri="{9D8B030D-6E8A-4147-A177-3AD203B41FA5}">
                      <a16:colId xmlns:a16="http://schemas.microsoft.com/office/drawing/2014/main" val="2663911130"/>
                    </a:ext>
                  </a:extLst>
                </a:gridCol>
              </a:tblGrid>
              <a:tr h="22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Non_Admin</a:t>
                      </a:r>
                      <a:r>
                        <a:rPr lang="ko-KR" altLang="en-US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</a:t>
                      </a:r>
                    </a:p>
                  </a:txBody>
                  <a:tcPr marL="23463" marR="23463" marT="11732" marB="1173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extLst>
                  <a:ext uri="{0D108BD9-81ED-4DB2-BD59-A6C34878D82A}">
                    <a16:rowId xmlns:a16="http://schemas.microsoft.com/office/drawing/2014/main" val="846470504"/>
                  </a:ext>
                </a:extLst>
              </a:tr>
              <a:tr h="22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Non_Admin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extLst>
                  <a:ext uri="{0D108BD9-81ED-4DB2-BD59-A6C34878D82A}">
                    <a16:rowId xmlns:a16="http://schemas.microsoft.com/office/drawing/2014/main" val="444098435"/>
                  </a:ext>
                </a:extLst>
              </a:tr>
            </a:tbl>
          </a:graphicData>
        </a:graphic>
      </p:graphicFrame>
      <p:graphicFrame>
        <p:nvGraphicFramePr>
          <p:cNvPr id="24" name="표 33">
            <a:extLst>
              <a:ext uri="{FF2B5EF4-FFF2-40B4-BE49-F238E27FC236}">
                <a16:creationId xmlns:a16="http://schemas.microsoft.com/office/drawing/2014/main" id="{9FFE7096-A24C-4A30-A5CB-089E84BBF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86973"/>
              </p:ext>
            </p:extLst>
          </p:nvPr>
        </p:nvGraphicFramePr>
        <p:xfrm>
          <a:off x="3923641" y="5332113"/>
          <a:ext cx="1042804" cy="492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402">
                  <a:extLst>
                    <a:ext uri="{9D8B030D-6E8A-4147-A177-3AD203B41FA5}">
                      <a16:colId xmlns:a16="http://schemas.microsoft.com/office/drawing/2014/main" val="3090559420"/>
                    </a:ext>
                  </a:extLst>
                </a:gridCol>
                <a:gridCol w="521402">
                  <a:extLst>
                    <a:ext uri="{9D8B030D-6E8A-4147-A177-3AD203B41FA5}">
                      <a16:colId xmlns:a16="http://schemas.microsoft.com/office/drawing/2014/main" val="1858120770"/>
                    </a:ext>
                  </a:extLst>
                </a:gridCol>
              </a:tblGrid>
              <a:tr h="246377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1" marR="60751" marT="30375" marB="303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1" marR="60751" marT="30375" marB="30375"/>
                </a:tc>
                <a:extLst>
                  <a:ext uri="{0D108BD9-81ED-4DB2-BD59-A6C34878D82A}">
                    <a16:rowId xmlns:a16="http://schemas.microsoft.com/office/drawing/2014/main" val="1491926355"/>
                  </a:ext>
                </a:extLst>
              </a:tr>
              <a:tr h="246377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1" marR="60751" marT="30375" marB="303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1" marR="60751" marT="30375" marB="30375"/>
                </a:tc>
                <a:extLst>
                  <a:ext uri="{0D108BD9-81ED-4DB2-BD59-A6C34878D82A}">
                    <a16:rowId xmlns:a16="http://schemas.microsoft.com/office/drawing/2014/main" val="229841535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6D6D0AF-B264-4A45-90CC-197CE4A0B7B7}"/>
              </a:ext>
            </a:extLst>
          </p:cNvPr>
          <p:cNvSpPr txBox="1"/>
          <p:nvPr/>
        </p:nvSpPr>
        <p:spPr>
          <a:xfrm>
            <a:off x="8180565" y="3244598"/>
            <a:ext cx="208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Test Data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Set(139 * 22)</a:t>
            </a:r>
            <a:endParaRPr lang="ko-KR" altLang="en-US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70F6D1F-9310-4AD1-B523-84BC5FE98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75771"/>
              </p:ext>
            </p:extLst>
          </p:nvPr>
        </p:nvGraphicFramePr>
        <p:xfrm>
          <a:off x="7101000" y="3810531"/>
          <a:ext cx="2084576" cy="956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144">
                  <a:extLst>
                    <a:ext uri="{9D8B030D-6E8A-4147-A177-3AD203B41FA5}">
                      <a16:colId xmlns:a16="http://schemas.microsoft.com/office/drawing/2014/main" val="3924000756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4261809725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1015234087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163316316"/>
                    </a:ext>
                  </a:extLst>
                </a:gridCol>
              </a:tblGrid>
              <a:tr h="2391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P1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P2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P3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1900883869"/>
                  </a:ext>
                </a:extLst>
              </a:tr>
              <a:tr h="23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Admin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1931138234"/>
                  </a:ext>
                </a:extLst>
              </a:tr>
              <a:tr h="23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Admin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1461208571"/>
                  </a:ext>
                </a:extLst>
              </a:tr>
              <a:tr h="23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Admin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177346227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1863FC-EA56-4DF8-B075-E9984415A8E8}"/>
              </a:ext>
            </a:extLst>
          </p:cNvPr>
          <p:cNvSpPr txBox="1"/>
          <p:nvPr/>
        </p:nvSpPr>
        <p:spPr>
          <a:xfrm>
            <a:off x="9309854" y="4109771"/>
            <a:ext cx="25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…</a:t>
            </a:r>
            <a:endParaRPr lang="ko-KR" altLang="en-US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C1CED9-D7C5-4CD4-B4E8-97F4EA9A3FFE}"/>
              </a:ext>
            </a:extLst>
          </p:cNvPr>
          <p:cNvSpPr txBox="1"/>
          <p:nvPr/>
        </p:nvSpPr>
        <p:spPr>
          <a:xfrm rot="5400000">
            <a:off x="8015234" y="4744323"/>
            <a:ext cx="2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…</a:t>
            </a:r>
            <a:endParaRPr lang="ko-KR" altLang="en-US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99B8AB-0D4F-4638-9FD4-5C383A47919F}"/>
              </a:ext>
            </a:extLst>
          </p:cNvPr>
          <p:cNvSpPr txBox="1"/>
          <p:nvPr/>
        </p:nvSpPr>
        <p:spPr>
          <a:xfrm rot="2303654">
            <a:off x="9309853" y="4745641"/>
            <a:ext cx="25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…</a:t>
            </a:r>
            <a:endParaRPr lang="ko-KR" altLang="en-US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graphicFrame>
        <p:nvGraphicFramePr>
          <p:cNvPr id="30" name="표 31">
            <a:extLst>
              <a:ext uri="{FF2B5EF4-FFF2-40B4-BE49-F238E27FC236}">
                <a16:creationId xmlns:a16="http://schemas.microsoft.com/office/drawing/2014/main" id="{0C6EAB15-B7F7-48E0-9C23-4817FE22B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03210"/>
              </p:ext>
            </p:extLst>
          </p:nvPr>
        </p:nvGraphicFramePr>
        <p:xfrm>
          <a:off x="9849219" y="3800963"/>
          <a:ext cx="1042804" cy="975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402">
                  <a:extLst>
                    <a:ext uri="{9D8B030D-6E8A-4147-A177-3AD203B41FA5}">
                      <a16:colId xmlns:a16="http://schemas.microsoft.com/office/drawing/2014/main" val="407102878"/>
                    </a:ext>
                  </a:extLst>
                </a:gridCol>
                <a:gridCol w="521402">
                  <a:extLst>
                    <a:ext uri="{9D8B030D-6E8A-4147-A177-3AD203B41FA5}">
                      <a16:colId xmlns:a16="http://schemas.microsoft.com/office/drawing/2014/main" val="226173032"/>
                    </a:ext>
                  </a:extLst>
                </a:gridCol>
              </a:tblGrid>
              <a:tr h="243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G3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Target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3755665931"/>
                  </a:ext>
                </a:extLst>
              </a:tr>
              <a:tr h="24395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2305412616"/>
                  </a:ext>
                </a:extLst>
              </a:tr>
              <a:tr h="24395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1338277726"/>
                  </a:ext>
                </a:extLst>
              </a:tr>
              <a:tr h="24395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0" marR="60750" marT="30375" marB="30375"/>
                </a:tc>
                <a:extLst>
                  <a:ext uri="{0D108BD9-81ED-4DB2-BD59-A6C34878D82A}">
                    <a16:rowId xmlns:a16="http://schemas.microsoft.com/office/drawing/2014/main" val="3323954026"/>
                  </a:ext>
                </a:extLst>
              </a:tr>
            </a:tbl>
          </a:graphicData>
        </a:graphic>
      </p:graphicFrame>
      <p:graphicFrame>
        <p:nvGraphicFramePr>
          <p:cNvPr id="31" name="표 32">
            <a:extLst>
              <a:ext uri="{FF2B5EF4-FFF2-40B4-BE49-F238E27FC236}">
                <a16:creationId xmlns:a16="http://schemas.microsoft.com/office/drawing/2014/main" id="{6CBC8447-DB5A-4CD8-9300-F5E349C08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61836"/>
              </p:ext>
            </p:extLst>
          </p:nvPr>
        </p:nvGraphicFramePr>
        <p:xfrm>
          <a:off x="7100484" y="5368574"/>
          <a:ext cx="2085608" cy="451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402">
                  <a:extLst>
                    <a:ext uri="{9D8B030D-6E8A-4147-A177-3AD203B41FA5}">
                      <a16:colId xmlns:a16="http://schemas.microsoft.com/office/drawing/2014/main" val="1417530162"/>
                    </a:ext>
                  </a:extLst>
                </a:gridCol>
                <a:gridCol w="521402">
                  <a:extLst>
                    <a:ext uri="{9D8B030D-6E8A-4147-A177-3AD203B41FA5}">
                      <a16:colId xmlns:a16="http://schemas.microsoft.com/office/drawing/2014/main" val="3399745031"/>
                    </a:ext>
                  </a:extLst>
                </a:gridCol>
                <a:gridCol w="521402">
                  <a:extLst>
                    <a:ext uri="{9D8B030D-6E8A-4147-A177-3AD203B41FA5}">
                      <a16:colId xmlns:a16="http://schemas.microsoft.com/office/drawing/2014/main" val="1443352725"/>
                    </a:ext>
                  </a:extLst>
                </a:gridCol>
                <a:gridCol w="521402">
                  <a:extLst>
                    <a:ext uri="{9D8B030D-6E8A-4147-A177-3AD203B41FA5}">
                      <a16:colId xmlns:a16="http://schemas.microsoft.com/office/drawing/2014/main" val="2663911130"/>
                    </a:ext>
                  </a:extLst>
                </a:gridCol>
              </a:tblGrid>
              <a:tr h="22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Non_Admin</a:t>
                      </a:r>
                      <a:r>
                        <a:rPr lang="ko-KR" altLang="en-US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</a:t>
                      </a:r>
                    </a:p>
                  </a:txBody>
                  <a:tcPr marL="23463" marR="23463" marT="11732" marB="117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extLst>
                  <a:ext uri="{0D108BD9-81ED-4DB2-BD59-A6C34878D82A}">
                    <a16:rowId xmlns:a16="http://schemas.microsoft.com/office/drawing/2014/main" val="846470504"/>
                  </a:ext>
                </a:extLst>
              </a:tr>
              <a:tr h="22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Non_Admin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23463" marR="23463" marT="11732" marB="11732"/>
                </a:tc>
                <a:extLst>
                  <a:ext uri="{0D108BD9-81ED-4DB2-BD59-A6C34878D82A}">
                    <a16:rowId xmlns:a16="http://schemas.microsoft.com/office/drawing/2014/main" val="444098435"/>
                  </a:ext>
                </a:extLst>
              </a:tr>
            </a:tbl>
          </a:graphicData>
        </a:graphic>
      </p:graphicFrame>
      <p:graphicFrame>
        <p:nvGraphicFramePr>
          <p:cNvPr id="32" name="표 33">
            <a:extLst>
              <a:ext uri="{FF2B5EF4-FFF2-40B4-BE49-F238E27FC236}">
                <a16:creationId xmlns:a16="http://schemas.microsoft.com/office/drawing/2014/main" id="{2F55A7FF-7AEC-49A7-9376-893640C7D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88914"/>
              </p:ext>
            </p:extLst>
          </p:nvPr>
        </p:nvGraphicFramePr>
        <p:xfrm>
          <a:off x="9849219" y="5327750"/>
          <a:ext cx="1042804" cy="492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402">
                  <a:extLst>
                    <a:ext uri="{9D8B030D-6E8A-4147-A177-3AD203B41FA5}">
                      <a16:colId xmlns:a16="http://schemas.microsoft.com/office/drawing/2014/main" val="3090559420"/>
                    </a:ext>
                  </a:extLst>
                </a:gridCol>
                <a:gridCol w="521402">
                  <a:extLst>
                    <a:ext uri="{9D8B030D-6E8A-4147-A177-3AD203B41FA5}">
                      <a16:colId xmlns:a16="http://schemas.microsoft.com/office/drawing/2014/main" val="1858120770"/>
                    </a:ext>
                  </a:extLst>
                </a:gridCol>
              </a:tblGrid>
              <a:tr h="246377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1" marR="60751" marT="30375" marB="303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1" marR="60751" marT="30375" marB="30375"/>
                </a:tc>
                <a:extLst>
                  <a:ext uri="{0D108BD9-81ED-4DB2-BD59-A6C34878D82A}">
                    <a16:rowId xmlns:a16="http://schemas.microsoft.com/office/drawing/2014/main" val="1491926355"/>
                  </a:ext>
                </a:extLst>
              </a:tr>
              <a:tr h="246377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1" marR="60751" marT="30375" marB="303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</a:t>
                      </a:r>
                      <a:endParaRPr lang="ko-KR" altLang="en-US" sz="7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60751" marR="60751" marT="30375" marB="30375"/>
                </a:tc>
                <a:extLst>
                  <a:ext uri="{0D108BD9-81ED-4DB2-BD59-A6C34878D82A}">
                    <a16:rowId xmlns:a16="http://schemas.microsoft.com/office/drawing/2014/main" val="229841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36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495A77-56BA-48E6-A912-3852C9852A4C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Ⅱ.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방법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012229-4B3E-4720-88AA-6FB47C71195B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FF0E3F-7317-4787-8C07-5E165E14935A}"/>
              </a:ext>
            </a:extLst>
          </p:cNvPr>
          <p:cNvSpPr/>
          <p:nvPr/>
        </p:nvSpPr>
        <p:spPr>
          <a:xfrm>
            <a:off x="453277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Selection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ADB7DD-CF8C-4E6E-B1F6-2A1F60916AB7}"/>
              </a:ext>
            </a:extLst>
          </p:cNvPr>
          <p:cNvSpPr/>
          <p:nvPr/>
        </p:nvSpPr>
        <p:spPr>
          <a:xfrm>
            <a:off x="5172493" y="1507806"/>
            <a:ext cx="1567424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Transformation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66993FA-CA02-4B78-ADBB-1B39A89B5592}"/>
              </a:ext>
            </a:extLst>
          </p:cNvPr>
          <p:cNvSpPr/>
          <p:nvPr/>
        </p:nvSpPr>
        <p:spPr>
          <a:xfrm>
            <a:off x="2812885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Preprocessing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A0B1024-82B0-45C3-ADE8-41BF3FCB5ADF}"/>
              </a:ext>
            </a:extLst>
          </p:cNvPr>
          <p:cNvSpPr/>
          <p:nvPr/>
        </p:nvSpPr>
        <p:spPr>
          <a:xfrm>
            <a:off x="7696547" y="1507806"/>
            <a:ext cx="1402978" cy="80682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Mining</a:t>
            </a:r>
            <a:endParaRPr lang="ko-KR" altLang="en-US" sz="1400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64A592-7CC2-4D2D-933A-8211D03727D4}"/>
              </a:ext>
            </a:extLst>
          </p:cNvPr>
          <p:cNvSpPr/>
          <p:nvPr/>
        </p:nvSpPr>
        <p:spPr>
          <a:xfrm>
            <a:off x="10056158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Interpretation/Evaluation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B84AA55-B0DF-41BA-AD59-759B32976E81}"/>
              </a:ext>
            </a:extLst>
          </p:cNvPr>
          <p:cNvSpPr/>
          <p:nvPr/>
        </p:nvSpPr>
        <p:spPr>
          <a:xfrm>
            <a:off x="209700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66341C5-5F60-40A5-876F-D89337869B88}"/>
              </a:ext>
            </a:extLst>
          </p:cNvPr>
          <p:cNvSpPr/>
          <p:nvPr/>
        </p:nvSpPr>
        <p:spPr>
          <a:xfrm>
            <a:off x="4456613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2CC112-BEBD-4072-9EC2-23A7B07BB079}"/>
              </a:ext>
            </a:extLst>
          </p:cNvPr>
          <p:cNvSpPr/>
          <p:nvPr/>
        </p:nvSpPr>
        <p:spPr>
          <a:xfrm>
            <a:off x="6980667" y="1829503"/>
            <a:ext cx="475130" cy="23308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2F59052-41D8-4EF9-ACC6-D0283CBFBBA1}"/>
              </a:ext>
            </a:extLst>
          </p:cNvPr>
          <p:cNvSpPr/>
          <p:nvPr/>
        </p:nvSpPr>
        <p:spPr>
          <a:xfrm>
            <a:off x="934027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7EB5A-9C1D-4242-8CB9-BA02627C19F9}"/>
              </a:ext>
            </a:extLst>
          </p:cNvPr>
          <p:cNvSpPr txBox="1"/>
          <p:nvPr/>
        </p:nvSpPr>
        <p:spPr>
          <a:xfrm>
            <a:off x="389962" y="860611"/>
            <a:ext cx="28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방법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– Data Mining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BB23C-EC6E-404B-9B88-1CCA799EB3B9}"/>
              </a:ext>
            </a:extLst>
          </p:cNvPr>
          <p:cNvSpPr txBox="1"/>
          <p:nvPr/>
        </p:nvSpPr>
        <p:spPr>
          <a:xfrm>
            <a:off x="389962" y="2420096"/>
            <a:ext cx="111655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Python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을 활용하여 클라우드 기반 주피터 노트북 개발 환경인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Google </a:t>
            </a:r>
            <a:r>
              <a:rPr lang="en-US" altLang="ko-KR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Colab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에서 코딩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오픈소스 라이브러리인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Scikit-learn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을 참조하여 개발하였음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3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개의 단일 학습 모형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로지스틱 회귀분석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의사결정나무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서포트 벡터 머신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과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3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개의 앙상블 학습 모형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소프트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보팅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랜덤 포레스트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en-US" altLang="ko-KR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LightGBM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의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머신러닝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알고리즘을 활용하여 관리종목 지정을 예측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각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머신러닝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알고리즘에 대해 격자탐색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(Grid search)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를 하여 각 알고리즘마다 최적의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하이퍼파라미터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(hyper parameter)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를 적용 후 관리종목 지정 예측 수행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의사결정나무 기반 학습 모형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의사결정나무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랜덤 포레스트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en-US" altLang="ko-KR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LightGBM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의 경우 독립변수의 중요도를 산출하여 각 알고리즘 별 변수 중요도 상위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3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개 변수 확인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9FBE120-9EE0-4599-A470-A12F6B2BD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07575"/>
              </p:ext>
            </p:extLst>
          </p:nvPr>
        </p:nvGraphicFramePr>
        <p:xfrm>
          <a:off x="1582596" y="4224974"/>
          <a:ext cx="9026808" cy="225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544">
                  <a:extLst>
                    <a:ext uri="{9D8B030D-6E8A-4147-A177-3AD203B41FA5}">
                      <a16:colId xmlns:a16="http://schemas.microsoft.com/office/drawing/2014/main" val="155342917"/>
                    </a:ext>
                  </a:extLst>
                </a:gridCol>
                <a:gridCol w="1289544">
                  <a:extLst>
                    <a:ext uri="{9D8B030D-6E8A-4147-A177-3AD203B41FA5}">
                      <a16:colId xmlns:a16="http://schemas.microsoft.com/office/drawing/2014/main" val="69113210"/>
                    </a:ext>
                  </a:extLst>
                </a:gridCol>
                <a:gridCol w="1289544">
                  <a:extLst>
                    <a:ext uri="{9D8B030D-6E8A-4147-A177-3AD203B41FA5}">
                      <a16:colId xmlns:a16="http://schemas.microsoft.com/office/drawing/2014/main" val="2626439273"/>
                    </a:ext>
                  </a:extLst>
                </a:gridCol>
                <a:gridCol w="1289544">
                  <a:extLst>
                    <a:ext uri="{9D8B030D-6E8A-4147-A177-3AD203B41FA5}">
                      <a16:colId xmlns:a16="http://schemas.microsoft.com/office/drawing/2014/main" val="3013150107"/>
                    </a:ext>
                  </a:extLst>
                </a:gridCol>
                <a:gridCol w="1289544">
                  <a:extLst>
                    <a:ext uri="{9D8B030D-6E8A-4147-A177-3AD203B41FA5}">
                      <a16:colId xmlns:a16="http://schemas.microsoft.com/office/drawing/2014/main" val="1999178675"/>
                    </a:ext>
                  </a:extLst>
                </a:gridCol>
                <a:gridCol w="1289544">
                  <a:extLst>
                    <a:ext uri="{9D8B030D-6E8A-4147-A177-3AD203B41FA5}">
                      <a16:colId xmlns:a16="http://schemas.microsoft.com/office/drawing/2014/main" val="324398851"/>
                    </a:ext>
                  </a:extLst>
                </a:gridCol>
                <a:gridCol w="1289544">
                  <a:extLst>
                    <a:ext uri="{9D8B030D-6E8A-4147-A177-3AD203B41FA5}">
                      <a16:colId xmlns:a16="http://schemas.microsoft.com/office/drawing/2014/main" val="11720607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모델 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모델 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모델 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모델 </a:t>
                      </a:r>
                      <a:r>
                        <a:rPr lang="en-US" altLang="ko-KR" sz="1000" dirty="0"/>
                        <a:t>4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모델 </a:t>
                      </a:r>
                      <a:r>
                        <a:rPr lang="en-US" altLang="ko-KR" sz="1000" dirty="0"/>
                        <a:t>5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모델 </a:t>
                      </a:r>
                      <a:r>
                        <a:rPr lang="en-US" altLang="ko-KR" sz="1000" dirty="0"/>
                        <a:t>6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388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로지스틱 회귀분석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의사결정나무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서포트 벡터 머신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소프트 </a:t>
                      </a:r>
                      <a:r>
                        <a:rPr lang="ko-KR" altLang="en-US" sz="1000" dirty="0" err="1"/>
                        <a:t>보팅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랜덤 포레스트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부스팅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6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분류기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LR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DT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SVM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LR,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RF,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SVM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RF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LightGBM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6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학습 데이터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(555, 22)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(555, 22)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(555, 22)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(555, 22)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(555, 22)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(555, 22)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테스트 데이터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(139, 22)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(139, 22)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(139, 22)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(139, 22)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(139, 22)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(139, 22)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2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정규화</a:t>
                      </a:r>
                      <a:r>
                        <a:rPr lang="en-US" altLang="ko-KR" sz="1000" dirty="0"/>
                        <a:t>(normalization)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정규화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비정규화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정규화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정규화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비정규화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비정규화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5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2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6B44DC-8F25-4A6E-8578-4F070C2A49F8}"/>
              </a:ext>
            </a:extLst>
          </p:cNvPr>
          <p:cNvSpPr txBox="1"/>
          <p:nvPr/>
        </p:nvSpPr>
        <p:spPr>
          <a:xfrm>
            <a:off x="5040271" y="2427859"/>
            <a:ext cx="174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a고딕15" panose="02020600000000000000" pitchFamily="18" charset="-127"/>
                <a:ea typeface="a고딕15" panose="02020600000000000000" pitchFamily="18" charset="-127"/>
              </a:rPr>
              <a:t>단일 학습 모형</a:t>
            </a:r>
            <a:endParaRPr lang="en-US" altLang="ko-KR" sz="1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7C5FC-7AB6-4364-B2AD-12B1B26BBCC4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Ⅱ.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방법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865C3F-A582-4FCE-8A23-1B135B2010C9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DC8C73-35DB-410C-ADB2-D70B2F486060}"/>
              </a:ext>
            </a:extLst>
          </p:cNvPr>
          <p:cNvSpPr/>
          <p:nvPr/>
        </p:nvSpPr>
        <p:spPr>
          <a:xfrm>
            <a:off x="453277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Selection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885976-DF0F-424A-A437-B617DB9D56B6}"/>
              </a:ext>
            </a:extLst>
          </p:cNvPr>
          <p:cNvSpPr/>
          <p:nvPr/>
        </p:nvSpPr>
        <p:spPr>
          <a:xfrm>
            <a:off x="5172493" y="1507806"/>
            <a:ext cx="1567424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Transformation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135D14-E707-4DBB-8F62-A45EAD2CBA72}"/>
              </a:ext>
            </a:extLst>
          </p:cNvPr>
          <p:cNvSpPr/>
          <p:nvPr/>
        </p:nvSpPr>
        <p:spPr>
          <a:xfrm>
            <a:off x="2812885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Preprocessing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541064E-3916-4C4D-A815-BA2B0E7D8D82}"/>
              </a:ext>
            </a:extLst>
          </p:cNvPr>
          <p:cNvSpPr/>
          <p:nvPr/>
        </p:nvSpPr>
        <p:spPr>
          <a:xfrm>
            <a:off x="7696547" y="1507806"/>
            <a:ext cx="1402978" cy="80682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Mining</a:t>
            </a:r>
            <a:endParaRPr lang="ko-KR" altLang="en-US" sz="1400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0BCFEF-4D6A-46DC-ABE0-AF9678DA13D1}"/>
              </a:ext>
            </a:extLst>
          </p:cNvPr>
          <p:cNvSpPr/>
          <p:nvPr/>
        </p:nvSpPr>
        <p:spPr>
          <a:xfrm>
            <a:off x="10056158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Interpretation/Evaluation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9292F04-FD64-4661-BFA2-CD3B8F9A9266}"/>
              </a:ext>
            </a:extLst>
          </p:cNvPr>
          <p:cNvSpPr/>
          <p:nvPr/>
        </p:nvSpPr>
        <p:spPr>
          <a:xfrm>
            <a:off x="209700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BBD1A02-EA91-4C54-8688-49A4A75890C3}"/>
              </a:ext>
            </a:extLst>
          </p:cNvPr>
          <p:cNvSpPr/>
          <p:nvPr/>
        </p:nvSpPr>
        <p:spPr>
          <a:xfrm>
            <a:off x="4456613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2BF68BA-F0E5-4B91-B892-2F149916425B}"/>
              </a:ext>
            </a:extLst>
          </p:cNvPr>
          <p:cNvSpPr/>
          <p:nvPr/>
        </p:nvSpPr>
        <p:spPr>
          <a:xfrm>
            <a:off x="6980667" y="1829503"/>
            <a:ext cx="475130" cy="23308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8CF9796-ED36-4F44-B73E-AC6AC3F385D7}"/>
              </a:ext>
            </a:extLst>
          </p:cNvPr>
          <p:cNvSpPr/>
          <p:nvPr/>
        </p:nvSpPr>
        <p:spPr>
          <a:xfrm>
            <a:off x="934027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21186-3E63-4121-9DA8-FDA4229801A9}"/>
              </a:ext>
            </a:extLst>
          </p:cNvPr>
          <p:cNvSpPr txBox="1"/>
          <p:nvPr/>
        </p:nvSpPr>
        <p:spPr>
          <a:xfrm>
            <a:off x="389962" y="860611"/>
            <a:ext cx="28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방법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– Data Mining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DC258C1-2658-4C54-A7C1-DE221BBDDD44}"/>
              </a:ext>
            </a:extLst>
          </p:cNvPr>
          <p:cNvSpPr/>
          <p:nvPr/>
        </p:nvSpPr>
        <p:spPr>
          <a:xfrm>
            <a:off x="1156447" y="3364433"/>
            <a:ext cx="1415688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 Data Set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1EA5368-9633-4C85-9792-F8FBC2FA011C}"/>
              </a:ext>
            </a:extLst>
          </p:cNvPr>
          <p:cNvSpPr/>
          <p:nvPr/>
        </p:nvSpPr>
        <p:spPr>
          <a:xfrm>
            <a:off x="759025" y="2764935"/>
            <a:ext cx="2210532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Logistic Regression</a:t>
            </a:r>
            <a:endParaRPr lang="ko-KR" altLang="en-US" sz="14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2F2D456-7500-4B08-9D34-03163A9C31E5}"/>
              </a:ext>
            </a:extLst>
          </p:cNvPr>
          <p:cNvSpPr/>
          <p:nvPr/>
        </p:nvSpPr>
        <p:spPr>
          <a:xfrm>
            <a:off x="5235045" y="2772384"/>
            <a:ext cx="1358571" cy="5012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Decision Tree</a:t>
            </a:r>
            <a:endParaRPr lang="ko-KR" altLang="en-US" sz="14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DE2B414-FEBD-40A9-B667-5EEA7236F595}"/>
              </a:ext>
            </a:extLst>
          </p:cNvPr>
          <p:cNvSpPr/>
          <p:nvPr/>
        </p:nvSpPr>
        <p:spPr>
          <a:xfrm>
            <a:off x="8797931" y="2764935"/>
            <a:ext cx="2332877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Support Vector Machine</a:t>
            </a:r>
            <a:endParaRPr lang="ko-KR" altLang="en-US" sz="14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0E96462-063C-432D-B782-435DC5EE1C10}"/>
              </a:ext>
            </a:extLst>
          </p:cNvPr>
          <p:cNvSpPr/>
          <p:nvPr/>
        </p:nvSpPr>
        <p:spPr>
          <a:xfrm>
            <a:off x="1156447" y="4543099"/>
            <a:ext cx="1415688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Model - LR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096DEAB-AE8D-4FB1-B502-A34EFD7D4700}"/>
              </a:ext>
            </a:extLst>
          </p:cNvPr>
          <p:cNvSpPr/>
          <p:nvPr/>
        </p:nvSpPr>
        <p:spPr>
          <a:xfrm>
            <a:off x="5206487" y="4543099"/>
            <a:ext cx="1415688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Model - DT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A69CFA3-98B2-4205-8A90-8DCF461E5261}"/>
              </a:ext>
            </a:extLst>
          </p:cNvPr>
          <p:cNvSpPr/>
          <p:nvPr/>
        </p:nvSpPr>
        <p:spPr>
          <a:xfrm>
            <a:off x="9256525" y="4555588"/>
            <a:ext cx="1415688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Model - SVM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EF25775-473E-454B-B72C-D93B21A04FE3}"/>
              </a:ext>
            </a:extLst>
          </p:cNvPr>
          <p:cNvSpPr/>
          <p:nvPr/>
        </p:nvSpPr>
        <p:spPr>
          <a:xfrm>
            <a:off x="1148410" y="5746743"/>
            <a:ext cx="1415689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Prediction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F88DC55-593D-4987-9AFD-D4D04A3CDA40}"/>
              </a:ext>
            </a:extLst>
          </p:cNvPr>
          <p:cNvSpPr/>
          <p:nvPr/>
        </p:nvSpPr>
        <p:spPr>
          <a:xfrm>
            <a:off x="5206487" y="5746743"/>
            <a:ext cx="1415688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Prediction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E0F427B-778A-4203-B57E-2D6D369724A2}"/>
              </a:ext>
            </a:extLst>
          </p:cNvPr>
          <p:cNvSpPr/>
          <p:nvPr/>
        </p:nvSpPr>
        <p:spPr>
          <a:xfrm>
            <a:off x="9256526" y="5746743"/>
            <a:ext cx="1415689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Prediction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F75981-D333-4468-BD07-EE702FA248C1}"/>
              </a:ext>
            </a:extLst>
          </p:cNvPr>
          <p:cNvSpPr/>
          <p:nvPr/>
        </p:nvSpPr>
        <p:spPr>
          <a:xfrm>
            <a:off x="5206487" y="3364433"/>
            <a:ext cx="1415688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 Data Set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11D5614-BF2F-465A-A251-B45110EC80B1}"/>
              </a:ext>
            </a:extLst>
          </p:cNvPr>
          <p:cNvSpPr/>
          <p:nvPr/>
        </p:nvSpPr>
        <p:spPr>
          <a:xfrm>
            <a:off x="9256527" y="3364433"/>
            <a:ext cx="1415688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 Data Set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3CE381B-A623-455A-9047-684369509D48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1864291" y="3865725"/>
            <a:ext cx="0" cy="67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05F55D2-1B15-4FFC-B4FC-B1FBD0CCC681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1856255" y="5044391"/>
            <a:ext cx="8036" cy="70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C069F8C-A713-4D86-AEC2-16F4FF78ED3A}"/>
              </a:ext>
            </a:extLst>
          </p:cNvPr>
          <p:cNvCxnSpPr>
            <a:cxnSpLocks/>
            <a:stCxn id="30" idx="2"/>
            <a:endCxn id="25" idx="0"/>
          </p:cNvCxnSpPr>
          <p:nvPr/>
        </p:nvCxnSpPr>
        <p:spPr>
          <a:xfrm>
            <a:off x="5914331" y="3865725"/>
            <a:ext cx="0" cy="67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9F6B415-7926-4C55-8E41-85780BD5CAE7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5914331" y="5044391"/>
            <a:ext cx="0" cy="70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24E802F-5791-46BB-82F0-699068131EEF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 flipH="1">
            <a:off x="9964369" y="3865725"/>
            <a:ext cx="2" cy="68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13FEDF6-8BF2-4565-A137-00C16A8EEC13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9964369" y="5056880"/>
            <a:ext cx="2" cy="68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5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02A64-D6AF-4599-9447-267F3E0886EF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Ⅱ.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방법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2C4838-FAD8-4159-8ADB-3191C7CE5C74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D2923B0-23EF-4EE4-B4D6-37C2CFB3C49B}"/>
              </a:ext>
            </a:extLst>
          </p:cNvPr>
          <p:cNvSpPr/>
          <p:nvPr/>
        </p:nvSpPr>
        <p:spPr>
          <a:xfrm>
            <a:off x="453277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Selection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E9B8115-6E6C-40CF-AB82-8DEE1FFADD52}"/>
              </a:ext>
            </a:extLst>
          </p:cNvPr>
          <p:cNvSpPr/>
          <p:nvPr/>
        </p:nvSpPr>
        <p:spPr>
          <a:xfrm>
            <a:off x="5172493" y="1507806"/>
            <a:ext cx="1567424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Transformation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20F89A-C3EB-4A9A-9BF7-DB64BEA83E10}"/>
              </a:ext>
            </a:extLst>
          </p:cNvPr>
          <p:cNvSpPr/>
          <p:nvPr/>
        </p:nvSpPr>
        <p:spPr>
          <a:xfrm>
            <a:off x="2812885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Preprocessing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39DD3A-250E-41E7-AF5D-96CE667C862B}"/>
              </a:ext>
            </a:extLst>
          </p:cNvPr>
          <p:cNvSpPr/>
          <p:nvPr/>
        </p:nvSpPr>
        <p:spPr>
          <a:xfrm>
            <a:off x="7696547" y="1507806"/>
            <a:ext cx="1402978" cy="80682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Mining</a:t>
            </a:r>
            <a:endParaRPr lang="ko-KR" altLang="en-US" sz="1400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7FC8772-9E79-4726-BE48-9CD9D7664527}"/>
              </a:ext>
            </a:extLst>
          </p:cNvPr>
          <p:cNvSpPr/>
          <p:nvPr/>
        </p:nvSpPr>
        <p:spPr>
          <a:xfrm>
            <a:off x="10056158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Interpretation/Evaluation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8B474A9-D1FA-4B6C-A9B7-C0EE33DF2BE9}"/>
              </a:ext>
            </a:extLst>
          </p:cNvPr>
          <p:cNvSpPr/>
          <p:nvPr/>
        </p:nvSpPr>
        <p:spPr>
          <a:xfrm>
            <a:off x="209700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56D78BB-5742-4F4C-A139-E3C5F09C8DB2}"/>
              </a:ext>
            </a:extLst>
          </p:cNvPr>
          <p:cNvSpPr/>
          <p:nvPr/>
        </p:nvSpPr>
        <p:spPr>
          <a:xfrm>
            <a:off x="4456613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7CD5F39-82CB-4805-9418-036BF4CA9895}"/>
              </a:ext>
            </a:extLst>
          </p:cNvPr>
          <p:cNvSpPr/>
          <p:nvPr/>
        </p:nvSpPr>
        <p:spPr>
          <a:xfrm>
            <a:off x="6980667" y="1829503"/>
            <a:ext cx="475130" cy="23308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A6B74AA-0205-4E2F-8CCA-F8646388D5B2}"/>
              </a:ext>
            </a:extLst>
          </p:cNvPr>
          <p:cNvSpPr/>
          <p:nvPr/>
        </p:nvSpPr>
        <p:spPr>
          <a:xfrm>
            <a:off x="934027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2718FB-BD86-47D2-81CC-0F1BBCD83A8F}"/>
              </a:ext>
            </a:extLst>
          </p:cNvPr>
          <p:cNvSpPr txBox="1"/>
          <p:nvPr/>
        </p:nvSpPr>
        <p:spPr>
          <a:xfrm>
            <a:off x="389962" y="860611"/>
            <a:ext cx="28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방법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– Data Mining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191AE-6A11-4901-93CC-F07BC8352EFC}"/>
              </a:ext>
            </a:extLst>
          </p:cNvPr>
          <p:cNvSpPr txBox="1"/>
          <p:nvPr/>
        </p:nvSpPr>
        <p:spPr>
          <a:xfrm>
            <a:off x="5205285" y="2406032"/>
            <a:ext cx="13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Soft Voting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F56AE48-D1EC-4587-AE91-00C6A11311E9}"/>
              </a:ext>
            </a:extLst>
          </p:cNvPr>
          <p:cNvSpPr/>
          <p:nvPr/>
        </p:nvSpPr>
        <p:spPr>
          <a:xfrm>
            <a:off x="1856255" y="2839284"/>
            <a:ext cx="8088572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 Data Set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E48DDE-6736-4A3D-927E-CE5179CB990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812885" y="3357647"/>
            <a:ext cx="0" cy="24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59662B0-CA26-40A3-8DE3-0AF6B52B526C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5897748" y="3340576"/>
            <a:ext cx="2793" cy="262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9407B18-C32D-4EA0-BE9E-E67A21A780E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982615" y="3379692"/>
            <a:ext cx="0" cy="223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BD0E560-173D-40B6-A56B-3B467832AD25}"/>
              </a:ext>
            </a:extLst>
          </p:cNvPr>
          <p:cNvSpPr/>
          <p:nvPr/>
        </p:nvSpPr>
        <p:spPr>
          <a:xfrm>
            <a:off x="1850677" y="3603327"/>
            <a:ext cx="1924415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Model – LR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2A3FE78-4AE8-4342-8303-BD88946EB409}"/>
              </a:ext>
            </a:extLst>
          </p:cNvPr>
          <p:cNvSpPr/>
          <p:nvPr/>
        </p:nvSpPr>
        <p:spPr>
          <a:xfrm>
            <a:off x="4935540" y="3603327"/>
            <a:ext cx="1924415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Model – RF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8E9847B-9329-4900-ACDD-42DB278AC135}"/>
              </a:ext>
            </a:extLst>
          </p:cNvPr>
          <p:cNvSpPr/>
          <p:nvPr/>
        </p:nvSpPr>
        <p:spPr>
          <a:xfrm>
            <a:off x="8020407" y="3603327"/>
            <a:ext cx="1924415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Model - SVM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6AA8B6B-3C22-4694-A0FA-CF000392140F}"/>
              </a:ext>
            </a:extLst>
          </p:cNvPr>
          <p:cNvSpPr/>
          <p:nvPr/>
        </p:nvSpPr>
        <p:spPr>
          <a:xfrm>
            <a:off x="1850677" y="4372822"/>
            <a:ext cx="1924415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Prediction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6DF9D2D-26E3-4BDF-BF76-454BC497EC66}"/>
              </a:ext>
            </a:extLst>
          </p:cNvPr>
          <p:cNvSpPr/>
          <p:nvPr/>
        </p:nvSpPr>
        <p:spPr>
          <a:xfrm>
            <a:off x="4935540" y="4402010"/>
            <a:ext cx="1924415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Prediction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76B74C-F105-4453-B600-2F5D75A691D5}"/>
              </a:ext>
            </a:extLst>
          </p:cNvPr>
          <p:cNvSpPr/>
          <p:nvPr/>
        </p:nvSpPr>
        <p:spPr>
          <a:xfrm>
            <a:off x="8020406" y="4363761"/>
            <a:ext cx="1924415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Prediction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1693ED8-E839-49CC-B968-55FC0CA0E552}"/>
              </a:ext>
            </a:extLst>
          </p:cNvPr>
          <p:cNvSpPr/>
          <p:nvPr/>
        </p:nvSpPr>
        <p:spPr>
          <a:xfrm>
            <a:off x="4931743" y="5204789"/>
            <a:ext cx="1924415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Average Voting 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F272D9-9385-4058-A6BB-746B73149B58}"/>
              </a:ext>
            </a:extLst>
          </p:cNvPr>
          <p:cNvCxnSpPr>
            <a:stCxn id="25" idx="2"/>
            <a:endCxn id="28" idx="1"/>
          </p:cNvCxnSpPr>
          <p:nvPr/>
        </p:nvCxnSpPr>
        <p:spPr>
          <a:xfrm>
            <a:off x="2812885" y="4874114"/>
            <a:ext cx="2118858" cy="581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300E997-2059-40CD-B0C2-063254F34D77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5893951" y="4903302"/>
            <a:ext cx="3797" cy="30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7DB59A5-8A14-46ED-A1EB-9711F74D7D1A}"/>
              </a:ext>
            </a:extLst>
          </p:cNvPr>
          <p:cNvCxnSpPr>
            <a:stCxn id="27" idx="2"/>
            <a:endCxn id="28" idx="3"/>
          </p:cNvCxnSpPr>
          <p:nvPr/>
        </p:nvCxnSpPr>
        <p:spPr>
          <a:xfrm flipH="1">
            <a:off x="6856158" y="4865053"/>
            <a:ext cx="2126456" cy="59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9D3FA01-0716-4D43-B15D-B4AF745F4739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2812885" y="4104619"/>
            <a:ext cx="0" cy="26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80394-D167-49B5-92F9-26C09E1BB94E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5897748" y="4104619"/>
            <a:ext cx="0" cy="29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112648-C098-4D7D-B701-BD7B5F3816A7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8982614" y="4104619"/>
            <a:ext cx="1" cy="25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D19DBD7-7254-494B-805D-09A1C16C084E}"/>
              </a:ext>
            </a:extLst>
          </p:cNvPr>
          <p:cNvSpPr/>
          <p:nvPr/>
        </p:nvSpPr>
        <p:spPr>
          <a:xfrm>
            <a:off x="4938333" y="5926487"/>
            <a:ext cx="1924415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Final Prediction 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44D9606-0C7C-43C1-8A1D-46BEFB228F0C}"/>
              </a:ext>
            </a:extLst>
          </p:cNvPr>
          <p:cNvCxnSpPr>
            <a:stCxn id="28" idx="2"/>
            <a:endCxn id="67" idx="0"/>
          </p:cNvCxnSpPr>
          <p:nvPr/>
        </p:nvCxnSpPr>
        <p:spPr>
          <a:xfrm>
            <a:off x="5893951" y="5706081"/>
            <a:ext cx="6590" cy="22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8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48956-816D-4092-A090-86B8269EA2B2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Ⅱ.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방법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272A0F-4885-469E-899D-8474B354FEA7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4D7678-2C37-4BC4-ACB8-85FF24DE32B3}"/>
              </a:ext>
            </a:extLst>
          </p:cNvPr>
          <p:cNvSpPr/>
          <p:nvPr/>
        </p:nvSpPr>
        <p:spPr>
          <a:xfrm>
            <a:off x="453277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Selection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5B452F-18AE-4FA5-9811-DFE4643619F4}"/>
              </a:ext>
            </a:extLst>
          </p:cNvPr>
          <p:cNvSpPr/>
          <p:nvPr/>
        </p:nvSpPr>
        <p:spPr>
          <a:xfrm>
            <a:off x="5172493" y="1507806"/>
            <a:ext cx="1567424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Transformation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3A662A-EC31-4BBE-9608-AEBEB11456A2}"/>
              </a:ext>
            </a:extLst>
          </p:cNvPr>
          <p:cNvSpPr/>
          <p:nvPr/>
        </p:nvSpPr>
        <p:spPr>
          <a:xfrm>
            <a:off x="2812885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Preprocessing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E532115-2A25-420F-AB9B-28D277056FFE}"/>
              </a:ext>
            </a:extLst>
          </p:cNvPr>
          <p:cNvSpPr/>
          <p:nvPr/>
        </p:nvSpPr>
        <p:spPr>
          <a:xfrm>
            <a:off x="7696547" y="1507806"/>
            <a:ext cx="1402978" cy="80682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Mining</a:t>
            </a:r>
            <a:endParaRPr lang="ko-KR" altLang="en-US" sz="1400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53C642-38BF-4392-9119-583982F9D32A}"/>
              </a:ext>
            </a:extLst>
          </p:cNvPr>
          <p:cNvSpPr/>
          <p:nvPr/>
        </p:nvSpPr>
        <p:spPr>
          <a:xfrm>
            <a:off x="10056158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Interpretation/Evaluation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D63B64E-A16E-452D-B78E-2F94CADE840C}"/>
              </a:ext>
            </a:extLst>
          </p:cNvPr>
          <p:cNvSpPr/>
          <p:nvPr/>
        </p:nvSpPr>
        <p:spPr>
          <a:xfrm>
            <a:off x="209700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3E1A549-4BA6-44BC-80DC-3B94561470D5}"/>
              </a:ext>
            </a:extLst>
          </p:cNvPr>
          <p:cNvSpPr/>
          <p:nvPr/>
        </p:nvSpPr>
        <p:spPr>
          <a:xfrm>
            <a:off x="4456613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BACEA2A-8E26-456C-B317-750F686ED45F}"/>
              </a:ext>
            </a:extLst>
          </p:cNvPr>
          <p:cNvSpPr/>
          <p:nvPr/>
        </p:nvSpPr>
        <p:spPr>
          <a:xfrm>
            <a:off x="6980667" y="1829503"/>
            <a:ext cx="475130" cy="23308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4A2089A-F9AF-4B67-8788-29CF6CD63505}"/>
              </a:ext>
            </a:extLst>
          </p:cNvPr>
          <p:cNvSpPr/>
          <p:nvPr/>
        </p:nvSpPr>
        <p:spPr>
          <a:xfrm>
            <a:off x="934027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9FCB9-64D9-4BC8-9860-CA40282E7D77}"/>
              </a:ext>
            </a:extLst>
          </p:cNvPr>
          <p:cNvSpPr txBox="1"/>
          <p:nvPr/>
        </p:nvSpPr>
        <p:spPr>
          <a:xfrm>
            <a:off x="389962" y="860611"/>
            <a:ext cx="28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방법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– Data Mining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4FAF6-79AA-4965-8E5D-1441356E05A9}"/>
              </a:ext>
            </a:extLst>
          </p:cNvPr>
          <p:cNvSpPr txBox="1"/>
          <p:nvPr/>
        </p:nvSpPr>
        <p:spPr>
          <a:xfrm>
            <a:off x="5158207" y="2379598"/>
            <a:ext cx="178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Random Forest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4C9F0FB-4003-4BB1-BD8F-B5B32FB11C73}"/>
              </a:ext>
            </a:extLst>
          </p:cNvPr>
          <p:cNvSpPr/>
          <p:nvPr/>
        </p:nvSpPr>
        <p:spPr>
          <a:xfrm>
            <a:off x="2034004" y="3449498"/>
            <a:ext cx="816688" cy="3451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Subset 1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E9DF3-E0B9-4891-B1DF-F4C3A0CA79C9}"/>
              </a:ext>
            </a:extLst>
          </p:cNvPr>
          <p:cNvSpPr txBox="1"/>
          <p:nvPr/>
        </p:nvSpPr>
        <p:spPr>
          <a:xfrm>
            <a:off x="7163840" y="3449498"/>
            <a:ext cx="36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…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797DE8-B774-4BAD-9F05-95488BE5EE11}"/>
              </a:ext>
            </a:extLst>
          </p:cNvPr>
          <p:cNvSpPr/>
          <p:nvPr/>
        </p:nvSpPr>
        <p:spPr>
          <a:xfrm>
            <a:off x="2008655" y="2785497"/>
            <a:ext cx="8088572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 Data Set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80B45-EE93-4F10-9793-AC6DD6CA179D}"/>
              </a:ext>
            </a:extLst>
          </p:cNvPr>
          <p:cNvSpPr txBox="1"/>
          <p:nvPr/>
        </p:nvSpPr>
        <p:spPr>
          <a:xfrm>
            <a:off x="2197153" y="3783097"/>
            <a:ext cx="556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Tree 1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7223B76-2A7D-4DB3-B93F-19828F9A701E}"/>
              </a:ext>
            </a:extLst>
          </p:cNvPr>
          <p:cNvGrpSpPr/>
          <p:nvPr/>
        </p:nvGrpSpPr>
        <p:grpSpPr>
          <a:xfrm>
            <a:off x="4554643" y="4087962"/>
            <a:ext cx="815314" cy="534819"/>
            <a:chOff x="4787958" y="4402304"/>
            <a:chExt cx="815314" cy="72379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F8A06F2-181C-4B37-80B3-DF46C2D21DAD}"/>
                </a:ext>
              </a:extLst>
            </p:cNvPr>
            <p:cNvSpPr/>
            <p:nvPr/>
          </p:nvSpPr>
          <p:spPr>
            <a:xfrm>
              <a:off x="5246799" y="4402304"/>
              <a:ext cx="81418" cy="814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0CB8F97-426B-47EB-B4EC-370FFAEFE85D}"/>
                </a:ext>
              </a:extLst>
            </p:cNvPr>
            <p:cNvSpPr/>
            <p:nvPr/>
          </p:nvSpPr>
          <p:spPr>
            <a:xfrm>
              <a:off x="5012947" y="4686090"/>
              <a:ext cx="81418" cy="814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070834A-ACDE-41C3-9FF0-A086E217E32B}"/>
                </a:ext>
              </a:extLst>
            </p:cNvPr>
            <p:cNvCxnSpPr>
              <a:cxnSpLocks/>
              <a:stCxn id="3" idx="3"/>
              <a:endCxn id="25" idx="7"/>
            </p:cNvCxnSpPr>
            <p:nvPr/>
          </p:nvCxnSpPr>
          <p:spPr>
            <a:xfrm flipH="1">
              <a:off x="5082442" y="4471799"/>
              <a:ext cx="176280" cy="2262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8148BC0-3551-4084-8959-4ED69B914447}"/>
                </a:ext>
              </a:extLst>
            </p:cNvPr>
            <p:cNvSpPr/>
            <p:nvPr/>
          </p:nvSpPr>
          <p:spPr>
            <a:xfrm>
              <a:off x="5521854" y="4645381"/>
              <a:ext cx="81418" cy="81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55C3C7F-4568-4FC6-A54C-270B5D1E4FAF}"/>
                </a:ext>
              </a:extLst>
            </p:cNvPr>
            <p:cNvCxnSpPr>
              <a:cxnSpLocks/>
              <a:stCxn id="3" idx="5"/>
              <a:endCxn id="32" idx="0"/>
            </p:cNvCxnSpPr>
            <p:nvPr/>
          </p:nvCxnSpPr>
          <p:spPr>
            <a:xfrm>
              <a:off x="5316294" y="4471799"/>
              <a:ext cx="246269" cy="173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6AF7C00-37CE-4ABA-A69B-4EA4B8868762}"/>
                </a:ext>
              </a:extLst>
            </p:cNvPr>
            <p:cNvSpPr/>
            <p:nvPr/>
          </p:nvSpPr>
          <p:spPr>
            <a:xfrm>
              <a:off x="4787958" y="5027397"/>
              <a:ext cx="81418" cy="814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19D5B73-9777-4A13-8375-373D0147A304}"/>
                </a:ext>
              </a:extLst>
            </p:cNvPr>
            <p:cNvSpPr/>
            <p:nvPr/>
          </p:nvSpPr>
          <p:spPr>
            <a:xfrm>
              <a:off x="5243276" y="5044678"/>
              <a:ext cx="81418" cy="81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D2AE1BC-B6D8-47E5-BE82-AE9791877998}"/>
                </a:ext>
              </a:extLst>
            </p:cNvPr>
            <p:cNvCxnSpPr>
              <a:cxnSpLocks/>
              <a:stCxn id="25" idx="3"/>
              <a:endCxn id="38" idx="7"/>
            </p:cNvCxnSpPr>
            <p:nvPr/>
          </p:nvCxnSpPr>
          <p:spPr>
            <a:xfrm flipH="1">
              <a:off x="4857453" y="4755585"/>
              <a:ext cx="167417" cy="2837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E5044B7-7F3E-4CED-89C4-06C14D4B9C05}"/>
                </a:ext>
              </a:extLst>
            </p:cNvPr>
            <p:cNvCxnSpPr>
              <a:cxnSpLocks/>
              <a:stCxn id="25" idx="5"/>
              <a:endCxn id="39" idx="0"/>
            </p:cNvCxnSpPr>
            <p:nvPr/>
          </p:nvCxnSpPr>
          <p:spPr>
            <a:xfrm>
              <a:off x="5082442" y="4755585"/>
              <a:ext cx="201543" cy="289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7D5BA1C-5C70-4970-ABE1-E757F72F8358}"/>
              </a:ext>
            </a:extLst>
          </p:cNvPr>
          <p:cNvSpPr txBox="1"/>
          <p:nvPr/>
        </p:nvSpPr>
        <p:spPr>
          <a:xfrm>
            <a:off x="4762886" y="3819958"/>
            <a:ext cx="556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Tree 2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6FEAD405-BDCD-4AAA-9C1C-0AD268282D75}"/>
              </a:ext>
            </a:extLst>
          </p:cNvPr>
          <p:cNvGrpSpPr/>
          <p:nvPr/>
        </p:nvGrpSpPr>
        <p:grpSpPr>
          <a:xfrm>
            <a:off x="1722589" y="4029318"/>
            <a:ext cx="1519300" cy="510401"/>
            <a:chOff x="1900632" y="4421696"/>
            <a:chExt cx="1519300" cy="610205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8E4EBC3-278C-4ECE-AC96-38C7C5927D65}"/>
                </a:ext>
              </a:extLst>
            </p:cNvPr>
            <p:cNvSpPr/>
            <p:nvPr/>
          </p:nvSpPr>
          <p:spPr>
            <a:xfrm>
              <a:off x="2598823" y="4421696"/>
              <a:ext cx="81418" cy="814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DBA11D8-AC41-4A34-B615-972F03AF6151}"/>
                </a:ext>
              </a:extLst>
            </p:cNvPr>
            <p:cNvSpPr/>
            <p:nvPr/>
          </p:nvSpPr>
          <p:spPr>
            <a:xfrm>
              <a:off x="2077993" y="4632679"/>
              <a:ext cx="81418" cy="814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E22C9AC-6C06-407C-8FD5-DA29A88103EB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2147488" y="4491191"/>
              <a:ext cx="463258" cy="1534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B9270C4-44C8-44A9-81CA-EF73487FE65F}"/>
                </a:ext>
              </a:extLst>
            </p:cNvPr>
            <p:cNvSpPr/>
            <p:nvPr/>
          </p:nvSpPr>
          <p:spPr>
            <a:xfrm>
              <a:off x="3092380" y="4591970"/>
              <a:ext cx="81418" cy="81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67D86DE-BDA0-48B2-B736-302351312615}"/>
                </a:ext>
              </a:extLst>
            </p:cNvPr>
            <p:cNvCxnSpPr>
              <a:cxnSpLocks/>
              <a:stCxn id="78" idx="5"/>
              <a:endCxn id="82" idx="0"/>
            </p:cNvCxnSpPr>
            <p:nvPr/>
          </p:nvCxnSpPr>
          <p:spPr>
            <a:xfrm>
              <a:off x="2668318" y="4491191"/>
              <a:ext cx="464771" cy="1007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7064E89-3F29-4148-AFE0-063B3C4539D5}"/>
                </a:ext>
              </a:extLst>
            </p:cNvPr>
            <p:cNvSpPr/>
            <p:nvPr/>
          </p:nvSpPr>
          <p:spPr>
            <a:xfrm>
              <a:off x="1900632" y="4945457"/>
              <a:ext cx="81418" cy="81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053EA86-D595-4234-B1B5-B2B13E96E183}"/>
                </a:ext>
              </a:extLst>
            </p:cNvPr>
            <p:cNvSpPr/>
            <p:nvPr/>
          </p:nvSpPr>
          <p:spPr>
            <a:xfrm>
              <a:off x="2255126" y="4945457"/>
              <a:ext cx="81418" cy="814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CB3ED9B-E290-4E8C-93BA-7DFC110F8A4E}"/>
                </a:ext>
              </a:extLst>
            </p:cNvPr>
            <p:cNvCxnSpPr>
              <a:cxnSpLocks/>
              <a:stCxn id="80" idx="3"/>
              <a:endCxn id="84" idx="2"/>
            </p:cNvCxnSpPr>
            <p:nvPr/>
          </p:nvCxnSpPr>
          <p:spPr>
            <a:xfrm flipH="1">
              <a:off x="1900632" y="4702174"/>
              <a:ext cx="189284" cy="2839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B83599F5-EB32-4D7D-AD8E-CDCD25C334FD}"/>
                </a:ext>
              </a:extLst>
            </p:cNvPr>
            <p:cNvCxnSpPr>
              <a:cxnSpLocks/>
              <a:stCxn id="80" idx="5"/>
              <a:endCxn id="85" idx="0"/>
            </p:cNvCxnSpPr>
            <p:nvPr/>
          </p:nvCxnSpPr>
          <p:spPr>
            <a:xfrm>
              <a:off x="2147488" y="4702174"/>
              <a:ext cx="148347" cy="2432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4CA1ADA-8AF6-4F36-98E3-C2596E7DC7D7}"/>
                </a:ext>
              </a:extLst>
            </p:cNvPr>
            <p:cNvCxnSpPr>
              <a:cxnSpLocks/>
              <a:stCxn id="82" idx="5"/>
              <a:endCxn id="91" idx="0"/>
            </p:cNvCxnSpPr>
            <p:nvPr/>
          </p:nvCxnSpPr>
          <p:spPr>
            <a:xfrm>
              <a:off x="3161875" y="4661465"/>
              <a:ext cx="217348" cy="2839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BA10D68-6621-4A04-8246-1AA1C783D11E}"/>
                </a:ext>
              </a:extLst>
            </p:cNvPr>
            <p:cNvSpPr/>
            <p:nvPr/>
          </p:nvSpPr>
          <p:spPr>
            <a:xfrm>
              <a:off x="3338514" y="4945457"/>
              <a:ext cx="81418" cy="81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F9A0322D-1488-46FF-82FE-7A509734F735}"/>
                </a:ext>
              </a:extLst>
            </p:cNvPr>
            <p:cNvSpPr/>
            <p:nvPr/>
          </p:nvSpPr>
          <p:spPr>
            <a:xfrm>
              <a:off x="2850692" y="4950483"/>
              <a:ext cx="81418" cy="81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DDD0E60-6A36-40BE-A54D-5A9F8188BF49}"/>
                </a:ext>
              </a:extLst>
            </p:cNvPr>
            <p:cNvCxnSpPr>
              <a:cxnSpLocks/>
              <a:stCxn id="82" idx="3"/>
              <a:endCxn id="92" idx="7"/>
            </p:cNvCxnSpPr>
            <p:nvPr/>
          </p:nvCxnSpPr>
          <p:spPr>
            <a:xfrm flipH="1">
              <a:off x="2920187" y="4661465"/>
              <a:ext cx="184116" cy="3009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44931C1-9EC8-42F2-9975-7F3E8D8BF97D}"/>
              </a:ext>
            </a:extLst>
          </p:cNvPr>
          <p:cNvSpPr txBox="1"/>
          <p:nvPr/>
        </p:nvSpPr>
        <p:spPr>
          <a:xfrm>
            <a:off x="7165478" y="4347370"/>
            <a:ext cx="36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…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043EFD-BFCD-4A5B-B76E-76BCC2201E42}"/>
              </a:ext>
            </a:extLst>
          </p:cNvPr>
          <p:cNvSpPr txBox="1"/>
          <p:nvPr/>
        </p:nvSpPr>
        <p:spPr>
          <a:xfrm>
            <a:off x="9441863" y="3784948"/>
            <a:ext cx="577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Tree N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311D08-D232-43FA-B948-D49657797062}"/>
              </a:ext>
            </a:extLst>
          </p:cNvPr>
          <p:cNvGrpSpPr/>
          <p:nvPr/>
        </p:nvGrpSpPr>
        <p:grpSpPr>
          <a:xfrm>
            <a:off x="8988861" y="4015810"/>
            <a:ext cx="1715565" cy="839346"/>
            <a:chOff x="8821604" y="4326918"/>
            <a:chExt cx="1715565" cy="1006413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89A948F-CF8A-4F5D-8802-4ACDD7314111}"/>
                </a:ext>
              </a:extLst>
            </p:cNvPr>
            <p:cNvSpPr/>
            <p:nvPr/>
          </p:nvSpPr>
          <p:spPr>
            <a:xfrm>
              <a:off x="9519795" y="4326918"/>
              <a:ext cx="81418" cy="814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434C1865-CF5F-4341-B812-477D23226FFC}"/>
                </a:ext>
              </a:extLst>
            </p:cNvPr>
            <p:cNvSpPr/>
            <p:nvPr/>
          </p:nvSpPr>
          <p:spPr>
            <a:xfrm>
              <a:off x="8998965" y="4537901"/>
              <a:ext cx="81418" cy="81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1A25C0AD-B2AA-4696-9364-40D6645F98F5}"/>
                </a:ext>
              </a:extLst>
            </p:cNvPr>
            <p:cNvCxnSpPr>
              <a:cxnSpLocks/>
              <a:stCxn id="129" idx="3"/>
              <a:endCxn id="130" idx="7"/>
            </p:cNvCxnSpPr>
            <p:nvPr/>
          </p:nvCxnSpPr>
          <p:spPr>
            <a:xfrm flipH="1">
              <a:off x="9068460" y="4396413"/>
              <a:ext cx="463258" cy="1534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924B12B8-6029-4E35-A0BA-3C4B2907A99A}"/>
                </a:ext>
              </a:extLst>
            </p:cNvPr>
            <p:cNvSpPr/>
            <p:nvPr/>
          </p:nvSpPr>
          <p:spPr>
            <a:xfrm>
              <a:off x="10013352" y="4497192"/>
              <a:ext cx="81418" cy="814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0F33D795-9E09-40F3-9B09-2C8DA17A4A92}"/>
                </a:ext>
              </a:extLst>
            </p:cNvPr>
            <p:cNvCxnSpPr>
              <a:cxnSpLocks/>
              <a:stCxn id="129" idx="5"/>
              <a:endCxn id="132" idx="1"/>
            </p:cNvCxnSpPr>
            <p:nvPr/>
          </p:nvCxnSpPr>
          <p:spPr>
            <a:xfrm>
              <a:off x="9589290" y="4396412"/>
              <a:ext cx="435985" cy="1127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BB1187C-6D33-4FF2-8377-EEEAC6F23CE6}"/>
                </a:ext>
              </a:extLst>
            </p:cNvPr>
            <p:cNvSpPr/>
            <p:nvPr/>
          </p:nvSpPr>
          <p:spPr>
            <a:xfrm>
              <a:off x="8821604" y="4850679"/>
              <a:ext cx="81418" cy="81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28782DB-8D11-42D4-AA69-C5552467D070}"/>
                </a:ext>
              </a:extLst>
            </p:cNvPr>
            <p:cNvSpPr/>
            <p:nvPr/>
          </p:nvSpPr>
          <p:spPr>
            <a:xfrm>
              <a:off x="9176098" y="4850679"/>
              <a:ext cx="81418" cy="81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4176B6F6-4518-4BF6-BD3B-6FCEA367B53F}"/>
                </a:ext>
              </a:extLst>
            </p:cNvPr>
            <p:cNvCxnSpPr>
              <a:cxnSpLocks/>
              <a:stCxn id="130" idx="7"/>
              <a:endCxn id="134" idx="2"/>
            </p:cNvCxnSpPr>
            <p:nvPr/>
          </p:nvCxnSpPr>
          <p:spPr>
            <a:xfrm flipH="1">
              <a:off x="8821604" y="4549824"/>
              <a:ext cx="246856" cy="3415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B3CC185-BE9D-4EE7-89AD-A27270EF9972}"/>
                </a:ext>
              </a:extLst>
            </p:cNvPr>
            <p:cNvCxnSpPr>
              <a:cxnSpLocks/>
              <a:stCxn id="130" idx="5"/>
              <a:endCxn id="135" idx="0"/>
            </p:cNvCxnSpPr>
            <p:nvPr/>
          </p:nvCxnSpPr>
          <p:spPr>
            <a:xfrm>
              <a:off x="9068460" y="4607396"/>
              <a:ext cx="148347" cy="2432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6CCA1A45-AD0C-458D-AE80-5BC901819A81}"/>
                </a:ext>
              </a:extLst>
            </p:cNvPr>
            <p:cNvCxnSpPr>
              <a:cxnSpLocks/>
              <a:stCxn id="132" idx="5"/>
              <a:endCxn id="139" idx="0"/>
            </p:cNvCxnSpPr>
            <p:nvPr/>
          </p:nvCxnSpPr>
          <p:spPr>
            <a:xfrm>
              <a:off x="10082847" y="4566687"/>
              <a:ext cx="217348" cy="2839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B36B6DD-D117-49B6-BC90-CAF82706562B}"/>
                </a:ext>
              </a:extLst>
            </p:cNvPr>
            <p:cNvSpPr/>
            <p:nvPr/>
          </p:nvSpPr>
          <p:spPr>
            <a:xfrm>
              <a:off x="10259486" y="4850679"/>
              <a:ext cx="81418" cy="814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AB32760-6C2C-4EFC-852E-EF0D4450FD3F}"/>
                </a:ext>
              </a:extLst>
            </p:cNvPr>
            <p:cNvSpPr/>
            <p:nvPr/>
          </p:nvSpPr>
          <p:spPr>
            <a:xfrm>
              <a:off x="9771664" y="4855705"/>
              <a:ext cx="81418" cy="81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4AA9E2A5-6917-49FF-B73F-5A7D6845E1AC}"/>
                </a:ext>
              </a:extLst>
            </p:cNvPr>
            <p:cNvCxnSpPr>
              <a:cxnSpLocks/>
              <a:stCxn id="132" idx="3"/>
              <a:endCxn id="140" idx="7"/>
            </p:cNvCxnSpPr>
            <p:nvPr/>
          </p:nvCxnSpPr>
          <p:spPr>
            <a:xfrm flipH="1">
              <a:off x="9841159" y="4566687"/>
              <a:ext cx="184116" cy="3009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F0E8A98A-E8CF-4911-9689-371872BD9BCB}"/>
                </a:ext>
              </a:extLst>
            </p:cNvPr>
            <p:cNvCxnSpPr>
              <a:cxnSpLocks/>
              <a:stCxn id="139" idx="3"/>
              <a:endCxn id="146" idx="0"/>
            </p:cNvCxnSpPr>
            <p:nvPr/>
          </p:nvCxnSpPr>
          <p:spPr>
            <a:xfrm flipH="1">
              <a:off x="10135479" y="4920173"/>
              <a:ext cx="135930" cy="331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7C241337-5126-49C3-AFBE-246C5C9823D0}"/>
                </a:ext>
              </a:extLst>
            </p:cNvPr>
            <p:cNvCxnSpPr>
              <a:cxnSpLocks/>
              <a:stCxn id="139" idx="5"/>
              <a:endCxn id="147" idx="0"/>
            </p:cNvCxnSpPr>
            <p:nvPr/>
          </p:nvCxnSpPr>
          <p:spPr>
            <a:xfrm>
              <a:off x="10328981" y="4920174"/>
              <a:ext cx="167479" cy="3317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AE6657A-357A-4EF8-95AC-723830C3C174}"/>
                </a:ext>
              </a:extLst>
            </p:cNvPr>
            <p:cNvSpPr/>
            <p:nvPr/>
          </p:nvSpPr>
          <p:spPr>
            <a:xfrm>
              <a:off x="10094770" y="5251913"/>
              <a:ext cx="81418" cy="814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0EF9F59-D5DD-49EC-B774-DC72107FD431}"/>
                </a:ext>
              </a:extLst>
            </p:cNvPr>
            <p:cNvSpPr/>
            <p:nvPr/>
          </p:nvSpPr>
          <p:spPr>
            <a:xfrm>
              <a:off x="10455751" y="5251913"/>
              <a:ext cx="81418" cy="81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867B6E84-17B1-4CD4-8EDD-E1AF1B0CA0E5}"/>
              </a:ext>
            </a:extLst>
          </p:cNvPr>
          <p:cNvCxnSpPr>
            <a:cxnSpLocks/>
            <a:stCxn id="85" idx="5"/>
            <a:endCxn id="223" idx="0"/>
          </p:cNvCxnSpPr>
          <p:nvPr/>
        </p:nvCxnSpPr>
        <p:spPr>
          <a:xfrm>
            <a:off x="2146578" y="4525542"/>
            <a:ext cx="355620" cy="31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4BABDC97-28BB-4DD6-A51C-2430D0CDF3DA}"/>
              </a:ext>
            </a:extLst>
          </p:cNvPr>
          <p:cNvCxnSpPr>
            <a:cxnSpLocks/>
            <a:stCxn id="38" idx="4"/>
            <a:endCxn id="220" idx="0"/>
          </p:cNvCxnSpPr>
          <p:nvPr/>
        </p:nvCxnSpPr>
        <p:spPr>
          <a:xfrm>
            <a:off x="4595352" y="4610012"/>
            <a:ext cx="455318" cy="21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99C31808-5E50-42E2-8D8B-D9BF18D0C6F5}"/>
              </a:ext>
            </a:extLst>
          </p:cNvPr>
          <p:cNvCxnSpPr>
            <a:cxnSpLocks/>
            <a:stCxn id="146" idx="2"/>
            <a:endCxn id="217" idx="0"/>
          </p:cNvCxnSpPr>
          <p:nvPr/>
        </p:nvCxnSpPr>
        <p:spPr>
          <a:xfrm flipH="1">
            <a:off x="9769486" y="4821205"/>
            <a:ext cx="492541" cy="15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485F53E-8AE4-424D-9A32-BCE088F59411}"/>
              </a:ext>
            </a:extLst>
          </p:cNvPr>
          <p:cNvSpPr/>
          <p:nvPr/>
        </p:nvSpPr>
        <p:spPr>
          <a:xfrm>
            <a:off x="4723784" y="5522517"/>
            <a:ext cx="2464842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Majority Voting / Average Voting 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D9196B2-679E-4DFF-8313-5BD5FE00FCB3}"/>
              </a:ext>
            </a:extLst>
          </p:cNvPr>
          <p:cNvSpPr/>
          <p:nvPr/>
        </p:nvSpPr>
        <p:spPr>
          <a:xfrm>
            <a:off x="4723784" y="6249143"/>
            <a:ext cx="2464842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Final Prediction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C1AC86FC-6D18-4A91-BEDC-565180240E94}"/>
              </a:ext>
            </a:extLst>
          </p:cNvPr>
          <p:cNvCxnSpPr>
            <a:cxnSpLocks/>
            <a:stCxn id="223" idx="2"/>
            <a:endCxn id="186" idx="1"/>
          </p:cNvCxnSpPr>
          <p:nvPr/>
        </p:nvCxnSpPr>
        <p:spPr>
          <a:xfrm>
            <a:off x="2502198" y="5189013"/>
            <a:ext cx="2221586" cy="5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8884324A-46A2-49A4-A64F-5BBA4471AD26}"/>
              </a:ext>
            </a:extLst>
          </p:cNvPr>
          <p:cNvCxnSpPr>
            <a:cxnSpLocks/>
            <a:stCxn id="220" idx="2"/>
            <a:endCxn id="186" idx="0"/>
          </p:cNvCxnSpPr>
          <p:nvPr/>
        </p:nvCxnSpPr>
        <p:spPr>
          <a:xfrm>
            <a:off x="5050670" y="5165595"/>
            <a:ext cx="905535" cy="35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18359E43-4BD2-4EFC-85FD-7B1677FF96B7}"/>
              </a:ext>
            </a:extLst>
          </p:cNvPr>
          <p:cNvSpPr/>
          <p:nvPr/>
        </p:nvSpPr>
        <p:spPr>
          <a:xfrm>
            <a:off x="4598922" y="3449498"/>
            <a:ext cx="816688" cy="3451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Subset 2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81A6888A-576B-40E0-973A-BC2A9A3FACDD}"/>
              </a:ext>
            </a:extLst>
          </p:cNvPr>
          <p:cNvSpPr/>
          <p:nvPr/>
        </p:nvSpPr>
        <p:spPr>
          <a:xfrm>
            <a:off x="9278082" y="3449498"/>
            <a:ext cx="816688" cy="3451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Subset N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7CECF1E7-D3CE-4708-9E61-E2A5F4D491A1}"/>
              </a:ext>
            </a:extLst>
          </p:cNvPr>
          <p:cNvCxnSpPr>
            <a:stCxn id="186" idx="2"/>
            <a:endCxn id="187" idx="0"/>
          </p:cNvCxnSpPr>
          <p:nvPr/>
        </p:nvCxnSpPr>
        <p:spPr>
          <a:xfrm>
            <a:off x="5956205" y="6023809"/>
            <a:ext cx="0" cy="22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FE557B83-031B-46D1-89E8-E7781AB1931F}"/>
              </a:ext>
            </a:extLst>
          </p:cNvPr>
          <p:cNvSpPr/>
          <p:nvPr/>
        </p:nvSpPr>
        <p:spPr>
          <a:xfrm>
            <a:off x="9278082" y="4979703"/>
            <a:ext cx="982808" cy="3451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Prediction N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C9DC8FF7-7CFA-41C0-8721-3A687E03E4DE}"/>
              </a:ext>
            </a:extLst>
          </p:cNvPr>
          <p:cNvSpPr/>
          <p:nvPr/>
        </p:nvSpPr>
        <p:spPr>
          <a:xfrm>
            <a:off x="4559266" y="4820417"/>
            <a:ext cx="982808" cy="3451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Prediction 2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50191C63-B060-4263-8B6E-46E9164E4CB1}"/>
              </a:ext>
            </a:extLst>
          </p:cNvPr>
          <p:cNvSpPr/>
          <p:nvPr/>
        </p:nvSpPr>
        <p:spPr>
          <a:xfrm>
            <a:off x="2010794" y="4843835"/>
            <a:ext cx="982808" cy="3451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Prediction 1</a:t>
            </a:r>
            <a:endParaRPr lang="ko-KR" altLang="en-US" sz="10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8503842F-FB99-4179-A82D-2F170434B186}"/>
              </a:ext>
            </a:extLst>
          </p:cNvPr>
          <p:cNvCxnSpPr>
            <a:cxnSpLocks/>
            <a:stCxn id="217" idx="2"/>
            <a:endCxn id="186" idx="3"/>
          </p:cNvCxnSpPr>
          <p:nvPr/>
        </p:nvCxnSpPr>
        <p:spPr>
          <a:xfrm flipH="1">
            <a:off x="7188626" y="5324881"/>
            <a:ext cx="2580860" cy="44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1999B546-C383-4D16-B43D-A778BC5CB1B6}"/>
              </a:ext>
            </a:extLst>
          </p:cNvPr>
          <p:cNvCxnSpPr>
            <a:endCxn id="18" idx="0"/>
          </p:cNvCxnSpPr>
          <p:nvPr/>
        </p:nvCxnSpPr>
        <p:spPr>
          <a:xfrm>
            <a:off x="2442348" y="3286789"/>
            <a:ext cx="0" cy="16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2F79B0DC-7B6E-48A2-BF54-B0D8694577E0}"/>
              </a:ext>
            </a:extLst>
          </p:cNvPr>
          <p:cNvCxnSpPr>
            <a:endCxn id="195" idx="0"/>
          </p:cNvCxnSpPr>
          <p:nvPr/>
        </p:nvCxnSpPr>
        <p:spPr>
          <a:xfrm>
            <a:off x="5007266" y="3286789"/>
            <a:ext cx="0" cy="16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3B82588B-6BD7-486A-9175-67BD0E9BD89A}"/>
              </a:ext>
            </a:extLst>
          </p:cNvPr>
          <p:cNvCxnSpPr>
            <a:endCxn id="196" idx="0"/>
          </p:cNvCxnSpPr>
          <p:nvPr/>
        </p:nvCxnSpPr>
        <p:spPr>
          <a:xfrm>
            <a:off x="9686426" y="3286789"/>
            <a:ext cx="0" cy="16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2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96F03-D571-4F39-84FE-E0A70681BF22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Ⅱ.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방법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9F35DD-9F56-47EC-BE49-985017923DAE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21774D-6C20-44A2-8B59-C15D88759EB0}"/>
              </a:ext>
            </a:extLst>
          </p:cNvPr>
          <p:cNvSpPr/>
          <p:nvPr/>
        </p:nvSpPr>
        <p:spPr>
          <a:xfrm>
            <a:off x="453277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Selection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AD29DE-D0C1-4DA2-A26F-DC9A546A0FC1}"/>
              </a:ext>
            </a:extLst>
          </p:cNvPr>
          <p:cNvSpPr/>
          <p:nvPr/>
        </p:nvSpPr>
        <p:spPr>
          <a:xfrm>
            <a:off x="5172493" y="1507806"/>
            <a:ext cx="1567424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Transformation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EA04FF-A1A2-4A58-95C2-47B86021D452}"/>
              </a:ext>
            </a:extLst>
          </p:cNvPr>
          <p:cNvSpPr/>
          <p:nvPr/>
        </p:nvSpPr>
        <p:spPr>
          <a:xfrm>
            <a:off x="2812885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Preprocessing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31A0B5-21BB-4069-AE7C-87B6B7AB8882}"/>
              </a:ext>
            </a:extLst>
          </p:cNvPr>
          <p:cNvSpPr/>
          <p:nvPr/>
        </p:nvSpPr>
        <p:spPr>
          <a:xfrm>
            <a:off x="7696547" y="1507806"/>
            <a:ext cx="1402978" cy="80682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Mining</a:t>
            </a:r>
            <a:endParaRPr lang="ko-KR" altLang="en-US" sz="1400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E7C1BA4-F6E5-4F1F-87B9-5B2B98C87445}"/>
              </a:ext>
            </a:extLst>
          </p:cNvPr>
          <p:cNvSpPr/>
          <p:nvPr/>
        </p:nvSpPr>
        <p:spPr>
          <a:xfrm>
            <a:off x="10056158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Interpretation/Evaluation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02021D9-C175-4870-8913-41E6C1402B12}"/>
              </a:ext>
            </a:extLst>
          </p:cNvPr>
          <p:cNvSpPr/>
          <p:nvPr/>
        </p:nvSpPr>
        <p:spPr>
          <a:xfrm>
            <a:off x="209700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C0A722C-C696-4D8F-8B37-4BDA15E18FDA}"/>
              </a:ext>
            </a:extLst>
          </p:cNvPr>
          <p:cNvSpPr/>
          <p:nvPr/>
        </p:nvSpPr>
        <p:spPr>
          <a:xfrm>
            <a:off x="4456613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DF13191-C690-4DCF-9CC2-01C1BA86014F}"/>
              </a:ext>
            </a:extLst>
          </p:cNvPr>
          <p:cNvSpPr/>
          <p:nvPr/>
        </p:nvSpPr>
        <p:spPr>
          <a:xfrm>
            <a:off x="6980667" y="1829503"/>
            <a:ext cx="475130" cy="23308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F4BF7A6-1D34-4D56-9F0E-27B217ABF463}"/>
              </a:ext>
            </a:extLst>
          </p:cNvPr>
          <p:cNvSpPr/>
          <p:nvPr/>
        </p:nvSpPr>
        <p:spPr>
          <a:xfrm>
            <a:off x="934027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9F215-9E28-4D3C-9371-34DB32B1ED10}"/>
              </a:ext>
            </a:extLst>
          </p:cNvPr>
          <p:cNvSpPr txBox="1"/>
          <p:nvPr/>
        </p:nvSpPr>
        <p:spPr>
          <a:xfrm>
            <a:off x="389962" y="860611"/>
            <a:ext cx="28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방법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– Data Mining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A3EEF-5E50-4C52-A130-940493A58870}"/>
              </a:ext>
            </a:extLst>
          </p:cNvPr>
          <p:cNvSpPr txBox="1"/>
          <p:nvPr/>
        </p:nvSpPr>
        <p:spPr>
          <a:xfrm>
            <a:off x="5336361" y="2314632"/>
            <a:ext cx="12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LightGBM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BD57936-D8B4-482F-8280-BCCF56F6CD72}"/>
              </a:ext>
            </a:extLst>
          </p:cNvPr>
          <p:cNvSpPr/>
          <p:nvPr/>
        </p:nvSpPr>
        <p:spPr>
          <a:xfrm>
            <a:off x="453276" y="2635710"/>
            <a:ext cx="6286641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Gradient Boosting Machine</a:t>
            </a:r>
            <a:endParaRPr lang="ko-KR" altLang="en-US" sz="12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FEF9EF5-D175-4302-98FB-2D4D92FBBFFF}"/>
              </a:ext>
            </a:extLst>
          </p:cNvPr>
          <p:cNvSpPr/>
          <p:nvPr/>
        </p:nvSpPr>
        <p:spPr>
          <a:xfrm>
            <a:off x="8135822" y="2635710"/>
            <a:ext cx="3321077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Gradient-based One-Side Sampling(GOSS)</a:t>
            </a:r>
            <a:endParaRPr lang="ko-KR" altLang="en-US" sz="12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B6F1CFD-F121-4520-A4C0-586F5812F9DE}"/>
              </a:ext>
            </a:extLst>
          </p:cNvPr>
          <p:cNvSpPr/>
          <p:nvPr/>
        </p:nvSpPr>
        <p:spPr>
          <a:xfrm>
            <a:off x="8135823" y="4743829"/>
            <a:ext cx="3321076" cy="5012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Exclusive Feature Bundling(EFB)</a:t>
            </a:r>
            <a:endParaRPr lang="ko-KR" altLang="en-US" sz="1200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E3A2887-23B5-42E1-9977-DFAEE956DDA1}"/>
              </a:ext>
            </a:extLst>
          </p:cNvPr>
          <p:cNvGrpSpPr/>
          <p:nvPr/>
        </p:nvGrpSpPr>
        <p:grpSpPr>
          <a:xfrm>
            <a:off x="453276" y="3340251"/>
            <a:ext cx="663388" cy="663388"/>
            <a:chOff x="453276" y="3336884"/>
            <a:chExt cx="922248" cy="92224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52A5673-2CD3-4816-AED5-A9E3DF7AF2D4}"/>
                </a:ext>
              </a:extLst>
            </p:cNvPr>
            <p:cNvSpPr/>
            <p:nvPr/>
          </p:nvSpPr>
          <p:spPr>
            <a:xfrm>
              <a:off x="453276" y="3336884"/>
              <a:ext cx="922248" cy="9222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F29245B-812C-408E-AB13-34E633D4BFFB}"/>
                </a:ext>
              </a:extLst>
            </p:cNvPr>
            <p:cNvSpPr/>
            <p:nvPr/>
          </p:nvSpPr>
          <p:spPr>
            <a:xfrm>
              <a:off x="847443" y="3547945"/>
              <a:ext cx="89648" cy="89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B70F643-1A42-4BA4-886F-53E2E78204CE}"/>
                </a:ext>
              </a:extLst>
            </p:cNvPr>
            <p:cNvSpPr/>
            <p:nvPr/>
          </p:nvSpPr>
          <p:spPr>
            <a:xfrm>
              <a:off x="896471" y="3796994"/>
              <a:ext cx="89648" cy="89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5C773C-82A6-4E52-8FD6-00E2C69A8E7B}"/>
                </a:ext>
              </a:extLst>
            </p:cNvPr>
            <p:cNvSpPr/>
            <p:nvPr/>
          </p:nvSpPr>
          <p:spPr>
            <a:xfrm>
              <a:off x="1105458" y="3384176"/>
              <a:ext cx="89648" cy="89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7306D72-8CBB-4DC8-99F0-88D338B1BE4E}"/>
                </a:ext>
              </a:extLst>
            </p:cNvPr>
            <p:cNvSpPr/>
            <p:nvPr/>
          </p:nvSpPr>
          <p:spPr>
            <a:xfrm>
              <a:off x="1097674" y="4024545"/>
              <a:ext cx="89648" cy="89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FCF3954-5D94-4E77-A4F6-1457D0DD7329}"/>
                </a:ext>
              </a:extLst>
            </p:cNvPr>
            <p:cNvSpPr/>
            <p:nvPr/>
          </p:nvSpPr>
          <p:spPr>
            <a:xfrm>
              <a:off x="609598" y="3951356"/>
              <a:ext cx="89648" cy="89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4E58AC6-2495-4ABF-A968-3F128E407702}"/>
                </a:ext>
              </a:extLst>
            </p:cNvPr>
            <p:cNvSpPr/>
            <p:nvPr/>
          </p:nvSpPr>
          <p:spPr>
            <a:xfrm>
              <a:off x="654422" y="3429000"/>
              <a:ext cx="89648" cy="89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9B92491-4748-4829-B7EF-B4A58A05668E}"/>
                </a:ext>
              </a:extLst>
            </p:cNvPr>
            <p:cNvSpPr/>
            <p:nvPr/>
          </p:nvSpPr>
          <p:spPr>
            <a:xfrm>
              <a:off x="807380" y="4085828"/>
              <a:ext cx="89648" cy="89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74A3D90-4E73-47A2-8D47-64412183A678}"/>
                </a:ext>
              </a:extLst>
            </p:cNvPr>
            <p:cNvSpPr/>
            <p:nvPr/>
          </p:nvSpPr>
          <p:spPr>
            <a:xfrm>
              <a:off x="1205752" y="3592769"/>
              <a:ext cx="89648" cy="89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361AED4-F418-47B2-96E7-2EAE359DE7F5}"/>
                </a:ext>
              </a:extLst>
            </p:cNvPr>
            <p:cNvSpPr/>
            <p:nvPr/>
          </p:nvSpPr>
          <p:spPr>
            <a:xfrm>
              <a:off x="553849" y="3649111"/>
              <a:ext cx="89648" cy="89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C0AF7EB-D33F-4479-BF6C-81854E3D33D9}"/>
              </a:ext>
            </a:extLst>
          </p:cNvPr>
          <p:cNvCxnSpPr>
            <a:cxnSpLocks/>
            <a:stCxn id="3" idx="3"/>
            <a:endCxn id="63" idx="1"/>
          </p:cNvCxnSpPr>
          <p:nvPr/>
        </p:nvCxnSpPr>
        <p:spPr>
          <a:xfrm>
            <a:off x="1116664" y="3671945"/>
            <a:ext cx="58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7C9E7FA-0E1E-4D9D-9407-D7AA2059834D}"/>
              </a:ext>
            </a:extLst>
          </p:cNvPr>
          <p:cNvGrpSpPr/>
          <p:nvPr/>
        </p:nvGrpSpPr>
        <p:grpSpPr>
          <a:xfrm>
            <a:off x="1703294" y="3340251"/>
            <a:ext cx="663388" cy="663388"/>
            <a:chOff x="1703294" y="3369972"/>
            <a:chExt cx="663388" cy="66338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4CA8886-B6C8-4105-9147-58ABF7D30C12}"/>
                </a:ext>
              </a:extLst>
            </p:cNvPr>
            <p:cNvSpPr/>
            <p:nvPr/>
          </p:nvSpPr>
          <p:spPr>
            <a:xfrm>
              <a:off x="1703294" y="3369972"/>
              <a:ext cx="663388" cy="663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B45CDD89-EAE5-4FB8-B88F-1DBD326A6C24}"/>
                </a:ext>
              </a:extLst>
            </p:cNvPr>
            <p:cNvSpPr/>
            <p:nvPr/>
          </p:nvSpPr>
          <p:spPr>
            <a:xfrm>
              <a:off x="1986825" y="3521792"/>
              <a:ext cx="64485" cy="644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B9DAA06-0232-4D0C-9CA9-8103CC8D7470}"/>
                </a:ext>
              </a:extLst>
            </p:cNvPr>
            <p:cNvSpPr/>
            <p:nvPr/>
          </p:nvSpPr>
          <p:spPr>
            <a:xfrm>
              <a:off x="2032520" y="3725991"/>
              <a:ext cx="64485" cy="64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68BF086-DEF7-4C90-8E4C-3745B7695754}"/>
                </a:ext>
              </a:extLst>
            </p:cNvPr>
            <p:cNvSpPr/>
            <p:nvPr/>
          </p:nvSpPr>
          <p:spPr>
            <a:xfrm>
              <a:off x="2172419" y="3403990"/>
              <a:ext cx="64485" cy="64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A08B8E05-592D-40C9-9B1A-81350E722080}"/>
                </a:ext>
              </a:extLst>
            </p:cNvPr>
            <p:cNvSpPr/>
            <p:nvPr/>
          </p:nvSpPr>
          <p:spPr>
            <a:xfrm>
              <a:off x="2175379" y="3863680"/>
              <a:ext cx="64485" cy="64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E6F7ACE-803F-4A66-A8DE-05D244B8E5DE}"/>
                </a:ext>
              </a:extLst>
            </p:cNvPr>
            <p:cNvSpPr/>
            <p:nvPr/>
          </p:nvSpPr>
          <p:spPr>
            <a:xfrm>
              <a:off x="1815739" y="3811972"/>
              <a:ext cx="64485" cy="644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6537B86-13A1-478C-8CA6-337D7D1BD4A2}"/>
                </a:ext>
              </a:extLst>
            </p:cNvPr>
            <p:cNvSpPr/>
            <p:nvPr/>
          </p:nvSpPr>
          <p:spPr>
            <a:xfrm>
              <a:off x="1847982" y="3436233"/>
              <a:ext cx="64485" cy="644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03B0389-D639-4A6D-A9A9-1F5066E06DD1}"/>
                </a:ext>
              </a:extLst>
            </p:cNvPr>
            <p:cNvSpPr/>
            <p:nvPr/>
          </p:nvSpPr>
          <p:spPr>
            <a:xfrm>
              <a:off x="1958007" y="3908700"/>
              <a:ext cx="64485" cy="64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0C3ACC3-1313-46FA-9845-9E305388A85F}"/>
                </a:ext>
              </a:extLst>
            </p:cNvPr>
            <p:cNvSpPr/>
            <p:nvPr/>
          </p:nvSpPr>
          <p:spPr>
            <a:xfrm>
              <a:off x="2244562" y="3554034"/>
              <a:ext cx="64485" cy="64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2BCA1717-32AD-44BC-8CF5-C12DB7DAE9D8}"/>
                </a:ext>
              </a:extLst>
            </p:cNvPr>
            <p:cNvSpPr/>
            <p:nvPr/>
          </p:nvSpPr>
          <p:spPr>
            <a:xfrm>
              <a:off x="1775638" y="3594562"/>
              <a:ext cx="64485" cy="644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A5FDCD3-D7C2-4D1D-9393-B788F922C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6895" y="3667743"/>
              <a:ext cx="567018" cy="322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02A1149-CCD2-4FDA-B430-8DBF1EAF89E3}"/>
              </a:ext>
            </a:extLst>
          </p:cNvPr>
          <p:cNvCxnSpPr>
            <a:cxnSpLocks/>
            <a:endCxn id="82" idx="0"/>
          </p:cNvCxnSpPr>
          <p:nvPr/>
        </p:nvCxnSpPr>
        <p:spPr>
          <a:xfrm rot="10800000" flipV="1">
            <a:off x="1305244" y="3696270"/>
            <a:ext cx="648420" cy="3954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4798DBF-FBA3-4B5A-944B-C0EBB4EBE003}"/>
              </a:ext>
            </a:extLst>
          </p:cNvPr>
          <p:cNvSpPr txBox="1"/>
          <p:nvPr/>
        </p:nvSpPr>
        <p:spPr>
          <a:xfrm>
            <a:off x="946758" y="4091678"/>
            <a:ext cx="71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Weak classifier 1</a:t>
            </a:r>
            <a:endParaRPr lang="ko-KR" altLang="en-US" sz="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25A4E0F-BA80-4B6F-A7B8-8F81966293D7}"/>
              </a:ext>
            </a:extLst>
          </p:cNvPr>
          <p:cNvCxnSpPr>
            <a:cxnSpLocks/>
            <a:stCxn id="63" idx="3"/>
            <a:endCxn id="100" idx="1"/>
          </p:cNvCxnSpPr>
          <p:nvPr/>
        </p:nvCxnSpPr>
        <p:spPr>
          <a:xfrm>
            <a:off x="2366682" y="3671945"/>
            <a:ext cx="58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149A555-DCEB-446E-B7A1-2F3A12AC97EF}"/>
              </a:ext>
            </a:extLst>
          </p:cNvPr>
          <p:cNvGrpSpPr/>
          <p:nvPr/>
        </p:nvGrpSpPr>
        <p:grpSpPr>
          <a:xfrm>
            <a:off x="2953312" y="3340251"/>
            <a:ext cx="663388" cy="663388"/>
            <a:chOff x="1703294" y="3369972"/>
            <a:chExt cx="663388" cy="663388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4E472E8-31A9-433D-A755-F11CB2C10CBA}"/>
                </a:ext>
              </a:extLst>
            </p:cNvPr>
            <p:cNvSpPr/>
            <p:nvPr/>
          </p:nvSpPr>
          <p:spPr>
            <a:xfrm>
              <a:off x="1703294" y="3369972"/>
              <a:ext cx="663388" cy="663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D7B8FB0-E1AE-448E-95BE-66C8739E295E}"/>
                </a:ext>
              </a:extLst>
            </p:cNvPr>
            <p:cNvSpPr/>
            <p:nvPr/>
          </p:nvSpPr>
          <p:spPr>
            <a:xfrm>
              <a:off x="1986825" y="3521792"/>
              <a:ext cx="64485" cy="644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26082DB3-EFFC-4FB1-BD49-D1CA03B8841A}"/>
                </a:ext>
              </a:extLst>
            </p:cNvPr>
            <p:cNvSpPr/>
            <p:nvPr/>
          </p:nvSpPr>
          <p:spPr>
            <a:xfrm>
              <a:off x="2032520" y="3725991"/>
              <a:ext cx="64485" cy="64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5738DCB-922E-432A-B6E8-2A3270C7586A}"/>
                </a:ext>
              </a:extLst>
            </p:cNvPr>
            <p:cNvSpPr/>
            <p:nvPr/>
          </p:nvSpPr>
          <p:spPr>
            <a:xfrm>
              <a:off x="2140176" y="3371747"/>
              <a:ext cx="128972" cy="1289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39A8B9CE-BFFF-43E7-A468-C8FCD6F41691}"/>
                </a:ext>
              </a:extLst>
            </p:cNvPr>
            <p:cNvSpPr/>
            <p:nvPr/>
          </p:nvSpPr>
          <p:spPr>
            <a:xfrm>
              <a:off x="2140176" y="3881482"/>
              <a:ext cx="64485" cy="64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5A24DC7-AC4E-4163-87A4-F020F4909AE3}"/>
                </a:ext>
              </a:extLst>
            </p:cNvPr>
            <p:cNvSpPr/>
            <p:nvPr/>
          </p:nvSpPr>
          <p:spPr>
            <a:xfrm>
              <a:off x="1783496" y="3779729"/>
              <a:ext cx="128972" cy="1289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C933FB2-918C-45BD-9EE2-D8CA7BE29966}"/>
                </a:ext>
              </a:extLst>
            </p:cNvPr>
            <p:cNvSpPr/>
            <p:nvPr/>
          </p:nvSpPr>
          <p:spPr>
            <a:xfrm>
              <a:off x="1847982" y="3436233"/>
              <a:ext cx="64485" cy="644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8100737-023C-4440-ADA3-4C8CE399F87E}"/>
                </a:ext>
              </a:extLst>
            </p:cNvPr>
            <p:cNvSpPr/>
            <p:nvPr/>
          </p:nvSpPr>
          <p:spPr>
            <a:xfrm>
              <a:off x="1958007" y="3908700"/>
              <a:ext cx="64485" cy="64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01F6B2E-66EE-4C1F-A26C-04E1A75B876C}"/>
                </a:ext>
              </a:extLst>
            </p:cNvPr>
            <p:cNvSpPr/>
            <p:nvPr/>
          </p:nvSpPr>
          <p:spPr>
            <a:xfrm>
              <a:off x="2219696" y="3529168"/>
              <a:ext cx="114218" cy="1142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403C4F2-08CC-4B77-A784-275CF511CB5C}"/>
                </a:ext>
              </a:extLst>
            </p:cNvPr>
            <p:cNvSpPr/>
            <p:nvPr/>
          </p:nvSpPr>
          <p:spPr>
            <a:xfrm>
              <a:off x="1775638" y="3594562"/>
              <a:ext cx="64485" cy="644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DF71F5D2-FF2D-40CE-8C8F-8F72C26BA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6895" y="3667743"/>
              <a:ext cx="567018" cy="322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AC56360-520F-4D38-88E7-3B69572317E5}"/>
              </a:ext>
            </a:extLst>
          </p:cNvPr>
          <p:cNvCxnSpPr>
            <a:cxnSpLocks/>
            <a:stCxn id="103" idx="6"/>
            <a:endCxn id="133" idx="0"/>
          </p:cNvCxnSpPr>
          <p:nvPr/>
        </p:nvCxnSpPr>
        <p:spPr>
          <a:xfrm>
            <a:off x="3519166" y="3406512"/>
            <a:ext cx="472307" cy="439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512531D-53EE-45BF-8FB8-3E3D82A5C94D}"/>
              </a:ext>
            </a:extLst>
          </p:cNvPr>
          <p:cNvCxnSpPr>
            <a:cxnSpLocks/>
            <a:stCxn id="108" idx="6"/>
            <a:endCxn id="133" idx="0"/>
          </p:cNvCxnSpPr>
          <p:nvPr/>
        </p:nvCxnSpPr>
        <p:spPr>
          <a:xfrm>
            <a:off x="3583932" y="3556556"/>
            <a:ext cx="407541" cy="28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3072665-C766-47B3-AAEE-8A73448DEEBE}"/>
              </a:ext>
            </a:extLst>
          </p:cNvPr>
          <p:cNvCxnSpPr>
            <a:cxnSpLocks/>
            <a:stCxn id="105" idx="6"/>
            <a:endCxn id="133" idx="0"/>
          </p:cNvCxnSpPr>
          <p:nvPr/>
        </p:nvCxnSpPr>
        <p:spPr>
          <a:xfrm>
            <a:off x="3162486" y="3814494"/>
            <a:ext cx="828987" cy="31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A2981E8-3C4D-41CC-8DEF-416CC97B305F}"/>
              </a:ext>
            </a:extLst>
          </p:cNvPr>
          <p:cNvSpPr txBox="1"/>
          <p:nvPr/>
        </p:nvSpPr>
        <p:spPr>
          <a:xfrm>
            <a:off x="3662239" y="3846281"/>
            <a:ext cx="65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Weight increased</a:t>
            </a:r>
            <a:endParaRPr lang="ko-KR" altLang="en-US" sz="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0B4B5DEC-89B7-46D1-ADF3-1C1071ABB63C}"/>
              </a:ext>
            </a:extLst>
          </p:cNvPr>
          <p:cNvGrpSpPr/>
          <p:nvPr/>
        </p:nvGrpSpPr>
        <p:grpSpPr>
          <a:xfrm>
            <a:off x="1698951" y="4418295"/>
            <a:ext cx="663388" cy="663388"/>
            <a:chOff x="1703294" y="3369972"/>
            <a:chExt cx="663388" cy="663388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1902011-3344-474F-A100-DE2C1D9AB162}"/>
                </a:ext>
              </a:extLst>
            </p:cNvPr>
            <p:cNvSpPr/>
            <p:nvPr/>
          </p:nvSpPr>
          <p:spPr>
            <a:xfrm>
              <a:off x="1703294" y="3369972"/>
              <a:ext cx="663388" cy="663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23204D5C-72AA-49D0-A9D9-BB97168118ED}"/>
                </a:ext>
              </a:extLst>
            </p:cNvPr>
            <p:cNvSpPr/>
            <p:nvPr/>
          </p:nvSpPr>
          <p:spPr>
            <a:xfrm>
              <a:off x="1986825" y="3521792"/>
              <a:ext cx="64485" cy="644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C8F6BEBB-3A81-4738-82B9-FD9D0F01C5A5}"/>
                </a:ext>
              </a:extLst>
            </p:cNvPr>
            <p:cNvSpPr/>
            <p:nvPr/>
          </p:nvSpPr>
          <p:spPr>
            <a:xfrm>
              <a:off x="2032520" y="3725991"/>
              <a:ext cx="64485" cy="64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3F21199-F622-4DE9-B8E6-17E84892C006}"/>
                </a:ext>
              </a:extLst>
            </p:cNvPr>
            <p:cNvSpPr/>
            <p:nvPr/>
          </p:nvSpPr>
          <p:spPr>
            <a:xfrm>
              <a:off x="2140176" y="3371747"/>
              <a:ext cx="128972" cy="1289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FD621676-3FA3-411E-A189-F4B4D8634982}"/>
                </a:ext>
              </a:extLst>
            </p:cNvPr>
            <p:cNvSpPr/>
            <p:nvPr/>
          </p:nvSpPr>
          <p:spPr>
            <a:xfrm>
              <a:off x="2157555" y="3844215"/>
              <a:ext cx="64485" cy="64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0FA771E-99E5-46C1-B44C-75D7E05FE970}"/>
                </a:ext>
              </a:extLst>
            </p:cNvPr>
            <p:cNvSpPr/>
            <p:nvPr/>
          </p:nvSpPr>
          <p:spPr>
            <a:xfrm>
              <a:off x="1783496" y="3779729"/>
              <a:ext cx="128972" cy="1289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A03A209-2628-4B1D-8F86-228C1C8C88F8}"/>
                </a:ext>
              </a:extLst>
            </p:cNvPr>
            <p:cNvSpPr/>
            <p:nvPr/>
          </p:nvSpPr>
          <p:spPr>
            <a:xfrm>
              <a:off x="1847982" y="3436233"/>
              <a:ext cx="64485" cy="644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7A412511-81FC-4213-BD52-DA7DE9722E51}"/>
                </a:ext>
              </a:extLst>
            </p:cNvPr>
            <p:cNvSpPr/>
            <p:nvPr/>
          </p:nvSpPr>
          <p:spPr>
            <a:xfrm>
              <a:off x="1958007" y="3908700"/>
              <a:ext cx="64485" cy="64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E20F20EA-68D5-4740-B139-895B52872E69}"/>
                </a:ext>
              </a:extLst>
            </p:cNvPr>
            <p:cNvSpPr/>
            <p:nvPr/>
          </p:nvSpPr>
          <p:spPr>
            <a:xfrm>
              <a:off x="2219696" y="3529168"/>
              <a:ext cx="114218" cy="1142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2AC01E3-1BD2-4FF6-863A-FB039C0934C4}"/>
                </a:ext>
              </a:extLst>
            </p:cNvPr>
            <p:cNvSpPr/>
            <p:nvPr/>
          </p:nvSpPr>
          <p:spPr>
            <a:xfrm>
              <a:off x="1775638" y="3594562"/>
              <a:ext cx="64485" cy="644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493F3FA-248B-40E1-83B0-5EED319DF3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2918" y="3369972"/>
              <a:ext cx="105187" cy="6633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5A4E47E7-70E6-4197-9638-F6941DB98E73}"/>
              </a:ext>
            </a:extLst>
          </p:cNvPr>
          <p:cNvCxnSpPr>
            <a:stCxn id="100" idx="1"/>
            <a:endCxn id="153" idx="3"/>
          </p:cNvCxnSpPr>
          <p:nvPr/>
        </p:nvCxnSpPr>
        <p:spPr>
          <a:xfrm flipH="1">
            <a:off x="2362339" y="3671945"/>
            <a:ext cx="590973" cy="107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92B0A0E3-5296-478E-A777-B30467F6670E}"/>
              </a:ext>
            </a:extLst>
          </p:cNvPr>
          <p:cNvCxnSpPr>
            <a:cxnSpLocks/>
            <a:endCxn id="188" idx="3"/>
          </p:cNvCxnSpPr>
          <p:nvPr/>
        </p:nvCxnSpPr>
        <p:spPr>
          <a:xfrm rot="10800000" flipV="1">
            <a:off x="1663730" y="4713554"/>
            <a:ext cx="428937" cy="307953"/>
          </a:xfrm>
          <a:prstGeom prst="curvedConnector3">
            <a:avLst>
              <a:gd name="adj1" fmla="val 270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98D69AEE-F3A4-43F6-9E16-B8B1874E68C7}"/>
              </a:ext>
            </a:extLst>
          </p:cNvPr>
          <p:cNvSpPr txBox="1"/>
          <p:nvPr/>
        </p:nvSpPr>
        <p:spPr>
          <a:xfrm>
            <a:off x="946758" y="4852231"/>
            <a:ext cx="71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Weak classifier 2</a:t>
            </a:r>
            <a:endParaRPr lang="ko-KR" altLang="en-US" sz="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6244C3E5-B4E7-4166-9C59-A20D523DED01}"/>
              </a:ext>
            </a:extLst>
          </p:cNvPr>
          <p:cNvCxnSpPr>
            <a:cxnSpLocks/>
            <a:stCxn id="153" idx="3"/>
            <a:endCxn id="209" idx="1"/>
          </p:cNvCxnSpPr>
          <p:nvPr/>
        </p:nvCxnSpPr>
        <p:spPr>
          <a:xfrm flipV="1">
            <a:off x="2362339" y="4732187"/>
            <a:ext cx="588505" cy="1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5FD56A04-0016-4630-AE57-2DAD77A45382}"/>
              </a:ext>
            </a:extLst>
          </p:cNvPr>
          <p:cNvGrpSpPr/>
          <p:nvPr/>
        </p:nvGrpSpPr>
        <p:grpSpPr>
          <a:xfrm>
            <a:off x="2950844" y="4400493"/>
            <a:ext cx="663388" cy="663388"/>
            <a:chOff x="1703294" y="3369972"/>
            <a:chExt cx="663388" cy="663388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5BCF9A8-F8C3-4CF7-A7C9-EA600246ED73}"/>
                </a:ext>
              </a:extLst>
            </p:cNvPr>
            <p:cNvSpPr/>
            <p:nvPr/>
          </p:nvSpPr>
          <p:spPr>
            <a:xfrm>
              <a:off x="1703294" y="3369972"/>
              <a:ext cx="663388" cy="663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D9337192-619F-4F1D-BB4E-DE42014E30A6}"/>
                </a:ext>
              </a:extLst>
            </p:cNvPr>
            <p:cNvSpPr/>
            <p:nvPr/>
          </p:nvSpPr>
          <p:spPr>
            <a:xfrm>
              <a:off x="1986825" y="3521792"/>
              <a:ext cx="64485" cy="644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2065EC3C-B723-426F-861A-F2FD376CD376}"/>
                </a:ext>
              </a:extLst>
            </p:cNvPr>
            <p:cNvSpPr/>
            <p:nvPr/>
          </p:nvSpPr>
          <p:spPr>
            <a:xfrm>
              <a:off x="2140176" y="3371747"/>
              <a:ext cx="128972" cy="1289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8E6FE74-A6FC-4796-8AFB-FFC9F681D6A8}"/>
                </a:ext>
              </a:extLst>
            </p:cNvPr>
            <p:cNvSpPr/>
            <p:nvPr/>
          </p:nvSpPr>
          <p:spPr>
            <a:xfrm>
              <a:off x="2157555" y="3844215"/>
              <a:ext cx="64485" cy="64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3F4C5F57-8816-47EF-BBB3-2EDB9F3EF1BB}"/>
                </a:ext>
              </a:extLst>
            </p:cNvPr>
            <p:cNvSpPr/>
            <p:nvPr/>
          </p:nvSpPr>
          <p:spPr>
            <a:xfrm>
              <a:off x="1783496" y="3779729"/>
              <a:ext cx="128972" cy="1289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8CA13F5A-BE75-436E-B3EB-5A9AAACFA892}"/>
                </a:ext>
              </a:extLst>
            </p:cNvPr>
            <p:cNvSpPr/>
            <p:nvPr/>
          </p:nvSpPr>
          <p:spPr>
            <a:xfrm>
              <a:off x="1847982" y="3436233"/>
              <a:ext cx="64485" cy="644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56B36758-12B2-4739-8C77-E4622E8F1553}"/>
                </a:ext>
              </a:extLst>
            </p:cNvPr>
            <p:cNvSpPr/>
            <p:nvPr/>
          </p:nvSpPr>
          <p:spPr>
            <a:xfrm>
              <a:off x="1940206" y="3890899"/>
              <a:ext cx="100088" cy="100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783CA48-9105-4281-89BE-B075988BE068}"/>
                </a:ext>
              </a:extLst>
            </p:cNvPr>
            <p:cNvSpPr/>
            <p:nvPr/>
          </p:nvSpPr>
          <p:spPr>
            <a:xfrm>
              <a:off x="2219696" y="3529168"/>
              <a:ext cx="114218" cy="1142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B363A693-EA40-45B3-9725-25558F97847B}"/>
                </a:ext>
              </a:extLst>
            </p:cNvPr>
            <p:cNvSpPr/>
            <p:nvPr/>
          </p:nvSpPr>
          <p:spPr>
            <a:xfrm>
              <a:off x="1775638" y="3594562"/>
              <a:ext cx="64485" cy="644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ED962563-5878-47D6-B38C-7BE2B5E77E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1883" y="3369972"/>
              <a:ext cx="105187" cy="6633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ADFA8CAA-478F-41BC-B149-D08A29FB07D1}"/>
                </a:ext>
              </a:extLst>
            </p:cNvPr>
            <p:cNvSpPr/>
            <p:nvPr/>
          </p:nvSpPr>
          <p:spPr>
            <a:xfrm>
              <a:off x="2001266" y="3711755"/>
              <a:ext cx="100088" cy="100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15FC0D40-7F59-4059-8127-4B704C54D225}"/>
              </a:ext>
            </a:extLst>
          </p:cNvPr>
          <p:cNvCxnSpPr>
            <a:cxnSpLocks/>
            <a:stCxn id="221" idx="6"/>
            <a:endCxn id="226" idx="1"/>
          </p:cNvCxnSpPr>
          <p:nvPr/>
        </p:nvCxnSpPr>
        <p:spPr>
          <a:xfrm>
            <a:off x="3348904" y="4792320"/>
            <a:ext cx="313529" cy="164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B66D9082-8D0D-49DE-9DDC-D4942175FE0F}"/>
              </a:ext>
            </a:extLst>
          </p:cNvPr>
          <p:cNvCxnSpPr>
            <a:cxnSpLocks/>
            <a:stCxn id="216" idx="6"/>
            <a:endCxn id="226" idx="1"/>
          </p:cNvCxnSpPr>
          <p:nvPr/>
        </p:nvCxnSpPr>
        <p:spPr>
          <a:xfrm flipV="1">
            <a:off x="3287844" y="4957247"/>
            <a:ext cx="374589" cy="14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932799F0-1D9B-42A3-9D74-591222BE7D78}"/>
              </a:ext>
            </a:extLst>
          </p:cNvPr>
          <p:cNvSpPr txBox="1"/>
          <p:nvPr/>
        </p:nvSpPr>
        <p:spPr>
          <a:xfrm>
            <a:off x="3662433" y="4787970"/>
            <a:ext cx="65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Weight increased</a:t>
            </a:r>
            <a:endParaRPr lang="ko-KR" altLang="en-US" sz="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807BF0A1-51CE-4E77-B17A-2682C4D4462D}"/>
              </a:ext>
            </a:extLst>
          </p:cNvPr>
          <p:cNvCxnSpPr>
            <a:cxnSpLocks/>
            <a:stCxn id="209" idx="1"/>
            <a:endCxn id="235" idx="3"/>
          </p:cNvCxnSpPr>
          <p:nvPr/>
        </p:nvCxnSpPr>
        <p:spPr>
          <a:xfrm flipH="1">
            <a:off x="2346418" y="4732187"/>
            <a:ext cx="604426" cy="137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2EA42C4-A02E-4720-877A-A0CB402B7419}"/>
              </a:ext>
            </a:extLst>
          </p:cNvPr>
          <p:cNvSpPr txBox="1"/>
          <p:nvPr/>
        </p:nvSpPr>
        <p:spPr>
          <a:xfrm>
            <a:off x="2530350" y="5220397"/>
            <a:ext cx="28329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…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E350934C-38C7-4029-AAC5-1592F9EA2CD8}"/>
              </a:ext>
            </a:extLst>
          </p:cNvPr>
          <p:cNvGrpSpPr/>
          <p:nvPr/>
        </p:nvGrpSpPr>
        <p:grpSpPr>
          <a:xfrm>
            <a:off x="1683030" y="5773408"/>
            <a:ext cx="663388" cy="663388"/>
            <a:chOff x="1683030" y="5773408"/>
            <a:chExt cx="663388" cy="663388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4874ADE0-C483-4E95-9EFD-48242502E371}"/>
                </a:ext>
              </a:extLst>
            </p:cNvPr>
            <p:cNvGrpSpPr/>
            <p:nvPr/>
          </p:nvGrpSpPr>
          <p:grpSpPr>
            <a:xfrm>
              <a:off x="1683030" y="5773408"/>
              <a:ext cx="663388" cy="663388"/>
              <a:chOff x="1703294" y="3369972"/>
              <a:chExt cx="663388" cy="663388"/>
            </a:xfrm>
          </p:grpSpPr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2AD5193-12EE-4F5E-B8C6-A52B908AE0F1}"/>
                  </a:ext>
                </a:extLst>
              </p:cNvPr>
              <p:cNvSpPr/>
              <p:nvPr/>
            </p:nvSpPr>
            <p:spPr>
              <a:xfrm>
                <a:off x="1703294" y="3369972"/>
                <a:ext cx="663388" cy="663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9E404022-2852-422A-A2EA-1B5E6A5B5DFB}"/>
                  </a:ext>
                </a:extLst>
              </p:cNvPr>
              <p:cNvSpPr/>
              <p:nvPr/>
            </p:nvSpPr>
            <p:spPr>
              <a:xfrm>
                <a:off x="1986825" y="3521792"/>
                <a:ext cx="64485" cy="644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B9C5A9B1-C3AC-4CA4-907C-1525A4507A55}"/>
                  </a:ext>
                </a:extLst>
              </p:cNvPr>
              <p:cNvSpPr/>
              <p:nvPr/>
            </p:nvSpPr>
            <p:spPr>
              <a:xfrm>
                <a:off x="2140176" y="3371747"/>
                <a:ext cx="128972" cy="1289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9A996FEF-453A-4F35-91CF-2152B1E553DF}"/>
                  </a:ext>
                </a:extLst>
              </p:cNvPr>
              <p:cNvSpPr/>
              <p:nvPr/>
            </p:nvSpPr>
            <p:spPr>
              <a:xfrm>
                <a:off x="2157555" y="3844215"/>
                <a:ext cx="64485" cy="644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D5F29314-BC35-41CB-80D7-7DD6F71F164D}"/>
                  </a:ext>
                </a:extLst>
              </p:cNvPr>
              <p:cNvSpPr/>
              <p:nvPr/>
            </p:nvSpPr>
            <p:spPr>
              <a:xfrm>
                <a:off x="1783496" y="3779729"/>
                <a:ext cx="128972" cy="1289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5C22B1E3-8CE1-4228-8330-B760C5BD064A}"/>
                  </a:ext>
                </a:extLst>
              </p:cNvPr>
              <p:cNvSpPr/>
              <p:nvPr/>
            </p:nvSpPr>
            <p:spPr>
              <a:xfrm>
                <a:off x="1847982" y="3436233"/>
                <a:ext cx="64485" cy="644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BEB3B918-2528-4A15-8B83-74FE3F4D9799}"/>
                  </a:ext>
                </a:extLst>
              </p:cNvPr>
              <p:cNvSpPr/>
              <p:nvPr/>
            </p:nvSpPr>
            <p:spPr>
              <a:xfrm>
                <a:off x="1940206" y="3890899"/>
                <a:ext cx="100088" cy="100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9BAA63DF-0678-4797-9464-243A341AA7E9}"/>
                  </a:ext>
                </a:extLst>
              </p:cNvPr>
              <p:cNvSpPr/>
              <p:nvPr/>
            </p:nvSpPr>
            <p:spPr>
              <a:xfrm>
                <a:off x="2219696" y="3529168"/>
                <a:ext cx="114218" cy="1142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2E9C01B4-16AA-4058-882E-1E0001EE902C}"/>
                  </a:ext>
                </a:extLst>
              </p:cNvPr>
              <p:cNvSpPr/>
              <p:nvPr/>
            </p:nvSpPr>
            <p:spPr>
              <a:xfrm>
                <a:off x="1775638" y="3594562"/>
                <a:ext cx="64485" cy="644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>
                <a:extLst>
                  <a:ext uri="{FF2B5EF4-FFF2-40B4-BE49-F238E27FC236}">
                    <a16:creationId xmlns:a16="http://schemas.microsoft.com/office/drawing/2014/main" id="{441834C0-6E14-4F06-981D-61CC05FA9C5A}"/>
                  </a:ext>
                </a:extLst>
              </p:cNvPr>
              <p:cNvSpPr/>
              <p:nvPr/>
            </p:nvSpPr>
            <p:spPr>
              <a:xfrm>
                <a:off x="2001266" y="3711755"/>
                <a:ext cx="100088" cy="100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3A0C5120-218D-472B-8FEC-CBE90F427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5536" y="5810113"/>
              <a:ext cx="84914" cy="59394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69" name="연결선: 구부러짐 268">
            <a:extLst>
              <a:ext uri="{FF2B5EF4-FFF2-40B4-BE49-F238E27FC236}">
                <a16:creationId xmlns:a16="http://schemas.microsoft.com/office/drawing/2014/main" id="{959D3BED-EDC4-466D-B9D0-55982C4FC3A9}"/>
              </a:ext>
            </a:extLst>
          </p:cNvPr>
          <p:cNvCxnSpPr>
            <a:cxnSpLocks/>
            <a:endCxn id="270" idx="3"/>
          </p:cNvCxnSpPr>
          <p:nvPr/>
        </p:nvCxnSpPr>
        <p:spPr>
          <a:xfrm rot="10800000" flipV="1">
            <a:off x="1663729" y="6062482"/>
            <a:ext cx="270066" cy="249654"/>
          </a:xfrm>
          <a:prstGeom prst="curvedConnector3">
            <a:avLst>
              <a:gd name="adj1" fmla="val 699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CFBEF37-3133-4A4E-B5B6-32B2C021E33E}"/>
              </a:ext>
            </a:extLst>
          </p:cNvPr>
          <p:cNvSpPr txBox="1"/>
          <p:nvPr/>
        </p:nvSpPr>
        <p:spPr>
          <a:xfrm>
            <a:off x="946758" y="6142859"/>
            <a:ext cx="71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Weak classifier T</a:t>
            </a:r>
            <a:endParaRPr lang="ko-KR" altLang="en-US" sz="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0FA5F7BF-2A92-4115-816D-97C665517D99}"/>
              </a:ext>
            </a:extLst>
          </p:cNvPr>
          <p:cNvCxnSpPr>
            <a:cxnSpLocks/>
            <a:stCxn id="235" idx="3"/>
            <a:endCxn id="294" idx="1"/>
          </p:cNvCxnSpPr>
          <p:nvPr/>
        </p:nvCxnSpPr>
        <p:spPr>
          <a:xfrm>
            <a:off x="2346418" y="6105102"/>
            <a:ext cx="565854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A9C1B78C-FF69-41C0-B7EE-B33FFAE274EC}"/>
              </a:ext>
            </a:extLst>
          </p:cNvPr>
          <p:cNvGrpSpPr/>
          <p:nvPr/>
        </p:nvGrpSpPr>
        <p:grpSpPr>
          <a:xfrm>
            <a:off x="2912272" y="5783497"/>
            <a:ext cx="663388" cy="663388"/>
            <a:chOff x="1683030" y="5773408"/>
            <a:chExt cx="663388" cy="663388"/>
          </a:xfrm>
        </p:grpSpPr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822C1F92-3892-4119-8DB3-B7E37048BAFA}"/>
                </a:ext>
              </a:extLst>
            </p:cNvPr>
            <p:cNvGrpSpPr/>
            <p:nvPr/>
          </p:nvGrpSpPr>
          <p:grpSpPr>
            <a:xfrm>
              <a:off x="1683030" y="5773408"/>
              <a:ext cx="663388" cy="663388"/>
              <a:chOff x="1703294" y="3369972"/>
              <a:chExt cx="663388" cy="663388"/>
            </a:xfrm>
          </p:grpSpPr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33C03D3B-42BE-4996-87E1-1446E15446BB}"/>
                  </a:ext>
                </a:extLst>
              </p:cNvPr>
              <p:cNvSpPr/>
              <p:nvPr/>
            </p:nvSpPr>
            <p:spPr>
              <a:xfrm>
                <a:off x="1703294" y="3369972"/>
                <a:ext cx="663388" cy="663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A9FAFF9B-710B-4880-B794-6643C487C5B2}"/>
                  </a:ext>
                </a:extLst>
              </p:cNvPr>
              <p:cNvSpPr/>
              <p:nvPr/>
            </p:nvSpPr>
            <p:spPr>
              <a:xfrm>
                <a:off x="1986825" y="3521792"/>
                <a:ext cx="64485" cy="644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DE652159-09D9-4F94-8210-394AFDE39EE0}"/>
                  </a:ext>
                </a:extLst>
              </p:cNvPr>
              <p:cNvSpPr/>
              <p:nvPr/>
            </p:nvSpPr>
            <p:spPr>
              <a:xfrm>
                <a:off x="2140176" y="3371747"/>
                <a:ext cx="128972" cy="1289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8B4D971E-9134-423F-9FB8-3779CFF2FD2E}"/>
                  </a:ext>
                </a:extLst>
              </p:cNvPr>
              <p:cNvSpPr/>
              <p:nvPr/>
            </p:nvSpPr>
            <p:spPr>
              <a:xfrm>
                <a:off x="2157555" y="3844215"/>
                <a:ext cx="64485" cy="644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C0A2206B-833D-46DE-BF2E-3923325ECF90}"/>
                  </a:ext>
                </a:extLst>
              </p:cNvPr>
              <p:cNvSpPr/>
              <p:nvPr/>
            </p:nvSpPr>
            <p:spPr>
              <a:xfrm>
                <a:off x="1783496" y="3779729"/>
                <a:ext cx="128972" cy="1289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A1149863-6906-44C0-8B97-DC2354F90DDD}"/>
                  </a:ext>
                </a:extLst>
              </p:cNvPr>
              <p:cNvSpPr/>
              <p:nvPr/>
            </p:nvSpPr>
            <p:spPr>
              <a:xfrm>
                <a:off x="1847982" y="3436233"/>
                <a:ext cx="64485" cy="644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>
                <a:extLst>
                  <a:ext uri="{FF2B5EF4-FFF2-40B4-BE49-F238E27FC236}">
                    <a16:creationId xmlns:a16="http://schemas.microsoft.com/office/drawing/2014/main" id="{C9C66F70-4068-4B8E-9242-B51DB2329151}"/>
                  </a:ext>
                </a:extLst>
              </p:cNvPr>
              <p:cNvSpPr/>
              <p:nvPr/>
            </p:nvSpPr>
            <p:spPr>
              <a:xfrm>
                <a:off x="1940206" y="3890899"/>
                <a:ext cx="100088" cy="100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>
                <a:extLst>
                  <a:ext uri="{FF2B5EF4-FFF2-40B4-BE49-F238E27FC236}">
                    <a16:creationId xmlns:a16="http://schemas.microsoft.com/office/drawing/2014/main" id="{50C2B56E-C0DA-4CC6-ADFC-C16A738D7F0E}"/>
                  </a:ext>
                </a:extLst>
              </p:cNvPr>
              <p:cNvSpPr/>
              <p:nvPr/>
            </p:nvSpPr>
            <p:spPr>
              <a:xfrm>
                <a:off x="2219696" y="3529168"/>
                <a:ext cx="114218" cy="1142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>
                <a:extLst>
                  <a:ext uri="{FF2B5EF4-FFF2-40B4-BE49-F238E27FC236}">
                    <a16:creationId xmlns:a16="http://schemas.microsoft.com/office/drawing/2014/main" id="{93D6FEA3-F845-44BF-87CB-67B0D3E24F76}"/>
                  </a:ext>
                </a:extLst>
              </p:cNvPr>
              <p:cNvSpPr/>
              <p:nvPr/>
            </p:nvSpPr>
            <p:spPr>
              <a:xfrm>
                <a:off x="1775638" y="3594562"/>
                <a:ext cx="64485" cy="644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>
                <a:extLst>
                  <a:ext uri="{FF2B5EF4-FFF2-40B4-BE49-F238E27FC236}">
                    <a16:creationId xmlns:a16="http://schemas.microsoft.com/office/drawing/2014/main" id="{DDB649B6-C239-4E10-ABCC-4636E23AE96D}"/>
                  </a:ext>
                </a:extLst>
              </p:cNvPr>
              <p:cNvSpPr/>
              <p:nvPr/>
            </p:nvSpPr>
            <p:spPr>
              <a:xfrm>
                <a:off x="2001266" y="3711755"/>
                <a:ext cx="100088" cy="100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A9DAF821-E80E-4494-AE46-7348ACDCB0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6571" y="5810113"/>
              <a:ext cx="84914" cy="59394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27636323-472C-4570-840D-825A282B9DC3}"/>
              </a:ext>
            </a:extLst>
          </p:cNvPr>
          <p:cNvCxnSpPr>
            <a:cxnSpLocks/>
          </p:cNvCxnSpPr>
          <p:nvPr/>
        </p:nvCxnSpPr>
        <p:spPr>
          <a:xfrm flipV="1">
            <a:off x="2954160" y="6088338"/>
            <a:ext cx="567018" cy="32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FED84782-3BEE-4285-9C1B-F55D74F51FA8}"/>
              </a:ext>
            </a:extLst>
          </p:cNvPr>
          <p:cNvCxnSpPr>
            <a:cxnSpLocks/>
          </p:cNvCxnSpPr>
          <p:nvPr/>
        </p:nvCxnSpPr>
        <p:spPr>
          <a:xfrm flipH="1" flipV="1">
            <a:off x="3282540" y="5790021"/>
            <a:ext cx="105187" cy="6633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0A10143B-2B17-47FC-8962-3ED76907837B}"/>
              </a:ext>
            </a:extLst>
          </p:cNvPr>
          <p:cNvSpPr txBox="1"/>
          <p:nvPr/>
        </p:nvSpPr>
        <p:spPr>
          <a:xfrm>
            <a:off x="3653274" y="6142859"/>
            <a:ext cx="11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Final classifier is</a:t>
            </a:r>
            <a:r>
              <a:rPr lang="ko-KR" altLang="en-US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a</a:t>
            </a:r>
            <a:r>
              <a:rPr lang="ko-KR" altLang="en-US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combination</a:t>
            </a:r>
            <a:r>
              <a:rPr lang="ko-KR" altLang="en-US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of</a:t>
            </a:r>
            <a:r>
              <a:rPr lang="ko-KR" altLang="en-US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weak classifiers </a:t>
            </a:r>
            <a:endParaRPr lang="ko-KR" altLang="en-US" sz="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B22DBCB9-BE54-4EF5-89F8-064BAE0B8AFC}"/>
                  </a:ext>
                </a:extLst>
              </p:cNvPr>
              <p:cNvSpPr txBox="1"/>
              <p:nvPr/>
            </p:nvSpPr>
            <p:spPr>
              <a:xfrm>
                <a:off x="4533847" y="3326089"/>
                <a:ext cx="2222455" cy="245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Loss function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a고딕12" panose="02020600000000000000" pitchFamily="18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 panose="02040503050406030204" pitchFamily="18" charset="0"/>
                              <a:ea typeface="a고딕12" panose="02020600000000000000" pitchFamily="18" charset="-127"/>
                            </a:rPr>
                            <m:t>min</m:t>
                          </m:r>
                        </m:fName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a고딕12" panose="02020600000000000000" pitchFamily="18" charset="-127"/>
                            </a:rPr>
                            <m:t>𝐿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a고딕12" panose="02020600000000000000" pitchFamily="18" charset="-127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a고딕12" panose="02020600000000000000" pitchFamily="18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a고딕12" panose="02020600000000000000" pitchFamily="18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a고딕12" panose="02020600000000000000" pitchFamily="18" charset="-127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a고딕12" panose="02020600000000000000" pitchFamily="18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a고딕12" panose="02020600000000000000" pitchFamily="18" charset="-127"/>
                                </a:rPr>
                                <m:t>𝑖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a고딕12" panose="02020600000000000000" pitchFamily="18" charset="-127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a고딕12" panose="02020600000000000000" pitchFamily="18" charset="-127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a고딕12" panose="02020600000000000000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a고딕12" panose="02020600000000000000" pitchFamily="18" charset="-127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a고딕12" panose="02020600000000000000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a고딕12" panose="02020600000000000000" pitchFamily="18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a고딕12" panose="02020600000000000000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a고딕12" panose="02020600000000000000" pitchFamily="18" charset="-127"/>
                                    </a:rPr>
                                    <m:t>−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a고딕12" panose="02020600000000000000" pitchFamily="18" charset="-127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  <a:ea typeface="a고딕12" panose="02020600000000000000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a고딕12" panose="02020600000000000000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a고딕12" panose="02020600000000000000" pitchFamily="18" charset="-127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i="1">
                                              <a:latin typeface="Cambria Math" panose="02040503050406030204" pitchFamily="18" charset="0"/>
                                              <a:ea typeface="a고딕12" panose="02020600000000000000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a고딕12" panose="02020600000000000000" pitchFamily="18" charset="-127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a고딕12" panose="02020600000000000000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sz="1100" b="0" dirty="0"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  <a:p>
                <a:r>
                  <a:rPr lang="en-US" altLang="ko-KR" sz="11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Gradient of Loss function is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</m:ctrlPr>
                      </m:fPr>
                      <m:num>
                        <m:r>
                          <a:rPr lang="ko-KR" altLang="en-US" sz="1100" i="1" smtClean="0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𝜕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𝐿</m:t>
                        </m:r>
                      </m:num>
                      <m:den>
                        <m:r>
                          <a:rPr lang="ko-KR" altLang="en-US" sz="1100" i="1" smtClean="0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𝜕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𝑓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a고딕12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a고딕12" panose="02020600000000000000" pitchFamily="18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a고딕12" panose="02020600000000000000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)</m:t>
                        </m:r>
                      </m:den>
                    </m:f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a고딕12" panose="02020600000000000000" pitchFamily="18" charset="-127"/>
                      </a:rPr>
                      <m:t>=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a고딕12" panose="02020600000000000000" pitchFamily="18" charset="-127"/>
                      </a:rPr>
                      <m:t>𝑓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a고딕12" panose="02020600000000000000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)-</a:t>
                </a:r>
                <a:r>
                  <a:rPr lang="en-US" altLang="ko-KR" sz="1100" dirty="0">
                    <a:ea typeface="a고딕12" panose="02020600000000000000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100" dirty="0"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  <a:p>
                <a:r>
                  <a:rPr lang="en-US" altLang="ko-KR" sz="11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Residuals are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-</a:t>
                </a:r>
                <a:r>
                  <a:rPr lang="en-US" altLang="ko-KR" sz="1100" dirty="0">
                    <a:ea typeface="a고딕12" panose="02020600000000000000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a고딕12" panose="02020600000000000000" pitchFamily="18" charset="-127"/>
                      </a:rPr>
                      <m:t>𝑓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a고딕12" panose="02020600000000000000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)=-</a:t>
                </a:r>
                <a:r>
                  <a:rPr lang="en-US" altLang="ko-KR" sz="1100" dirty="0">
                    <a:ea typeface="a고딕12" panose="02020600000000000000" pitchFamily="18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</m:ctrlPr>
                      </m:fPr>
                      <m:num>
                        <m:r>
                          <a:rPr lang="ko-KR" altLang="en-US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𝜕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𝐿</m:t>
                        </m:r>
                      </m:num>
                      <m:den>
                        <m:r>
                          <a:rPr lang="ko-KR" altLang="en-US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𝜕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𝑓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a고딕12" panose="02020600000000000000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a고딕12" panose="02020600000000000000" pitchFamily="18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a고딕12" panose="02020600000000000000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100" dirty="0"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  <a:p>
                <a:pPr algn="ctr"/>
                <a:endParaRPr lang="en-US" altLang="ko-KR" sz="1100" dirty="0"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  <a:p>
                <a:r>
                  <a:rPr lang="en-US" altLang="ko-KR" sz="11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If Gradient of Loss function is 0?</a:t>
                </a:r>
              </a:p>
              <a:p>
                <a:r>
                  <a:rPr lang="en-US" altLang="ko-KR" sz="11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Yes: end learning</a:t>
                </a:r>
              </a:p>
              <a:p>
                <a:r>
                  <a:rPr lang="en-US" altLang="ko-KR" sz="11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No: move to the opposite direction of the gradient</a:t>
                </a:r>
                <a:endParaRPr lang="ko-KR" altLang="en-US" sz="1100" dirty="0"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B22DBCB9-BE54-4EF5-89F8-064BAE0B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847" y="3326089"/>
                <a:ext cx="2222455" cy="2450607"/>
              </a:xfrm>
              <a:prstGeom prst="rect">
                <a:avLst/>
              </a:prstGeom>
              <a:blipFill>
                <a:blip r:embed="rId2"/>
                <a:stretch>
                  <a:fillRect t="-14677" r="-2747" b="-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더하기 기호 313">
            <a:extLst>
              <a:ext uri="{FF2B5EF4-FFF2-40B4-BE49-F238E27FC236}">
                <a16:creationId xmlns:a16="http://schemas.microsoft.com/office/drawing/2014/main" id="{AE032CE3-1114-4030-8BAC-A2FF8C869420}"/>
              </a:ext>
            </a:extLst>
          </p:cNvPr>
          <p:cNvSpPr/>
          <p:nvPr/>
        </p:nvSpPr>
        <p:spPr>
          <a:xfrm>
            <a:off x="6804074" y="3992832"/>
            <a:ext cx="1183446" cy="118344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106BCF-234A-4F7B-9E14-81D8B5BC52A2}"/>
              </a:ext>
            </a:extLst>
          </p:cNvPr>
          <p:cNvSpPr txBox="1"/>
          <p:nvPr/>
        </p:nvSpPr>
        <p:spPr>
          <a:xfrm>
            <a:off x="8085557" y="3340251"/>
            <a:ext cx="342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Data instances with different gradients play different roles in the computation of information gain</a:t>
            </a:r>
          </a:p>
          <a:p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Keep instances with large gradients and randomly drop instances with small gradients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53D01F-509C-4989-8C8A-4CA3749B3062}"/>
              </a:ext>
            </a:extLst>
          </p:cNvPr>
          <p:cNvSpPr txBox="1"/>
          <p:nvPr/>
        </p:nvSpPr>
        <p:spPr>
          <a:xfrm>
            <a:off x="8085557" y="5448371"/>
            <a:ext cx="3443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In a sparse feature space, many features are (almost) exclusive, i.e., they rarely take nonzero values simultaneously</a:t>
            </a: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Ex)one-hot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56649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D4B09-5B72-4304-A45F-C5D55EFE14D6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Ⅱ.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방법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230BAD-763B-4B05-865D-CCCCF8AD36BD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B93E869-4107-4991-8CD5-5CE627CC6AF2}"/>
              </a:ext>
            </a:extLst>
          </p:cNvPr>
          <p:cNvSpPr/>
          <p:nvPr/>
        </p:nvSpPr>
        <p:spPr>
          <a:xfrm>
            <a:off x="453277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Selection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A86A50-B5EA-4F8F-938F-52AB2154DFC0}"/>
              </a:ext>
            </a:extLst>
          </p:cNvPr>
          <p:cNvSpPr/>
          <p:nvPr/>
        </p:nvSpPr>
        <p:spPr>
          <a:xfrm>
            <a:off x="5172493" y="1507806"/>
            <a:ext cx="1567424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Transformation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BE9BCD8-1846-4F3C-BB95-B9DE4ADE09EE}"/>
              </a:ext>
            </a:extLst>
          </p:cNvPr>
          <p:cNvSpPr/>
          <p:nvPr/>
        </p:nvSpPr>
        <p:spPr>
          <a:xfrm>
            <a:off x="2812885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Preprocessing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CADE75-569A-4BE1-9234-3775591A5B60}"/>
              </a:ext>
            </a:extLst>
          </p:cNvPr>
          <p:cNvSpPr/>
          <p:nvPr/>
        </p:nvSpPr>
        <p:spPr>
          <a:xfrm>
            <a:off x="7696547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Mining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6D7409C-4DF7-4DC2-B36F-CE03E86180A1}"/>
              </a:ext>
            </a:extLst>
          </p:cNvPr>
          <p:cNvSpPr/>
          <p:nvPr/>
        </p:nvSpPr>
        <p:spPr>
          <a:xfrm>
            <a:off x="10056158" y="1507806"/>
            <a:ext cx="1402978" cy="80682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Interpretation/Evaluation</a:t>
            </a:r>
            <a:endParaRPr lang="ko-KR" altLang="en-US" sz="1400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F6BDA50-30A3-4714-B3BB-671176A5E24F}"/>
              </a:ext>
            </a:extLst>
          </p:cNvPr>
          <p:cNvSpPr/>
          <p:nvPr/>
        </p:nvSpPr>
        <p:spPr>
          <a:xfrm>
            <a:off x="209700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25EB406-8327-4ED4-AF8D-949AE8344B84}"/>
              </a:ext>
            </a:extLst>
          </p:cNvPr>
          <p:cNvSpPr/>
          <p:nvPr/>
        </p:nvSpPr>
        <p:spPr>
          <a:xfrm>
            <a:off x="4456613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F17C5C1-ABB4-4952-ADE4-2D395F5D8B2A}"/>
              </a:ext>
            </a:extLst>
          </p:cNvPr>
          <p:cNvSpPr/>
          <p:nvPr/>
        </p:nvSpPr>
        <p:spPr>
          <a:xfrm>
            <a:off x="6980667" y="1829503"/>
            <a:ext cx="475130" cy="23308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68457A0-3984-480E-96DD-465E5DECCED1}"/>
              </a:ext>
            </a:extLst>
          </p:cNvPr>
          <p:cNvSpPr/>
          <p:nvPr/>
        </p:nvSpPr>
        <p:spPr>
          <a:xfrm>
            <a:off x="934027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A490C0-1DAD-4C35-915C-B5222EFB4432}"/>
              </a:ext>
            </a:extLst>
          </p:cNvPr>
          <p:cNvSpPr txBox="1"/>
          <p:nvPr/>
        </p:nvSpPr>
        <p:spPr>
          <a:xfrm>
            <a:off x="389962" y="860611"/>
            <a:ext cx="433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방법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– Interpretation/Evaluation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18E67-B714-4661-9516-3BDB4896517A}"/>
              </a:ext>
            </a:extLst>
          </p:cNvPr>
          <p:cNvSpPr txBox="1"/>
          <p:nvPr/>
        </p:nvSpPr>
        <p:spPr>
          <a:xfrm>
            <a:off x="453277" y="2581835"/>
            <a:ext cx="11005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평가 기준은 테스트 데이터에 대한 예측 정확도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(Accuracy),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일반화 오류에 대해 검증하기 위해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5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겹 교차검증에 대한 평균 정확도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(5-fold cross validation),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정밀도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(Precision),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재현율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(Recall), F1-Score, Kappa Statistics, ROC-AUC(Receiver Operating Characteristic-Area Under the Curve)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그래프 확인을 통해 다양한 방법으로 모형들의 예측력을 평가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aphicFrame>
        <p:nvGraphicFramePr>
          <p:cNvPr id="3" name="표 15">
            <a:extLst>
              <a:ext uri="{FF2B5EF4-FFF2-40B4-BE49-F238E27FC236}">
                <a16:creationId xmlns:a16="http://schemas.microsoft.com/office/drawing/2014/main" id="{10069621-AE03-4370-98BB-109CDFAE6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48993"/>
              </p:ext>
            </p:extLst>
          </p:nvPr>
        </p:nvGraphicFramePr>
        <p:xfrm>
          <a:off x="552974" y="3537502"/>
          <a:ext cx="5157543" cy="1439496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719181">
                  <a:extLst>
                    <a:ext uri="{9D8B030D-6E8A-4147-A177-3AD203B41FA5}">
                      <a16:colId xmlns:a16="http://schemas.microsoft.com/office/drawing/2014/main" val="878321459"/>
                    </a:ext>
                  </a:extLst>
                </a:gridCol>
                <a:gridCol w="1719181">
                  <a:extLst>
                    <a:ext uri="{9D8B030D-6E8A-4147-A177-3AD203B41FA5}">
                      <a16:colId xmlns:a16="http://schemas.microsoft.com/office/drawing/2014/main" val="4226419997"/>
                    </a:ext>
                  </a:extLst>
                </a:gridCol>
                <a:gridCol w="1719181">
                  <a:extLst>
                    <a:ext uri="{9D8B030D-6E8A-4147-A177-3AD203B41FA5}">
                      <a16:colId xmlns:a16="http://schemas.microsoft.com/office/drawing/2014/main" val="1081654462"/>
                    </a:ext>
                  </a:extLst>
                </a:gridCol>
              </a:tblGrid>
              <a:tr h="47983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예측 값</a:t>
                      </a:r>
                      <a:endParaRPr lang="en-US" altLang="ko-KR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실제 값</a:t>
                      </a:r>
                    </a:p>
                  </a:txBody>
                  <a:tcPr marL="120356" marR="120356" marT="60178" marB="60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N(0, </a:t>
                      </a:r>
                      <a:r>
                        <a:rPr lang="ko-KR" altLang="en-US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비관리종목</a:t>
                      </a:r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120356" marR="120356" marT="60178" marB="60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Y(1, </a:t>
                      </a:r>
                      <a:r>
                        <a:rPr lang="ko-KR" altLang="en-US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관리종목</a:t>
                      </a:r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120356" marR="120356" marT="60178" marB="60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973103"/>
                  </a:ext>
                </a:extLst>
              </a:tr>
              <a:tr h="479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N(0, </a:t>
                      </a:r>
                      <a:r>
                        <a:rPr lang="ko-KR" altLang="en-US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비관리종목</a:t>
                      </a:r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120356" marR="120356" marT="60178" marB="60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TN(True negative)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120356" marR="120356" marT="60178" marB="60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FP(False Positive)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120356" marR="120356" marT="60178" marB="60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1982626"/>
                  </a:ext>
                </a:extLst>
              </a:tr>
              <a:tr h="479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Y(1, </a:t>
                      </a:r>
                      <a:r>
                        <a:rPr lang="ko-KR" altLang="en-US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관리종목</a:t>
                      </a:r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120356" marR="120356" marT="60178" marB="60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FN(False Negative)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120356" marR="120356" marT="60178" marB="60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TP(True positive)</a:t>
                      </a:r>
                      <a:endParaRPr lang="ko-KR" altLang="en-US" sz="10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120356" marR="120356" marT="60178" marB="60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94783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4F9A02-CE78-44FA-A029-43B6B50C0C5B}"/>
                  </a:ext>
                </a:extLst>
              </p:cNvPr>
              <p:cNvSpPr txBox="1"/>
              <p:nvPr/>
            </p:nvSpPr>
            <p:spPr>
              <a:xfrm>
                <a:off x="453277" y="5084633"/>
                <a:ext cx="5427570" cy="1439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정확도</a:t>
                </a:r>
                <a:r>
                  <a:rPr lang="en-US" altLang="ko-KR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(Accuracy)</a:t>
                </a:r>
                <a:r>
                  <a:rPr lang="ko-KR" altLang="en-US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 </a:t>
                </a:r>
                <a:r>
                  <a:rPr lang="en-US" altLang="ko-KR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en-US" altLang="ko-KR" sz="1000" dirty="0"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  <a:p>
                <a:r>
                  <a:rPr lang="ko-KR" altLang="en-US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정밀도</a:t>
                </a:r>
                <a:r>
                  <a:rPr lang="en-US" altLang="ko-KR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(Precision)</a:t>
                </a:r>
                <a:r>
                  <a:rPr lang="ko-KR" altLang="en-US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 </a:t>
                </a:r>
                <a:r>
                  <a:rPr lang="en-US" altLang="ko-KR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en-US" altLang="ko-KR" sz="1000" b="0" dirty="0"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  <a:p>
                <a:r>
                  <a:rPr lang="ko-KR" altLang="en-US" sz="1000" dirty="0" err="1">
                    <a:latin typeface="a고딕12" panose="02020600000000000000" pitchFamily="18" charset="-127"/>
                    <a:ea typeface="a고딕12" panose="02020600000000000000" pitchFamily="18" charset="-127"/>
                  </a:rPr>
                  <a:t>재현율</a:t>
                </a:r>
                <a:r>
                  <a:rPr lang="en-US" altLang="ko-KR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(Recall)</a:t>
                </a:r>
                <a:r>
                  <a:rPr lang="ko-KR" altLang="en-US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 </a:t>
                </a:r>
                <a:r>
                  <a:rPr lang="en-US" altLang="ko-KR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= </a:t>
                </a:r>
                <a:r>
                  <a:rPr lang="ko-KR" altLang="en-US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참 </a:t>
                </a:r>
                <a:r>
                  <a:rPr lang="ko-KR" altLang="en-US" sz="1000" dirty="0" err="1">
                    <a:latin typeface="a고딕12" panose="02020600000000000000" pitchFamily="18" charset="-127"/>
                    <a:ea typeface="a고딕12" panose="02020600000000000000" pitchFamily="18" charset="-127"/>
                  </a:rPr>
                  <a:t>긍정률</a:t>
                </a:r>
                <a:r>
                  <a:rPr lang="en-US" altLang="ko-KR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(TP Rate)</a:t>
                </a:r>
                <a:r>
                  <a:rPr lang="ko-KR" altLang="en-US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 </a:t>
                </a:r>
                <a:r>
                  <a:rPr lang="en-US" altLang="ko-KR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en-US" altLang="ko-KR" sz="1000" b="0" dirty="0"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  <a:p>
                <a:r>
                  <a:rPr lang="en-US" altLang="ko-KR" sz="10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F1-Score = 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2 ∗ </m:t>
                    </m:r>
                    <m:f>
                      <m:f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ko-KR" sz="1000" b="0" dirty="0"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  <a:p>
                <a:r>
                  <a:rPr lang="en-US" altLang="ko-KR" sz="1000" b="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Kappa Statistics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예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</a:rPr>
                      <m:t>측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일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</a:rPr>
                      <m:t>치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확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예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</a:rPr>
                      <m:t>측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우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</a:rPr>
                      <m:t>연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히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일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</a:rPr>
                      <m:t>치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확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000" b="0" dirty="0"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  <a:p>
                <a:r>
                  <a:rPr lang="ko-KR" altLang="en-US" sz="1000" b="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거짓 </a:t>
                </a:r>
                <a:r>
                  <a:rPr lang="ko-KR" altLang="en-US" sz="1000" b="0" dirty="0" err="1">
                    <a:latin typeface="a고딕12" panose="02020600000000000000" pitchFamily="18" charset="-127"/>
                    <a:ea typeface="a고딕12" panose="02020600000000000000" pitchFamily="18" charset="-127"/>
                  </a:rPr>
                  <a:t>긍정률</a:t>
                </a:r>
                <a:r>
                  <a:rPr lang="en-US" altLang="ko-KR" sz="1000" b="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(FP Rate) = 1- TNR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ko-KR" sz="1000" b="0" dirty="0"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4F9A02-CE78-44FA-A029-43B6B50C0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77" y="5084633"/>
                <a:ext cx="5427570" cy="1439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CC5D8537-01B3-43CD-9138-6293AA495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26456"/>
              </p:ext>
            </p:extLst>
          </p:nvPr>
        </p:nvGraphicFramePr>
        <p:xfrm>
          <a:off x="6388990" y="3671104"/>
          <a:ext cx="42313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268">
                  <a:extLst>
                    <a:ext uri="{9D8B030D-6E8A-4147-A177-3AD203B41FA5}">
                      <a16:colId xmlns:a16="http://schemas.microsoft.com/office/drawing/2014/main" val="1656974121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3042604431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3357573024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1854178583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2525942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4768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6551D91-FC3F-48A3-AC7E-108D33769F6C}"/>
              </a:ext>
            </a:extLst>
          </p:cNvPr>
          <p:cNvSpPr txBox="1"/>
          <p:nvPr/>
        </p:nvSpPr>
        <p:spPr>
          <a:xfrm>
            <a:off x="7509930" y="3287507"/>
            <a:ext cx="2402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5-fold</a:t>
            </a: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Cross</a:t>
            </a: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Validation</a:t>
            </a:r>
            <a:endParaRPr lang="ko-KR" altLang="en-US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aphicFrame>
        <p:nvGraphicFramePr>
          <p:cNvPr id="24" name="표 18">
            <a:extLst>
              <a:ext uri="{FF2B5EF4-FFF2-40B4-BE49-F238E27FC236}">
                <a16:creationId xmlns:a16="http://schemas.microsoft.com/office/drawing/2014/main" id="{F040B330-F8FB-4F85-B43B-249C2C18E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18593"/>
              </p:ext>
            </p:extLst>
          </p:nvPr>
        </p:nvGraphicFramePr>
        <p:xfrm>
          <a:off x="6388990" y="4214631"/>
          <a:ext cx="42313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268">
                  <a:extLst>
                    <a:ext uri="{9D8B030D-6E8A-4147-A177-3AD203B41FA5}">
                      <a16:colId xmlns:a16="http://schemas.microsoft.com/office/drawing/2014/main" val="1656974121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3042604431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3357573024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1854178583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2525942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47686"/>
                  </a:ext>
                </a:extLst>
              </a:tr>
            </a:tbl>
          </a:graphicData>
        </a:graphic>
      </p:graphicFrame>
      <p:graphicFrame>
        <p:nvGraphicFramePr>
          <p:cNvPr id="25" name="표 18">
            <a:extLst>
              <a:ext uri="{FF2B5EF4-FFF2-40B4-BE49-F238E27FC236}">
                <a16:creationId xmlns:a16="http://schemas.microsoft.com/office/drawing/2014/main" id="{E803CBBD-87C7-45E5-B5DF-AF4021CCD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50147"/>
              </p:ext>
            </p:extLst>
          </p:nvPr>
        </p:nvGraphicFramePr>
        <p:xfrm>
          <a:off x="6388990" y="5845213"/>
          <a:ext cx="42313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268">
                  <a:extLst>
                    <a:ext uri="{9D8B030D-6E8A-4147-A177-3AD203B41FA5}">
                      <a16:colId xmlns:a16="http://schemas.microsoft.com/office/drawing/2014/main" val="1656974121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3042604431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3357573024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1854178583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2525942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47686"/>
                  </a:ext>
                </a:extLst>
              </a:tr>
            </a:tbl>
          </a:graphicData>
        </a:graphic>
      </p:graphicFrame>
      <p:graphicFrame>
        <p:nvGraphicFramePr>
          <p:cNvPr id="26" name="표 18">
            <a:extLst>
              <a:ext uri="{FF2B5EF4-FFF2-40B4-BE49-F238E27FC236}">
                <a16:creationId xmlns:a16="http://schemas.microsoft.com/office/drawing/2014/main" id="{E33DB2D8-52AE-409E-8090-BB0D94186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89783"/>
              </p:ext>
            </p:extLst>
          </p:nvPr>
        </p:nvGraphicFramePr>
        <p:xfrm>
          <a:off x="6388990" y="4758158"/>
          <a:ext cx="42313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268">
                  <a:extLst>
                    <a:ext uri="{9D8B030D-6E8A-4147-A177-3AD203B41FA5}">
                      <a16:colId xmlns:a16="http://schemas.microsoft.com/office/drawing/2014/main" val="1656974121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3042604431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3357573024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1854178583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2525942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47686"/>
                  </a:ext>
                </a:extLst>
              </a:tr>
            </a:tbl>
          </a:graphicData>
        </a:graphic>
      </p:graphicFrame>
      <p:graphicFrame>
        <p:nvGraphicFramePr>
          <p:cNvPr id="27" name="표 18">
            <a:extLst>
              <a:ext uri="{FF2B5EF4-FFF2-40B4-BE49-F238E27FC236}">
                <a16:creationId xmlns:a16="http://schemas.microsoft.com/office/drawing/2014/main" id="{9DEF71AD-C4C4-4E76-97A0-8DBF527FA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12289"/>
              </p:ext>
            </p:extLst>
          </p:nvPr>
        </p:nvGraphicFramePr>
        <p:xfrm>
          <a:off x="6388990" y="5301685"/>
          <a:ext cx="42313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268">
                  <a:extLst>
                    <a:ext uri="{9D8B030D-6E8A-4147-A177-3AD203B41FA5}">
                      <a16:colId xmlns:a16="http://schemas.microsoft.com/office/drawing/2014/main" val="1656974121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3042604431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3357573024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1854178583"/>
                    </a:ext>
                  </a:extLst>
                </a:gridCol>
                <a:gridCol w="846268">
                  <a:extLst>
                    <a:ext uri="{9D8B030D-6E8A-4147-A177-3AD203B41FA5}">
                      <a16:colId xmlns:a16="http://schemas.microsoft.com/office/drawing/2014/main" val="2525942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4768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6BC9424-A6EF-4F30-B7F6-1DBDF02353E0}"/>
              </a:ext>
            </a:extLst>
          </p:cNvPr>
          <p:cNvSpPr txBox="1"/>
          <p:nvPr/>
        </p:nvSpPr>
        <p:spPr>
          <a:xfrm>
            <a:off x="5827058" y="3747246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Split 1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CA9B24-1DC7-42CE-ADA8-FF4BEAF7A452}"/>
              </a:ext>
            </a:extLst>
          </p:cNvPr>
          <p:cNvSpPr txBox="1"/>
          <p:nvPr/>
        </p:nvSpPr>
        <p:spPr>
          <a:xfrm>
            <a:off x="5827058" y="428736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Split 2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0CB9F2-830D-48BA-9AB3-A87CA93D7EB4}"/>
              </a:ext>
            </a:extLst>
          </p:cNvPr>
          <p:cNvSpPr txBox="1"/>
          <p:nvPr/>
        </p:nvSpPr>
        <p:spPr>
          <a:xfrm>
            <a:off x="5827058" y="4827492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Split 3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469EE6-3D3B-4121-AA1F-B6F3AA64A31D}"/>
              </a:ext>
            </a:extLst>
          </p:cNvPr>
          <p:cNvSpPr txBox="1"/>
          <p:nvPr/>
        </p:nvSpPr>
        <p:spPr>
          <a:xfrm>
            <a:off x="5827058" y="536761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Split 4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DF5AE6-0715-4001-B4C2-57F74F0116BE}"/>
              </a:ext>
            </a:extLst>
          </p:cNvPr>
          <p:cNvSpPr txBox="1"/>
          <p:nvPr/>
        </p:nvSpPr>
        <p:spPr>
          <a:xfrm>
            <a:off x="5827058" y="5907738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Split 5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57D451-EC6A-480C-AD57-C84DF590E061}"/>
              </a:ext>
            </a:extLst>
          </p:cNvPr>
          <p:cNvSpPr/>
          <p:nvPr/>
        </p:nvSpPr>
        <p:spPr>
          <a:xfrm>
            <a:off x="10719371" y="4748205"/>
            <a:ext cx="459442" cy="15374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9AB673-DD08-4BF8-800A-661685D885A2}"/>
              </a:ext>
            </a:extLst>
          </p:cNvPr>
          <p:cNvSpPr/>
          <p:nvPr/>
        </p:nvSpPr>
        <p:spPr>
          <a:xfrm>
            <a:off x="10719371" y="5009529"/>
            <a:ext cx="459442" cy="1537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EECFEA-FB6E-41C3-9140-B2A93052DF26}"/>
              </a:ext>
            </a:extLst>
          </p:cNvPr>
          <p:cNvSpPr txBox="1"/>
          <p:nvPr/>
        </p:nvSpPr>
        <p:spPr>
          <a:xfrm>
            <a:off x="11192684" y="4717357"/>
            <a:ext cx="986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Training data</a:t>
            </a:r>
            <a:endParaRPr lang="ko-KR" altLang="en-US" sz="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C95748-BF47-4E48-96E1-01BEE2E24282}"/>
              </a:ext>
            </a:extLst>
          </p:cNvPr>
          <p:cNvSpPr txBox="1"/>
          <p:nvPr/>
        </p:nvSpPr>
        <p:spPr>
          <a:xfrm>
            <a:off x="11192684" y="4978681"/>
            <a:ext cx="676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고딕12" panose="02020600000000000000" pitchFamily="18" charset="-127"/>
                <a:ea typeface="a고딕12" panose="02020600000000000000" pitchFamily="18" charset="-127"/>
              </a:rPr>
              <a:t>Test data</a:t>
            </a:r>
            <a:endParaRPr lang="ko-KR" altLang="en-US" sz="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43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26FD8-9DF7-4919-A325-61A0717FBB9F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Ⅲ.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결과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DE2010F-DA04-407F-BC5F-A2043AD9757F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ED2C6B2-3E97-48BD-87D2-F7996752E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80721"/>
              </p:ext>
            </p:extLst>
          </p:nvPr>
        </p:nvGraphicFramePr>
        <p:xfrm>
          <a:off x="1583765" y="1284205"/>
          <a:ext cx="8546352" cy="3332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294">
                  <a:extLst>
                    <a:ext uri="{9D8B030D-6E8A-4147-A177-3AD203B41FA5}">
                      <a16:colId xmlns:a16="http://schemas.microsoft.com/office/drawing/2014/main" val="955683541"/>
                    </a:ext>
                  </a:extLst>
                </a:gridCol>
                <a:gridCol w="1068294">
                  <a:extLst>
                    <a:ext uri="{9D8B030D-6E8A-4147-A177-3AD203B41FA5}">
                      <a16:colId xmlns:a16="http://schemas.microsoft.com/office/drawing/2014/main" val="1713554924"/>
                    </a:ext>
                  </a:extLst>
                </a:gridCol>
                <a:gridCol w="1068294">
                  <a:extLst>
                    <a:ext uri="{9D8B030D-6E8A-4147-A177-3AD203B41FA5}">
                      <a16:colId xmlns:a16="http://schemas.microsoft.com/office/drawing/2014/main" val="2576828927"/>
                    </a:ext>
                  </a:extLst>
                </a:gridCol>
                <a:gridCol w="1068294">
                  <a:extLst>
                    <a:ext uri="{9D8B030D-6E8A-4147-A177-3AD203B41FA5}">
                      <a16:colId xmlns:a16="http://schemas.microsoft.com/office/drawing/2014/main" val="2027687820"/>
                    </a:ext>
                  </a:extLst>
                </a:gridCol>
                <a:gridCol w="1068294">
                  <a:extLst>
                    <a:ext uri="{9D8B030D-6E8A-4147-A177-3AD203B41FA5}">
                      <a16:colId xmlns:a16="http://schemas.microsoft.com/office/drawing/2014/main" val="325216179"/>
                    </a:ext>
                  </a:extLst>
                </a:gridCol>
                <a:gridCol w="1068294">
                  <a:extLst>
                    <a:ext uri="{9D8B030D-6E8A-4147-A177-3AD203B41FA5}">
                      <a16:colId xmlns:a16="http://schemas.microsoft.com/office/drawing/2014/main" val="775141532"/>
                    </a:ext>
                  </a:extLst>
                </a:gridCol>
                <a:gridCol w="1068294">
                  <a:extLst>
                    <a:ext uri="{9D8B030D-6E8A-4147-A177-3AD203B41FA5}">
                      <a16:colId xmlns:a16="http://schemas.microsoft.com/office/drawing/2014/main" val="4246597993"/>
                    </a:ext>
                  </a:extLst>
                </a:gridCol>
                <a:gridCol w="1068294">
                  <a:extLst>
                    <a:ext uri="{9D8B030D-6E8A-4147-A177-3AD203B41FA5}">
                      <a16:colId xmlns:a16="http://schemas.microsoft.com/office/drawing/2014/main" val="3868225114"/>
                    </a:ext>
                  </a:extLst>
                </a:gridCol>
              </a:tblGrid>
              <a:tr h="517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Accuracy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5-fold acc mean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Precision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Recall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F1-Score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Kappa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ROC-AUC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71537"/>
                  </a:ext>
                </a:extLst>
              </a:tr>
              <a:tr h="517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로지스틱 회귀분석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0.7338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0.7802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0.6923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0.8060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0.7448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0.4700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0.7956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02140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의사결정나무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0.7194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0.7784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0.7297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0.7397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0.7347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0.4370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0.7389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99182"/>
                  </a:ext>
                </a:extLst>
              </a:tr>
              <a:tr h="517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서포트 벡터 머신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0.7410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0.7658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0.7794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0.7162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0.7465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0.4827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0.7848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779317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소프트 </a:t>
                      </a:r>
                      <a:r>
                        <a:rPr lang="ko-KR" altLang="en-US" sz="12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보팅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0.7842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0.7838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0.7600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0.8261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0.7917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0.5686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0.8435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45873"/>
                  </a:ext>
                </a:extLst>
              </a:tr>
              <a:tr h="517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랜덤 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0.7482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0.7928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0.8036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0.6522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0.7200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0.4957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0.8259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77055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LightGBM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0.8273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0.7712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0.8657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0.7945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0.8286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0.6553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0.8719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21605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CCB90AC-DBA2-4C34-91D5-37806BA56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1553"/>
              </p:ext>
            </p:extLst>
          </p:nvPr>
        </p:nvGraphicFramePr>
        <p:xfrm>
          <a:off x="1583765" y="5184091"/>
          <a:ext cx="8546352" cy="1398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8784">
                  <a:extLst>
                    <a:ext uri="{9D8B030D-6E8A-4147-A177-3AD203B41FA5}">
                      <a16:colId xmlns:a16="http://schemas.microsoft.com/office/drawing/2014/main" val="567161405"/>
                    </a:ext>
                  </a:extLst>
                </a:gridCol>
                <a:gridCol w="2848784">
                  <a:extLst>
                    <a:ext uri="{9D8B030D-6E8A-4147-A177-3AD203B41FA5}">
                      <a16:colId xmlns:a16="http://schemas.microsoft.com/office/drawing/2014/main" val="2736102562"/>
                    </a:ext>
                  </a:extLst>
                </a:gridCol>
                <a:gridCol w="2848784">
                  <a:extLst>
                    <a:ext uri="{9D8B030D-6E8A-4147-A177-3AD203B41FA5}">
                      <a16:colId xmlns:a16="http://schemas.microsoft.com/office/drawing/2014/main" val="3844721964"/>
                    </a:ext>
                  </a:extLst>
                </a:gridCol>
              </a:tblGrid>
              <a:tr h="284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의사결정나무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랜덤 포레스트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LightGBM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35201"/>
                  </a:ext>
                </a:extLst>
              </a:tr>
              <a:tr h="371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P7-ROE(Net income)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P7-ROE(Net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income)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A2-Capital stock turnover ratio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18336"/>
                  </a:ext>
                </a:extLst>
              </a:tr>
              <a:tr h="371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A2-Capital stock turnover ratio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S2-Cashflow to shareholder’s equity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G3-Sales growth rate 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16630"/>
                  </a:ext>
                </a:extLst>
              </a:tr>
              <a:tr h="371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P1-ROA(Operating income)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A2-Capital stock turnover ratio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P7-ROE(Net income)</a:t>
                      </a:r>
                      <a:endParaRPr lang="ko-KR" altLang="en-US" sz="12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698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173EB5-AD78-49A1-9C13-FFE4592CA2F2}"/>
              </a:ext>
            </a:extLst>
          </p:cNvPr>
          <p:cNvSpPr txBox="1"/>
          <p:nvPr/>
        </p:nvSpPr>
        <p:spPr>
          <a:xfrm>
            <a:off x="5090459" y="833716"/>
            <a:ext cx="153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모형 종합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ED536-2725-4FB2-8238-1A17DF06EA93}"/>
              </a:ext>
            </a:extLst>
          </p:cNvPr>
          <p:cNvSpPr txBox="1"/>
          <p:nvPr/>
        </p:nvSpPr>
        <p:spPr>
          <a:xfrm>
            <a:off x="4790141" y="469774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변수 중요도 상위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3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65398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C5769-10F4-4756-9F5A-5089F6673AD3}"/>
              </a:ext>
            </a:extLst>
          </p:cNvPr>
          <p:cNvSpPr txBox="1"/>
          <p:nvPr/>
        </p:nvSpPr>
        <p:spPr>
          <a:xfrm>
            <a:off x="179294" y="2090172"/>
            <a:ext cx="4061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Ⅰ. </a:t>
            </a:r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서론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Ⅱ. </a:t>
            </a:r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연구 방법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Ⅲ. </a:t>
            </a:r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연구 결과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Ⅳ. </a:t>
            </a:r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마무리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B605A-B801-49B5-8A50-8A28B96C1875}"/>
              </a:ext>
            </a:extLst>
          </p:cNvPr>
          <p:cNvSpPr txBox="1"/>
          <p:nvPr/>
        </p:nvSpPr>
        <p:spPr>
          <a:xfrm>
            <a:off x="179294" y="90727"/>
            <a:ext cx="896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목차</a:t>
            </a:r>
            <a:endParaRPr lang="en-US" altLang="ko-KR" sz="24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4B3EDD-032F-442C-90D6-DAF9C3D7B317}"/>
              </a:ext>
            </a:extLst>
          </p:cNvPr>
          <p:cNvCxnSpPr>
            <a:cxnSpLocks/>
          </p:cNvCxnSpPr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61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2934C-ADC3-44C3-9E13-4DF135A53412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Ⅲ.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결과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C96032-0DB2-4C25-A74E-8E9484B8BFF9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2E1D48-7E8B-4EB5-9A81-792AB3365878}"/>
              </a:ext>
            </a:extLst>
          </p:cNvPr>
          <p:cNvSpPr txBox="1"/>
          <p:nvPr/>
        </p:nvSpPr>
        <p:spPr>
          <a:xfrm>
            <a:off x="4593665" y="887506"/>
            <a:ext cx="300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전체 모형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ROC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곡선 종합 비교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FF7F2D-2D5D-46C5-AA66-B3A02563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06" y="1331700"/>
            <a:ext cx="8588188" cy="52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12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E2313-C0D4-447C-90FF-F59EC3A9C474}"/>
              </a:ext>
            </a:extLst>
          </p:cNvPr>
          <p:cNvSpPr txBox="1"/>
          <p:nvPr/>
        </p:nvSpPr>
        <p:spPr>
          <a:xfrm>
            <a:off x="179294" y="90727"/>
            <a:ext cx="167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Ⅳ</a:t>
            </a:r>
            <a:r>
              <a:rPr lang="en-US" altLang="ko-KR" sz="2800">
                <a:latin typeface="a고딕17" panose="02020600000000000000" pitchFamily="18" charset="-127"/>
                <a:ea typeface="a고딕17" panose="02020600000000000000" pitchFamily="18" charset="-127"/>
              </a:rPr>
              <a:t>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마무리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E3DCBD-AA3B-471B-AC34-869C9EB432C4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0AD0F5-F14E-4B1A-8042-3C2F352267EF}"/>
              </a:ext>
            </a:extLst>
          </p:cNvPr>
          <p:cNvSpPr txBox="1"/>
          <p:nvPr/>
        </p:nvSpPr>
        <p:spPr>
          <a:xfrm>
            <a:off x="389962" y="860611"/>
            <a:ext cx="8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1.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ABC49-5C1B-428C-8C8E-6D80CE556DD9}"/>
              </a:ext>
            </a:extLst>
          </p:cNvPr>
          <p:cNvSpPr txBox="1"/>
          <p:nvPr/>
        </p:nvSpPr>
        <p:spPr>
          <a:xfrm>
            <a:off x="573741" y="1290913"/>
            <a:ext cx="110265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21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개 재무변수를 토대로 한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6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가지 관리종목 지정 예측 모형 정확도는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70%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초반부터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80%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초반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사이로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의사결정나무 모형이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71.94%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로 예측 정확도가 가장 낮았으며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LightGBM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모형이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82.73%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로 가장 높은 예측 정확도를 보임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기업이 관리종목으로 지정될 경우 야기될 부정적 효과를 고려했을 때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비관리종목을 관리종목으로 예측하는 손실이 상당히 클 수 있음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-&gt;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테스트 데이터에 대한 예측 정확도 뿐만 아니라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모형 별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정밀도와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ROC-AUC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비교를 통하여 다양한 관점에서 모형 평가를 하는 것이 바람직함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의사결정나무 기반 학습 모형의 변수 중요도를 살펴본 결과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ROA(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영업이익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), ROE(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당기순이익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),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자기자본현금흐름률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자본금회전율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매출액증가율이 관리종목 지정에 있어 상대적으로 중요한 재무변수임을 확인함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대체적으로 단일 학습 모형보다 앙상블 학습 모형이 관리종목 지정 예측 확률이 높았음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78600-FBBC-43C1-8857-27FEB54690BE}"/>
              </a:ext>
            </a:extLst>
          </p:cNvPr>
          <p:cNvSpPr txBox="1"/>
          <p:nvPr/>
        </p:nvSpPr>
        <p:spPr>
          <a:xfrm>
            <a:off x="389961" y="3575360"/>
            <a:ext cx="19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시사점 및 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072601-9129-4884-A1DC-868807C73E22}"/>
              </a:ext>
            </a:extLst>
          </p:cNvPr>
          <p:cNvSpPr txBox="1"/>
          <p:nvPr/>
        </p:nvSpPr>
        <p:spPr>
          <a:xfrm>
            <a:off x="582706" y="4000296"/>
            <a:ext cx="110265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시사점</a:t>
            </a:r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관리종목 지정 예측에 대한 충분한 연구가 부족하고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선행연구의 결과가 다소 제한된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머신러닝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방법에 의존함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lvl="1"/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-&gt;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연구의 필요성과 현실적 요구를 충족시키는 결과들을 제시함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투자자들이 관리종목 지정을 예측하도록 하고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투자 포트폴리오 리스크 관리 혹은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리밸런싱에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대한 참고자료를 제공한다는 측면에서 실무적 활용 가능성 높음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한계점</a:t>
            </a:r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기업의 재무제표를 토대로 한 재무비율을 주요 변수들로 사용하였기에 관리종목 지정 사유인 불성실공시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자본잠식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감사의견 등과 같은 비재무적 요인에 대한 변수를 충분히 고려하지 못하였음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62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7F631-5940-4A8E-ABA1-AF53B733EC09}"/>
              </a:ext>
            </a:extLst>
          </p:cNvPr>
          <p:cNvSpPr txBox="1"/>
          <p:nvPr/>
        </p:nvSpPr>
        <p:spPr>
          <a:xfrm>
            <a:off x="179294" y="90727"/>
            <a:ext cx="167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참고문헌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B05F0-46D1-4C0D-A2C4-02404AA29BA0}"/>
              </a:ext>
            </a:extLst>
          </p:cNvPr>
          <p:cNvSpPr txBox="1"/>
          <p:nvPr/>
        </p:nvSpPr>
        <p:spPr>
          <a:xfrm>
            <a:off x="143436" y="749790"/>
            <a:ext cx="11905129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권기현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곽재우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조문기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김종대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(2012).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관리종목지정이 감사시간 및 감사보수에 미치는 영향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세무회계연구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32, 23-45.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김민철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(2004).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관리종목 지정사유 별 주가수익률의 변화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세무회계연구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14, 229-245.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김승열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(2010).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코스닥시장의 상장폐지실질심사에 관한 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법학논총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22(2), 9-58.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김인상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인창열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이명곤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(2016).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관리종목 편입이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감사보고시차에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미치는 영향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글로벌경영학회지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13(1), 257-279.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김인호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이경섭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(2020).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트리 기반 앙상블 방법을 활용한 자동 평가 모형 개발 및 평가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서울특별시 주거용 아파트를 사례로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한국데이터정보과학회지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31(2), 375-389.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김일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(2005).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관리종목으로 지정된 기업의 재무적 특성에 관한 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산학경영연구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18(2), 179-196.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김태혁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엄철준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(1997).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관리대상종목의 수익률과 위험 속성에 관한 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증권 금융연구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3(1), 93-133.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김형준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류두진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조훈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(2019).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기업부도예측과 기계학습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金融工學硏究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18(3), 131-152.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남규민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(2018).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데이터마이닝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기법을 이용한 기업부실 예측모형의 성과 비교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석사학위 논문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부산대학교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류예린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안상봉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지상현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(2020). K-IFRS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도입에 따른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이연법인세자산의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재량적 인식을 통한 이익조정 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국제회계연구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92, 183-207.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박종성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(2012).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관리종목 지정을 회피하기 위한 코스닥 기업의 이익조정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경영컨설팅연구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12(3), 103-126.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박희정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강호정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(2009).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로지스틱회귀분석을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이용한 코스닥기업의 부실예측모형 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한국콘텐츠학회논문지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9(3), 305-311.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방소남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제혜금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(2020).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중국상장기업의 부실예측모형에 관한 실증연구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재무와회계정보저널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20(4), 137-157.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손성규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오명전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(2008).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관리종목 기업의 회계정보 효과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연세경영연구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45(2), 127-146.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신동인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곽기영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(2018). KOSDAQ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시장의 관리종목 지정 탐지 모형 개발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지능정보연구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24(3), 157-176.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엄하늘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김재성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최상옥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(2020).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머신러닝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기반 기업부도위험 예측모델 검증 및 정책적 제언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스태킹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앙상블 모델을 통한 개선을 중심으로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지능정보연구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26(2), 105-129.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염지인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손성규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(2013).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코스닥시장에서의 상장폐지위험과 이익조정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회계학연구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38(4), 1-30.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유한별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탁근주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문정승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(2021).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한국 지방소멸 요인과 극복 방안에 관한 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머신러닝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방법을 통한 탐색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지방정부연구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24(4), 443-476.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이규태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(2021).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머신러닝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알고리즘을 활용한 호텔 부실화 예측모델 개발에 관한 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관광연구저널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35(1), 59-71.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이현미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전교석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장정아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(2020). </a:t>
            </a:r>
            <a:r>
              <a:rPr lang="en-US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LightGBM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알고리즘을 활용한 고속도로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교통사고심각도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예측모델 구축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한국전자통신학회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논문지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15, 1123-1130.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전병욱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강지수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정경용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(2021).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도로교통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이머징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리스크 탐지를 위한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AutoML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과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CNN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기반 소프트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보팅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앙상블 분류 모델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융합정보논문지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(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구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중소기업융합학회논문지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), 11(7), 14-20.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조경인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김영민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(2021).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통계적 학습을 이용한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다시점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기업부도 예측모형들의 비교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한국데이터정보과학회지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32(3), 487-499.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조재영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주지환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한인구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(2021).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기계학습을 이용한 수출신용보증 사고예측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지능정보연구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27(1), 83-102.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표영인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&amp;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김일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(2002).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관리종목지정 시점에 발생하는 산업내 정보전도효과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경영학연구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31(3), 751-767.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900" kern="100" dirty="0" err="1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홍정의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 (2021). 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랜덤 포레스트 알고리즘을 통한 주택 대량평가모형 연구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 </a:t>
            </a:r>
            <a:r>
              <a:rPr lang="ko-KR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부동산 분석</a:t>
            </a:r>
            <a:r>
              <a:rPr lang="en-US" altLang="ko-KR" sz="900" kern="100" dirty="0"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7(1), 1-28.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Alaka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H. A., </a:t>
            </a:r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Oyedele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L. O., Owolabi, H. A., Ajayi, S. O., Bilal, M., &amp; </a:t>
            </a:r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Akinade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O. O. (2016). Methodological approach of construction business failure prediction studies: a review. Construction Management and Economics, 34(11), 808-842.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Altman, E. I. (1968). Financial ratios, discriminant analysis and the prediction of corporate bankruptcy. The journal of finance, 23(4), 589-609.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Barboza, F., Kimura, H., &amp; Altman, E. (2017). Machine learning models and bankruptcy prediction. Expert Systems with Applications, 83, 405-417.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Beaver, W. H. (1966). Financial ratios as predictors of failure. Journal of accounting research, 71-111.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Bessler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W., </a:t>
            </a:r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Kaen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F. R., </a:t>
            </a:r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Kurmann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P., &amp; Zimmermann, J. (2012). The listing and delisting of German firms on NYSE and NASDAQ: Were there any benefits?. Journal of International Financial Markets, Institutions and Money, 22(4), 1024-1053.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Breiman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L. (2001). Random forests. Machine learning, 45(1), 5-32.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Devi, S. S., &amp; Radhika, Y. (2018). A survey on machine learning and statistical techniques in bankruptcy prediction. International Journal of Machine Learning and Computing, 8(2), 133-139.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Huang, J. Z. (2014). An introduction to statistical learning: With applications in r by </a:t>
            </a:r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gareth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james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trevor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hastie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robert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tibshirani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daniela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witten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900" kern="100" dirty="0" err="1">
                <a:solidFill>
                  <a:srgbClr val="222222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Ke</a:t>
            </a:r>
            <a:r>
              <a:rPr lang="en-US" altLang="ko-KR" sz="900" kern="100" dirty="0">
                <a:solidFill>
                  <a:srgbClr val="222222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 G., Meng, Q., Finley, T., Wang, T., Chen, W., Ma, W., ... &amp; Liu, T. Y. (2017). </a:t>
            </a:r>
            <a:r>
              <a:rPr lang="en-US" altLang="ko-KR" sz="900" kern="100" dirty="0" err="1">
                <a:solidFill>
                  <a:srgbClr val="222222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Lightgbm</a:t>
            </a:r>
            <a:r>
              <a:rPr lang="en-US" altLang="ko-KR" sz="900" kern="100" dirty="0">
                <a:solidFill>
                  <a:srgbClr val="222222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: A highly efficient gradient boosting decision tree. Advances in neural information processing systems, 30, 3146-3154.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Lee, B. S., Rui, O. M., &amp; Wang, S. S. (2004). Information transmission between the NASDAQ and Asian second board markets. Journal of Banking &amp; Finance, 28(7), 1637-1670.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Martinez, I., &amp; Serve, S. (2017). Reasons for delisting and consequences: A literature review and research agenda. Journal of Economic Surveys, 31(3), 733-770.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Ohlson, J. A. (1980). Financial ratios and the probabilistic prediction of bankruptcy. Journal of accounting research, 109-131.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Park, C. R., &amp; Yeo, E. J. (2016). The Stock Price Relevance of Accounting Information for the Companies Designated as “Issues for the Administration” according to the Causes of Designation: Application of Propensity Score Matching. </a:t>
            </a:r>
            <a:r>
              <a:rPr lang="ko-KR" altLang="ko-KR" sz="900" kern="100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Arial" panose="020B0604020202020204" pitchFamily="34" charset="0"/>
              </a:rPr>
              <a:t>회계와정책연구</a:t>
            </a:r>
            <a:r>
              <a:rPr lang="en-US" altLang="ko-KR" sz="900" kern="100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  <a:cs typeface="Times New Roman" panose="02020603050405020304" pitchFamily="18" charset="0"/>
              </a:rPr>
              <a:t>, 21(6), 1-26.</a:t>
            </a:r>
            <a:endParaRPr lang="ko-KR" altLang="ko-KR" sz="900" kern="100" dirty="0">
              <a:effectLst/>
              <a:latin typeface="a고딕12" panose="02020600000000000000" pitchFamily="18" charset="-127"/>
              <a:ea typeface="a고딕12" panose="02020600000000000000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70D651-B762-492A-A9F9-BC3303EC1740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69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사람, 벽, 남자, 실내이(가) 표시된 사진&#10;&#10;자동 생성된 설명">
            <a:extLst>
              <a:ext uri="{FF2B5EF4-FFF2-40B4-BE49-F238E27FC236}">
                <a16:creationId xmlns:a16="http://schemas.microsoft.com/office/drawing/2014/main" id="{BA8ADC98-F20E-4EE8-A0A0-2F366DBDD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8" y="2407926"/>
            <a:ext cx="1667679" cy="2257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0F9E4-A6C4-4C1E-9E3D-5B7EA1F59C70}"/>
              </a:ext>
            </a:extLst>
          </p:cNvPr>
          <p:cNvSpPr txBox="1"/>
          <p:nvPr/>
        </p:nvSpPr>
        <p:spPr>
          <a:xfrm>
            <a:off x="179294" y="90727"/>
            <a:ext cx="167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저자소개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982E78-0991-4971-AE5E-1E0D137B278D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33A797-FBC2-4B5B-9C33-4F7FA815033F}"/>
              </a:ext>
            </a:extLst>
          </p:cNvPr>
          <p:cNvSpPr txBox="1"/>
          <p:nvPr/>
        </p:nvSpPr>
        <p:spPr>
          <a:xfrm>
            <a:off x="3361764" y="1966977"/>
            <a:ext cx="71448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윤 양 현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(Yang-Hyun Yoon)</a:t>
            </a:r>
          </a:p>
          <a:p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2016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년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3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월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~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현재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: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광운대학교 경영학부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학부생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현 광운대 김태경 교수 </a:t>
            </a:r>
            <a:r>
              <a:rPr lang="en-US" altLang="ko-KR">
                <a:latin typeface="a고딕15" panose="02020600000000000000" pitchFamily="18" charset="-127"/>
                <a:ea typeface="a고딕15" panose="02020600000000000000" pitchFamily="18" charset="-127"/>
              </a:rPr>
              <a:t>BDL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학부연구생 소속 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관심분야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: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재무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투자론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데이터 분석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머신러닝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, ML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기반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신용평가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/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리스크 모델 개발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퀀트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, AI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기반 자산운용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E-Mail: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  <a:hlinkClick r:id="rId3"/>
              </a:rPr>
              <a:t>eb3434@naver.com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HP: 010-4912-6790</a:t>
            </a:r>
          </a:p>
        </p:txBody>
      </p:sp>
    </p:spTree>
    <p:extLst>
      <p:ext uri="{BB962C8B-B14F-4D97-AF65-F5344CB8AC3E}">
        <p14:creationId xmlns:p14="http://schemas.microsoft.com/office/powerpoint/2010/main" val="90363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25C0F49-4118-45C5-8ED0-E23DE8382098}"/>
              </a:ext>
            </a:extLst>
          </p:cNvPr>
          <p:cNvGrpSpPr/>
          <p:nvPr/>
        </p:nvGrpSpPr>
        <p:grpSpPr>
          <a:xfrm>
            <a:off x="389965" y="1464384"/>
            <a:ext cx="5056093" cy="3573045"/>
            <a:chOff x="927848" y="1280296"/>
            <a:chExt cx="5056093" cy="357304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4D6E2CF-D820-4581-A826-D677F7130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53"/>
            <a:stretch/>
          </p:blipFill>
          <p:spPr>
            <a:xfrm>
              <a:off x="927848" y="1280296"/>
              <a:ext cx="5056093" cy="3172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B466E3-1F80-4ACD-B8D3-68DC574172DB}"/>
                </a:ext>
              </a:extLst>
            </p:cNvPr>
            <p:cNvSpPr txBox="1"/>
            <p:nvPr/>
          </p:nvSpPr>
          <p:spPr>
            <a:xfrm>
              <a:off x="1653989" y="4453231"/>
              <a:ext cx="3603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관리종목으로 지정된 </a:t>
              </a:r>
              <a:r>
                <a:rPr lang="ko-KR" altLang="en-US" sz="1000" dirty="0" err="1">
                  <a:latin typeface="a고딕10" panose="02020600000000000000" pitchFamily="18" charset="-127"/>
                  <a:ea typeface="a고딕10" panose="02020600000000000000" pitchFamily="18" charset="-127"/>
                </a:rPr>
                <a:t>파루의</a:t>
              </a:r>
              <a:r>
                <a:rPr lang="ko-KR" altLang="en-US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 주가 차트</a:t>
              </a:r>
              <a:r>
                <a:rPr lang="en-US" altLang="ko-KR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(</a:t>
              </a:r>
              <a:r>
                <a:rPr lang="ko-KR" altLang="en-US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주 단위</a:t>
              </a:r>
              <a:r>
                <a:rPr lang="en-US" altLang="ko-KR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) </a:t>
              </a:r>
            </a:p>
            <a:p>
              <a:pPr algn="ctr"/>
              <a:r>
                <a:rPr lang="en-US" altLang="ko-KR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 </a:t>
              </a:r>
              <a:r>
                <a:rPr lang="ko-KR" altLang="en-US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출처</a:t>
              </a:r>
              <a:r>
                <a:rPr lang="en-US" altLang="ko-KR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: </a:t>
              </a:r>
              <a:r>
                <a:rPr lang="ko-KR" altLang="en-US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네이버 금융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5B1663-7083-40B4-A576-344A36926E22}"/>
              </a:ext>
            </a:extLst>
          </p:cNvPr>
          <p:cNvGrpSpPr/>
          <p:nvPr/>
        </p:nvGrpSpPr>
        <p:grpSpPr>
          <a:xfrm>
            <a:off x="6347012" y="1638945"/>
            <a:ext cx="5172636" cy="2998374"/>
            <a:chOff x="6427694" y="1331747"/>
            <a:chExt cx="5172636" cy="29983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35FDF-054F-4B73-B804-935DBDDD1B0E}"/>
                </a:ext>
              </a:extLst>
            </p:cNvPr>
            <p:cNvSpPr txBox="1"/>
            <p:nvPr/>
          </p:nvSpPr>
          <p:spPr>
            <a:xfrm>
              <a:off x="6427694" y="2268018"/>
              <a:ext cx="517263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관리종목으로 지정이 되는 경우 기업에게 주어지는 불이익</a:t>
              </a:r>
              <a:endParaRPr lang="en-US" altLang="ko-KR" sz="1600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  <a:p>
              <a:endPara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관리종목 기업은 신용거래 대상에서 제외</a:t>
              </a:r>
              <a:endPara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증권시장에서 일정기간 거래 정지</a:t>
              </a:r>
              <a:endPara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해당 기업의 매매 방법 제한</a:t>
              </a:r>
              <a:endPara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관리종목 지정은 증권시장에서 부정적인 정보로 인식됨</a:t>
              </a:r>
              <a:r>
                <a:rPr lang="en-US" altLang="ko-KR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(</a:t>
              </a:r>
              <a:r>
                <a:rPr lang="ko-KR" altLang="en-US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김태혁</a:t>
              </a:r>
              <a:r>
                <a:rPr lang="en-US" altLang="ko-KR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 &amp; </a:t>
              </a:r>
              <a:r>
                <a:rPr lang="ko-KR" altLang="en-US" sz="1600" dirty="0" err="1">
                  <a:latin typeface="a고딕14" panose="02020600000000000000" pitchFamily="18" charset="-127"/>
                  <a:ea typeface="a고딕14" panose="02020600000000000000" pitchFamily="18" charset="-127"/>
                </a:rPr>
                <a:t>엄철준</a:t>
              </a:r>
              <a:r>
                <a:rPr lang="en-US" altLang="ko-KR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, 1997)</a:t>
              </a:r>
              <a:endPara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투자 자본의 감소</a:t>
              </a:r>
              <a:endPara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403A17-ED29-46B0-A6B1-F270E0671618}"/>
                </a:ext>
              </a:extLst>
            </p:cNvPr>
            <p:cNvSpPr txBox="1"/>
            <p:nvPr/>
          </p:nvSpPr>
          <p:spPr>
            <a:xfrm>
              <a:off x="6654053" y="1331747"/>
              <a:ext cx="471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2021.02.15 </a:t>
              </a:r>
              <a:r>
                <a:rPr lang="ko-KR" altLang="en-US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관리종목 지정 우려 공시 이후 주가가 하락 </a:t>
              </a:r>
              <a:r>
                <a:rPr lang="en-US" altLang="ko-KR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 </a:t>
              </a:r>
              <a:endPara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351FD0-0BFD-4A6B-9322-A9DE30C8CACE}"/>
              </a:ext>
            </a:extLst>
          </p:cNvPr>
          <p:cNvSpPr txBox="1"/>
          <p:nvPr/>
        </p:nvSpPr>
        <p:spPr>
          <a:xfrm>
            <a:off x="3181350" y="5358146"/>
            <a:ext cx="582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관리종목 지정의 긍정적 효과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상장폐지기준에 해당하는 기업들에게 회생기회를 부여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투자 손실을 예고하여 투자자들의 주의 환기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BBB22-36A0-4B85-8A53-631F07CE9752}"/>
              </a:ext>
            </a:extLst>
          </p:cNvPr>
          <p:cNvSpPr txBox="1"/>
          <p:nvPr/>
        </p:nvSpPr>
        <p:spPr>
          <a:xfrm>
            <a:off x="179294" y="90727"/>
            <a:ext cx="1340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Ⅰ.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서론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D3EE7E-2688-4B85-9B02-DA17816E3070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B347A3-1779-48FD-81E0-9544E367C232}"/>
              </a:ext>
            </a:extLst>
          </p:cNvPr>
          <p:cNvSpPr txBox="1"/>
          <p:nvPr/>
        </p:nvSpPr>
        <p:spPr>
          <a:xfrm>
            <a:off x="389963" y="860611"/>
            <a:ext cx="254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1.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배경 </a:t>
            </a:r>
          </a:p>
        </p:txBody>
      </p:sp>
    </p:spTree>
    <p:extLst>
      <p:ext uri="{BB962C8B-B14F-4D97-AF65-F5344CB8AC3E}">
        <p14:creationId xmlns:p14="http://schemas.microsoft.com/office/powerpoint/2010/main" val="47096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94CE5-DF9E-4FC8-8C88-A62B55166AD0}"/>
              </a:ext>
            </a:extLst>
          </p:cNvPr>
          <p:cNvSpPr txBox="1"/>
          <p:nvPr/>
        </p:nvSpPr>
        <p:spPr>
          <a:xfrm>
            <a:off x="179294" y="90727"/>
            <a:ext cx="1340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Ⅰ.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서론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23072D-6A0E-43D1-959C-050986F46E67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858520-2298-4703-97D1-6F91974E69D4}"/>
              </a:ext>
            </a:extLst>
          </p:cNvPr>
          <p:cNvSpPr txBox="1"/>
          <p:nvPr/>
        </p:nvSpPr>
        <p:spPr>
          <a:xfrm>
            <a:off x="389962" y="1413851"/>
            <a:ext cx="1101314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관리종목 관련 선행 연구</a:t>
            </a:r>
            <a:endParaRPr lang="en-US" alt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관리종목으로 지정된 기업과 동종산업 내 비관리종목을 비교하여 재무적으로 다른 특성이 있는지 조사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김일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관리종목 지정 전후를 비교 분석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관리종목 지정이 회계정보에 어떠한 역할을 수행하는지 검토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손성규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&amp;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오명전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2008)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2011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년부터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K-IFRS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가 도입됨에 따라 회계계정의 항목분류 조정을 통한 이익조정이 가능함을 확인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관리종목 지정 위기에 처한 기업들이 관리종목을 회피하기 위해 영업이익을 조정하였는지 분석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박종성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2012)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2008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년부터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2018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년까지의 전체 코스닥 기업 재무 데이터를 수집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관리종목과 무작위로 선택한 비관리종목을 쌍대표본으로 구성 후 관리종목 지정 예측 연구 수행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신동인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&amp;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곽기영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en-US" altLang="ko-KR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-&gt; 2011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년 이전과 이후의 회계계정은 다르므로</a:t>
            </a:r>
            <a:r>
              <a:rPr lang="en-US" altLang="ko-KR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재무비율을 산출하기 위해 쓰이는 </a:t>
            </a:r>
            <a:r>
              <a:rPr lang="ko-KR" altLang="en-US" sz="1600" dirty="0">
                <a:highlight>
                  <a:srgbClr val="FFFF00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회계 정보에 대해 유의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해야 할 필요가 있음</a:t>
            </a:r>
            <a:endParaRPr lang="en-US" altLang="ko-KR" sz="16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endParaRPr lang="en-US" alt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부도예측 관련 선행 연구</a:t>
            </a:r>
            <a:endParaRPr lang="en-US" alt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부실 기업의 재무 변수를 통하여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단일변량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분석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다변량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판별분석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로지스틱 회귀분석을 통한 부도 예측 연구 수행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(Beaver, 1966; Altman, 1968; Ohlson, 1980)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국내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해외 모두 다양한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머신러닝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기법을 적용하여 기업의 부도를 예측하려는 기업부도예측모형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(Bankruptcy Prediction Model: BPM)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에 관한 연구를 수행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(Barboza </a:t>
            </a:r>
            <a:r>
              <a:rPr lang="en-US" altLang="ko-KR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ea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al. 2017; Devi &amp; Radhika, 2018;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김형준 외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2019;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엄하늘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외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2020)</a:t>
            </a: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en-US" altLang="ko-KR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-&gt; </a:t>
            </a:r>
            <a:r>
              <a:rPr lang="ko-KR" altLang="en-US" sz="16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머신러닝</a:t>
            </a:r>
            <a:r>
              <a:rPr lang="ko-KR" altLang="en-US" sz="1600" dirty="0">
                <a:latin typeface="a고딕16" panose="02020600000000000000" pitchFamily="18" charset="-127"/>
                <a:ea typeface="a고딕16" panose="02020600000000000000" pitchFamily="18" charset="-127"/>
              </a:rPr>
              <a:t> 기법을 적용한 관리종목 지정을 예측하는 연구는 상대적으로 부도예측 연구에 비해 </a:t>
            </a:r>
            <a:r>
              <a:rPr lang="ko-KR" altLang="en-US" sz="1600" dirty="0">
                <a:highlight>
                  <a:srgbClr val="FFFF00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적은 관심을 받고 있음</a:t>
            </a:r>
            <a:r>
              <a:rPr lang="en-US" altLang="ko-KR" sz="1600" dirty="0">
                <a:highlight>
                  <a:srgbClr val="FFFF00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1B053-3F30-419E-BBF7-B478E9BC02D8}"/>
              </a:ext>
            </a:extLst>
          </p:cNvPr>
          <p:cNvSpPr txBox="1"/>
          <p:nvPr/>
        </p:nvSpPr>
        <p:spPr>
          <a:xfrm>
            <a:off x="389963" y="860611"/>
            <a:ext cx="254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선행 연구</a:t>
            </a:r>
          </a:p>
        </p:txBody>
      </p:sp>
    </p:spTree>
    <p:extLst>
      <p:ext uri="{BB962C8B-B14F-4D97-AF65-F5344CB8AC3E}">
        <p14:creationId xmlns:p14="http://schemas.microsoft.com/office/powerpoint/2010/main" val="342843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B2DE2B8A-7C9C-4107-A1A9-A1F7BF890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87866"/>
              </p:ext>
            </p:extLst>
          </p:nvPr>
        </p:nvGraphicFramePr>
        <p:xfrm>
          <a:off x="379189" y="1403508"/>
          <a:ext cx="5259611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5799">
                  <a:extLst>
                    <a:ext uri="{9D8B030D-6E8A-4147-A177-3AD203B41FA5}">
                      <a16:colId xmlns:a16="http://schemas.microsoft.com/office/drawing/2014/main" val="2703163166"/>
                    </a:ext>
                  </a:extLst>
                </a:gridCol>
                <a:gridCol w="4183812">
                  <a:extLst>
                    <a:ext uri="{9D8B030D-6E8A-4147-A177-3AD203B41FA5}">
                      <a16:colId xmlns:a16="http://schemas.microsoft.com/office/drawing/2014/main" val="3279615115"/>
                    </a:ext>
                  </a:extLst>
                </a:gridCol>
              </a:tblGrid>
              <a:tr h="148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관리종목 지정 요건</a:t>
                      </a:r>
                      <a:r>
                        <a:rPr lang="en-US" altLang="ko-KR" sz="8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(2019</a:t>
                      </a:r>
                      <a:r>
                        <a:rPr lang="ko-KR" altLang="en-US" sz="8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년 </a:t>
                      </a:r>
                      <a:r>
                        <a:rPr lang="en-US" altLang="ko-KR" sz="8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4</a:t>
                      </a:r>
                      <a:r>
                        <a:rPr lang="ko-KR" altLang="en-US" sz="8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월 </a:t>
                      </a:r>
                      <a:r>
                        <a:rPr lang="en-US" altLang="ko-KR" sz="8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17</a:t>
                      </a:r>
                      <a:r>
                        <a:rPr lang="ko-KR" altLang="en-US" sz="8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일 개정 기준</a:t>
                      </a:r>
                      <a:r>
                        <a:rPr lang="en-US" altLang="ko-KR" sz="8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)</a:t>
                      </a:r>
                      <a:endParaRPr lang="ko-KR" altLang="en-US" sz="8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32462"/>
                  </a:ext>
                </a:extLst>
              </a:tr>
              <a:tr h="233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최근년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30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억원 미만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지주회사는 연결기준</a:t>
                      </a:r>
                      <a:r>
                        <a:rPr lang="en-US" altLang="ko-KR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기술성장기업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, 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이익미실현기업은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각각 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상장후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년간 미적용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31120"/>
                  </a:ext>
                </a:extLst>
              </a:tr>
              <a:tr h="40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baseline="300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1)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 법인세비용</a:t>
                      </a:r>
                      <a:br>
                        <a:rPr lang="ko-KR" altLang="en-US" sz="8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</a:b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차감전계속</a:t>
                      </a:r>
                      <a:br>
                        <a:rPr lang="ko-KR" altLang="en-US" sz="8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</a:b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사업손실</a:t>
                      </a:r>
                      <a:endParaRPr lang="ko-KR" altLang="en-US" sz="8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자기자본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50%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이상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(&amp;10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억원이상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의 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법인세비용차감전계속사업손실이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최근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년간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회 이상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(&amp;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최근연도계속사업손실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b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</a:b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기술성장기업 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상장후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년간 미적용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, 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이익미실현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기업 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상장후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년 미적용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3515"/>
                  </a:ext>
                </a:extLst>
              </a:tr>
              <a:tr h="233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장기영업손실</a:t>
                      </a:r>
                      <a:endParaRPr lang="ko-KR" altLang="en-US" sz="8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kern="1200" baseline="300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4)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최근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4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사업연도 영업손실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지주회사는 연결기준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b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</a:b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기술성장기업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기술성장기업부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은 미적용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47985"/>
                  </a:ext>
                </a:extLst>
              </a:tr>
              <a:tr h="573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baseline="300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2)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 자본잠식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/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자기자본</a:t>
                      </a:r>
                      <a:endParaRPr lang="ko-KR" altLang="en-US" sz="8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사업연도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반기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말 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자본잠식률</a:t>
                      </a:r>
                      <a:r>
                        <a:rPr lang="en-US" altLang="ko-KR" sz="800" b="0" kern="1200" baseline="300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1)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 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50%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이상</a:t>
                      </a:r>
                    </a:p>
                    <a:p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사업연도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반기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말 자기자본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10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억원미만</a:t>
                      </a:r>
                    </a:p>
                    <a:p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반기보고서 제출기한 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경과후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10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일내 반기검토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감사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보고서 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미제출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or 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검토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감사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의견 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부적정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·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의견거절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·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범위제한한정</a:t>
                      </a:r>
                      <a:b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</a:b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자본잠식율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= (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자본금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- 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자기자본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) / 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자본금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X 100</a:t>
                      </a:r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978576"/>
                  </a:ext>
                </a:extLst>
              </a:tr>
              <a:tr h="148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baseline="300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3)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 감사의견</a:t>
                      </a:r>
                      <a:endParaRPr lang="ko-KR" altLang="en-US" sz="8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반기보고서 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부적정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의견거절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감사범위 제한으로 인한 한정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04548"/>
                  </a:ext>
                </a:extLst>
              </a:tr>
              <a:tr h="148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시가총액</a:t>
                      </a:r>
                      <a:endParaRPr lang="ko-KR" altLang="en-US" sz="8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보통주시가총액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40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억원미만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30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일간 지속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41846"/>
                  </a:ext>
                </a:extLst>
              </a:tr>
              <a:tr h="318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거래량</a:t>
                      </a:r>
                      <a:endParaRPr lang="ko-KR" altLang="en-US" sz="8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분기 월평균거래량이 유동주식수의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1%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에 미달</a:t>
                      </a:r>
                      <a:b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</a:b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월간거래량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만주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소액주주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300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인이상이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20%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이상 지분 보유 등은 적용배제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92221"/>
                  </a:ext>
                </a:extLst>
              </a:tr>
              <a:tr h="318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지분분산</a:t>
                      </a:r>
                      <a:endParaRPr lang="ko-KR" altLang="en-US" sz="8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kern="1200" baseline="300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5)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소액주주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200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인미만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or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소액주주지분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20%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미만</a:t>
                      </a:r>
                      <a:br>
                        <a:rPr lang="ko-KR" altLang="en-US" sz="800" dirty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</a:b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-300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인이상의 소액주주가 유동주식수의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10%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이상으로서 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100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만주이상을 소유하는 경우는 적용배제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00031"/>
                  </a:ext>
                </a:extLst>
              </a:tr>
              <a:tr h="180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불성실공시</a:t>
                      </a:r>
                      <a:endParaRPr lang="ko-KR" altLang="en-US" sz="8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-</a:t>
                      </a:r>
                    </a:p>
                  </a:txBody>
                  <a:tcPr marL="76200" marR="76200" marT="68580" marB="68580" anchor="ctr"/>
                </a:tc>
                <a:extLst>
                  <a:ext uri="{0D108BD9-81ED-4DB2-BD59-A6C34878D82A}">
                    <a16:rowId xmlns:a16="http://schemas.microsoft.com/office/drawing/2014/main" val="4290010421"/>
                  </a:ext>
                </a:extLst>
              </a:tr>
              <a:tr h="148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공시서류</a:t>
                      </a:r>
                      <a:endParaRPr lang="ko-KR" altLang="en-US" sz="8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분기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반기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사업보고서 법정제출기한 내 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미제출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7936"/>
                  </a:ext>
                </a:extLst>
              </a:tr>
              <a:tr h="1805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사외이사등</a:t>
                      </a:r>
                      <a:endParaRPr lang="ko-KR" altLang="en-US" sz="800" b="0" dirty="0">
                        <a:effectLst/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marL="76200" marR="76200" marT="68580" marB="6858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사외이사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/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감사위원회 요건 </a:t>
                      </a:r>
                      <a:r>
                        <a:rPr lang="ko-KR" altLang="en-US" sz="800" b="0" kern="1200" dirty="0" err="1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미충족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88724"/>
                  </a:ext>
                </a:extLst>
              </a:tr>
              <a:tr h="233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회생절차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/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파산신청</a:t>
                      </a:r>
                      <a:endParaRPr lang="ko-KR" altLang="en-US" sz="8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회생절차 개시 신청</a:t>
                      </a:r>
                    </a:p>
                    <a:p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파산신청</a:t>
                      </a:r>
                      <a:endParaRPr lang="ko-KR" altLang="en-US" sz="800" b="0" i="0" kern="1200" dirty="0">
                        <a:solidFill>
                          <a:schemeClr val="dk1"/>
                        </a:solidFill>
                        <a:effectLst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973977"/>
                  </a:ext>
                </a:extLst>
              </a:tr>
              <a:tr h="233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기타</a:t>
                      </a:r>
                      <a:br>
                        <a:rPr lang="ko-KR" altLang="en-US" sz="8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</a:b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즉시퇴출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effectLst/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)</a:t>
                      </a:r>
                      <a:endParaRPr lang="ko-KR" altLang="en-US" sz="8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effectLst/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기타 상장폐지 사유 발생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98241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7A884F45-D36F-4D05-A579-7699ADB2B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89" y="6055684"/>
            <a:ext cx="482664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주 1)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연결재무제표 작성대상법인의 경우, 연결재무제표상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법인세비용차감전계속사업손실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 및 자기자본 기준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주 2)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연결재무제표 작성대상법인의 경우, 연결재무제표를 기준으로 하되 자기자본에서 비지배지분을 제외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주 3)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연결재무제표 작성대상법인의 경우, 연결재무제표에 대한 감사의견을 포함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주 4)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기술성이 있고 연구개발 투자가 많은 연구개발기업에 대해 장기영업손실로 인한 관리종목 지정을 한시적으로 면제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주 5)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고딕10" panose="02020600000000000000" pitchFamily="18" charset="-127"/>
                <a:ea typeface="a고딕10" panose="02020600000000000000" pitchFamily="18" charset="-127"/>
              </a:rPr>
              <a:t>자진상장폐지를 위한 공개매수시 분산기준 미달로 인한 관리종목 지정 등 유예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32C058-7915-468D-BA74-31CE536D1049}"/>
              </a:ext>
            </a:extLst>
          </p:cNvPr>
          <p:cNvGrpSpPr/>
          <p:nvPr/>
        </p:nvGrpSpPr>
        <p:grpSpPr>
          <a:xfrm>
            <a:off x="5853953" y="1323009"/>
            <a:ext cx="6069106" cy="4623203"/>
            <a:chOff x="6096000" y="1232120"/>
            <a:chExt cx="5513294" cy="46232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8A0B5E-4AA8-4420-93A4-5B82C46E3173}"/>
                </a:ext>
              </a:extLst>
            </p:cNvPr>
            <p:cNvSpPr txBox="1"/>
            <p:nvPr/>
          </p:nvSpPr>
          <p:spPr>
            <a:xfrm>
              <a:off x="6096000" y="1232120"/>
              <a:ext cx="5513294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Research</a:t>
              </a:r>
              <a:r>
                <a:rPr lang="ko-KR" altLang="en-US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 </a:t>
              </a:r>
              <a:r>
                <a:rPr lang="en-US" altLang="ko-KR" sz="16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Question</a:t>
              </a:r>
            </a:p>
            <a:p>
              <a:pPr algn="ctr"/>
              <a:endPara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latin typeface="a고딕14" panose="02020600000000000000" pitchFamily="18" charset="-127"/>
                  <a:ea typeface="a고딕14" panose="02020600000000000000" pitchFamily="18" charset="-127"/>
                </a:rPr>
                <a:t>머신러닝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 기법을 기반으로 하여 해당 기업의 재무비율을 통해 사전에 관리종목 지정 여부를 예측할 수 있을까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만약 예측이 가능하다면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예측을 가장 잘 할 수 있는 관리종목 지정 예측 모형은 무엇일까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?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549C10-C909-4B82-B3E2-30BBFF2A6BED}"/>
                </a:ext>
              </a:extLst>
            </p:cNvPr>
            <p:cNvSpPr txBox="1"/>
            <p:nvPr/>
          </p:nvSpPr>
          <p:spPr>
            <a:xfrm>
              <a:off x="6096000" y="3146889"/>
              <a:ext cx="5513294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연구 의의</a:t>
              </a:r>
              <a:endParaRPr lang="en-US" altLang="ko-KR" sz="1600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  <a:p>
              <a:pPr algn="ctr"/>
              <a:endPara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기존의 선행연구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(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신동인 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&amp; </a:t>
              </a:r>
              <a:r>
                <a:rPr lang="ko-KR" altLang="en-US" sz="1400" dirty="0" err="1">
                  <a:latin typeface="a고딕14" panose="02020600000000000000" pitchFamily="18" charset="-127"/>
                  <a:ea typeface="a고딕14" panose="02020600000000000000" pitchFamily="18" charset="-127"/>
                </a:rPr>
                <a:t>곽기영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, 2018)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에서 진행하였던 로지스틱 회귀분석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의사결정나무와 함께 서포트 벡터 머신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소프트 </a:t>
              </a:r>
              <a:r>
                <a:rPr lang="ko-KR" altLang="en-US" sz="1400" dirty="0" err="1">
                  <a:latin typeface="a고딕14" panose="02020600000000000000" pitchFamily="18" charset="-127"/>
                  <a:ea typeface="a고딕14" panose="02020600000000000000" pitchFamily="18" charset="-127"/>
                </a:rPr>
                <a:t>보팅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랜덤 포레스트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, </a:t>
              </a:r>
              <a:r>
                <a:rPr lang="en-US" altLang="ko-KR" sz="1400" dirty="0" err="1">
                  <a:latin typeface="a고딕14" panose="02020600000000000000" pitchFamily="18" charset="-127"/>
                  <a:ea typeface="a고딕14" panose="02020600000000000000" pitchFamily="18" charset="-127"/>
                </a:rPr>
                <a:t>LightGBM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 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분석과 같은 다양한 </a:t>
              </a:r>
              <a:r>
                <a:rPr lang="ko-KR" altLang="en-US" sz="1400" dirty="0" err="1">
                  <a:latin typeface="a고딕14" panose="02020600000000000000" pitchFamily="18" charset="-127"/>
                  <a:ea typeface="a고딕14" panose="02020600000000000000" pitchFamily="18" charset="-127"/>
                </a:rPr>
                <a:t>머신러닝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 접근을 통해 결론을 도출함</a:t>
              </a:r>
              <a:endPara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본 연구에서는 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K-IFRS(Korea-International Financial Reporting Standards, 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한국채택국제회계기준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)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이 적용된 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2011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년 부터의 데이터를 사용하였기에 기존 연구보다 더 예측력이 높은 관리종목 지정 예측 모형이 될 수 있음</a:t>
              </a:r>
              <a:endPara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투자자들이 관리종목 지정을 예측하도록 하고</a:t>
              </a:r>
              <a:r>
                <a:rPr lang="en-US" altLang="ko-KR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,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 투자 포트폴리오 리스크 관리 혹은 </a:t>
              </a:r>
              <a:r>
                <a:rPr lang="ko-KR" altLang="en-US" sz="1400" dirty="0" err="1">
                  <a:latin typeface="a고딕14" panose="02020600000000000000" pitchFamily="18" charset="-127"/>
                  <a:ea typeface="a고딕14" panose="02020600000000000000" pitchFamily="18" charset="-127"/>
                </a:rPr>
                <a:t>리밸런싱에</a:t>
              </a:r>
              <a:r>
                <a:rPr lang="ko-KR" altLang="en-US" sz="1400" dirty="0">
                  <a:latin typeface="a고딕14" panose="02020600000000000000" pitchFamily="18" charset="-127"/>
                  <a:ea typeface="a고딕14" panose="02020600000000000000" pitchFamily="18" charset="-127"/>
                </a:rPr>
                <a:t> 대한 참고자료를 제공함</a:t>
              </a:r>
              <a:endPara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A5972A4-93AD-4236-BC20-6646A0031D6C}"/>
              </a:ext>
            </a:extLst>
          </p:cNvPr>
          <p:cNvSpPr txBox="1"/>
          <p:nvPr/>
        </p:nvSpPr>
        <p:spPr>
          <a:xfrm>
            <a:off x="179294" y="90727"/>
            <a:ext cx="1380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Ⅰ.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서론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0DD9CD-5496-4651-AFC2-7785D67E3223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DDE761-7936-41D5-9B6C-DA2214321296}"/>
              </a:ext>
            </a:extLst>
          </p:cNvPr>
          <p:cNvSpPr txBox="1"/>
          <p:nvPr/>
        </p:nvSpPr>
        <p:spPr>
          <a:xfrm>
            <a:off x="389963" y="860611"/>
            <a:ext cx="193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3</a:t>
            </a:r>
            <a:r>
              <a:rPr lang="en-US" altLang="ko-KR">
                <a:latin typeface="a고딕15" panose="02020600000000000000" pitchFamily="18" charset="-127"/>
                <a:ea typeface="a고딕15" panose="02020600000000000000" pitchFamily="18" charset="-127"/>
              </a:rPr>
              <a:t>.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RQ /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의의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28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FEC3E1C-A0FF-4B2A-A431-33131480606E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Ⅱ.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방법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FCCBEDD-6DCE-4F3D-AE7E-6C934EBDE0E7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BF1907-CFCD-4DC2-9102-63B890531872}"/>
              </a:ext>
            </a:extLst>
          </p:cNvPr>
          <p:cNvSpPr txBox="1"/>
          <p:nvPr/>
        </p:nvSpPr>
        <p:spPr>
          <a:xfrm>
            <a:off x="389963" y="860611"/>
            <a:ext cx="140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1.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개요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7ECF8AE-B463-4241-AA1F-75C1B491E0D7}"/>
              </a:ext>
            </a:extLst>
          </p:cNvPr>
          <p:cNvSpPr/>
          <p:nvPr/>
        </p:nvSpPr>
        <p:spPr>
          <a:xfrm>
            <a:off x="453277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Selection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F9B7BB-3F2C-4F97-B624-88A63C9CA70C}"/>
              </a:ext>
            </a:extLst>
          </p:cNvPr>
          <p:cNvSpPr/>
          <p:nvPr/>
        </p:nvSpPr>
        <p:spPr>
          <a:xfrm>
            <a:off x="5172493" y="1507806"/>
            <a:ext cx="1567424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Transformation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BA1E23A-CF5A-43DD-9CA5-48E6D1D4130A}"/>
              </a:ext>
            </a:extLst>
          </p:cNvPr>
          <p:cNvSpPr/>
          <p:nvPr/>
        </p:nvSpPr>
        <p:spPr>
          <a:xfrm>
            <a:off x="2812885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Preprocessing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CFA0BA5-01BD-4D6B-9A51-3315912A626D}"/>
              </a:ext>
            </a:extLst>
          </p:cNvPr>
          <p:cNvSpPr/>
          <p:nvPr/>
        </p:nvSpPr>
        <p:spPr>
          <a:xfrm>
            <a:off x="7696547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Mining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D9D1EF4-241C-4502-A2FF-CB1D75F5BF7E}"/>
              </a:ext>
            </a:extLst>
          </p:cNvPr>
          <p:cNvSpPr/>
          <p:nvPr/>
        </p:nvSpPr>
        <p:spPr>
          <a:xfrm>
            <a:off x="10056158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Interpretation/Evaluation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0938C80-208E-4248-8CAB-D8C4C5E12935}"/>
              </a:ext>
            </a:extLst>
          </p:cNvPr>
          <p:cNvSpPr/>
          <p:nvPr/>
        </p:nvSpPr>
        <p:spPr>
          <a:xfrm>
            <a:off x="209700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D076E56-8A23-4B01-BDDF-41282493F095}"/>
              </a:ext>
            </a:extLst>
          </p:cNvPr>
          <p:cNvSpPr/>
          <p:nvPr/>
        </p:nvSpPr>
        <p:spPr>
          <a:xfrm>
            <a:off x="4456613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D06F86C-07E2-4FAC-B39D-201EFF37F672}"/>
              </a:ext>
            </a:extLst>
          </p:cNvPr>
          <p:cNvSpPr/>
          <p:nvPr/>
        </p:nvSpPr>
        <p:spPr>
          <a:xfrm>
            <a:off x="6980667" y="1829503"/>
            <a:ext cx="475130" cy="23308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603DDE0-E335-4E0D-BAD1-1F29AA753566}"/>
              </a:ext>
            </a:extLst>
          </p:cNvPr>
          <p:cNvSpPr/>
          <p:nvPr/>
        </p:nvSpPr>
        <p:spPr>
          <a:xfrm>
            <a:off x="934027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F84D36-43D3-4AD6-A4C8-18AD2DDD4438}"/>
              </a:ext>
            </a:extLst>
          </p:cNvPr>
          <p:cNvSpPr/>
          <p:nvPr/>
        </p:nvSpPr>
        <p:spPr>
          <a:xfrm>
            <a:off x="421902" y="3300379"/>
            <a:ext cx="1434353" cy="27163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선행연구에서 사용하였던 재무변수 </a:t>
            </a:r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21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개를 </a:t>
            </a:r>
            <a:r>
              <a:rPr lang="en-US" altLang="ko-KR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FnGuide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의 </a:t>
            </a:r>
            <a:r>
              <a:rPr lang="en-US" altLang="ko-KR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DataGuide</a:t>
            </a:r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5.0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을 활용하여 해당 재무 데이터 수집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A9D4697-0B2E-4236-A86A-D6BF31F290A3}"/>
              </a:ext>
            </a:extLst>
          </p:cNvPr>
          <p:cNvSpPr/>
          <p:nvPr/>
        </p:nvSpPr>
        <p:spPr>
          <a:xfrm>
            <a:off x="2824792" y="3300379"/>
            <a:ext cx="1434353" cy="27163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각 재무 데이터에 해당하는 </a:t>
            </a:r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결측치와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이상치 존재 시 해당 기업의 재무 데이터는 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BB1256A-67B4-4BAA-B6CE-BA03F2A1EB47}"/>
              </a:ext>
            </a:extLst>
          </p:cNvPr>
          <p:cNvSpPr/>
          <p:nvPr/>
        </p:nvSpPr>
        <p:spPr>
          <a:xfrm>
            <a:off x="5227682" y="3300379"/>
            <a:ext cx="1567423" cy="27163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21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개의 재무비율을 독립변수로</a:t>
            </a:r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관리종목 지정 여부를 종속변수로 한 데이터 생성</a:t>
            </a:r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데이터 학습을 위해 </a:t>
            </a:r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8:2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로 분할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8C029AC-3887-481D-BF49-29D48DBA0EFE}"/>
              </a:ext>
            </a:extLst>
          </p:cNvPr>
          <p:cNvSpPr/>
          <p:nvPr/>
        </p:nvSpPr>
        <p:spPr>
          <a:xfrm>
            <a:off x="7763642" y="3300379"/>
            <a:ext cx="1402978" cy="27163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로지스틱 회귀분석</a:t>
            </a:r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의사결정나무</a:t>
            </a:r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서포트 벡터 머신</a:t>
            </a:r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소프트 </a:t>
            </a:r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보팅</a:t>
            </a:r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랜덤 포레스트</a:t>
            </a:r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en-US" altLang="ko-KR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LightGBM</a:t>
            </a:r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분석 방법을 통한 관리종목 지정 예측 수행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3C7DEB8-3F4D-416C-90AE-312A89F29690}"/>
              </a:ext>
            </a:extLst>
          </p:cNvPr>
          <p:cNvSpPr/>
          <p:nvPr/>
        </p:nvSpPr>
        <p:spPr>
          <a:xfrm>
            <a:off x="10135158" y="3300379"/>
            <a:ext cx="1434353" cy="27163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각 예측 모델의 평가 진행 및 비교</a:t>
            </a:r>
          </a:p>
        </p:txBody>
      </p:sp>
    </p:spTree>
    <p:extLst>
      <p:ext uri="{BB962C8B-B14F-4D97-AF65-F5344CB8AC3E}">
        <p14:creationId xmlns:p14="http://schemas.microsoft.com/office/powerpoint/2010/main" val="318758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E0963-C097-442D-94ED-A62409D5130F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Ⅱ.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방법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DEFAA9-21FD-47F7-A74D-96D470867D74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32AEB2-D8BE-463E-AA45-430D8865C685}"/>
              </a:ext>
            </a:extLst>
          </p:cNvPr>
          <p:cNvSpPr txBox="1"/>
          <p:nvPr/>
        </p:nvSpPr>
        <p:spPr>
          <a:xfrm>
            <a:off x="389962" y="860611"/>
            <a:ext cx="31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방법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– Data Selection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CE300D-EA12-47D0-BF31-BBFB57105446}"/>
              </a:ext>
            </a:extLst>
          </p:cNvPr>
          <p:cNvSpPr/>
          <p:nvPr/>
        </p:nvSpPr>
        <p:spPr>
          <a:xfrm>
            <a:off x="453277" y="1507806"/>
            <a:ext cx="1402978" cy="80682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Selection</a:t>
            </a:r>
            <a:endParaRPr lang="ko-KR" altLang="en-US" sz="1400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E65BAB-5058-4629-B831-272C9A4DBCBE}"/>
              </a:ext>
            </a:extLst>
          </p:cNvPr>
          <p:cNvSpPr/>
          <p:nvPr/>
        </p:nvSpPr>
        <p:spPr>
          <a:xfrm>
            <a:off x="5172493" y="1507806"/>
            <a:ext cx="1567424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Transformation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A299100-6D3C-4A38-B6D6-D87A9D2E0DAD}"/>
              </a:ext>
            </a:extLst>
          </p:cNvPr>
          <p:cNvSpPr/>
          <p:nvPr/>
        </p:nvSpPr>
        <p:spPr>
          <a:xfrm>
            <a:off x="2812885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Preprocessing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44AF14-0FDE-41C2-BBC1-BE5AD142A662}"/>
              </a:ext>
            </a:extLst>
          </p:cNvPr>
          <p:cNvSpPr/>
          <p:nvPr/>
        </p:nvSpPr>
        <p:spPr>
          <a:xfrm>
            <a:off x="7696547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Mining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F7C69BF-476A-43D2-A6FA-2D5BF0F4CAE6}"/>
              </a:ext>
            </a:extLst>
          </p:cNvPr>
          <p:cNvSpPr/>
          <p:nvPr/>
        </p:nvSpPr>
        <p:spPr>
          <a:xfrm>
            <a:off x="10056158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Interpretation/Evaluation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DAF1D46-9902-42D3-AA92-6A4B7F3BBBBA}"/>
              </a:ext>
            </a:extLst>
          </p:cNvPr>
          <p:cNvSpPr/>
          <p:nvPr/>
        </p:nvSpPr>
        <p:spPr>
          <a:xfrm>
            <a:off x="209700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E76A808-B03B-433E-83E2-265AF0E5F154}"/>
              </a:ext>
            </a:extLst>
          </p:cNvPr>
          <p:cNvSpPr/>
          <p:nvPr/>
        </p:nvSpPr>
        <p:spPr>
          <a:xfrm>
            <a:off x="4456613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D176D11-29A2-4EF4-8045-DA1569359A86}"/>
              </a:ext>
            </a:extLst>
          </p:cNvPr>
          <p:cNvSpPr/>
          <p:nvPr/>
        </p:nvSpPr>
        <p:spPr>
          <a:xfrm>
            <a:off x="6980667" y="1829503"/>
            <a:ext cx="475130" cy="23308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3BB7BC6-BD7E-4916-A513-1AE48F408DC1}"/>
              </a:ext>
            </a:extLst>
          </p:cNvPr>
          <p:cNvSpPr/>
          <p:nvPr/>
        </p:nvSpPr>
        <p:spPr>
          <a:xfrm>
            <a:off x="934027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F8CC0-C081-4339-AB88-EDEFA5BE7EF9}"/>
              </a:ext>
            </a:extLst>
          </p:cNvPr>
          <p:cNvSpPr txBox="1"/>
          <p:nvPr/>
        </p:nvSpPr>
        <p:spPr>
          <a:xfrm>
            <a:off x="453277" y="2795756"/>
            <a:ext cx="1103555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FnGuide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에서 금융시장 및 기업 분석에 필요한 데이터를 조회할 수 있게 하는 프로그램인 </a:t>
            </a:r>
            <a:r>
              <a:rPr lang="en-US" altLang="ko-KR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Dataguide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5.0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활용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표본 기업 선정</a:t>
            </a:r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K-IFRS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가 시행된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2011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년 부터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2020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년 까지의 전체 코스닥 기업의 재무 데이터 수집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각 년도 마다 관리종목으로 지정된 기업의 재무 데이터 선별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-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단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기업인수 목적인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스팩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(SPAC)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기업들은 제외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데이터 샘플링 시 불균형 하게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표본추출하는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경우 예측 결과가 부정확할 수 있기 때문에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조재영 외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2021)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코스닥 기업 내 관리종목과 비관리종목의 재무 데이터를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1:1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쌍대표본 추출 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변수의 선정</a:t>
            </a:r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선행연구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신동인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&amp;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곽기영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2018)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에서 제시되었던 수익성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(Profitability),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안정성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(Stability),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활동성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(Activity),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성장성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(Growth)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을 나타내는 재무비율 변수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21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개 선정</a:t>
            </a:r>
          </a:p>
        </p:txBody>
      </p:sp>
    </p:spTree>
    <p:extLst>
      <p:ext uri="{BB962C8B-B14F-4D97-AF65-F5344CB8AC3E}">
        <p14:creationId xmlns:p14="http://schemas.microsoft.com/office/powerpoint/2010/main" val="402263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5EAC78-6320-4A6C-95A5-04F0FD82654B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Ⅱ.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방법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117E6F-5AF1-4C70-8884-B3845330FCE7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A57B96-0139-4B28-982B-F02791639F31}"/>
              </a:ext>
            </a:extLst>
          </p:cNvPr>
          <p:cNvSpPr txBox="1"/>
          <p:nvPr/>
        </p:nvSpPr>
        <p:spPr>
          <a:xfrm>
            <a:off x="389962" y="860611"/>
            <a:ext cx="310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방법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– Data Selection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408C363-FDA5-4AAA-BCE0-CBC0D712D625}"/>
              </a:ext>
            </a:extLst>
          </p:cNvPr>
          <p:cNvSpPr/>
          <p:nvPr/>
        </p:nvSpPr>
        <p:spPr>
          <a:xfrm>
            <a:off x="453277" y="1507806"/>
            <a:ext cx="1402978" cy="80682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Selection</a:t>
            </a:r>
            <a:endParaRPr lang="ko-KR" altLang="en-US" sz="1400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FF96C6-1F78-465A-B227-116BDE436866}"/>
              </a:ext>
            </a:extLst>
          </p:cNvPr>
          <p:cNvSpPr/>
          <p:nvPr/>
        </p:nvSpPr>
        <p:spPr>
          <a:xfrm>
            <a:off x="5172493" y="1507806"/>
            <a:ext cx="1567424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Transformation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634FD4-5801-4BFB-9035-19622BBAE593}"/>
              </a:ext>
            </a:extLst>
          </p:cNvPr>
          <p:cNvSpPr/>
          <p:nvPr/>
        </p:nvSpPr>
        <p:spPr>
          <a:xfrm>
            <a:off x="2812885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Preprocessing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E7763F-B655-4026-A3DF-AD6F621BDAF2}"/>
              </a:ext>
            </a:extLst>
          </p:cNvPr>
          <p:cNvSpPr/>
          <p:nvPr/>
        </p:nvSpPr>
        <p:spPr>
          <a:xfrm>
            <a:off x="7696547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Mining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0C3C56-825C-4AC9-BA32-C7E163998989}"/>
              </a:ext>
            </a:extLst>
          </p:cNvPr>
          <p:cNvSpPr/>
          <p:nvPr/>
        </p:nvSpPr>
        <p:spPr>
          <a:xfrm>
            <a:off x="10056158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Interpretation/Evaluation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E533F61-42A0-4B07-8E5C-511E11D490E8}"/>
              </a:ext>
            </a:extLst>
          </p:cNvPr>
          <p:cNvSpPr/>
          <p:nvPr/>
        </p:nvSpPr>
        <p:spPr>
          <a:xfrm>
            <a:off x="209700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6860526-42B7-40A4-99E9-4A7FACF84967}"/>
              </a:ext>
            </a:extLst>
          </p:cNvPr>
          <p:cNvSpPr/>
          <p:nvPr/>
        </p:nvSpPr>
        <p:spPr>
          <a:xfrm>
            <a:off x="4456613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B437565-898E-401F-B77B-5506A900D5DA}"/>
              </a:ext>
            </a:extLst>
          </p:cNvPr>
          <p:cNvSpPr/>
          <p:nvPr/>
        </p:nvSpPr>
        <p:spPr>
          <a:xfrm>
            <a:off x="6980667" y="1829503"/>
            <a:ext cx="475130" cy="23308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F5359B3-34CC-4C3C-9FE1-2B57CB79DC8D}"/>
              </a:ext>
            </a:extLst>
          </p:cNvPr>
          <p:cNvSpPr/>
          <p:nvPr/>
        </p:nvSpPr>
        <p:spPr>
          <a:xfrm>
            <a:off x="934027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0C112377-A205-4C49-AFD0-FBDB407A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/>
          <a:stretch/>
        </p:blipFill>
        <p:spPr>
          <a:xfrm>
            <a:off x="519952" y="3953976"/>
            <a:ext cx="4680000" cy="2061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EEC136-9DEF-4D8E-B396-1656B3D1F6D6}"/>
              </a:ext>
            </a:extLst>
          </p:cNvPr>
          <p:cNvSpPr txBox="1"/>
          <p:nvPr/>
        </p:nvSpPr>
        <p:spPr>
          <a:xfrm>
            <a:off x="1670124" y="6080572"/>
            <a:ext cx="2379655" cy="3934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고딕10" panose="02020600000000000000" pitchFamily="18" charset="-127"/>
                <a:ea typeface="a고딕10" panose="02020600000000000000" pitchFamily="18" charset="-127"/>
              </a:rPr>
              <a:t>관리지정 목록 확인 </a:t>
            </a:r>
            <a:endParaRPr lang="en-US" altLang="ko-KR" sz="10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ctr"/>
            <a:r>
              <a:rPr lang="ko-KR" altLang="en-US" sz="1000" dirty="0">
                <a:latin typeface="a고딕10" panose="02020600000000000000" pitchFamily="18" charset="-127"/>
                <a:ea typeface="a고딕10" panose="02020600000000000000" pitchFamily="18" charset="-127"/>
              </a:rPr>
              <a:t>출처</a:t>
            </a:r>
            <a:r>
              <a:rPr lang="en-US" altLang="ko-KR" sz="1000" dirty="0">
                <a:latin typeface="a고딕10" panose="02020600000000000000" pitchFamily="18" charset="-127"/>
                <a:ea typeface="a고딕10" panose="02020600000000000000" pitchFamily="18" charset="-127"/>
              </a:rPr>
              <a:t>: </a:t>
            </a:r>
            <a:r>
              <a:rPr lang="en-US" altLang="ko-KR" sz="100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DataGuide</a:t>
            </a:r>
            <a:r>
              <a:rPr lang="en-US" altLang="ko-KR" sz="1000" dirty="0">
                <a:latin typeface="a고딕10" panose="02020600000000000000" pitchFamily="18" charset="-127"/>
                <a:ea typeface="a고딕10" panose="02020600000000000000" pitchFamily="18" charset="-127"/>
              </a:rPr>
              <a:t> 5.0</a:t>
            </a:r>
            <a:endParaRPr lang="ko-KR" altLang="en-US" sz="10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44568-27A8-450E-A8F6-34177D7B239F}"/>
              </a:ext>
            </a:extLst>
          </p:cNvPr>
          <p:cNvSpPr txBox="1"/>
          <p:nvPr/>
        </p:nvSpPr>
        <p:spPr>
          <a:xfrm>
            <a:off x="519952" y="2608729"/>
            <a:ext cx="109391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기업이 관리종목 지정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(1,2,3,4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분기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이 되는 경우 해당 년도의 재무 데이터를 수집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관리종목으로 해당된 기업 재무 데이터 추출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1:1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쌍대표본으로 비관리종목 재무 데이터 추출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BFBD64-64D1-404F-AA53-AE1F7EDE1C53}"/>
              </a:ext>
            </a:extLst>
          </p:cNvPr>
          <p:cNvGrpSpPr/>
          <p:nvPr/>
        </p:nvGrpSpPr>
        <p:grpSpPr>
          <a:xfrm>
            <a:off x="6111434" y="4059400"/>
            <a:ext cx="5347701" cy="2217874"/>
            <a:chOff x="6309952" y="3938407"/>
            <a:chExt cx="5347701" cy="2217874"/>
          </a:xfrm>
        </p:grpSpPr>
        <p:pic>
          <p:nvPicPr>
            <p:cNvPr id="21" name="그림 20" descr="테이블이(가) 표시된 사진&#10;&#10;자동 생성된 설명">
              <a:extLst>
                <a:ext uri="{FF2B5EF4-FFF2-40B4-BE49-F238E27FC236}">
                  <a16:creationId xmlns:a16="http://schemas.microsoft.com/office/drawing/2014/main" id="{63354ABB-94B0-4A81-BEEE-972E8E474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181"/>
            <a:stretch/>
          </p:blipFill>
          <p:spPr>
            <a:xfrm>
              <a:off x="6309952" y="3938407"/>
              <a:ext cx="5347701" cy="19346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2E7ACD-1E29-4D4F-8856-55A48A6AC60B}"/>
                </a:ext>
              </a:extLst>
            </p:cNvPr>
            <p:cNvSpPr txBox="1"/>
            <p:nvPr/>
          </p:nvSpPr>
          <p:spPr>
            <a:xfrm>
              <a:off x="8042508" y="5910060"/>
              <a:ext cx="188258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관리종목 </a:t>
              </a:r>
              <a:r>
                <a:rPr lang="en-US" altLang="ko-KR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/ </a:t>
              </a:r>
              <a:r>
                <a:rPr lang="ko-KR" altLang="en-US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비관리종목 추출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47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0166CA8-12AB-465F-B5E5-C237262ACE51}"/>
              </a:ext>
            </a:extLst>
          </p:cNvPr>
          <p:cNvSpPr txBox="1"/>
          <p:nvPr/>
        </p:nvSpPr>
        <p:spPr>
          <a:xfrm>
            <a:off x="179294" y="90727"/>
            <a:ext cx="214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Ⅱ. </a:t>
            </a:r>
            <a:r>
              <a:rPr lang="ko-KR" altLang="en-US" sz="2800" dirty="0">
                <a:latin typeface="a고딕17" panose="02020600000000000000" pitchFamily="18" charset="-127"/>
                <a:ea typeface="a고딕17" panose="02020600000000000000" pitchFamily="18" charset="-127"/>
              </a:rPr>
              <a:t>연구 방법</a:t>
            </a:r>
            <a:endParaRPr lang="en-US" altLang="ko-KR" sz="28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637A64-B0EB-49D0-9327-6365E6CC9AD3}"/>
              </a:ext>
            </a:extLst>
          </p:cNvPr>
          <p:cNvCxnSpPr/>
          <p:nvPr/>
        </p:nvCxnSpPr>
        <p:spPr>
          <a:xfrm>
            <a:off x="0" y="67670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E03838-E6A3-4528-A7A7-184ACB269FDD}"/>
              </a:ext>
            </a:extLst>
          </p:cNvPr>
          <p:cNvSpPr/>
          <p:nvPr/>
        </p:nvSpPr>
        <p:spPr>
          <a:xfrm>
            <a:off x="453277" y="1507806"/>
            <a:ext cx="1402978" cy="806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Selection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B1F937-1EB7-4361-AC83-1AC30D28077C}"/>
              </a:ext>
            </a:extLst>
          </p:cNvPr>
          <p:cNvSpPr/>
          <p:nvPr/>
        </p:nvSpPr>
        <p:spPr>
          <a:xfrm>
            <a:off x="5172493" y="1507806"/>
            <a:ext cx="1567424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Transformation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FD9022D-062C-4FA2-993C-8F237567EA26}"/>
              </a:ext>
            </a:extLst>
          </p:cNvPr>
          <p:cNvSpPr/>
          <p:nvPr/>
        </p:nvSpPr>
        <p:spPr>
          <a:xfrm>
            <a:off x="2812885" y="1507806"/>
            <a:ext cx="1402978" cy="80682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Preprocessing</a:t>
            </a:r>
            <a:endParaRPr lang="ko-KR" altLang="en-US" sz="1400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810124A-3885-426B-8D17-B6FF4DD0807E}"/>
              </a:ext>
            </a:extLst>
          </p:cNvPr>
          <p:cNvSpPr/>
          <p:nvPr/>
        </p:nvSpPr>
        <p:spPr>
          <a:xfrm>
            <a:off x="7696547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Data Mining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F0D9A9D-6E4E-4866-B188-F95DF577D6BA}"/>
              </a:ext>
            </a:extLst>
          </p:cNvPr>
          <p:cNvSpPr/>
          <p:nvPr/>
        </p:nvSpPr>
        <p:spPr>
          <a:xfrm>
            <a:off x="10056158" y="1507806"/>
            <a:ext cx="1402978" cy="8068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Interpretation/Evaluation</a:t>
            </a:r>
            <a:endParaRPr lang="ko-KR" altLang="en-US" sz="14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1D81777-B8FB-4C26-8FEA-DE3783C5FB2E}"/>
              </a:ext>
            </a:extLst>
          </p:cNvPr>
          <p:cNvSpPr/>
          <p:nvPr/>
        </p:nvSpPr>
        <p:spPr>
          <a:xfrm>
            <a:off x="209700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4CB2443-54FB-4D2A-B0C8-DCBCA16672FD}"/>
              </a:ext>
            </a:extLst>
          </p:cNvPr>
          <p:cNvSpPr/>
          <p:nvPr/>
        </p:nvSpPr>
        <p:spPr>
          <a:xfrm>
            <a:off x="4456613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25585BB-DA17-4DA5-A815-D914DD12E8F5}"/>
              </a:ext>
            </a:extLst>
          </p:cNvPr>
          <p:cNvSpPr/>
          <p:nvPr/>
        </p:nvSpPr>
        <p:spPr>
          <a:xfrm>
            <a:off x="6980667" y="1829503"/>
            <a:ext cx="475130" cy="23308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70E1ED1-1E6C-44CD-9922-4CB530E6D6C1}"/>
              </a:ext>
            </a:extLst>
          </p:cNvPr>
          <p:cNvSpPr/>
          <p:nvPr/>
        </p:nvSpPr>
        <p:spPr>
          <a:xfrm>
            <a:off x="9340275" y="1802609"/>
            <a:ext cx="475130" cy="25997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BACE9-477B-40EE-A603-5F2A1BADA41C}"/>
              </a:ext>
            </a:extLst>
          </p:cNvPr>
          <p:cNvSpPr txBox="1"/>
          <p:nvPr/>
        </p:nvSpPr>
        <p:spPr>
          <a:xfrm>
            <a:off x="389962" y="860611"/>
            <a:ext cx="35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2.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연구 방법 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– Data Preprocessing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13AC60-BA63-4721-AF44-830F102EB677}"/>
              </a:ext>
            </a:extLst>
          </p:cNvPr>
          <p:cNvSpPr txBox="1"/>
          <p:nvPr/>
        </p:nvSpPr>
        <p:spPr>
          <a:xfrm>
            <a:off x="453277" y="2698376"/>
            <a:ext cx="11005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코스닥 기업 재무 데이터 중 </a:t>
            </a:r>
            <a:r>
              <a:rPr lang="ko-KR" altLang="en-US" sz="16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결측치가</a:t>
            </a:r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 존재하거나</a:t>
            </a:r>
            <a:r>
              <a:rPr lang="en-US" altLang="ko-KR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혹은 이상치가 존재하는 경우</a:t>
            </a:r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완전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자본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잠식의 경우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자본잠식이 심화된 상태로 해당 기업이 회생하기 어려운 이상치로 판단 후 해당 재무 데이터 행 전체 삭제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데이터의 값이 기재되어 있지 않고 </a:t>
            </a:r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결측치로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존재하는 경우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해당 재무 데이터 행 전체 삭제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4C0B5C-701E-424F-AB10-F4DA6C6EAC77}"/>
              </a:ext>
            </a:extLst>
          </p:cNvPr>
          <p:cNvGrpSpPr/>
          <p:nvPr/>
        </p:nvGrpSpPr>
        <p:grpSpPr>
          <a:xfrm>
            <a:off x="674417" y="3673621"/>
            <a:ext cx="10563575" cy="2641198"/>
            <a:chOff x="674417" y="3673621"/>
            <a:chExt cx="10563575" cy="264119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64DDE05-CD69-496E-9BAD-D79D7D6BD2FC}"/>
                </a:ext>
              </a:extLst>
            </p:cNvPr>
            <p:cNvGrpSpPr/>
            <p:nvPr/>
          </p:nvGrpSpPr>
          <p:grpSpPr>
            <a:xfrm>
              <a:off x="674417" y="3673621"/>
              <a:ext cx="10563575" cy="2126164"/>
              <a:chOff x="674417" y="3467432"/>
              <a:chExt cx="10563575" cy="2126164"/>
            </a:xfrm>
          </p:grpSpPr>
          <p:pic>
            <p:nvPicPr>
              <p:cNvPr id="33" name="그림 32" descr="텍스트, 스크린샷, 모니터, 화면이(가) 표시된 사진&#10;&#10;자동 생성된 설명">
                <a:extLst>
                  <a:ext uri="{FF2B5EF4-FFF2-40B4-BE49-F238E27FC236}">
                    <a16:creationId xmlns:a16="http://schemas.microsoft.com/office/drawing/2014/main" id="{197A705F-82BB-4D12-BA2E-2D07FD3275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"/>
              <a:stretch/>
            </p:blipFill>
            <p:spPr>
              <a:xfrm>
                <a:off x="674418" y="3467432"/>
                <a:ext cx="10563574" cy="2126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FCF6A9B-381B-4C17-9948-162DA23B2CE6}"/>
                  </a:ext>
                </a:extLst>
              </p:cNvPr>
              <p:cNvSpPr/>
              <p:nvPr/>
            </p:nvSpPr>
            <p:spPr>
              <a:xfrm>
                <a:off x="4392706" y="3863788"/>
                <a:ext cx="4195482" cy="47251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68A1E0-3B08-48C5-900A-6EDDB125222C}"/>
                  </a:ext>
                </a:extLst>
              </p:cNvPr>
              <p:cNvSpPr/>
              <p:nvPr/>
            </p:nvSpPr>
            <p:spPr>
              <a:xfrm>
                <a:off x="674417" y="4336304"/>
                <a:ext cx="10563573" cy="39635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CCC155-8F00-4719-B4F1-5B0A33F5B71C}"/>
                </a:ext>
              </a:extLst>
            </p:cNvPr>
            <p:cNvSpPr txBox="1"/>
            <p:nvPr/>
          </p:nvSpPr>
          <p:spPr>
            <a:xfrm>
              <a:off x="4200891" y="5914709"/>
              <a:ext cx="35106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2013</a:t>
              </a:r>
              <a:r>
                <a:rPr lang="ko-KR" altLang="en-US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년도 관리종목 지정 재무 데이터 일부 </a:t>
              </a:r>
              <a:endParaRPr lang="en-US" altLang="ko-KR" sz="100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 algn="ctr"/>
              <a:r>
                <a:rPr lang="ko-KR" altLang="en-US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출처</a:t>
              </a:r>
              <a:r>
                <a:rPr lang="en-US" altLang="ko-KR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: </a:t>
              </a:r>
              <a:r>
                <a:rPr lang="en-US" altLang="ko-KR" sz="1000" dirty="0" err="1">
                  <a:latin typeface="a고딕10" panose="02020600000000000000" pitchFamily="18" charset="-127"/>
                  <a:ea typeface="a고딕10" panose="02020600000000000000" pitchFamily="18" charset="-127"/>
                </a:rPr>
                <a:t>DataGuide</a:t>
              </a:r>
              <a:r>
                <a:rPr lang="en-US" altLang="ko-KR" sz="100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 5.0</a:t>
              </a:r>
              <a:endParaRPr lang="ko-KR" altLang="en-US" sz="100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90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4048</Words>
  <Application>Microsoft Office PowerPoint</Application>
  <PresentationFormat>와이드스크린</PresentationFormat>
  <Paragraphs>686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a고딕17</vt:lpstr>
      <vt:lpstr>a고딕14</vt:lpstr>
      <vt:lpstr>a고딕19</vt:lpstr>
      <vt:lpstr>Cambria Math</vt:lpstr>
      <vt:lpstr>Arial</vt:lpstr>
      <vt:lpstr>맑은 고딕</vt:lpstr>
      <vt:lpstr>a고딕15</vt:lpstr>
      <vt:lpstr>a고딕10</vt:lpstr>
      <vt:lpstr>a고딕16</vt:lpstr>
      <vt:lpstr>a고딕12</vt:lpstr>
      <vt:lpstr>Office 테마</vt:lpstr>
      <vt:lpstr>머신러닝 기반 KOSDAQ 시장의 관리종목 지정 예측 연구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기반 KOSDAQ 시장의 관리종목 지정 예측 연구</dc:title>
  <dc:creator>윤양현</dc:creator>
  <cp:lastModifiedBy>윤양현</cp:lastModifiedBy>
  <cp:revision>169</cp:revision>
  <dcterms:created xsi:type="dcterms:W3CDTF">2021-10-29T10:29:45Z</dcterms:created>
  <dcterms:modified xsi:type="dcterms:W3CDTF">2021-11-12T02:59:04Z</dcterms:modified>
</cp:coreProperties>
</file>