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70" r:id="rId1"/>
    <p:sldMasterId id="2147483671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3" r:id="rId19"/>
    <p:sldId id="274" r:id="rId20"/>
    <p:sldId id="270" r:id="rId21"/>
    <p:sldId id="271" r:id="rId22"/>
    <p:sldId id="272" r:id="rId2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guddk12" initials="g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commentAuthors" Target="commentAuthors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69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e1550cbad_6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ee1550cbad_6_7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e1550cbad_6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2ee1550cbad_6_13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ee1550cbad_19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2ee1550cbad_19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ee1550cbad_2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2ee1550cbad_2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ee1550cbad_2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2ee1550cbad_2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ee1550cbad_2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2ee1550cbad_2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ee1550cbad_2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66" name="Google Shape;466;g2ee1550cbad_21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7286505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ee1550cbad_2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66" name="Google Shape;466;g2ee1550cbad_21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6551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ee1550cbad_17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2ee1550cbad_17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ee1550cbad_17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ee1550cbad_17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ee1550cbad_2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2ee1550cbad_21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e1550cbad_6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ee1550cbad_6_7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e1550cbad_6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ee1550cbad_6_8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e1550cbad_6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ee1550cbad_6_14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9b09fdc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79b09fdca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e1550cbad_6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ee1550cbad_6_8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e1550cbad_6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ee1550cbad_6_1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e1550cbad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ee1550cbad_1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e1550cbad_1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ee1550cbad_10_7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ig number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header" type="secHead">
  <p:cSld name="SECTION_HEAD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body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two columns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only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One column text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Main point">
  <p:cSld name="MAIN_POINT"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title and descriptio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aptio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59.png"  /><Relationship Id="rId11" Type="http://schemas.openxmlformats.org/officeDocument/2006/relationships/image" Target="../media/image60.png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.png"  /><Relationship Id="rId4" Type="http://schemas.openxmlformats.org/officeDocument/2006/relationships/image" Target="../media/image32.png"  /><Relationship Id="rId5" Type="http://schemas.openxmlformats.org/officeDocument/2006/relationships/image" Target="../media/image54.png"  /><Relationship Id="rId6" Type="http://schemas.openxmlformats.org/officeDocument/2006/relationships/image" Target="../media/image55.png"  /><Relationship Id="rId7" Type="http://schemas.openxmlformats.org/officeDocument/2006/relationships/image" Target="../media/image56.png"  /><Relationship Id="rId8" Type="http://schemas.openxmlformats.org/officeDocument/2006/relationships/image" Target="../media/image57.png"  /><Relationship Id="rId9" Type="http://schemas.openxmlformats.org/officeDocument/2006/relationships/image" Target="../media/image5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.png"  /><Relationship Id="rId4" Type="http://schemas.openxmlformats.org/officeDocument/2006/relationships/image" Target="../media/image32.png"  /><Relationship Id="rId5" Type="http://schemas.openxmlformats.org/officeDocument/2006/relationships/image" Target="../media/image6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.png"  /><Relationship Id="rId4" Type="http://schemas.openxmlformats.org/officeDocument/2006/relationships/image" Target="../media/image32.png"  /><Relationship Id="rId5" Type="http://schemas.openxmlformats.org/officeDocument/2006/relationships/image" Target="../media/image62.png"  /><Relationship Id="rId6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.png"  /><Relationship Id="rId4" Type="http://schemas.openxmlformats.org/officeDocument/2006/relationships/image" Target="../media/image32.png"  /><Relationship Id="rId5" Type="http://schemas.openxmlformats.org/officeDocument/2006/relationships/image" Target="../media/image63.png"  /><Relationship Id="rId6" Type="http://schemas.openxmlformats.org/officeDocument/2006/relationships/image" Target="../media/image2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.png"  /><Relationship Id="rId4" Type="http://schemas.openxmlformats.org/officeDocument/2006/relationships/image" Target="../media/image32.png"  /><Relationship Id="rId5" Type="http://schemas.openxmlformats.org/officeDocument/2006/relationships/image" Target="../media/image6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65.png"  /><Relationship Id="rId4" Type="http://schemas.openxmlformats.org/officeDocument/2006/relationships/image" Target="../media/image66.png"  /><Relationship Id="rId5" Type="http://schemas.openxmlformats.org/officeDocument/2006/relationships/image" Target="../media/image67.png"  /><Relationship Id="rId6" Type="http://schemas.openxmlformats.org/officeDocument/2006/relationships/image" Target="../media/image68.png"  /><Relationship Id="rId7" Type="http://schemas.openxmlformats.org/officeDocument/2006/relationships/image" Target="../media/image6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65.png"  /><Relationship Id="rId4" Type="http://schemas.openxmlformats.org/officeDocument/2006/relationships/image" Target="../media/image66.png"  /><Relationship Id="rId5" Type="http://schemas.openxmlformats.org/officeDocument/2006/relationships/image" Target="../media/image7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23.png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Relationship Id="rId9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23.png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Relationship Id="rId9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1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1.png"  /><Relationship Id="rId8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12.png"  /><Relationship Id="rId11" Type="http://schemas.openxmlformats.org/officeDocument/2006/relationships/image" Target="../media/image12.png"  /><Relationship Id="rId12" Type="http://schemas.openxmlformats.org/officeDocument/2006/relationships/image" Target="../media/image12.png"  /><Relationship Id="rId13" Type="http://schemas.openxmlformats.org/officeDocument/2006/relationships/image" Target="../media/image13.png"  /><Relationship Id="rId14" Type="http://schemas.openxmlformats.org/officeDocument/2006/relationships/image" Target="../media/image14.png"  /><Relationship Id="rId15" Type="http://schemas.openxmlformats.org/officeDocument/2006/relationships/image" Target="../media/image15.png"  /><Relationship Id="rId16" Type="http://schemas.openxmlformats.org/officeDocument/2006/relationships/image" Target="../media/image16.png"  /><Relationship Id="rId17" Type="http://schemas.openxmlformats.org/officeDocument/2006/relationships/image" Target="../media/image11.png"  /><Relationship Id="rId18" Type="http://schemas.openxmlformats.org/officeDocument/2006/relationships/image" Target="../media/image11.png"  /><Relationship Id="rId19" Type="http://schemas.openxmlformats.org/officeDocument/2006/relationships/image" Target="../media/image11.png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10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23.png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Relationship Id="rId9" Type="http://schemas.openxmlformats.org/officeDocument/2006/relationships/image" Target="../media/image2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30.png"  /><Relationship Id="rId11" Type="http://schemas.openxmlformats.org/officeDocument/2006/relationships/image" Target="../media/image31.png"  /><Relationship Id="rId12" Type="http://schemas.openxmlformats.org/officeDocument/2006/relationships/image" Target="../media/image32.png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Relationship Id="rId8" Type="http://schemas.openxmlformats.org/officeDocument/2006/relationships/image" Target="../media/image28.png"  /><Relationship Id="rId9" Type="http://schemas.openxmlformats.org/officeDocument/2006/relationships/image" Target="../media/image2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.png"  /><Relationship Id="rId4" Type="http://schemas.openxmlformats.org/officeDocument/2006/relationships/image" Target="../media/image17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2.png"  /><Relationship Id="rId8" Type="http://schemas.openxmlformats.org/officeDocument/2006/relationships/image" Target="../media/image35.png"  /><Relationship Id="rId9" Type="http://schemas.openxmlformats.org/officeDocument/2006/relationships/image" Target="../media/image3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42.png"  /><Relationship Id="rId11" Type="http://schemas.openxmlformats.org/officeDocument/2006/relationships/image" Target="../media/image43.png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37.png"  /><Relationship Id="rId4" Type="http://schemas.openxmlformats.org/officeDocument/2006/relationships/image" Target="../media/image17.png"  /><Relationship Id="rId5" Type="http://schemas.openxmlformats.org/officeDocument/2006/relationships/image" Target="../media/image38.png"  /><Relationship Id="rId6" Type="http://schemas.openxmlformats.org/officeDocument/2006/relationships/image" Target="../media/image32.png"  /><Relationship Id="rId7" Type="http://schemas.openxmlformats.org/officeDocument/2006/relationships/image" Target="../media/image39.png"  /><Relationship Id="rId8" Type="http://schemas.openxmlformats.org/officeDocument/2006/relationships/image" Target="../media/image40.png"  /><Relationship Id="rId9" Type="http://schemas.openxmlformats.org/officeDocument/2006/relationships/image" Target="../media/image4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42.png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37.png"  /><Relationship Id="rId4" Type="http://schemas.openxmlformats.org/officeDocument/2006/relationships/image" Target="../media/image17.png"  /><Relationship Id="rId5" Type="http://schemas.openxmlformats.org/officeDocument/2006/relationships/image" Target="../media/image32.png"  /><Relationship Id="rId6" Type="http://schemas.openxmlformats.org/officeDocument/2006/relationships/image" Target="../media/image38.png"  /><Relationship Id="rId7" Type="http://schemas.openxmlformats.org/officeDocument/2006/relationships/image" Target="../media/image40.png"  /><Relationship Id="rId8" Type="http://schemas.openxmlformats.org/officeDocument/2006/relationships/image" Target="../media/image44.png"  /><Relationship Id="rId9" Type="http://schemas.openxmlformats.org/officeDocument/2006/relationships/image" Target="../media/image4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49.png"  /><Relationship Id="rId11" Type="http://schemas.openxmlformats.org/officeDocument/2006/relationships/image" Target="../media/image50.png"  /><Relationship Id="rId12" Type="http://schemas.openxmlformats.org/officeDocument/2006/relationships/image" Target="../media/image51.png"  /><Relationship Id="rId13" Type="http://schemas.openxmlformats.org/officeDocument/2006/relationships/image" Target="../media/image52.png"  /><Relationship Id="rId14" Type="http://schemas.openxmlformats.org/officeDocument/2006/relationships/image" Target="../media/image53.png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37.png"  /><Relationship Id="rId4" Type="http://schemas.openxmlformats.org/officeDocument/2006/relationships/image" Target="../media/image32.png"  /><Relationship Id="rId5" Type="http://schemas.openxmlformats.org/officeDocument/2006/relationships/image" Target="../media/image43.png"  /><Relationship Id="rId6" Type="http://schemas.openxmlformats.org/officeDocument/2006/relationships/image" Target="../media/image45.png"  /><Relationship Id="rId7" Type="http://schemas.openxmlformats.org/officeDocument/2006/relationships/image" Target="../media/image46.png"  /><Relationship Id="rId8" Type="http://schemas.openxmlformats.org/officeDocument/2006/relationships/image" Target="../media/image47.png"  /><Relationship Id="rId9" Type="http://schemas.openxmlformats.org/officeDocument/2006/relationships/image" Target="../media/image4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23.png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Relationship Id="rId9" Type="http://schemas.openxmlformats.org/officeDocument/2006/relationships/image" Target="../media/image22.png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1300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20001">
            <a:off x="5162550" y="2019301"/>
            <a:ext cx="2908300" cy="291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420000">
            <a:off x="5327650" y="1346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380000">
            <a:off x="6927850" y="2901950"/>
            <a:ext cx="1555750" cy="15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647700" y="1758950"/>
            <a:ext cx="2398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393939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Muzinut</a:t>
            </a:r>
            <a:endParaRPr sz="450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647700" y="3219450"/>
            <a:ext cx="38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ven Pro"/>
                <a:ea typeface="Maven Pro"/>
                <a:cs typeface="Maven Pro"/>
                <a:sym typeface="Maven Pro"/>
              </a:rPr>
              <a:t>권지원, 맹주영, 배도연, 윤영관, 전영호, 장원재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1">
            <a:off x="7270750" y="1644650"/>
            <a:ext cx="965200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960000">
            <a:off x="5143500" y="283845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0400" y="1479550"/>
            <a:ext cx="10985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723900" y="1524000"/>
            <a:ext cx="97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3조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448951">
            <a:off x="6196138" y="2532876"/>
            <a:ext cx="963798" cy="96379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6738425" y="1327425"/>
            <a:ext cx="50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🥜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 rot="-2534596">
            <a:off x="4696281" y="2288970"/>
            <a:ext cx="493991" cy="5328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🥜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85775" y="1530000"/>
            <a:ext cx="1162450" cy="1162450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sp>
        <p:nvSpPr>
          <p:cNvPr id="145" name="Google Shape;145;p25"/>
          <p:cNvSpPr txBox="1"/>
          <p:nvPr/>
        </p:nvSpPr>
        <p:spPr>
          <a:xfrm rot="1629899">
            <a:off x="7867450" y="2634515"/>
            <a:ext cx="794429" cy="6618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🎵</a:t>
            </a:r>
            <a:endParaRPr sz="31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63" y="244463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404" name="Google Shape;40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500" y="852000"/>
            <a:ext cx="654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4"/>
          <p:cNvSpPr txBox="1"/>
          <p:nvPr/>
        </p:nvSpPr>
        <p:spPr>
          <a:xfrm>
            <a:off x="440775" y="893225"/>
            <a:ext cx="787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</a:t>
            </a:r>
            <a:r>
              <a:rPr lang="ko" sz="10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6" name="Google Shape;406;p34"/>
          <p:cNvSpPr txBox="1"/>
          <p:nvPr/>
        </p:nvSpPr>
        <p:spPr>
          <a:xfrm>
            <a:off x="5097053" y="3052916"/>
            <a:ext cx="10677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핵심가치</a:t>
            </a:r>
            <a:r>
              <a:rPr b="0" i="0" lang="ko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sz="700"/>
          </a:p>
        </p:txBody>
      </p:sp>
      <p:pic>
        <p:nvPicPr>
          <p:cNvPr id="407" name="Google Shape;40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2399" y="2195925"/>
            <a:ext cx="1335150" cy="150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1033" y="2806037"/>
            <a:ext cx="486618" cy="45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2175" y="2312057"/>
            <a:ext cx="1190987" cy="136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19652" y="1305244"/>
            <a:ext cx="1105423" cy="910068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411" name="Google Shape;411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54861" y="2341412"/>
            <a:ext cx="1035036" cy="1087030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412" name="Google Shape;412;p34"/>
          <p:cNvPicPr preferRelativeResize="0"/>
          <p:nvPr/>
        </p:nvPicPr>
        <p:blipFill rotWithShape="1">
          <a:blip r:embed="rId10">
            <a:alphaModFix/>
          </a:blip>
          <a:srcRect b="0" l="0" r="10241" t="18106"/>
          <a:stretch/>
        </p:blipFill>
        <p:spPr>
          <a:xfrm>
            <a:off x="6066767" y="3673471"/>
            <a:ext cx="1035033" cy="920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62925" y="928200"/>
            <a:ext cx="1244300" cy="12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5269512" y="1358743"/>
            <a:ext cx="486618" cy="45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278519">
            <a:off x="3239240" y="1749324"/>
            <a:ext cx="481111" cy="4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2352000" y="3777081"/>
            <a:ext cx="486618" cy="45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3376730" y="2411356"/>
            <a:ext cx="486618" cy="4500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34"/>
          <p:cNvCxnSpPr/>
          <p:nvPr/>
        </p:nvCxnSpPr>
        <p:spPr>
          <a:xfrm flipH="1" rot="10800000">
            <a:off x="2607408" y="4154606"/>
            <a:ext cx="3366900" cy="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9" name="Google Shape;41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7558" y="2530937"/>
            <a:ext cx="486618" cy="45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274048">
            <a:off x="5269508" y="3039587"/>
            <a:ext cx="486618" cy="45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489338">
            <a:off x="5269495" y="2016987"/>
            <a:ext cx="486618" cy="45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63" y="244463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427" name="Google Shape;42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500" y="852000"/>
            <a:ext cx="654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5"/>
          <p:cNvSpPr txBox="1"/>
          <p:nvPr/>
        </p:nvSpPr>
        <p:spPr>
          <a:xfrm>
            <a:off x="440775" y="893225"/>
            <a:ext cx="787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</a:t>
            </a:r>
            <a:r>
              <a:rPr lang="ko" sz="10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9" name="Google Shape;429;p35"/>
          <p:cNvSpPr txBox="1"/>
          <p:nvPr/>
        </p:nvSpPr>
        <p:spPr>
          <a:xfrm>
            <a:off x="1228275" y="655775"/>
            <a:ext cx="24399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ERD</a:t>
            </a:r>
            <a:endParaRPr sz="2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30" name="Google Shape;430;p35"/>
          <p:cNvPicPr preferRelativeResize="0"/>
          <p:nvPr/>
        </p:nvPicPr>
        <p:blipFill rotWithShape="1">
          <a:blip r:embed="rId5">
            <a:alphaModFix/>
          </a:blip>
          <a:srcRect b="3272" l="0" r="0" t="3756"/>
          <a:stretch/>
        </p:blipFill>
        <p:spPr>
          <a:xfrm>
            <a:off x="306650" y="1197000"/>
            <a:ext cx="8530698" cy="3593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5"/>
          <p:cNvSpPr/>
          <p:nvPr/>
        </p:nvSpPr>
        <p:spPr>
          <a:xfrm>
            <a:off x="2951400" y="3420950"/>
            <a:ext cx="1032900" cy="1301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63" y="244463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500" y="852000"/>
            <a:ext cx="654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6"/>
          <p:cNvSpPr txBox="1"/>
          <p:nvPr/>
        </p:nvSpPr>
        <p:spPr>
          <a:xfrm>
            <a:off x="440775" y="893225"/>
            <a:ext cx="787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</a:t>
            </a:r>
            <a:r>
              <a:rPr lang="ko" sz="10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9" name="Google Shape;439;p36"/>
          <p:cNvSpPr txBox="1"/>
          <p:nvPr/>
        </p:nvSpPr>
        <p:spPr>
          <a:xfrm>
            <a:off x="1228275" y="655775"/>
            <a:ext cx="24399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ERD</a:t>
            </a:r>
            <a:endParaRPr sz="2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40" name="Google Shape;44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2475" y="771775"/>
            <a:ext cx="6693263" cy="398067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6"/>
          <p:cNvSpPr/>
          <p:nvPr/>
        </p:nvSpPr>
        <p:spPr>
          <a:xfrm>
            <a:off x="5040000" y="771775"/>
            <a:ext cx="1477500" cy="1875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6100" y="2476500"/>
            <a:ext cx="9779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 txBox="1"/>
          <p:nvPr/>
        </p:nvSpPr>
        <p:spPr>
          <a:xfrm>
            <a:off x="666750" y="2501900"/>
            <a:ext cx="6084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0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USER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44" name="Google Shape;444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6100" y="2857500"/>
            <a:ext cx="9779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6"/>
          <p:cNvSpPr txBox="1"/>
          <p:nvPr/>
        </p:nvSpPr>
        <p:spPr>
          <a:xfrm>
            <a:off x="666750" y="2882900"/>
            <a:ext cx="7197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0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BOARD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46" name="Google Shape;446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6100" y="3238500"/>
            <a:ext cx="11313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6"/>
          <p:cNvSpPr txBox="1"/>
          <p:nvPr/>
        </p:nvSpPr>
        <p:spPr>
          <a:xfrm>
            <a:off x="666750" y="3263900"/>
            <a:ext cx="931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0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FOLLOW, etc.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63" y="244463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453" name="Google Shape;4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500" y="852000"/>
            <a:ext cx="654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7"/>
          <p:cNvSpPr txBox="1"/>
          <p:nvPr/>
        </p:nvSpPr>
        <p:spPr>
          <a:xfrm>
            <a:off x="440775" y="893225"/>
            <a:ext cx="787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</a:t>
            </a:r>
            <a:r>
              <a:rPr lang="ko" sz="10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5" name="Google Shape;455;p37"/>
          <p:cNvSpPr txBox="1"/>
          <p:nvPr/>
        </p:nvSpPr>
        <p:spPr>
          <a:xfrm>
            <a:off x="1228275" y="655775"/>
            <a:ext cx="24399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ERD</a:t>
            </a:r>
            <a:endParaRPr sz="2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56" name="Google Shape;45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200" y="1274225"/>
            <a:ext cx="7600323" cy="352924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7"/>
          <p:cNvSpPr/>
          <p:nvPr/>
        </p:nvSpPr>
        <p:spPr>
          <a:xfrm>
            <a:off x="3668175" y="1219550"/>
            <a:ext cx="1569000" cy="2029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6100" y="2476500"/>
            <a:ext cx="9779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7"/>
          <p:cNvSpPr txBox="1"/>
          <p:nvPr/>
        </p:nvSpPr>
        <p:spPr>
          <a:xfrm>
            <a:off x="666750" y="2501900"/>
            <a:ext cx="6084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0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USER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6100" y="2857500"/>
            <a:ext cx="9779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 txBox="1"/>
          <p:nvPr/>
        </p:nvSpPr>
        <p:spPr>
          <a:xfrm>
            <a:off x="666750" y="2882900"/>
            <a:ext cx="7197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0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CHAT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62" name="Google Shape;46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6100" y="3238500"/>
            <a:ext cx="11313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7"/>
          <p:cNvSpPr txBox="1"/>
          <p:nvPr/>
        </p:nvSpPr>
        <p:spPr>
          <a:xfrm>
            <a:off x="666750" y="3263900"/>
            <a:ext cx="931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0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SONG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63" y="244463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469" name="Google Shape;46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500" y="852000"/>
            <a:ext cx="654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8"/>
          <p:cNvSpPr txBox="1"/>
          <p:nvPr/>
        </p:nvSpPr>
        <p:spPr>
          <a:xfrm>
            <a:off x="440775" y="893225"/>
            <a:ext cx="787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</a:t>
            </a:r>
            <a:r>
              <a:rPr lang="ko" sz="10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1" name="Google Shape;471;p38"/>
          <p:cNvSpPr txBox="1"/>
          <p:nvPr/>
        </p:nvSpPr>
        <p:spPr>
          <a:xfrm>
            <a:off x="1228275" y="655775"/>
            <a:ext cx="24399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기능 마인드맵</a:t>
            </a:r>
            <a:endParaRPr sz="2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72" name="Google Shape;47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250" y="1071125"/>
            <a:ext cx="7677701" cy="382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8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69863" y="244463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st="143241" dir="7080000">
              <a:srgbClr val="393939">
                <a:alpha val="29800"/>
              </a:srgbClr>
            </a:outerShdw>
          </a:effectLst>
        </p:spPr>
      </p:pic>
      <p:pic>
        <p:nvPicPr>
          <p:cNvPr id="469" name="Google Shape;469;p38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507500" y="852000"/>
            <a:ext cx="654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8"/>
          <p:cNvSpPr txBox="1"/>
          <p:nvPr/>
        </p:nvSpPr>
        <p:spPr>
          <a:xfrm>
            <a:off x="440775" y="893225"/>
            <a:ext cx="787500" cy="177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 i="0" u="none" strike="noStrike" cap="non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</a:t>
            </a:r>
            <a:r>
              <a:rPr lang="ko" sz="10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1" name="Google Shape;471;p38"/>
          <p:cNvSpPr txBox="1"/>
          <p:nvPr/>
        </p:nvSpPr>
        <p:spPr>
          <a:xfrm>
            <a:off x="1228275" y="655775"/>
            <a:ext cx="2439900" cy="652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6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메인 페이지</a:t>
            </a:r>
            <a:endParaRPr lang="ko-KR" altLang="en-US" sz="2600">
              <a:solidFill>
                <a:srgbClr val="39393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0" name="그림 47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4906" y="1242896"/>
            <a:ext cx="3849382" cy="3675256"/>
          </a:xfrm>
          <a:prstGeom prst="rect">
            <a:avLst/>
          </a:prstGeom>
        </p:spPr>
      </p:pic>
      <p:pic>
        <p:nvPicPr>
          <p:cNvPr id="481" name="그림 48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15583" y="2275909"/>
            <a:ext cx="4520305" cy="1624463"/>
          </a:xfrm>
          <a:prstGeom prst="rect">
            <a:avLst/>
          </a:prstGeom>
        </p:spPr>
      </p:pic>
      <p:pic>
        <p:nvPicPr>
          <p:cNvPr id="482" name="그림 48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307966" y="722406"/>
            <a:ext cx="4558771" cy="1514904"/>
          </a:xfrm>
          <a:prstGeom prst="rect">
            <a:avLst/>
          </a:prstGeom>
        </p:spPr>
      </p:pic>
      <p:sp>
        <p:nvSpPr>
          <p:cNvPr id="483" name="가로 글상자 482"/>
          <p:cNvSpPr txBox="1"/>
          <p:nvPr/>
        </p:nvSpPr>
        <p:spPr>
          <a:xfrm>
            <a:off x="4322259" y="4000499"/>
            <a:ext cx="4472104" cy="2933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78753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8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69863" y="244463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st="143241" dir="7080000">
              <a:srgbClr val="393939">
                <a:alpha val="29800"/>
              </a:srgbClr>
            </a:outerShdw>
          </a:effectLst>
        </p:spPr>
      </p:pic>
      <p:pic>
        <p:nvPicPr>
          <p:cNvPr id="469" name="Google Shape;469;p38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507500" y="852000"/>
            <a:ext cx="654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8"/>
          <p:cNvSpPr txBox="1"/>
          <p:nvPr/>
        </p:nvSpPr>
        <p:spPr>
          <a:xfrm>
            <a:off x="440775" y="893225"/>
            <a:ext cx="787500" cy="177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 i="0" u="none" strike="noStrike" cap="non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</a:t>
            </a:r>
            <a:r>
              <a:rPr lang="ko" sz="10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1" name="Google Shape;471;p38"/>
          <p:cNvSpPr txBox="1"/>
          <p:nvPr/>
        </p:nvSpPr>
        <p:spPr>
          <a:xfrm>
            <a:off x="1228275" y="655775"/>
            <a:ext cx="2439900" cy="652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6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기능 마인드맵</a:t>
            </a:r>
            <a:endParaRPr sz="2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72" name="Google Shape;472;p38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959250" y="1071125"/>
            <a:ext cx="7677701" cy="3827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77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1300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478" name="Google Shape;47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" y="3714750"/>
            <a:ext cx="8604252" cy="1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0" y="1066800"/>
            <a:ext cx="5454651" cy="321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44700" y="1257300"/>
            <a:ext cx="5048250" cy="28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08450" y="1733550"/>
            <a:ext cx="9334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35300" y="2819400"/>
            <a:ext cx="306704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9"/>
          <p:cNvSpPr txBox="1"/>
          <p:nvPr/>
        </p:nvSpPr>
        <p:spPr>
          <a:xfrm>
            <a:off x="4216400" y="1752600"/>
            <a:ext cx="71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5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</a:t>
            </a:r>
            <a:r>
              <a:rPr lang="ko" sz="15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4" name="Google Shape;484;p39"/>
          <p:cNvSpPr txBox="1"/>
          <p:nvPr/>
        </p:nvSpPr>
        <p:spPr>
          <a:xfrm>
            <a:off x="2489200" y="1981200"/>
            <a:ext cx="41658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rgbClr val="393939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시연</a:t>
            </a:r>
            <a:endParaRPr sz="70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485" name="Google Shape;485;p39"/>
          <p:cNvSpPr txBox="1"/>
          <p:nvPr/>
        </p:nvSpPr>
        <p:spPr>
          <a:xfrm>
            <a:off x="2882900" y="2927350"/>
            <a:ext cx="337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뮤지넛을 보여드려요!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6" name="Google Shape;486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60700" y="3390900"/>
            <a:ext cx="9779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9"/>
          <p:cNvSpPr txBox="1"/>
          <p:nvPr/>
        </p:nvSpPr>
        <p:spPr>
          <a:xfrm>
            <a:off x="3181350" y="3416300"/>
            <a:ext cx="8256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뮤지넛🥜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8" name="Google Shape;488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83050" y="3390900"/>
            <a:ext cx="9779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/>
        </p:nvSpPr>
        <p:spPr>
          <a:xfrm>
            <a:off x="4197350" y="3416300"/>
            <a:ext cx="8256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최고에요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0" name="Google Shape;490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05400" y="3390900"/>
            <a:ext cx="977900" cy="2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1380000">
            <a:off x="6019800" y="3003550"/>
            <a:ext cx="2139950" cy="21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9"/>
          <p:cNvSpPr txBox="1"/>
          <p:nvPr/>
        </p:nvSpPr>
        <p:spPr>
          <a:xfrm>
            <a:off x="5219700" y="3416300"/>
            <a:ext cx="8256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개발 결과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1300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498" name="Google Shape;49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" y="3714750"/>
            <a:ext cx="8604252" cy="1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0" y="1066800"/>
            <a:ext cx="5454651" cy="321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44700" y="1257300"/>
            <a:ext cx="5048250" cy="28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08450" y="1733550"/>
            <a:ext cx="9334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35300" y="2819400"/>
            <a:ext cx="306704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0"/>
          <p:cNvSpPr txBox="1"/>
          <p:nvPr/>
        </p:nvSpPr>
        <p:spPr>
          <a:xfrm>
            <a:off x="4216400" y="1752600"/>
            <a:ext cx="71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5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</a:t>
            </a:r>
            <a:r>
              <a:rPr lang="ko" sz="15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4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4" name="Google Shape;504;p40"/>
          <p:cNvSpPr txBox="1"/>
          <p:nvPr/>
        </p:nvSpPr>
        <p:spPr>
          <a:xfrm>
            <a:off x="2489200" y="1981200"/>
            <a:ext cx="41658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rgbClr val="393939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Q &amp; A</a:t>
            </a:r>
            <a:endParaRPr sz="70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2882900" y="2927350"/>
            <a:ext cx="337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질문을 해주세요 :)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6" name="Google Shape;506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60700" y="3390900"/>
            <a:ext cx="9779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0"/>
          <p:cNvSpPr txBox="1"/>
          <p:nvPr/>
        </p:nvSpPr>
        <p:spPr>
          <a:xfrm>
            <a:off x="3181350" y="3416300"/>
            <a:ext cx="8256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뮤지넛🥜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8" name="Google Shape;508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83050" y="3390900"/>
            <a:ext cx="9779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4197350" y="3416300"/>
            <a:ext cx="8256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질문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🤔❓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0" name="Google Shape;510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05400" y="3390900"/>
            <a:ext cx="1052100" cy="2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1380000">
            <a:off x="6019800" y="3003550"/>
            <a:ext cx="2139950" cy="21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0"/>
          <p:cNvSpPr txBox="1"/>
          <p:nvPr/>
        </p:nvSpPr>
        <p:spPr>
          <a:xfrm>
            <a:off x="5228373" y="3416300"/>
            <a:ext cx="8883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감사합니다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1300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518" name="Google Shape;51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" y="3714750"/>
            <a:ext cx="8604252" cy="1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0" y="1066800"/>
            <a:ext cx="5454651" cy="321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44700" y="1257300"/>
            <a:ext cx="5048250" cy="28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35300" y="2819400"/>
            <a:ext cx="306704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1"/>
          <p:cNvSpPr txBox="1"/>
          <p:nvPr/>
        </p:nvSpPr>
        <p:spPr>
          <a:xfrm>
            <a:off x="2489200" y="1981200"/>
            <a:ext cx="41658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rgbClr val="393939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감사합니다</a:t>
            </a:r>
            <a:endParaRPr sz="70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pic>
        <p:nvPicPr>
          <p:cNvPr id="523" name="Google Shape;523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74225" y="3016200"/>
            <a:ext cx="1162450" cy="1162450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1300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00" y="685800"/>
            <a:ext cx="2101850" cy="41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7450" y="685800"/>
            <a:ext cx="2101850" cy="41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7400" y="685800"/>
            <a:ext cx="2101850" cy="41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37350" y="685800"/>
            <a:ext cx="2101850" cy="41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5050" y="1377950"/>
            <a:ext cx="673100" cy="2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3550" y="3473450"/>
            <a:ext cx="1708151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1003300" y="1409700"/>
            <a:ext cx="743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Part.01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457200" y="2622550"/>
            <a:ext cx="18225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93939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소개</a:t>
            </a:r>
            <a:endParaRPr sz="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16200" y="3473450"/>
            <a:ext cx="1708151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2609850" y="2622550"/>
            <a:ext cx="1822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93939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Overview</a:t>
            </a:r>
            <a:endParaRPr sz="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56150" y="3473450"/>
            <a:ext cx="1708151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4749800" y="2622550"/>
            <a:ext cx="1822500" cy="444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>
                <a:solidFill>
                  <a:srgbClr val="393939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담당파트 코드</a:t>
            </a:r>
            <a:endParaRPr lang="ko-KR" altLang="en-US" sz="2500">
              <a:solidFill>
                <a:srgbClr val="393939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889750" y="3473450"/>
            <a:ext cx="170815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283450" y="1663700"/>
            <a:ext cx="1003301" cy="100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82650" y="1644650"/>
            <a:ext cx="965200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207000" y="1670050"/>
            <a:ext cx="9271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073400" y="1695450"/>
            <a:ext cx="901700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6889750" y="2622550"/>
            <a:ext cx="1822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2500" u="none" cap="none" strike="noStrike">
                <a:solidFill>
                  <a:srgbClr val="393939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Q&amp;A</a:t>
            </a:r>
            <a:endParaRPr sz="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75000" y="1377950"/>
            <a:ext cx="6731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3149600" y="1409700"/>
            <a:ext cx="743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Part.02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302250" y="1377950"/>
            <a:ext cx="6731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5276850" y="1409700"/>
            <a:ext cx="743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Part.03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442200" y="1377950"/>
            <a:ext cx="6731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7410450" y="1409700"/>
            <a:ext cx="743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Part.04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514350" y="3676650"/>
            <a:ext cx="170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프로젝트의 개요를 소개합니다.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2654300" y="3676650"/>
            <a:ext cx="170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웹 전반적인 파이프 라인을 소개합니다.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4794250" y="3676650"/>
            <a:ext cx="1708200" cy="609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사이트 소개</a:t>
            </a:r>
            <a:endParaRPr lang="ko-KR" altLang="en-US"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6934200" y="3676650"/>
            <a:ext cx="170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질문해주세요.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1300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184" name="Google Shape;1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" y="3714750"/>
            <a:ext cx="8604252" cy="1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0" y="1066800"/>
            <a:ext cx="5454651" cy="321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44700" y="1257300"/>
            <a:ext cx="5048250" cy="28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08450" y="1733550"/>
            <a:ext cx="9334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35300" y="2819400"/>
            <a:ext cx="306704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4216400" y="1752600"/>
            <a:ext cx="71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5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Part.01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2489200" y="1981200"/>
            <a:ext cx="41658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5000" u="none" cap="none" strike="noStrike">
                <a:solidFill>
                  <a:srgbClr val="393939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INTRO </a:t>
            </a:r>
            <a:endParaRPr sz="70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2882900" y="2927350"/>
            <a:ext cx="337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뮤지넛을 소개합니다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60700" y="3390900"/>
            <a:ext cx="9779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3181350" y="3416300"/>
            <a:ext cx="8256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뮤지넛🥜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83050" y="3390900"/>
            <a:ext cx="9779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4197350" y="3416300"/>
            <a:ext cx="8256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역할 분배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05400" y="3390900"/>
            <a:ext cx="977900" cy="2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1380000">
            <a:off x="6019800" y="3003550"/>
            <a:ext cx="2139950" cy="21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5219700" y="3416300"/>
            <a:ext cx="8256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개발 일정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1300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204" name="Google Shape;20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1700" y="812800"/>
            <a:ext cx="5175250" cy="12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104775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203700" y="1447800"/>
            <a:ext cx="81915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4826000" y="1352550"/>
            <a:ext cx="3651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본 프로젝트는 인디 가수들이 자신들만의 곡을 자유롭게 수록하고, 인지도를 얻는데 도움이 주는 것을 목표로 합니다.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19650" y="1041400"/>
            <a:ext cx="10033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4921250" y="1060450"/>
            <a:ext cx="958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b="1" lang="ko" sz="11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인지도 확보</a:t>
            </a:r>
            <a:endParaRPr b="1" sz="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1700" y="2139950"/>
            <a:ext cx="5175250" cy="12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237490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203700" y="2768600"/>
            <a:ext cx="81915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4826000" y="2679700"/>
            <a:ext cx="3651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웹페이지는 가수들의 음악을 스트리밍할 수 있는 기능을 제공하여, 사용자들이 간편하게 음악을 감상할 수 있도록 하였습니다.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19650" y="2362200"/>
            <a:ext cx="10033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4921250" y="2387600"/>
            <a:ext cx="958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b="1" lang="ko" sz="11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스트리밍</a:t>
            </a:r>
            <a:endParaRPr b="1" sz="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1700" y="3467100"/>
            <a:ext cx="5175250" cy="12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0300" y="370840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216400" y="4102100"/>
            <a:ext cx="819150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26000" y="3683000"/>
            <a:ext cx="1003300" cy="2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03650" y="3841750"/>
            <a:ext cx="4953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71900" y="1250950"/>
            <a:ext cx="53975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35400" y="2520950"/>
            <a:ext cx="4000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4933950" y="3702050"/>
            <a:ext cx="958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b="1" lang="ko" sz="11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커뮤니티</a:t>
            </a:r>
            <a:endParaRPr b="1" sz="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8500" y="2717800"/>
            <a:ext cx="255270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698500" y="1543050"/>
            <a:ext cx="34671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rgbClr val="393939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MuziNut</a:t>
            </a:r>
            <a:endParaRPr sz="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98500" y="1308100"/>
            <a:ext cx="654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635000" y="1346200"/>
            <a:ext cx="787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</a:t>
            </a:r>
            <a:r>
              <a:rPr lang="ko" sz="10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730250" y="2819400"/>
            <a:ext cx="2540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1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29" name="Google Shape;229;p28"/>
          <p:cNvSpPr txBox="1"/>
          <p:nvPr/>
        </p:nvSpPr>
        <p:spPr>
          <a:xfrm>
            <a:off x="4819650" y="3943350"/>
            <a:ext cx="3747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팔로우 되어 있는 사람들끼리 채팅이 가능하고, 게시판을 통해서 자유롭게 의견을 공유할 수 있습니다.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1300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" y="3714750"/>
            <a:ext cx="8604252" cy="1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3492500"/>
            <a:ext cx="3727450" cy="9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54550" y="3486150"/>
            <a:ext cx="3727450" cy="9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 txBox="1"/>
          <p:nvPr/>
        </p:nvSpPr>
        <p:spPr>
          <a:xfrm>
            <a:off x="1644650" y="1022350"/>
            <a:ext cx="5854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6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사용 기술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48150" y="787400"/>
            <a:ext cx="654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 txBox="1"/>
          <p:nvPr/>
        </p:nvSpPr>
        <p:spPr>
          <a:xfrm>
            <a:off x="4178300" y="825500"/>
            <a:ext cx="787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Part.02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52750" y="1625600"/>
            <a:ext cx="323850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" y="2222500"/>
            <a:ext cx="3727450" cy="9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/>
        </p:nvSpPr>
        <p:spPr>
          <a:xfrm>
            <a:off x="1200150" y="2457838"/>
            <a:ext cx="2870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Spring, Query DSL, JPA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20900" y="2076450"/>
            <a:ext cx="1022350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2241550" y="2101850"/>
            <a:ext cx="8319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  </a:t>
            </a:r>
            <a:r>
              <a:rPr b="1" i="0" lang="ko" sz="14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 </a:t>
            </a:r>
            <a:r>
              <a:rPr b="1" lang="ko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BE</a:t>
            </a:r>
            <a:endParaRPr b="1"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54550" y="2209800"/>
            <a:ext cx="3727450" cy="9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>
            <a:off x="5143500" y="2451400"/>
            <a:ext cx="2756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MySQL, Redis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07100" y="2070100"/>
            <a:ext cx="1022350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/>
        </p:nvSpPr>
        <p:spPr>
          <a:xfrm>
            <a:off x="6134100" y="2089150"/>
            <a:ext cx="8319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  # DB</a:t>
            </a:r>
            <a:endParaRPr b="1"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1301750" y="3734100"/>
            <a:ext cx="2648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React, Next.js, Typescript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14550" y="3340100"/>
            <a:ext cx="1022350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 txBox="1"/>
          <p:nvPr/>
        </p:nvSpPr>
        <p:spPr>
          <a:xfrm>
            <a:off x="2241550" y="3359150"/>
            <a:ext cx="8319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  </a:t>
            </a:r>
            <a:r>
              <a:rPr b="1" i="0" lang="ko" sz="14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 </a:t>
            </a:r>
            <a:r>
              <a:rPr b="1" lang="ko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FE</a:t>
            </a:r>
            <a:endParaRPr b="1"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5156200" y="3778250"/>
            <a:ext cx="27243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Git, IntelliJ IDEA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54" name="Google Shape;254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00750" y="3327400"/>
            <a:ext cx="1022350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/>
        </p:nvSpPr>
        <p:spPr>
          <a:xfrm>
            <a:off x="6127750" y="3346450"/>
            <a:ext cx="8319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  # etc.</a:t>
            </a:r>
            <a:endParaRPr b="1" sz="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1300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" y="3714750"/>
            <a:ext cx="8604252" cy="1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850" y="2216150"/>
            <a:ext cx="18859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/>
        </p:nvSpPr>
        <p:spPr>
          <a:xfrm>
            <a:off x="2025650" y="1028700"/>
            <a:ext cx="5092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6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BE</a:t>
            </a:r>
            <a:r>
              <a:rPr i="0" lang="ko" sz="35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를 소개합니다!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48150" y="787400"/>
            <a:ext cx="654050" cy="2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3650" y="2216150"/>
            <a:ext cx="18859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3100" y="2216150"/>
            <a:ext cx="18859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8900" y="2216150"/>
            <a:ext cx="18859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13550" y="2330450"/>
            <a:ext cx="1092200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08550" y="2330450"/>
            <a:ext cx="1092200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27350" y="2355850"/>
            <a:ext cx="1092200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 txBox="1"/>
          <p:nvPr/>
        </p:nvSpPr>
        <p:spPr>
          <a:xfrm>
            <a:off x="4178300" y="825500"/>
            <a:ext cx="787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Part.01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622300" y="3854450"/>
            <a:ext cx="1740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백엔드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게시글 관련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채팅 관련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81100" y="2089150"/>
            <a:ext cx="6794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 txBox="1"/>
          <p:nvPr/>
        </p:nvSpPr>
        <p:spPr>
          <a:xfrm>
            <a:off x="1257300" y="2108200"/>
            <a:ext cx="590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개발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75" name="Google Shape;275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514600" y="1625600"/>
            <a:ext cx="4114801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 txBox="1"/>
          <p:nvPr/>
        </p:nvSpPr>
        <p:spPr>
          <a:xfrm>
            <a:off x="996950" y="3441700"/>
            <a:ext cx="990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장원재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2603500" y="3854450"/>
            <a:ext cx="1740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백엔드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음악 관련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메인 페이지 관련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78" name="Google Shape;278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62300" y="2101850"/>
            <a:ext cx="6794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0"/>
          <p:cNvSpPr txBox="1"/>
          <p:nvPr/>
        </p:nvSpPr>
        <p:spPr>
          <a:xfrm>
            <a:off x="3232150" y="2120900"/>
            <a:ext cx="590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 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개발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4559300" y="3854450"/>
            <a:ext cx="1740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백엔드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음악 관련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스트리밍 관련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11750" y="2108200"/>
            <a:ext cx="6794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0"/>
          <p:cNvSpPr txBox="1"/>
          <p:nvPr/>
        </p:nvSpPr>
        <p:spPr>
          <a:xfrm>
            <a:off x="5187950" y="2127250"/>
            <a:ext cx="590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 개발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5010150" y="3441700"/>
            <a:ext cx="88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전영호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6508750" y="3854450"/>
            <a:ext cx="1740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백엔드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게시글 관련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프로필 페이지 관련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5" name="Google Shape;285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67550" y="2108200"/>
            <a:ext cx="6794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 txBox="1"/>
          <p:nvPr/>
        </p:nvSpPr>
        <p:spPr>
          <a:xfrm>
            <a:off x="7137400" y="2127250"/>
            <a:ext cx="539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개발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6883400" y="3467100"/>
            <a:ext cx="914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맹주영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2978150" y="3441700"/>
            <a:ext cx="990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윤영관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9" name="Google Shape;289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6150" y="2330450"/>
            <a:ext cx="1092200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1300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295" name="Google Shape;29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" y="3714750"/>
            <a:ext cx="8604252" cy="11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1"/>
          <p:cNvSpPr txBox="1"/>
          <p:nvPr/>
        </p:nvSpPr>
        <p:spPr>
          <a:xfrm>
            <a:off x="2025650" y="1028700"/>
            <a:ext cx="5092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6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F</a:t>
            </a:r>
            <a:r>
              <a:rPr lang="ko" sz="35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E</a:t>
            </a:r>
            <a:r>
              <a:rPr i="0" lang="ko" sz="35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를 소개합니다!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7" name="Google Shape;29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8150" y="787400"/>
            <a:ext cx="654050" cy="2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33650" y="2216150"/>
            <a:ext cx="18859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83100" y="2216150"/>
            <a:ext cx="18859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08550" y="2330450"/>
            <a:ext cx="1092200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7350" y="2330450"/>
            <a:ext cx="1092200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1"/>
          <p:cNvSpPr txBox="1"/>
          <p:nvPr/>
        </p:nvSpPr>
        <p:spPr>
          <a:xfrm>
            <a:off x="4178300" y="825500"/>
            <a:ext cx="787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Part.01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3" name="Google Shape;303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14600" y="1625600"/>
            <a:ext cx="4114801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1"/>
          <p:cNvSpPr txBox="1"/>
          <p:nvPr/>
        </p:nvSpPr>
        <p:spPr>
          <a:xfrm>
            <a:off x="2603500" y="3854450"/>
            <a:ext cx="1740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프론트 엔드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음악 관련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채팅 관련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5" name="Google Shape;305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62300" y="2101850"/>
            <a:ext cx="6794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1"/>
          <p:cNvSpPr txBox="1"/>
          <p:nvPr/>
        </p:nvSpPr>
        <p:spPr>
          <a:xfrm>
            <a:off x="3232150" y="2120900"/>
            <a:ext cx="590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 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개발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4559300" y="3854450"/>
            <a:ext cx="1740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프론트 엔드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게시글 관련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# 프로필 페이지 관련</a:t>
            </a:r>
            <a:endParaRPr sz="12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8" name="Google Shape;308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11750" y="2108200"/>
            <a:ext cx="6794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1"/>
          <p:cNvSpPr txBox="1"/>
          <p:nvPr/>
        </p:nvSpPr>
        <p:spPr>
          <a:xfrm>
            <a:off x="5187950" y="2127250"/>
            <a:ext cx="590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 개발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5010150" y="3441700"/>
            <a:ext cx="88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배도현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2978150" y="3441700"/>
            <a:ext cx="990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권지원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1300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sp>
        <p:nvSpPr>
          <p:cNvPr id="317" name="Google Shape;317;p32"/>
          <p:cNvSpPr txBox="1"/>
          <p:nvPr/>
        </p:nvSpPr>
        <p:spPr>
          <a:xfrm>
            <a:off x="2025650" y="1028700"/>
            <a:ext cx="5092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6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개발 일정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8150" y="787400"/>
            <a:ext cx="654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2"/>
          <p:cNvSpPr txBox="1"/>
          <p:nvPr/>
        </p:nvSpPr>
        <p:spPr>
          <a:xfrm>
            <a:off x="4178300" y="825500"/>
            <a:ext cx="787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0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Part.01</a:t>
            </a:r>
            <a:endParaRPr sz="700">
              <a:solidFill>
                <a:srgbClr val="9FC5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0" name="Google Shape;32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0" y="1854200"/>
            <a:ext cx="411480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800" y="1708150"/>
            <a:ext cx="7524750" cy="29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5500" y="1720850"/>
            <a:ext cx="7499351" cy="4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5500" y="2070100"/>
            <a:ext cx="7499351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6450" y="2063750"/>
            <a:ext cx="7537451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609600" y="3327400"/>
            <a:ext cx="253365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5459999">
            <a:off x="2882900" y="1873250"/>
            <a:ext cx="1524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5459999">
            <a:off x="3956050" y="1873250"/>
            <a:ext cx="1524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5459999">
            <a:off x="5029200" y="1873250"/>
            <a:ext cx="1524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5459999">
            <a:off x="6102350" y="1873250"/>
            <a:ext cx="1524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5459999">
            <a:off x="7175500" y="1873250"/>
            <a:ext cx="1524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1695450" y="3340100"/>
            <a:ext cx="253365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2762250" y="3327400"/>
            <a:ext cx="253365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3841750" y="3327400"/>
            <a:ext cx="253365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4908550" y="3327400"/>
            <a:ext cx="253365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5988050" y="3327400"/>
            <a:ext cx="253365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06450" y="2489200"/>
            <a:ext cx="752475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06450" y="3752850"/>
            <a:ext cx="752475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06450" y="2908300"/>
            <a:ext cx="752475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2800" y="4171950"/>
            <a:ext cx="752475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06450" y="3333750"/>
            <a:ext cx="752475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5459999">
            <a:off x="1790700" y="1873250"/>
            <a:ext cx="1524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1700" y="2145282"/>
            <a:ext cx="2286000" cy="18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885975" y="2376525"/>
            <a:ext cx="2141201" cy="1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2"/>
          <p:cNvSpPr txBox="1"/>
          <p:nvPr/>
        </p:nvSpPr>
        <p:spPr>
          <a:xfrm>
            <a:off x="647700" y="1784350"/>
            <a:ext cx="1441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rgbClr val="F7F7F7"/>
                </a:solidFill>
                <a:latin typeface="Maven Pro"/>
                <a:ea typeface="Maven Pro"/>
                <a:cs typeface="Maven Pro"/>
                <a:sym typeface="Maven Pro"/>
              </a:rPr>
              <a:t>1주차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2012950" y="1784350"/>
            <a:ext cx="806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rgbClr val="F7F7F7"/>
                </a:solidFill>
                <a:latin typeface="Maven Pro"/>
                <a:ea typeface="Maven Pro"/>
                <a:cs typeface="Maven Pro"/>
                <a:sym typeface="Maven Pro"/>
              </a:rPr>
              <a:t>2주차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3048000" y="1784350"/>
            <a:ext cx="895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rgbClr val="F7F7F7"/>
                </a:solidFill>
                <a:latin typeface="Maven Pro"/>
                <a:ea typeface="Maven Pro"/>
                <a:cs typeface="Maven Pro"/>
                <a:sym typeface="Maven Pro"/>
              </a:rPr>
              <a:t>3주차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>
            <a:off x="3867150" y="1784350"/>
            <a:ext cx="1441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rgbClr val="F7F7F7"/>
                </a:solidFill>
                <a:latin typeface="Maven Pro"/>
                <a:ea typeface="Maven Pro"/>
                <a:cs typeface="Maven Pro"/>
                <a:sym typeface="Maven Pro"/>
              </a:rPr>
              <a:t>4주차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4953000" y="1784350"/>
            <a:ext cx="1441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rgbClr val="F7F7F7"/>
                </a:solidFill>
                <a:latin typeface="Maven Pro"/>
                <a:ea typeface="Maven Pro"/>
                <a:cs typeface="Maven Pro"/>
                <a:sym typeface="Maven Pro"/>
              </a:rPr>
              <a:t>5주차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6013450" y="1784350"/>
            <a:ext cx="1441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rgbClr val="F7F7F7"/>
                </a:solidFill>
                <a:latin typeface="Maven Pro"/>
                <a:ea typeface="Maven Pro"/>
                <a:cs typeface="Maven Pro"/>
                <a:sym typeface="Maven Pro"/>
              </a:rPr>
              <a:t>6주차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1721825" y="2145425"/>
            <a:ext cx="13680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Maven Pro"/>
                <a:ea typeface="Maven Pro"/>
                <a:cs typeface="Maven Pro"/>
                <a:sym typeface="Maven Pro"/>
              </a:rPr>
              <a:t>기획, 요구사항 설계 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2443925" y="2376500"/>
            <a:ext cx="1550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화면 설계 및 디자인 </a:t>
            </a:r>
            <a:r>
              <a:rPr lang="ko" sz="800">
                <a:latin typeface="Maven Pro"/>
                <a:ea typeface="Maven Pro"/>
                <a:cs typeface="Maven Pro"/>
                <a:sym typeface="Maven Pro"/>
              </a:rPr>
              <a:t>작성 (Figma)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7067550" y="1784350"/>
            <a:ext cx="1441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100" u="none" cap="none" strike="noStrike">
                <a:solidFill>
                  <a:srgbClr val="F7F7F7"/>
                </a:solidFill>
                <a:latin typeface="Maven Pro"/>
                <a:ea typeface="Maven Pro"/>
                <a:cs typeface="Maven Pro"/>
                <a:sym typeface="Maven Pro"/>
              </a:rPr>
              <a:t>7주차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3" name="Google Shape;353;p3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419350" y="2610888"/>
            <a:ext cx="1603375" cy="1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2"/>
          <p:cNvSpPr txBox="1"/>
          <p:nvPr/>
        </p:nvSpPr>
        <p:spPr>
          <a:xfrm>
            <a:off x="2966775" y="2610925"/>
            <a:ext cx="9990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Maven Pro"/>
                <a:ea typeface="Maven Pro"/>
                <a:cs typeface="Maven Pro"/>
                <a:sym typeface="Maven Pro"/>
              </a:rPr>
              <a:t>ERD 설계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2419350" y="2610888"/>
            <a:ext cx="468600" cy="188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b="1" lang="ko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</a:t>
            </a:r>
            <a:endParaRPr b="1"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6" name="Google Shape;356;p3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181725" y="4345400"/>
            <a:ext cx="2108050" cy="1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2"/>
          <p:cNvSpPr txBox="1"/>
          <p:nvPr/>
        </p:nvSpPr>
        <p:spPr>
          <a:xfrm>
            <a:off x="6949300" y="4392450"/>
            <a:ext cx="1196400" cy="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Maven Pro"/>
                <a:ea typeface="Maven Pro"/>
                <a:cs typeface="Maven Pro"/>
                <a:sym typeface="Maven Pro"/>
              </a:rPr>
              <a:t>통신 및 배포,  리팩토링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8" name="Google Shape;358;p3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415075" y="2855000"/>
            <a:ext cx="1550725" cy="1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2"/>
          <p:cNvSpPr txBox="1"/>
          <p:nvPr/>
        </p:nvSpPr>
        <p:spPr>
          <a:xfrm>
            <a:off x="3973800" y="2855100"/>
            <a:ext cx="712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Maven Pro"/>
                <a:ea typeface="Maven Pro"/>
                <a:cs typeface="Maven Pro"/>
                <a:sym typeface="Maven Pro"/>
              </a:rPr>
              <a:t>API 문서 작성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0" name="Google Shape;360;p32"/>
          <p:cNvSpPr txBox="1"/>
          <p:nvPr/>
        </p:nvSpPr>
        <p:spPr>
          <a:xfrm>
            <a:off x="1880125" y="2376556"/>
            <a:ext cx="468600" cy="190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</a:t>
            </a:r>
            <a:r>
              <a:rPr b="1" lang="ko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</a:t>
            </a:r>
            <a:endParaRPr b="1"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901700" y="2143175"/>
            <a:ext cx="712500" cy="188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 &amp; BE</a:t>
            </a:r>
            <a:endParaRPr sz="10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62" name="Google Shape;362;p32"/>
          <p:cNvSpPr txBox="1"/>
          <p:nvPr/>
        </p:nvSpPr>
        <p:spPr>
          <a:xfrm>
            <a:off x="6181725" y="4345400"/>
            <a:ext cx="712500" cy="188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 &amp; BE</a:t>
            </a:r>
            <a:endParaRPr sz="10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63" name="Google Shape;363;p32"/>
          <p:cNvSpPr txBox="1"/>
          <p:nvPr/>
        </p:nvSpPr>
        <p:spPr>
          <a:xfrm>
            <a:off x="3415075" y="2855000"/>
            <a:ext cx="468600" cy="190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BE</a:t>
            </a:r>
            <a:endParaRPr b="1"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64" name="Google Shape;364;p3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022725" y="3336250"/>
            <a:ext cx="1495799" cy="1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2"/>
          <p:cNvSpPr txBox="1"/>
          <p:nvPr/>
        </p:nvSpPr>
        <p:spPr>
          <a:xfrm>
            <a:off x="4572000" y="3336350"/>
            <a:ext cx="8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Maven Pro"/>
                <a:ea typeface="Maven Pro"/>
                <a:cs typeface="Maven Pro"/>
                <a:sym typeface="Maven Pro"/>
              </a:rPr>
              <a:t>Domain 계층 개발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6" name="Google Shape;366;p32"/>
          <p:cNvSpPr txBox="1"/>
          <p:nvPr/>
        </p:nvSpPr>
        <p:spPr>
          <a:xfrm>
            <a:off x="4022725" y="3336238"/>
            <a:ext cx="468600" cy="190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BE</a:t>
            </a:r>
            <a:endParaRPr b="1"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67" name="Google Shape;367;p3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102225" y="3840825"/>
            <a:ext cx="1495799" cy="1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5624825" y="3840925"/>
            <a:ext cx="973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Maven Pro"/>
                <a:ea typeface="Maven Pro"/>
                <a:cs typeface="Maven Pro"/>
                <a:sym typeface="Maven Pro"/>
              </a:rPr>
              <a:t>Controller</a:t>
            </a:r>
            <a:r>
              <a:rPr lang="ko" sz="800">
                <a:latin typeface="Maven Pro"/>
                <a:ea typeface="Maven Pro"/>
                <a:cs typeface="Maven Pro"/>
                <a:sym typeface="Maven Pro"/>
              </a:rPr>
              <a:t> 계층 개발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5102225" y="3840813"/>
            <a:ext cx="468600" cy="190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BE</a:t>
            </a:r>
            <a:endParaRPr b="1"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70" name="Google Shape;370;p3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734250" y="4093113"/>
            <a:ext cx="1495799" cy="1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2"/>
          <p:cNvSpPr txBox="1"/>
          <p:nvPr/>
        </p:nvSpPr>
        <p:spPr>
          <a:xfrm>
            <a:off x="6256975" y="4093225"/>
            <a:ext cx="973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Maven Pro"/>
                <a:ea typeface="Maven Pro"/>
                <a:cs typeface="Maven Pro"/>
                <a:sym typeface="Maven Pro"/>
              </a:rPr>
              <a:t>Service</a:t>
            </a:r>
            <a:r>
              <a:rPr lang="ko" sz="800">
                <a:latin typeface="Maven Pro"/>
                <a:ea typeface="Maven Pro"/>
                <a:cs typeface="Maven Pro"/>
                <a:sym typeface="Maven Pro"/>
              </a:rPr>
              <a:t> 계층 개발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2" name="Google Shape;372;p32"/>
          <p:cNvSpPr txBox="1"/>
          <p:nvPr/>
        </p:nvSpPr>
        <p:spPr>
          <a:xfrm>
            <a:off x="5734250" y="4093100"/>
            <a:ext cx="468600" cy="190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BE</a:t>
            </a:r>
            <a:endParaRPr b="1"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031539" y="3093175"/>
            <a:ext cx="3225985" cy="19030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2"/>
          <p:cNvSpPr txBox="1"/>
          <p:nvPr/>
        </p:nvSpPr>
        <p:spPr>
          <a:xfrm>
            <a:off x="4572000" y="3095675"/>
            <a:ext cx="2327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Maven Pro"/>
                <a:ea typeface="Maven Pro"/>
                <a:cs typeface="Maven Pro"/>
                <a:sym typeface="Maven Pro"/>
              </a:rPr>
              <a:t>Component 개발 및 코드 작성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4022725" y="3093213"/>
            <a:ext cx="474300" cy="190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</a:t>
            </a:r>
            <a:endParaRPr b="1"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120023" y="3570175"/>
            <a:ext cx="2764850" cy="1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 txBox="1"/>
          <p:nvPr/>
        </p:nvSpPr>
        <p:spPr>
          <a:xfrm>
            <a:off x="5621750" y="3572700"/>
            <a:ext cx="2253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Maven Pro"/>
                <a:ea typeface="Maven Pro"/>
                <a:cs typeface="Maven Pro"/>
                <a:sym typeface="Maven Pro"/>
              </a:rPr>
              <a:t>Gsap, Howler, React-quill 등 라이브러리 적용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5111200" y="3570225"/>
            <a:ext cx="474300" cy="190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</a:t>
            </a:r>
            <a:endParaRPr b="1"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1300"/>
            <a:ext cx="8604252" cy="4654551"/>
          </a:xfrm>
          <a:prstGeom prst="rect">
            <a:avLst/>
          </a:prstGeom>
          <a:noFill/>
          <a:ln>
            <a:noFill/>
          </a:ln>
          <a:effectLst>
            <a:outerShdw blurRad="323758" dir="7080000" dist="143241">
              <a:srgbClr val="393939">
                <a:alpha val="29800"/>
              </a:srgbClr>
            </a:outerShdw>
          </a:effectLst>
        </p:spPr>
      </p:pic>
      <p:pic>
        <p:nvPicPr>
          <p:cNvPr id="384" name="Google Shape;38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" y="3714750"/>
            <a:ext cx="8604252" cy="1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0" y="1066800"/>
            <a:ext cx="5454651" cy="321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44700" y="1257300"/>
            <a:ext cx="5048250" cy="28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08450" y="1733550"/>
            <a:ext cx="9334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35300" y="2819400"/>
            <a:ext cx="306704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3"/>
          <p:cNvSpPr txBox="1"/>
          <p:nvPr/>
        </p:nvSpPr>
        <p:spPr>
          <a:xfrm>
            <a:off x="4216400" y="1752600"/>
            <a:ext cx="71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5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Part.0</a:t>
            </a:r>
            <a:r>
              <a:rPr lang="ko" sz="15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2489200" y="1981200"/>
            <a:ext cx="41658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rgbClr val="393939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OVERVIEW</a:t>
            </a:r>
            <a:endParaRPr sz="70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2882900" y="2927350"/>
            <a:ext cx="337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Maven Pro"/>
                <a:ea typeface="Maven Pro"/>
                <a:cs typeface="Maven Pro"/>
                <a:sym typeface="Maven Pro"/>
              </a:rPr>
              <a:t>웹 전반적인 파이프 라인을 소개합니다.</a:t>
            </a:r>
            <a:endParaRPr sz="1300">
              <a:solidFill>
                <a:srgbClr val="9E9E9E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92" name="Google Shape;392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60700" y="3390900"/>
            <a:ext cx="9779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3"/>
          <p:cNvSpPr txBox="1"/>
          <p:nvPr/>
        </p:nvSpPr>
        <p:spPr>
          <a:xfrm>
            <a:off x="3181350" y="3416300"/>
            <a:ext cx="8256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뮤지넛🥜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94" name="Google Shape;394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83050" y="3390900"/>
            <a:ext cx="97790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3"/>
          <p:cNvSpPr txBox="1"/>
          <p:nvPr/>
        </p:nvSpPr>
        <p:spPr>
          <a:xfrm>
            <a:off x="4197350" y="3416300"/>
            <a:ext cx="8256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역할 분배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96" name="Google Shape;396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05400" y="3390900"/>
            <a:ext cx="977900" cy="2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1380000">
            <a:off x="6019800" y="3003550"/>
            <a:ext cx="2139950" cy="21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 txBox="1"/>
          <p:nvPr/>
        </p:nvSpPr>
        <p:spPr>
          <a:xfrm>
            <a:off x="5219700" y="3416300"/>
            <a:ext cx="8256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200" u="none" cap="none" strike="noStrike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lang="ko" sz="1200">
                <a:solidFill>
                  <a:srgbClr val="393939"/>
                </a:solidFill>
                <a:latin typeface="Maven Pro"/>
                <a:ea typeface="Maven Pro"/>
                <a:cs typeface="Maven Pro"/>
                <a:sym typeface="Maven Pro"/>
              </a:rPr>
              <a:t> 개발 일정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313</ep:Words>
  <ep:PresentationFormat/>
  <ep:Paragraphs>149</ep:Paragraphs>
  <ep:Slides>19</ep:Slides>
  <ep:Notes>19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ep:HeadingPairs>
  <ep:TitlesOfParts>
    <vt:vector size="21" baseType="lpstr">
      <vt:lpstr>Gameday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guddk</cp:lastModifiedBy>
  <dcterms:modified xsi:type="dcterms:W3CDTF">2024-08-08T10:32:34.048</dcterms:modified>
  <cp:revision>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