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5" r:id="rId2"/>
    <p:sldId id="3207" r:id="rId3"/>
    <p:sldId id="3219" r:id="rId4"/>
    <p:sldId id="3342" r:id="rId5"/>
    <p:sldId id="3371" r:id="rId6"/>
    <p:sldId id="3336" r:id="rId7"/>
    <p:sldId id="3356" r:id="rId8"/>
    <p:sldId id="3366" r:id="rId9"/>
    <p:sldId id="3367" r:id="rId10"/>
    <p:sldId id="3370" r:id="rId11"/>
    <p:sldId id="3360" r:id="rId12"/>
    <p:sldId id="3204" r:id="rId13"/>
    <p:sldId id="3323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146" d="100"/>
          <a:sy n="146" d="100"/>
        </p:scale>
        <p:origin x="104" y="624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6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5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2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0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tutorial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zh-cn/3/reference/index.html#reference-inde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091760" y="2485805"/>
            <a:ext cx="6370960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零基础动手学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684795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基础语法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启动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281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2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773191" y="2117568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689663" y="3145601"/>
            <a:ext cx="1609736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Jupyter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基础语法标准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变量与数据类型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C443E1-58A0-40EB-A8F6-98DF51EB1FE0}"/>
              </a:ext>
            </a:extLst>
          </p:cNvPr>
          <p:cNvGrpSpPr/>
          <p:nvPr/>
        </p:nvGrpSpPr>
        <p:grpSpPr>
          <a:xfrm>
            <a:off x="1995272" y="3616325"/>
            <a:ext cx="1257328" cy="708853"/>
            <a:chOff x="2215144" y="1952311"/>
            <a:chExt cx="1244730" cy="924318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F88F6AD-F07E-4792-94DC-ECCFB8F9201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10">
              <a:extLst>
                <a:ext uri="{FF2B5EF4-FFF2-40B4-BE49-F238E27FC236}">
                  <a16:creationId xmlns:a16="http://schemas.microsoft.com/office/drawing/2014/main" id="{0F7E1DB4-4DFA-442A-87B2-FADF867A22BE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2A719-BAA3-47C1-871F-8DE6B8B5E315}"/>
              </a:ext>
            </a:extLst>
          </p:cNvPr>
          <p:cNvGrpSpPr/>
          <p:nvPr/>
        </p:nvGrpSpPr>
        <p:grpSpPr>
          <a:xfrm>
            <a:off x="2950301" y="3655480"/>
            <a:ext cx="5423290" cy="646324"/>
            <a:chOff x="4315150" y="1647579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FE4A7A-D5E2-498C-8D82-AEA6906BE5B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常用表达式、运算符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2849B38C-3ADD-4774-9CAF-597BAD18BF8D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F60D4ED-CEA4-4F26-BE17-7655DE47459F}"/>
              </a:ext>
            </a:extLst>
          </p:cNvPr>
          <p:cNvGrpSpPr/>
          <p:nvPr/>
        </p:nvGrpSpPr>
        <p:grpSpPr>
          <a:xfrm>
            <a:off x="1995272" y="4635664"/>
            <a:ext cx="1257328" cy="708853"/>
            <a:chOff x="2215144" y="1952311"/>
            <a:chExt cx="1244730" cy="924318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113970DB-0B61-4216-85C2-A3F15241F225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>
              <a:extLst>
                <a:ext uri="{FF2B5EF4-FFF2-40B4-BE49-F238E27FC236}">
                  <a16:creationId xmlns:a16="http://schemas.microsoft.com/office/drawing/2014/main" id="{13FA3770-59CA-49B3-8194-20F22C5BFAF0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6F2D0C0-43EA-4723-B0BA-F7D9A9A770EC}"/>
              </a:ext>
            </a:extLst>
          </p:cNvPr>
          <p:cNvGrpSpPr/>
          <p:nvPr/>
        </p:nvGrpSpPr>
        <p:grpSpPr>
          <a:xfrm>
            <a:off x="2950301" y="4674819"/>
            <a:ext cx="5423290" cy="646324"/>
            <a:chOff x="4315150" y="1647579"/>
            <a:chExt cx="3857250" cy="54005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83C9FF8-9C2A-48DC-AA6B-697A99CA68E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控制逻辑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198ED29A-DF78-4241-ACDA-91DE58F6BC28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28B4553-504E-4BB0-9D71-3275F41DE646}"/>
              </a:ext>
            </a:extLst>
          </p:cNvPr>
          <p:cNvGrpSpPr/>
          <p:nvPr/>
        </p:nvGrpSpPr>
        <p:grpSpPr>
          <a:xfrm>
            <a:off x="1995272" y="5643776"/>
            <a:ext cx="1257328" cy="708853"/>
            <a:chOff x="2215144" y="1952311"/>
            <a:chExt cx="1244730" cy="924318"/>
          </a:xfrm>
        </p:grpSpPr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AFB1D08E-6EB0-45E4-A11D-72DF95573748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文本框 10">
              <a:extLst>
                <a:ext uri="{FF2B5EF4-FFF2-40B4-BE49-F238E27FC236}">
                  <a16:creationId xmlns:a16="http://schemas.microsoft.com/office/drawing/2014/main" id="{B33FBD1B-862E-4D9C-BDF5-918617B24F94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25DC0B4-B999-487C-B955-8A596C0BE867}"/>
              </a:ext>
            </a:extLst>
          </p:cNvPr>
          <p:cNvGrpSpPr/>
          <p:nvPr/>
        </p:nvGrpSpPr>
        <p:grpSpPr>
          <a:xfrm>
            <a:off x="2950301" y="5682931"/>
            <a:ext cx="5423290" cy="646324"/>
            <a:chOff x="4315150" y="1647579"/>
            <a:chExt cx="3857250" cy="54005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BF7A70F-6472-4A8A-AFA8-69C7D5B05391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函数与作用域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8A65F94E-37C0-42FA-8A30-4A296B63D797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Python</a:t>
            </a: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基础语法标准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基础语法标准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370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官方参考文档地址：</a:t>
            </a:r>
            <a:r>
              <a:rPr lang="en-US" altLang="zh-CN" sz="2000" dirty="0">
                <a:hlinkClick r:id="rId3"/>
              </a:rPr>
              <a:t>https://docs.python.org/zh-cn/3/index.html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9143C7-93D8-490D-8129-AEB8E77A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7" y="1654202"/>
            <a:ext cx="7056783" cy="55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基础语法标准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370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官方完整教程：</a:t>
            </a:r>
            <a:r>
              <a:rPr lang="en-US" altLang="zh-CN" sz="2000" dirty="0">
                <a:hlinkClick r:id="rId3"/>
              </a:rPr>
              <a:t>https://docs.python.org/zh-cn/3/tutorial/index.html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sp>
        <p:nvSpPr>
          <p:cNvPr id="13" name="Pentagon 33">
            <a:extLst>
              <a:ext uri="{FF2B5EF4-FFF2-40B4-BE49-F238E27FC236}">
                <a16:creationId xmlns:a16="http://schemas.microsoft.com/office/drawing/2014/main" id="{BFAFF8D5-92FC-4DF4-B5F6-3BBA42EA0EFE}"/>
              </a:ext>
            </a:extLst>
          </p:cNvPr>
          <p:cNvSpPr/>
          <p:nvPr/>
        </p:nvSpPr>
        <p:spPr>
          <a:xfrm>
            <a:off x="740743" y="191677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BE356610-A1D5-4875-AEBB-C1C3A5A39119}"/>
              </a:ext>
            </a:extLst>
          </p:cNvPr>
          <p:cNvSpPr/>
          <p:nvPr/>
        </p:nvSpPr>
        <p:spPr>
          <a:xfrm>
            <a:off x="1365433" y="1883099"/>
            <a:ext cx="10032494" cy="4370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语言参考：</a:t>
            </a:r>
            <a:r>
              <a:rPr lang="en-US" altLang="zh-CN" sz="2000" dirty="0">
                <a:hlinkClick r:id="rId4"/>
              </a:rPr>
              <a:t>https://docs.python.org/zh-cn/3/reference/index.html#reference-index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3688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333031" y="3749467"/>
            <a:ext cx="914501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变量与数据类型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变量与数据类型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数据类型：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同任何其他语言一样，也包含基本的数据类型，包括：整数、浮点数、字符串、布尔值、空值、常量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包管理工具：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2030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查看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工具：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E58320-C0E6-461A-8450-1855A817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5" y="1671943"/>
            <a:ext cx="11528020" cy="7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如果报错，尝试更新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setuptools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setuptools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–upgrade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卸载方式：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uninstall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19D753-E1E7-4036-AAD9-F9A48AA7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2324371"/>
            <a:ext cx="7552798" cy="46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自定义</PresentationFormat>
  <Paragraphs>53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2019-12-12T14:48:43Z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