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9"/>
  </p:notesMasterIdLst>
  <p:handoutMasterIdLst>
    <p:handoutMasterId r:id="rId50"/>
  </p:handoutMasterIdLst>
  <p:sldIdLst>
    <p:sldId id="3205" r:id="rId2"/>
    <p:sldId id="3207" r:id="rId3"/>
    <p:sldId id="3219" r:id="rId4"/>
    <p:sldId id="3342" r:id="rId5"/>
    <p:sldId id="3372" r:id="rId6"/>
    <p:sldId id="3373" r:id="rId7"/>
    <p:sldId id="3374" r:id="rId8"/>
    <p:sldId id="3375" r:id="rId9"/>
    <p:sldId id="3376" r:id="rId10"/>
    <p:sldId id="3377" r:id="rId11"/>
    <p:sldId id="3378" r:id="rId12"/>
    <p:sldId id="3379" r:id="rId13"/>
    <p:sldId id="3382" r:id="rId14"/>
    <p:sldId id="3383" r:id="rId15"/>
    <p:sldId id="3384" r:id="rId16"/>
    <p:sldId id="3380" r:id="rId17"/>
    <p:sldId id="3381" r:id="rId18"/>
    <p:sldId id="3385" r:id="rId19"/>
    <p:sldId id="3386" r:id="rId20"/>
    <p:sldId id="3387" r:id="rId21"/>
    <p:sldId id="3388" r:id="rId22"/>
    <p:sldId id="3390" r:id="rId23"/>
    <p:sldId id="3391" r:id="rId24"/>
    <p:sldId id="3392" r:id="rId25"/>
    <p:sldId id="3389" r:id="rId26"/>
    <p:sldId id="3393" r:id="rId27"/>
    <p:sldId id="3394" r:id="rId28"/>
    <p:sldId id="3395" r:id="rId29"/>
    <p:sldId id="3396" r:id="rId30"/>
    <p:sldId id="3397" r:id="rId31"/>
    <p:sldId id="3398" r:id="rId32"/>
    <p:sldId id="3399" r:id="rId33"/>
    <p:sldId id="3400" r:id="rId34"/>
    <p:sldId id="3401" r:id="rId35"/>
    <p:sldId id="3402" r:id="rId36"/>
    <p:sldId id="3403" r:id="rId37"/>
    <p:sldId id="3360" r:id="rId38"/>
    <p:sldId id="3404" r:id="rId39"/>
    <p:sldId id="3405" r:id="rId40"/>
    <p:sldId id="3406" r:id="rId41"/>
    <p:sldId id="3407" r:id="rId42"/>
    <p:sldId id="3408" r:id="rId43"/>
    <p:sldId id="3409" r:id="rId44"/>
    <p:sldId id="3410" r:id="rId45"/>
    <p:sldId id="3411" r:id="rId46"/>
    <p:sldId id="3412" r:id="rId47"/>
    <p:sldId id="3323" r:id="rId48"/>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p15:clr>
            <a:srgbClr val="A4A3A4"/>
          </p15:clr>
        </p15:guide>
        <p15:guide id="2" pos="5638" userDrawn="1">
          <p15:clr>
            <a:srgbClr val="A4A3A4"/>
          </p15:clr>
        </p15:guide>
        <p15:guide id="3" pos="603" userDrawn="1">
          <p15:clr>
            <a:srgbClr val="A4A3A4"/>
          </p15:clr>
        </p15:guide>
        <p15:guide id="4" orient="horz" pos="3866" userDrawn="1">
          <p15:clr>
            <a:srgbClr val="A4A3A4"/>
          </p15:clr>
        </p15:guide>
        <p15:guide id="5" pos="5955" userDrawn="1">
          <p15:clr>
            <a:srgbClr val="A4A3A4"/>
          </p15:clr>
        </p15:guide>
        <p15:guide id="6" pos="376">
          <p15:clr>
            <a:srgbClr val="A4A3A4"/>
          </p15:clr>
        </p15:guide>
        <p15:guide id="7" pos="137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3C36"/>
    <a:srgbClr val="0070C0"/>
    <a:srgbClr val="FFFFFF"/>
    <a:srgbClr val="08B689"/>
    <a:srgbClr val="79B50F"/>
    <a:srgbClr val="09B0DE"/>
    <a:srgbClr val="6669D2"/>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2986" autoAdjust="0"/>
  </p:normalViewPr>
  <p:slideViewPr>
    <p:cSldViewPr>
      <p:cViewPr varScale="1">
        <p:scale>
          <a:sx n="146" d="100"/>
          <a:sy n="146" d="100"/>
        </p:scale>
        <p:origin x="104" y="624"/>
      </p:cViewPr>
      <p:guideLst>
        <p:guide orient="horz" pos="328"/>
        <p:guide pos="5638"/>
        <p:guide pos="603"/>
        <p:guide orient="horz" pos="3866"/>
        <p:guide pos="5955"/>
        <p:guide pos="376"/>
        <p:guide pos="1374"/>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57" d="100"/>
          <a:sy n="57" d="100"/>
        </p:scale>
        <p:origin x="256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2019/12/22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2019/12/22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extLst>
      <p:ext uri="{BB962C8B-B14F-4D97-AF65-F5344CB8AC3E}">
        <p14:creationId xmlns:p14="http://schemas.microsoft.com/office/powerpoint/2010/main" val="4025191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10</a:t>
            </a:fld>
            <a:endParaRPr lang="zh-CN" altLang="en-US"/>
          </a:p>
        </p:txBody>
      </p:sp>
    </p:spTree>
    <p:extLst>
      <p:ext uri="{BB962C8B-B14F-4D97-AF65-F5344CB8AC3E}">
        <p14:creationId xmlns:p14="http://schemas.microsoft.com/office/powerpoint/2010/main" val="173573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11</a:t>
            </a:fld>
            <a:endParaRPr lang="zh-CN" altLang="en-US"/>
          </a:p>
        </p:txBody>
      </p:sp>
    </p:spTree>
    <p:extLst>
      <p:ext uri="{BB962C8B-B14F-4D97-AF65-F5344CB8AC3E}">
        <p14:creationId xmlns:p14="http://schemas.microsoft.com/office/powerpoint/2010/main" val="137455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12</a:t>
            </a:fld>
            <a:endParaRPr lang="zh-CN" altLang="en-US"/>
          </a:p>
        </p:txBody>
      </p:sp>
    </p:spTree>
    <p:extLst>
      <p:ext uri="{BB962C8B-B14F-4D97-AF65-F5344CB8AC3E}">
        <p14:creationId xmlns:p14="http://schemas.microsoft.com/office/powerpoint/2010/main" val="475007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4200504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14</a:t>
            </a:fld>
            <a:endParaRPr lang="zh-CN" altLang="en-US"/>
          </a:p>
        </p:txBody>
      </p:sp>
    </p:spTree>
    <p:extLst>
      <p:ext uri="{BB962C8B-B14F-4D97-AF65-F5344CB8AC3E}">
        <p14:creationId xmlns:p14="http://schemas.microsoft.com/office/powerpoint/2010/main" val="1181692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15</a:t>
            </a:fld>
            <a:endParaRPr lang="zh-CN" altLang="en-US"/>
          </a:p>
        </p:txBody>
      </p:sp>
    </p:spTree>
    <p:extLst>
      <p:ext uri="{BB962C8B-B14F-4D97-AF65-F5344CB8AC3E}">
        <p14:creationId xmlns:p14="http://schemas.microsoft.com/office/powerpoint/2010/main" val="244147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16</a:t>
            </a:fld>
            <a:endParaRPr lang="zh-CN" altLang="en-US"/>
          </a:p>
        </p:txBody>
      </p:sp>
    </p:spTree>
    <p:extLst>
      <p:ext uri="{BB962C8B-B14F-4D97-AF65-F5344CB8AC3E}">
        <p14:creationId xmlns:p14="http://schemas.microsoft.com/office/powerpoint/2010/main" val="2470081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17</a:t>
            </a:fld>
            <a:endParaRPr lang="zh-CN" altLang="en-US"/>
          </a:p>
        </p:txBody>
      </p:sp>
    </p:spTree>
    <p:extLst>
      <p:ext uri="{BB962C8B-B14F-4D97-AF65-F5344CB8AC3E}">
        <p14:creationId xmlns:p14="http://schemas.microsoft.com/office/powerpoint/2010/main" val="1698996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18</a:t>
            </a:fld>
            <a:endParaRPr lang="zh-CN" altLang="en-US"/>
          </a:p>
        </p:txBody>
      </p:sp>
    </p:spTree>
    <p:extLst>
      <p:ext uri="{BB962C8B-B14F-4D97-AF65-F5344CB8AC3E}">
        <p14:creationId xmlns:p14="http://schemas.microsoft.com/office/powerpoint/2010/main" val="2701460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99746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extLst>
      <p:ext uri="{BB962C8B-B14F-4D97-AF65-F5344CB8AC3E}">
        <p14:creationId xmlns:p14="http://schemas.microsoft.com/office/powerpoint/2010/main" val="2463772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20</a:t>
            </a:fld>
            <a:endParaRPr lang="zh-CN" altLang="en-US"/>
          </a:p>
        </p:txBody>
      </p:sp>
    </p:spTree>
    <p:extLst>
      <p:ext uri="{BB962C8B-B14F-4D97-AF65-F5344CB8AC3E}">
        <p14:creationId xmlns:p14="http://schemas.microsoft.com/office/powerpoint/2010/main" val="920664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21</a:t>
            </a:fld>
            <a:endParaRPr lang="zh-CN" altLang="en-US"/>
          </a:p>
        </p:txBody>
      </p:sp>
    </p:spTree>
    <p:extLst>
      <p:ext uri="{BB962C8B-B14F-4D97-AF65-F5344CB8AC3E}">
        <p14:creationId xmlns:p14="http://schemas.microsoft.com/office/powerpoint/2010/main" val="495709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22</a:t>
            </a:fld>
            <a:endParaRPr lang="zh-CN" altLang="en-US"/>
          </a:p>
        </p:txBody>
      </p:sp>
    </p:spTree>
    <p:extLst>
      <p:ext uri="{BB962C8B-B14F-4D97-AF65-F5344CB8AC3E}">
        <p14:creationId xmlns:p14="http://schemas.microsoft.com/office/powerpoint/2010/main" val="2678511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23</a:t>
            </a:fld>
            <a:endParaRPr lang="zh-CN" altLang="en-US"/>
          </a:p>
        </p:txBody>
      </p:sp>
    </p:spTree>
    <p:extLst>
      <p:ext uri="{BB962C8B-B14F-4D97-AF65-F5344CB8AC3E}">
        <p14:creationId xmlns:p14="http://schemas.microsoft.com/office/powerpoint/2010/main" val="1996486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24</a:t>
            </a:fld>
            <a:endParaRPr lang="zh-CN" altLang="en-US"/>
          </a:p>
        </p:txBody>
      </p:sp>
    </p:spTree>
    <p:extLst>
      <p:ext uri="{BB962C8B-B14F-4D97-AF65-F5344CB8AC3E}">
        <p14:creationId xmlns:p14="http://schemas.microsoft.com/office/powerpoint/2010/main" val="199236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25</a:t>
            </a:fld>
            <a:endParaRPr lang="zh-CN" altLang="en-US"/>
          </a:p>
        </p:txBody>
      </p:sp>
    </p:spTree>
    <p:extLst>
      <p:ext uri="{BB962C8B-B14F-4D97-AF65-F5344CB8AC3E}">
        <p14:creationId xmlns:p14="http://schemas.microsoft.com/office/powerpoint/2010/main" val="1814032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26</a:t>
            </a:fld>
            <a:endParaRPr lang="zh-CN" altLang="en-US"/>
          </a:p>
        </p:txBody>
      </p:sp>
    </p:spTree>
    <p:extLst>
      <p:ext uri="{BB962C8B-B14F-4D97-AF65-F5344CB8AC3E}">
        <p14:creationId xmlns:p14="http://schemas.microsoft.com/office/powerpoint/2010/main" val="5104933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27</a:t>
            </a:fld>
            <a:endParaRPr lang="zh-CN" altLang="en-US"/>
          </a:p>
        </p:txBody>
      </p:sp>
    </p:spTree>
    <p:extLst>
      <p:ext uri="{BB962C8B-B14F-4D97-AF65-F5344CB8AC3E}">
        <p14:creationId xmlns:p14="http://schemas.microsoft.com/office/powerpoint/2010/main" val="3602105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28</a:t>
            </a:fld>
            <a:endParaRPr lang="zh-CN" altLang="en-US"/>
          </a:p>
        </p:txBody>
      </p:sp>
    </p:spTree>
    <p:extLst>
      <p:ext uri="{BB962C8B-B14F-4D97-AF65-F5344CB8AC3E}">
        <p14:creationId xmlns:p14="http://schemas.microsoft.com/office/powerpoint/2010/main" val="1929456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29</a:t>
            </a:fld>
            <a:endParaRPr lang="zh-CN" altLang="en-US"/>
          </a:p>
        </p:txBody>
      </p:sp>
    </p:spTree>
    <p:extLst>
      <p:ext uri="{BB962C8B-B14F-4D97-AF65-F5344CB8AC3E}">
        <p14:creationId xmlns:p14="http://schemas.microsoft.com/office/powerpoint/2010/main" val="35504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a:t>
            </a:fld>
            <a:endParaRPr lang="zh-CN" altLang="en-US"/>
          </a:p>
        </p:txBody>
      </p:sp>
    </p:spTree>
    <p:extLst>
      <p:ext uri="{BB962C8B-B14F-4D97-AF65-F5344CB8AC3E}">
        <p14:creationId xmlns:p14="http://schemas.microsoft.com/office/powerpoint/2010/main" val="385429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30</a:t>
            </a:fld>
            <a:endParaRPr lang="zh-CN" altLang="en-US"/>
          </a:p>
        </p:txBody>
      </p:sp>
    </p:spTree>
    <p:extLst>
      <p:ext uri="{BB962C8B-B14F-4D97-AF65-F5344CB8AC3E}">
        <p14:creationId xmlns:p14="http://schemas.microsoft.com/office/powerpoint/2010/main" val="570465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31</a:t>
            </a:fld>
            <a:endParaRPr lang="zh-CN" altLang="en-US"/>
          </a:p>
        </p:txBody>
      </p:sp>
    </p:spTree>
    <p:extLst>
      <p:ext uri="{BB962C8B-B14F-4D97-AF65-F5344CB8AC3E}">
        <p14:creationId xmlns:p14="http://schemas.microsoft.com/office/powerpoint/2010/main" val="178500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32</a:t>
            </a:fld>
            <a:endParaRPr lang="zh-CN" altLang="en-US"/>
          </a:p>
        </p:txBody>
      </p:sp>
    </p:spTree>
    <p:extLst>
      <p:ext uri="{BB962C8B-B14F-4D97-AF65-F5344CB8AC3E}">
        <p14:creationId xmlns:p14="http://schemas.microsoft.com/office/powerpoint/2010/main" val="2677114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33</a:t>
            </a:fld>
            <a:endParaRPr lang="zh-CN" altLang="en-US"/>
          </a:p>
        </p:txBody>
      </p:sp>
    </p:spTree>
    <p:extLst>
      <p:ext uri="{BB962C8B-B14F-4D97-AF65-F5344CB8AC3E}">
        <p14:creationId xmlns:p14="http://schemas.microsoft.com/office/powerpoint/2010/main" val="876471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34</a:t>
            </a:fld>
            <a:endParaRPr lang="zh-CN" altLang="en-US"/>
          </a:p>
        </p:txBody>
      </p:sp>
    </p:spTree>
    <p:extLst>
      <p:ext uri="{BB962C8B-B14F-4D97-AF65-F5344CB8AC3E}">
        <p14:creationId xmlns:p14="http://schemas.microsoft.com/office/powerpoint/2010/main" val="2235854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35</a:t>
            </a:fld>
            <a:endParaRPr lang="zh-CN" altLang="en-US"/>
          </a:p>
        </p:txBody>
      </p:sp>
    </p:spTree>
    <p:extLst>
      <p:ext uri="{BB962C8B-B14F-4D97-AF65-F5344CB8AC3E}">
        <p14:creationId xmlns:p14="http://schemas.microsoft.com/office/powerpoint/2010/main" val="39737453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36</a:t>
            </a:fld>
            <a:endParaRPr lang="zh-CN" altLang="en-US"/>
          </a:p>
        </p:txBody>
      </p:sp>
    </p:spTree>
    <p:extLst>
      <p:ext uri="{BB962C8B-B14F-4D97-AF65-F5344CB8AC3E}">
        <p14:creationId xmlns:p14="http://schemas.microsoft.com/office/powerpoint/2010/main" val="8397412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37</a:t>
            </a:fld>
            <a:endParaRPr lang="zh-CN" altLang="en-US"/>
          </a:p>
        </p:txBody>
      </p:sp>
    </p:spTree>
    <p:extLst>
      <p:ext uri="{BB962C8B-B14F-4D97-AF65-F5344CB8AC3E}">
        <p14:creationId xmlns:p14="http://schemas.microsoft.com/office/powerpoint/2010/main" val="821666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38</a:t>
            </a:fld>
            <a:endParaRPr lang="zh-CN" altLang="en-US"/>
          </a:p>
        </p:txBody>
      </p:sp>
    </p:spTree>
    <p:extLst>
      <p:ext uri="{BB962C8B-B14F-4D97-AF65-F5344CB8AC3E}">
        <p14:creationId xmlns:p14="http://schemas.microsoft.com/office/powerpoint/2010/main" val="31311858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39</a:t>
            </a:fld>
            <a:endParaRPr lang="zh-CN" altLang="en-US"/>
          </a:p>
        </p:txBody>
      </p:sp>
    </p:spTree>
    <p:extLst>
      <p:ext uri="{BB962C8B-B14F-4D97-AF65-F5344CB8AC3E}">
        <p14:creationId xmlns:p14="http://schemas.microsoft.com/office/powerpoint/2010/main" val="88590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a:t>
            </a:fld>
            <a:endParaRPr lang="zh-CN" altLang="en-US"/>
          </a:p>
        </p:txBody>
      </p:sp>
    </p:spTree>
    <p:extLst>
      <p:ext uri="{BB962C8B-B14F-4D97-AF65-F5344CB8AC3E}">
        <p14:creationId xmlns:p14="http://schemas.microsoft.com/office/powerpoint/2010/main" val="1688251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40</a:t>
            </a:fld>
            <a:endParaRPr lang="zh-CN" altLang="en-US"/>
          </a:p>
        </p:txBody>
      </p:sp>
    </p:spTree>
    <p:extLst>
      <p:ext uri="{BB962C8B-B14F-4D97-AF65-F5344CB8AC3E}">
        <p14:creationId xmlns:p14="http://schemas.microsoft.com/office/powerpoint/2010/main" val="7211744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41</a:t>
            </a:fld>
            <a:endParaRPr lang="zh-CN" altLang="en-US"/>
          </a:p>
        </p:txBody>
      </p:sp>
    </p:spTree>
    <p:extLst>
      <p:ext uri="{BB962C8B-B14F-4D97-AF65-F5344CB8AC3E}">
        <p14:creationId xmlns:p14="http://schemas.microsoft.com/office/powerpoint/2010/main" val="10466788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42</a:t>
            </a:fld>
            <a:endParaRPr lang="zh-CN" altLang="en-US"/>
          </a:p>
        </p:txBody>
      </p:sp>
    </p:spTree>
    <p:extLst>
      <p:ext uri="{BB962C8B-B14F-4D97-AF65-F5344CB8AC3E}">
        <p14:creationId xmlns:p14="http://schemas.microsoft.com/office/powerpoint/2010/main" val="34906113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43</a:t>
            </a:fld>
            <a:endParaRPr lang="zh-CN" altLang="en-US"/>
          </a:p>
        </p:txBody>
      </p:sp>
    </p:spTree>
    <p:extLst>
      <p:ext uri="{BB962C8B-B14F-4D97-AF65-F5344CB8AC3E}">
        <p14:creationId xmlns:p14="http://schemas.microsoft.com/office/powerpoint/2010/main" val="42483361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44</a:t>
            </a:fld>
            <a:endParaRPr lang="zh-CN" altLang="en-US"/>
          </a:p>
        </p:txBody>
      </p:sp>
    </p:spTree>
    <p:extLst>
      <p:ext uri="{BB962C8B-B14F-4D97-AF65-F5344CB8AC3E}">
        <p14:creationId xmlns:p14="http://schemas.microsoft.com/office/powerpoint/2010/main" val="16276238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45</a:t>
            </a:fld>
            <a:endParaRPr lang="zh-CN" altLang="en-US"/>
          </a:p>
        </p:txBody>
      </p:sp>
    </p:spTree>
    <p:extLst>
      <p:ext uri="{BB962C8B-B14F-4D97-AF65-F5344CB8AC3E}">
        <p14:creationId xmlns:p14="http://schemas.microsoft.com/office/powerpoint/2010/main" val="3086330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46</a:t>
            </a:fld>
            <a:endParaRPr lang="zh-CN" altLang="en-US"/>
          </a:p>
        </p:txBody>
      </p:sp>
    </p:spTree>
    <p:extLst>
      <p:ext uri="{BB962C8B-B14F-4D97-AF65-F5344CB8AC3E}">
        <p14:creationId xmlns:p14="http://schemas.microsoft.com/office/powerpoint/2010/main" val="952608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5</a:t>
            </a:fld>
            <a:endParaRPr lang="zh-CN" altLang="en-US"/>
          </a:p>
        </p:txBody>
      </p:sp>
    </p:spTree>
    <p:extLst>
      <p:ext uri="{BB962C8B-B14F-4D97-AF65-F5344CB8AC3E}">
        <p14:creationId xmlns:p14="http://schemas.microsoft.com/office/powerpoint/2010/main" val="162762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6</a:t>
            </a:fld>
            <a:endParaRPr lang="zh-CN" altLang="en-US"/>
          </a:p>
        </p:txBody>
      </p:sp>
    </p:spTree>
    <p:extLst>
      <p:ext uri="{BB962C8B-B14F-4D97-AF65-F5344CB8AC3E}">
        <p14:creationId xmlns:p14="http://schemas.microsoft.com/office/powerpoint/2010/main" val="113054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7</a:t>
            </a:fld>
            <a:endParaRPr lang="zh-CN" altLang="en-US"/>
          </a:p>
        </p:txBody>
      </p:sp>
    </p:spTree>
    <p:extLst>
      <p:ext uri="{BB962C8B-B14F-4D97-AF65-F5344CB8AC3E}">
        <p14:creationId xmlns:p14="http://schemas.microsoft.com/office/powerpoint/2010/main" val="72076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8</a:t>
            </a:fld>
            <a:endParaRPr lang="zh-CN" altLang="en-US"/>
          </a:p>
        </p:txBody>
      </p:sp>
    </p:spTree>
    <p:extLst>
      <p:ext uri="{BB962C8B-B14F-4D97-AF65-F5344CB8AC3E}">
        <p14:creationId xmlns:p14="http://schemas.microsoft.com/office/powerpoint/2010/main" val="440117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299008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2019/12/22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6.xml"/><Relationship Id="rId4"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20.xml"/><Relationship Id="rId4"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27.xml"/><Relationship Id="rId4"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37.xml"/><Relationship Id="rId4"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1784344" y="2442631"/>
            <a:ext cx="8448451" cy="900238"/>
          </a:xfrm>
          <a:prstGeom prst="rect">
            <a:avLst/>
          </a:prstGeom>
          <a:noFill/>
        </p:spPr>
        <p:txBody>
          <a:bodyPr wrap="none" lIns="68572" tIns="34286" rIns="68572" bIns="34286">
            <a:spAutoFit/>
          </a:bodyPr>
          <a:lstStyle/>
          <a:p>
            <a:pPr algn="ctr">
              <a:buNone/>
            </a:pPr>
            <a:r>
              <a:rPr lang="en-US" altLang="zh-CN"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Python</a:t>
            </a:r>
            <a:r>
              <a:rPr lang="zh-CN" altLang="en-US" sz="54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新手的第一堂实战课</a:t>
            </a:r>
          </a:p>
        </p:txBody>
      </p:sp>
      <p:sp>
        <p:nvSpPr>
          <p:cNvPr id="70" name="矩形 69"/>
          <p:cNvSpPr/>
          <p:nvPr/>
        </p:nvSpPr>
        <p:spPr>
          <a:xfrm>
            <a:off x="4125119" y="4912469"/>
            <a:ext cx="2304256" cy="377018"/>
          </a:xfrm>
          <a:prstGeom prst="rect">
            <a:avLst/>
          </a:prstGeom>
        </p:spPr>
        <p:txBody>
          <a:bodyPr wrap="square" lIns="68572" tIns="34286" rIns="68572" bIns="34286">
            <a:spAutoFit/>
          </a:bodyPr>
          <a:lstStyle/>
          <a:p>
            <a:pPr algn="ctr"/>
            <a:r>
              <a:rPr lang="zh-CN" altLang="en-US"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授课老师：查永春</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2438016" y="4048373"/>
            <a:ext cx="6242198" cy="684795"/>
          </a:xfrm>
          <a:prstGeom prst="rect">
            <a:avLst/>
          </a:prstGeom>
        </p:spPr>
        <p:txBody>
          <a:bodyPr wrap="square" lIns="68572" tIns="34286" rIns="68572" bIns="34286">
            <a:spAutoFit/>
          </a:bodyPr>
          <a:lstStyle/>
          <a:p>
            <a:pPr algn="ctr"/>
            <a:r>
              <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Python</a:t>
            </a:r>
            <a:r>
              <a:rPr lang="zh-CN" altLang="en-US"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rPr>
              <a:t>语法进阶</a:t>
            </a:r>
            <a:endParaRPr lang="en-US" altLang="zh-CN" sz="4000" dirty="0">
              <a:solidFill>
                <a:schemeClr val="accent1">
                  <a:lumMod val="75000"/>
                </a:schemeClr>
              </a:solidFill>
              <a:latin typeface="黑体" panose="02010609060101010101" pitchFamily="49" charset="-122"/>
              <a:ea typeface="黑体" panose="02010609060101010101" pitchFamily="49" charset="-122"/>
              <a:cs typeface="Arial" panose="020B0604020202020204" pitchFamily="34" charset="0"/>
            </a:endParaRPr>
          </a:p>
        </p:txBody>
      </p:sp>
      <p:grpSp>
        <p:nvGrpSpPr>
          <p:cNvPr id="9" name="组合 8">
            <a:extLst>
              <a:ext uri="{FF2B5EF4-FFF2-40B4-BE49-F238E27FC236}">
                <a16:creationId xmlns:a16="http://schemas.microsoft.com/office/drawing/2014/main" id="{2F222261-4E86-0943-8883-4C95AE9A9E72}"/>
              </a:ext>
            </a:extLst>
          </p:cNvPr>
          <p:cNvGrpSpPr/>
          <p:nvPr/>
        </p:nvGrpSpPr>
        <p:grpSpPr>
          <a:xfrm rot="16200000">
            <a:off x="-642015" y="2594437"/>
            <a:ext cx="3528130" cy="2443343"/>
            <a:chOff x="4540310" y="-64474"/>
            <a:chExt cx="3182548" cy="2036641"/>
          </a:xfrm>
        </p:grpSpPr>
        <p:sp>
          <p:nvSpPr>
            <p:cNvPr id="10" name="等腰三角形 10">
              <a:extLst>
                <a:ext uri="{FF2B5EF4-FFF2-40B4-BE49-F238E27FC236}">
                  <a16:creationId xmlns:a16="http://schemas.microsoft.com/office/drawing/2014/main" id="{33A7C23F-57F6-BB4E-88FC-81AAE6DAE0D6}"/>
                </a:ext>
              </a:extLst>
            </p:cNvPr>
            <p:cNvSpPr/>
            <p:nvPr/>
          </p:nvSpPr>
          <p:spPr>
            <a:xfrm flipV="1">
              <a:off x="4540310" y="-8671"/>
              <a:ext cx="3175876" cy="1980838"/>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11" name="等腰三角形 7">
              <a:extLst>
                <a:ext uri="{FF2B5EF4-FFF2-40B4-BE49-F238E27FC236}">
                  <a16:creationId xmlns:a16="http://schemas.microsoft.com/office/drawing/2014/main" id="{23223162-D8A0-AD48-8C8F-4FC3094C3180}"/>
                </a:ext>
              </a:extLst>
            </p:cNvPr>
            <p:cNvSpPr/>
            <p:nvPr/>
          </p:nvSpPr>
          <p:spPr>
            <a:xfrm rot="5400000">
              <a:off x="5907233" y="156541"/>
              <a:ext cx="2036640" cy="159461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Lst>
              <a:ahLst/>
              <a:cxnLst>
                <a:cxn ang="0">
                  <a:pos x="connsiteX0-1" y="connsiteY0-2"/>
                </a:cxn>
                <a:cxn ang="0">
                  <a:pos x="connsiteX1-3" y="connsiteY1-4"/>
                </a:cxn>
                <a:cxn ang="0">
                  <a:pos x="connsiteX2-5" y="connsiteY2-6"/>
                </a:cxn>
                <a:cxn ang="0">
                  <a:pos x="connsiteX3-7" y="connsiteY3-8"/>
                </a:cxn>
              </a:cxnLst>
              <a:rect l="l" t="t" r="r" b="b"/>
              <a:pathLst>
                <a:path w="3109533" h="1138237">
                  <a:moveTo>
                    <a:pt x="0" y="661987"/>
                  </a:moveTo>
                  <a:lnTo>
                    <a:pt x="89747" y="0"/>
                  </a:lnTo>
                  <a:lnTo>
                    <a:pt x="3109533" y="1138237"/>
                  </a:lnTo>
                  <a:lnTo>
                    <a:pt x="0" y="661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grpSp>
        <p:nvGrpSpPr>
          <p:cNvPr id="12" name="组合 11">
            <a:extLst>
              <a:ext uri="{FF2B5EF4-FFF2-40B4-BE49-F238E27FC236}">
                <a16:creationId xmlns:a16="http://schemas.microsoft.com/office/drawing/2014/main" id="{9C1980D8-2607-6745-9DFC-1FEE09635A38}"/>
              </a:ext>
            </a:extLst>
          </p:cNvPr>
          <p:cNvGrpSpPr/>
          <p:nvPr/>
        </p:nvGrpSpPr>
        <p:grpSpPr>
          <a:xfrm rot="16200000">
            <a:off x="-994828" y="1022086"/>
            <a:ext cx="3542320" cy="1708211"/>
            <a:chOff x="5314256" y="-36573"/>
            <a:chExt cx="4223384" cy="2036640"/>
          </a:xfrm>
        </p:grpSpPr>
        <p:sp>
          <p:nvSpPr>
            <p:cNvPr id="13" name="等腰三角形 9">
              <a:extLst>
                <a:ext uri="{FF2B5EF4-FFF2-40B4-BE49-F238E27FC236}">
                  <a16:creationId xmlns:a16="http://schemas.microsoft.com/office/drawing/2014/main" id="{6621FBA1-36E4-4A4C-A316-B73E3E0B8A7C}"/>
                </a:ext>
              </a:extLst>
            </p:cNvPr>
            <p:cNvSpPr/>
            <p:nvPr/>
          </p:nvSpPr>
          <p:spPr>
            <a:xfrm flipV="1">
              <a:off x="5314256" y="17181"/>
              <a:ext cx="4190029" cy="1980838"/>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4" name="等腰三角形 7">
              <a:extLst>
                <a:ext uri="{FF2B5EF4-FFF2-40B4-BE49-F238E27FC236}">
                  <a16:creationId xmlns:a16="http://schemas.microsoft.com/office/drawing/2014/main" id="{7091281C-56D6-FD40-8584-0EDF44E39EF6}"/>
                </a:ext>
              </a:extLst>
            </p:cNvPr>
            <p:cNvSpPr/>
            <p:nvPr/>
          </p:nvSpPr>
          <p:spPr>
            <a:xfrm rot="5400000">
              <a:off x="7455135" y="-82438"/>
              <a:ext cx="2036640" cy="2128370"/>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947737 h 1423987"/>
                <a:gd name="connsiteX1-67" fmla="*/ 132344 w 3109533"/>
                <a:gd name="connsiteY1-68" fmla="*/ 0 h 1423987"/>
                <a:gd name="connsiteX2-69" fmla="*/ 3109533 w 3109533"/>
                <a:gd name="connsiteY2-70" fmla="*/ 1423987 h 1423987"/>
                <a:gd name="connsiteX3-71" fmla="*/ 0 w 3109533"/>
                <a:gd name="connsiteY3-72" fmla="*/ 947737 h 1423987"/>
                <a:gd name="connsiteX0-73" fmla="*/ 0 w 3109533"/>
                <a:gd name="connsiteY0-74" fmla="*/ 966787 h 1443037"/>
                <a:gd name="connsiteX1-75" fmla="*/ 132344 w 3109533"/>
                <a:gd name="connsiteY1-76" fmla="*/ 0 h 1443037"/>
                <a:gd name="connsiteX2-77" fmla="*/ 3109533 w 3109533"/>
                <a:gd name="connsiteY2-78" fmla="*/ 1443037 h 1443037"/>
                <a:gd name="connsiteX3-79" fmla="*/ 0 w 3109533"/>
                <a:gd name="connsiteY3-80" fmla="*/ 966787 h 1443037"/>
                <a:gd name="connsiteX0-81" fmla="*/ 0 w 3109533"/>
                <a:gd name="connsiteY0-82" fmla="*/ 1042987 h 1519237"/>
                <a:gd name="connsiteX1-83" fmla="*/ 47151 w 3109533"/>
                <a:gd name="connsiteY1-84" fmla="*/ 0 h 1519237"/>
                <a:gd name="connsiteX2-85" fmla="*/ 3109533 w 3109533"/>
                <a:gd name="connsiteY2-86" fmla="*/ 1519237 h 1519237"/>
                <a:gd name="connsiteX3-87" fmla="*/ 0 w 3109533"/>
                <a:gd name="connsiteY3-88" fmla="*/ 1042987 h 1519237"/>
              </a:gdLst>
              <a:ahLst/>
              <a:cxnLst>
                <a:cxn ang="0">
                  <a:pos x="connsiteX0-1" y="connsiteY0-2"/>
                </a:cxn>
                <a:cxn ang="0">
                  <a:pos x="connsiteX1-3" y="connsiteY1-4"/>
                </a:cxn>
                <a:cxn ang="0">
                  <a:pos x="connsiteX2-5" y="connsiteY2-6"/>
                </a:cxn>
                <a:cxn ang="0">
                  <a:pos x="connsiteX3-7" y="connsiteY3-8"/>
                </a:cxn>
              </a:cxnLst>
              <a:rect l="l" t="t" r="r" b="b"/>
              <a:pathLst>
                <a:path w="3109533" h="1519237">
                  <a:moveTo>
                    <a:pt x="0" y="1042987"/>
                  </a:moveTo>
                  <a:lnTo>
                    <a:pt x="47151" y="0"/>
                  </a:lnTo>
                  <a:lnTo>
                    <a:pt x="3109533" y="1519237"/>
                  </a:lnTo>
                  <a:lnTo>
                    <a:pt x="0" y="1042987"/>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grpSp>
      <p:sp>
        <p:nvSpPr>
          <p:cNvPr id="16" name="等腰三角形 14">
            <a:extLst>
              <a:ext uri="{FF2B5EF4-FFF2-40B4-BE49-F238E27FC236}">
                <a16:creationId xmlns:a16="http://schemas.microsoft.com/office/drawing/2014/main" id="{C06DB7B6-A1E1-D442-8B05-2B9134D23689}"/>
              </a:ext>
            </a:extLst>
          </p:cNvPr>
          <p:cNvSpPr/>
          <p:nvPr/>
        </p:nvSpPr>
        <p:spPr>
          <a:xfrm rot="16200000" flipV="1">
            <a:off x="-637423" y="4314030"/>
            <a:ext cx="3016850" cy="1826683"/>
          </a:xfrm>
          <a:prstGeom prst="triangle">
            <a:avLst/>
          </a:prstGeom>
          <a:solidFill>
            <a:schemeClr val="accent1">
              <a:lumMod val="40000"/>
              <a:lumOff val="60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等腰三角形 7">
            <a:extLst>
              <a:ext uri="{FF2B5EF4-FFF2-40B4-BE49-F238E27FC236}">
                <a16:creationId xmlns:a16="http://schemas.microsoft.com/office/drawing/2014/main" id="{97D2F4CA-2203-584F-B55B-0E6AA9D9E548}"/>
              </a:ext>
            </a:extLst>
          </p:cNvPr>
          <p:cNvSpPr/>
          <p:nvPr/>
        </p:nvSpPr>
        <p:spPr>
          <a:xfrm>
            <a:off x="-54563" y="3709258"/>
            <a:ext cx="1839448" cy="1547591"/>
          </a:xfrm>
          <a:custGeom>
            <a:avLst/>
            <a:gdLst>
              <a:gd name="connsiteX0" fmla="*/ 0 w 6858002"/>
              <a:gd name="connsiteY0" fmla="*/ 6958012 h 6958012"/>
              <a:gd name="connsiteX1" fmla="*/ 3429001 w 6858002"/>
              <a:gd name="connsiteY1" fmla="*/ 0 h 6958012"/>
              <a:gd name="connsiteX2" fmla="*/ 6858002 w 6858002"/>
              <a:gd name="connsiteY2" fmla="*/ 6958012 h 6958012"/>
              <a:gd name="connsiteX3" fmla="*/ 0 w 6858002"/>
              <a:gd name="connsiteY3" fmla="*/ 6958012 h 6958012"/>
              <a:gd name="connsiteX0-1" fmla="*/ 0 w 6858002"/>
              <a:gd name="connsiteY0-2" fmla="*/ 1685924 h 1685924"/>
              <a:gd name="connsiteX1-3" fmla="*/ 814388 w 6858002"/>
              <a:gd name="connsiteY1-4" fmla="*/ 0 h 1685924"/>
              <a:gd name="connsiteX2-5" fmla="*/ 6858002 w 6858002"/>
              <a:gd name="connsiteY2-6" fmla="*/ 1685924 h 1685924"/>
              <a:gd name="connsiteX3-7" fmla="*/ 0 w 6858002"/>
              <a:gd name="connsiteY3-8" fmla="*/ 1685924 h 1685924"/>
              <a:gd name="connsiteX0-9" fmla="*/ 0 w 6858002"/>
              <a:gd name="connsiteY0-10" fmla="*/ 1700212 h 1700212"/>
              <a:gd name="connsiteX1-11" fmla="*/ 885825 w 6858002"/>
              <a:gd name="connsiteY1-12" fmla="*/ 0 h 1700212"/>
              <a:gd name="connsiteX2-13" fmla="*/ 6858002 w 6858002"/>
              <a:gd name="connsiteY2-14" fmla="*/ 1700212 h 1700212"/>
              <a:gd name="connsiteX3-15" fmla="*/ 0 w 6858002"/>
              <a:gd name="connsiteY3-16" fmla="*/ 1700212 h 1700212"/>
              <a:gd name="connsiteX0-17" fmla="*/ 0 w 6858002"/>
              <a:gd name="connsiteY0-18" fmla="*/ 2071687 h 2071687"/>
              <a:gd name="connsiteX1-19" fmla="*/ 1057275 w 6858002"/>
              <a:gd name="connsiteY1-20" fmla="*/ 0 h 2071687"/>
              <a:gd name="connsiteX2-21" fmla="*/ 6858002 w 6858002"/>
              <a:gd name="connsiteY2-22" fmla="*/ 2071687 h 2071687"/>
              <a:gd name="connsiteX3-23" fmla="*/ 0 w 6858002"/>
              <a:gd name="connsiteY3-24" fmla="*/ 2071687 h 2071687"/>
              <a:gd name="connsiteX0-25" fmla="*/ 0 w 6858002"/>
              <a:gd name="connsiteY0-26" fmla="*/ 2890837 h 2890837"/>
              <a:gd name="connsiteX1-27" fmla="*/ 1495422 w 6858002"/>
              <a:gd name="connsiteY1-28" fmla="*/ 0 h 2890837"/>
              <a:gd name="connsiteX2-29" fmla="*/ 6858002 w 6858002"/>
              <a:gd name="connsiteY2-30" fmla="*/ 2890837 h 2890837"/>
              <a:gd name="connsiteX3-31" fmla="*/ 0 w 6858002"/>
              <a:gd name="connsiteY3-32" fmla="*/ 2890837 h 2890837"/>
              <a:gd name="connsiteX0-33" fmla="*/ 2295644 w 5362580"/>
              <a:gd name="connsiteY0-34" fmla="*/ 2852737 h 2890837"/>
              <a:gd name="connsiteX1-35" fmla="*/ 0 w 5362580"/>
              <a:gd name="connsiteY1-36" fmla="*/ 0 h 2890837"/>
              <a:gd name="connsiteX2-37" fmla="*/ 5362580 w 5362580"/>
              <a:gd name="connsiteY2-38" fmla="*/ 2890837 h 2890837"/>
              <a:gd name="connsiteX3-39" fmla="*/ 2295644 w 5362580"/>
              <a:gd name="connsiteY3-40" fmla="*/ 2852737 h 2890837"/>
              <a:gd name="connsiteX0-41" fmla="*/ 1 w 3066937"/>
              <a:gd name="connsiteY0-42" fmla="*/ 1423987 h 1462087"/>
              <a:gd name="connsiteX1-43" fmla="*/ 47150 w 3066937"/>
              <a:gd name="connsiteY1-44" fmla="*/ 0 h 1462087"/>
              <a:gd name="connsiteX2-45" fmla="*/ 3066937 w 3066937"/>
              <a:gd name="connsiteY2-46" fmla="*/ 1462087 h 1462087"/>
              <a:gd name="connsiteX3-47" fmla="*/ 1 w 3066937"/>
              <a:gd name="connsiteY3-48" fmla="*/ 1423987 h 1462087"/>
              <a:gd name="connsiteX0-49" fmla="*/ 1 w 3066937"/>
              <a:gd name="connsiteY0-50" fmla="*/ 1100137 h 1138237"/>
              <a:gd name="connsiteX1-51" fmla="*/ 47151 w 3066937"/>
              <a:gd name="connsiteY1-52" fmla="*/ 0 h 1138237"/>
              <a:gd name="connsiteX2-53" fmla="*/ 3066937 w 3066937"/>
              <a:gd name="connsiteY2-54" fmla="*/ 1138237 h 1138237"/>
              <a:gd name="connsiteX3-55" fmla="*/ 1 w 3066937"/>
              <a:gd name="connsiteY3-56" fmla="*/ 1100137 h 1138237"/>
              <a:gd name="connsiteX0-57" fmla="*/ 0 w 3109533"/>
              <a:gd name="connsiteY0-58" fmla="*/ 661987 h 1138237"/>
              <a:gd name="connsiteX1-59" fmla="*/ 89747 w 3109533"/>
              <a:gd name="connsiteY1-60" fmla="*/ 0 h 1138237"/>
              <a:gd name="connsiteX2-61" fmla="*/ 3109533 w 3109533"/>
              <a:gd name="connsiteY2-62" fmla="*/ 1138237 h 1138237"/>
              <a:gd name="connsiteX3-63" fmla="*/ 0 w 3109533"/>
              <a:gd name="connsiteY3-64" fmla="*/ 661987 h 1138237"/>
              <a:gd name="connsiteX0-65" fmla="*/ 0 w 3109533"/>
              <a:gd name="connsiteY0-66" fmla="*/ 343072 h 819322"/>
              <a:gd name="connsiteX1-67" fmla="*/ 1083753 w 3109533"/>
              <a:gd name="connsiteY1-68" fmla="*/ 0 h 819322"/>
              <a:gd name="connsiteX2-69" fmla="*/ 3109533 w 3109533"/>
              <a:gd name="connsiteY2-70" fmla="*/ 819322 h 819322"/>
              <a:gd name="connsiteX3-71" fmla="*/ 0 w 3109533"/>
              <a:gd name="connsiteY3-72" fmla="*/ 343072 h 819322"/>
              <a:gd name="connsiteX0-73" fmla="*/ 104211 w 2025780"/>
              <a:gd name="connsiteY0-74" fmla="*/ 502530 h 819322"/>
              <a:gd name="connsiteX1-75" fmla="*/ 0 w 2025780"/>
              <a:gd name="connsiteY1-76" fmla="*/ 0 h 819322"/>
              <a:gd name="connsiteX2-77" fmla="*/ 2025780 w 2025780"/>
              <a:gd name="connsiteY2-78" fmla="*/ 819322 h 819322"/>
              <a:gd name="connsiteX3-79" fmla="*/ 104211 w 2025780"/>
              <a:gd name="connsiteY3-80" fmla="*/ 502530 h 819322"/>
              <a:gd name="connsiteX0-81" fmla="*/ 31479 w 1953048"/>
              <a:gd name="connsiteY0-82" fmla="*/ 490264 h 807056"/>
              <a:gd name="connsiteX1-83" fmla="*/ 0 w 1953048"/>
              <a:gd name="connsiteY1-84" fmla="*/ 0 h 807056"/>
              <a:gd name="connsiteX2-85" fmla="*/ 1953048 w 1953048"/>
              <a:gd name="connsiteY2-86" fmla="*/ 807056 h 807056"/>
              <a:gd name="connsiteX3-87" fmla="*/ 31479 w 1953048"/>
              <a:gd name="connsiteY3-88" fmla="*/ 490264 h 807056"/>
            </a:gdLst>
            <a:ahLst/>
            <a:cxnLst>
              <a:cxn ang="0">
                <a:pos x="connsiteX0-1" y="connsiteY0-2"/>
              </a:cxn>
              <a:cxn ang="0">
                <a:pos x="connsiteX1-3" y="connsiteY1-4"/>
              </a:cxn>
              <a:cxn ang="0">
                <a:pos x="connsiteX2-5" y="connsiteY2-6"/>
              </a:cxn>
              <a:cxn ang="0">
                <a:pos x="connsiteX3-7" y="connsiteY3-8"/>
              </a:cxn>
            </a:cxnLst>
            <a:rect l="l" t="t" r="r" b="b"/>
            <a:pathLst>
              <a:path w="1953048" h="807056">
                <a:moveTo>
                  <a:pt x="31479" y="490264"/>
                </a:moveTo>
                <a:lnTo>
                  <a:pt x="0" y="0"/>
                </a:lnTo>
                <a:lnTo>
                  <a:pt x="1953048" y="807056"/>
                </a:lnTo>
                <a:lnTo>
                  <a:pt x="31479" y="490264"/>
                </a:lnTo>
                <a:close/>
              </a:path>
            </a:pathLst>
          </a:custGeom>
          <a:solidFill>
            <a:schemeClr val="bg1">
              <a:lumMod val="8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12272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字典与集合、列表与元组</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2264314"/>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tuple </a:t>
            </a:r>
            <a:r>
              <a:rPr lang="zh-CN" altLang="en-US" sz="2000" dirty="0">
                <a:solidFill>
                  <a:schemeClr val="accent1">
                    <a:lumMod val="75000"/>
                  </a:schemeClr>
                </a:solidFill>
                <a:latin typeface="黑体" panose="02010609060101010101" pitchFamily="49" charset="-122"/>
                <a:cs typeface="+mn-ea"/>
              </a:rPr>
              <a:t>：有序的列表，但元素初始化之后便不可改变，称之为：元组。</a:t>
            </a:r>
            <a:r>
              <a:rPr lang="en-US" altLang="zh-CN" sz="2000" dirty="0">
                <a:solidFill>
                  <a:schemeClr val="accent1">
                    <a:lumMod val="75000"/>
                  </a:schemeClr>
                </a:solidFill>
                <a:latin typeface="黑体" panose="02010609060101010101" pitchFamily="49" charset="-122"/>
                <a:cs typeface="+mn-ea"/>
              </a:rPr>
              <a:t>tuple </a:t>
            </a:r>
            <a:r>
              <a:rPr lang="zh-CN" altLang="en-US" sz="2000" dirty="0">
                <a:solidFill>
                  <a:schemeClr val="accent1">
                    <a:lumMod val="75000"/>
                  </a:schemeClr>
                </a:solidFill>
                <a:latin typeface="黑体" panose="02010609060101010101" pitchFamily="49" charset="-122"/>
                <a:cs typeface="+mn-ea"/>
              </a:rPr>
              <a:t>的操作基本类似列表，其使用</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符号来表征，但是其一旦初始化之后便不能改变元素，因而没有</a:t>
            </a:r>
            <a:r>
              <a:rPr lang="en-US" altLang="zh-CN" sz="2000" dirty="0" err="1">
                <a:solidFill>
                  <a:schemeClr val="accent1">
                    <a:lumMod val="75000"/>
                  </a:schemeClr>
                </a:solidFill>
                <a:latin typeface="黑体" panose="02010609060101010101" pitchFamily="49" charset="-122"/>
                <a:cs typeface="+mn-ea"/>
              </a:rPr>
              <a:t>append,pop</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等方法。</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students=('</a:t>
            </a:r>
            <a:r>
              <a:rPr lang="en-US" altLang="zh-CN" sz="2000" dirty="0" err="1">
                <a:solidFill>
                  <a:schemeClr val="accent1">
                    <a:lumMod val="75000"/>
                  </a:schemeClr>
                </a:solidFill>
                <a:latin typeface="黑体" panose="02010609060101010101" pitchFamily="49" charset="-122"/>
                <a:cs typeface="+mn-ea"/>
              </a:rPr>
              <a:t>Tim','Bob','Ada</a:t>
            </a:r>
            <a:r>
              <a:rPr lang="en-US" altLang="zh-CN" sz="2000" dirty="0">
                <a:solidFill>
                  <a:schemeClr val="accent1">
                    <a:lumMod val="75000"/>
                  </a:schemeClr>
                </a:solidFill>
                <a:latin typeface="黑体" panose="02010609060101010101" pitchFamily="49" charset="-122"/>
                <a:cs typeface="+mn-ea"/>
              </a:rPr>
              <a:t>’)</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students[0]</a:t>
            </a:r>
          </a:p>
          <a:p>
            <a:pPr lvl="1" indent="0" defTabSz="963930">
              <a:lnSpc>
                <a:spcPct val="120000"/>
              </a:lnSpc>
            </a:pPr>
            <a:r>
              <a:rPr lang="en-US" altLang="zh-CN" sz="2000" dirty="0">
                <a:solidFill>
                  <a:schemeClr val="accent1">
                    <a:lumMod val="75000"/>
                  </a:schemeClr>
                </a:solidFill>
                <a:latin typeface="黑体" panose="02010609060101010101" pitchFamily="49" charset="-122"/>
                <a:cs typeface="+mn-ea"/>
              </a:rPr>
              <a:t>	&gt;&gt;&gt; students[-1]</a:t>
            </a:r>
          </a:p>
        </p:txBody>
      </p:sp>
      <p:sp>
        <p:nvSpPr>
          <p:cNvPr id="13" name="Pentagon 33">
            <a:extLst>
              <a:ext uri="{FF2B5EF4-FFF2-40B4-BE49-F238E27FC236}">
                <a16:creationId xmlns:a16="http://schemas.microsoft.com/office/drawing/2014/main" id="{E788F3CA-70F0-40C1-BF3C-AD7F97EFA5D9}"/>
              </a:ext>
            </a:extLst>
          </p:cNvPr>
          <p:cNvSpPr/>
          <p:nvPr/>
        </p:nvSpPr>
        <p:spPr>
          <a:xfrm>
            <a:off x="692117" y="4770059"/>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6FE49667-6B72-43F0-A51E-7974ECF10572}"/>
              </a:ext>
            </a:extLst>
          </p:cNvPr>
          <p:cNvSpPr/>
          <p:nvPr/>
        </p:nvSpPr>
        <p:spPr>
          <a:xfrm>
            <a:off x="1316807" y="4736387"/>
            <a:ext cx="10032494" cy="417654"/>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需要特别注意的是：当元组只有一个元素的时候，需要这样来申明：</a:t>
            </a:r>
            <a:r>
              <a:rPr lang="en-US" altLang="zh-CN" sz="2000" dirty="0">
                <a:solidFill>
                  <a:schemeClr val="accent1">
                    <a:lumMod val="75000"/>
                  </a:schemeClr>
                </a:solidFill>
                <a:latin typeface="黑体" panose="02010609060101010101" pitchFamily="49" charset="-122"/>
                <a:cs typeface="+mn-ea"/>
              </a:rPr>
              <a:t>t=("Michael",)</a:t>
            </a:r>
          </a:p>
        </p:txBody>
      </p:sp>
    </p:spTree>
    <p:extLst>
      <p:ext uri="{BB962C8B-B14F-4D97-AF65-F5344CB8AC3E}">
        <p14:creationId xmlns:p14="http://schemas.microsoft.com/office/powerpoint/2010/main" val="405101555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字典与集合、列表与元组</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2633645"/>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dict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内置一种字典</a:t>
            </a:r>
            <a:r>
              <a:rPr lang="en-US" altLang="zh-CN" sz="2000" dirty="0">
                <a:solidFill>
                  <a:schemeClr val="accent1">
                    <a:lumMod val="75000"/>
                  </a:schemeClr>
                </a:solidFill>
                <a:latin typeface="黑体" panose="02010609060101010101" pitchFamily="49" charset="-122"/>
                <a:cs typeface="+mn-ea"/>
              </a:rPr>
              <a:t>(dictionary)</a:t>
            </a:r>
            <a:r>
              <a:rPr lang="zh-CN" altLang="en-US" sz="2000" dirty="0">
                <a:solidFill>
                  <a:schemeClr val="accent1">
                    <a:lumMod val="75000"/>
                  </a:schemeClr>
                </a:solidFill>
                <a:latin typeface="黑体" panose="02010609060101010101" pitchFamily="49" charset="-122"/>
                <a:cs typeface="+mn-ea"/>
              </a:rPr>
              <a:t>，在其他语言中也成为</a:t>
            </a:r>
            <a:r>
              <a:rPr lang="en-US" altLang="zh-CN" sz="2000" dirty="0">
                <a:solidFill>
                  <a:schemeClr val="accent1">
                    <a:lumMod val="75000"/>
                  </a:schemeClr>
                </a:solidFill>
                <a:latin typeface="黑体" panose="02010609060101010101" pitchFamily="49" charset="-122"/>
                <a:cs typeface="+mn-ea"/>
              </a:rPr>
              <a:t>map</a:t>
            </a:r>
            <a:r>
              <a:rPr lang="zh-CN" altLang="en-US" sz="2000" dirty="0">
                <a:solidFill>
                  <a:schemeClr val="accent1">
                    <a:lumMod val="75000"/>
                  </a:schemeClr>
                </a:solidFill>
                <a:latin typeface="黑体" panose="02010609060101010101" pitchFamily="49" charset="-122"/>
                <a:cs typeface="+mn-ea"/>
              </a:rPr>
              <a:t>， 其通过键值对</a:t>
            </a:r>
            <a:r>
              <a:rPr lang="en-US" altLang="zh-CN" sz="2000" dirty="0">
                <a:solidFill>
                  <a:schemeClr val="accent1">
                    <a:lumMod val="75000"/>
                  </a:schemeClr>
                </a:solidFill>
                <a:latin typeface="黑体" panose="02010609060101010101" pitchFamily="49" charset="-122"/>
                <a:cs typeface="+mn-ea"/>
              </a:rPr>
              <a:t>(key-value) </a:t>
            </a:r>
            <a:r>
              <a:rPr lang="zh-CN" altLang="en-US" sz="2000" dirty="0">
                <a:solidFill>
                  <a:schemeClr val="accent1">
                    <a:lumMod val="75000"/>
                  </a:schemeClr>
                </a:solidFill>
                <a:latin typeface="黑体" panose="02010609060101010101" pitchFamily="49" charset="-122"/>
                <a:cs typeface="+mn-ea"/>
              </a:rPr>
              <a:t>来存储内容，加快查询速度：</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names=['</a:t>
            </a:r>
            <a:r>
              <a:rPr lang="en-US" altLang="zh-CN" sz="2000" dirty="0" err="1">
                <a:solidFill>
                  <a:schemeClr val="accent1">
                    <a:lumMod val="75000"/>
                  </a:schemeClr>
                </a:solidFill>
                <a:latin typeface="黑体" panose="02010609060101010101" pitchFamily="49" charset="-122"/>
                <a:cs typeface="+mn-ea"/>
              </a:rPr>
              <a:t>Michael','Tom','Tiny</a:t>
            </a:r>
            <a:r>
              <a:rPr lang="en-US" altLang="zh-CN" sz="2000" dirty="0">
                <a:solidFill>
                  <a:schemeClr val="accent1">
                    <a:lumMod val="75000"/>
                  </a:schemeClr>
                </a:solidFill>
                <a:latin typeface="黑体" panose="02010609060101010101" pitchFamily="49" charset="-122"/>
                <a:cs typeface="+mn-ea"/>
              </a:rPr>
              <a:t>’]</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scores=[99,98,97]</a:t>
            </a:r>
            <a:endParaRPr lang="zh-CN" altLang="en-US"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可以看出如果需要同时获得一个同学的姓名和成绩的话就需要查询两个</a:t>
            </a:r>
            <a:r>
              <a:rPr lang="en-US" altLang="zh-CN" sz="2000" dirty="0">
                <a:solidFill>
                  <a:schemeClr val="accent1">
                    <a:lumMod val="75000"/>
                  </a:schemeClr>
                </a:solidFill>
                <a:latin typeface="黑体" panose="02010609060101010101" pitchFamily="49" charset="-122"/>
                <a:cs typeface="+mn-ea"/>
              </a:rPr>
              <a:t>list </a:t>
            </a:r>
            <a:r>
              <a:rPr lang="zh-CN" altLang="en-US" sz="2000" dirty="0">
                <a:solidFill>
                  <a:schemeClr val="accent1">
                    <a:lumMod val="75000"/>
                  </a:schemeClr>
                </a:solidFill>
                <a:latin typeface="黑体" panose="02010609060101010101" pitchFamily="49" charset="-122"/>
                <a:cs typeface="+mn-ea"/>
              </a:rPr>
              <a:t>，且其还没有强对应关系，把上述内容改为</a:t>
            </a:r>
            <a:r>
              <a:rPr lang="en-US" altLang="zh-CN" sz="2000" dirty="0" err="1">
                <a:solidFill>
                  <a:schemeClr val="accent1">
                    <a:lumMod val="75000"/>
                  </a:schemeClr>
                </a:solidFill>
                <a:latin typeface="黑体" panose="02010609060101010101" pitchFamily="49" charset="-122"/>
                <a:cs typeface="+mn-ea"/>
              </a:rPr>
              <a:t>dict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表示为：</a:t>
            </a:r>
            <a:r>
              <a:rPr lang="en-US" altLang="zh-CN" sz="2000" dirty="0" err="1">
                <a:solidFill>
                  <a:schemeClr val="accent1">
                    <a:lumMod val="75000"/>
                  </a:schemeClr>
                </a:solidFill>
                <a:latin typeface="黑体" panose="02010609060101010101" pitchFamily="49" charset="-122"/>
                <a:cs typeface="+mn-ea"/>
              </a:rPr>
              <a:t>stu</a:t>
            </a:r>
            <a:r>
              <a:rPr lang="en-US" altLang="zh-CN" sz="2000" dirty="0">
                <a:solidFill>
                  <a:schemeClr val="accent1">
                    <a:lumMod val="75000"/>
                  </a:schemeClr>
                </a:solidFill>
                <a:latin typeface="黑体" panose="02010609060101010101" pitchFamily="49" charset="-122"/>
                <a:cs typeface="+mn-ea"/>
              </a:rPr>
              <a:t>={'Michael':99,'Tom':98,'Tiny':97}</a:t>
            </a:r>
            <a:endParaRPr lang="zh-CN" altLang="en-US" sz="2000" dirty="0">
              <a:solidFill>
                <a:schemeClr val="accent1">
                  <a:lumMod val="75000"/>
                </a:schemeClr>
              </a:solidFill>
              <a:latin typeface="黑体" panose="02010609060101010101" pitchFamily="49" charset="-122"/>
              <a:cs typeface="+mn-ea"/>
            </a:endParaRPr>
          </a:p>
        </p:txBody>
      </p:sp>
      <p:sp>
        <p:nvSpPr>
          <p:cNvPr id="13" name="Pentagon 33">
            <a:extLst>
              <a:ext uri="{FF2B5EF4-FFF2-40B4-BE49-F238E27FC236}">
                <a16:creationId xmlns:a16="http://schemas.microsoft.com/office/drawing/2014/main" id="{E788F3CA-70F0-40C1-BF3C-AD7F97EFA5D9}"/>
              </a:ext>
            </a:extLst>
          </p:cNvPr>
          <p:cNvSpPr/>
          <p:nvPr/>
        </p:nvSpPr>
        <p:spPr>
          <a:xfrm>
            <a:off x="692117" y="4154053"/>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6FE49667-6B72-43F0-A51E-7974ECF10572}"/>
              </a:ext>
            </a:extLst>
          </p:cNvPr>
          <p:cNvSpPr/>
          <p:nvPr/>
        </p:nvSpPr>
        <p:spPr>
          <a:xfrm>
            <a:off x="1316807" y="4120381"/>
            <a:ext cx="10032494" cy="189498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访问可直接通过键值访问：</a:t>
            </a:r>
            <a:r>
              <a:rPr lang="en-US" altLang="zh-CN" sz="2000" dirty="0">
                <a:solidFill>
                  <a:schemeClr val="accent1">
                    <a:lumMod val="75000"/>
                  </a:schemeClr>
                </a:solidFill>
                <a:latin typeface="黑体" panose="02010609060101010101" pitchFamily="49" charset="-122"/>
                <a:cs typeface="+mn-ea"/>
              </a:rPr>
              <a:t>&gt;&gt;&gt;</a:t>
            </a:r>
            <a:r>
              <a:rPr lang="en-US" altLang="zh-CN" sz="2000" dirty="0" err="1">
                <a:solidFill>
                  <a:schemeClr val="accent1">
                    <a:lumMod val="75000"/>
                  </a:schemeClr>
                </a:solidFill>
                <a:latin typeface="黑体" panose="02010609060101010101" pitchFamily="49" charset="-122"/>
                <a:cs typeface="+mn-ea"/>
              </a:rPr>
              <a:t>stu</a:t>
            </a:r>
            <a:r>
              <a:rPr lang="en-US" altLang="zh-CN" sz="2000" dirty="0">
                <a:solidFill>
                  <a:schemeClr val="accent1">
                    <a:lumMod val="75000"/>
                  </a:schemeClr>
                </a:solidFill>
                <a:latin typeface="黑体" panose="02010609060101010101" pitchFamily="49" charset="-122"/>
                <a:cs typeface="+mn-ea"/>
              </a:rPr>
              <a:t>['Michael’]</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可以通过</a:t>
            </a:r>
            <a:r>
              <a:rPr lang="en-US" altLang="zh-CN" sz="2000" dirty="0">
                <a:solidFill>
                  <a:schemeClr val="accent1">
                    <a:lumMod val="75000"/>
                  </a:schemeClr>
                </a:solidFill>
                <a:latin typeface="黑体" panose="02010609060101010101" pitchFamily="49" charset="-122"/>
                <a:cs typeface="+mn-ea"/>
              </a:rPr>
              <a:t>pop </a:t>
            </a:r>
            <a:r>
              <a:rPr lang="zh-CN" altLang="en-US" sz="2000" dirty="0">
                <a:solidFill>
                  <a:schemeClr val="accent1">
                    <a:lumMod val="75000"/>
                  </a:schemeClr>
                </a:solidFill>
                <a:latin typeface="黑体" panose="02010609060101010101" pitchFamily="49" charset="-122"/>
                <a:cs typeface="+mn-ea"/>
              </a:rPr>
              <a:t>方法删除内容：</a:t>
            </a:r>
            <a:r>
              <a:rPr lang="en-US" altLang="zh-CN" sz="2000" dirty="0" err="1">
                <a:solidFill>
                  <a:schemeClr val="accent1">
                    <a:lumMod val="75000"/>
                  </a:schemeClr>
                </a:solidFill>
                <a:latin typeface="黑体" panose="02010609060101010101" pitchFamily="49" charset="-122"/>
                <a:cs typeface="+mn-ea"/>
              </a:rPr>
              <a:t>stu.pop</a:t>
            </a:r>
            <a:r>
              <a:rPr lang="en-US" altLang="zh-CN" sz="2000" dirty="0">
                <a:solidFill>
                  <a:schemeClr val="accent1">
                    <a:lumMod val="75000"/>
                  </a:schemeClr>
                </a:solidFill>
                <a:latin typeface="黑体" panose="02010609060101010101" pitchFamily="49" charset="-122"/>
                <a:cs typeface="+mn-ea"/>
              </a:rPr>
              <a:t>('Michael’)</a:t>
            </a: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dict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不同于</a:t>
            </a:r>
            <a:r>
              <a:rPr lang="en-US" altLang="zh-CN" sz="2000" dirty="0">
                <a:solidFill>
                  <a:schemeClr val="accent1">
                    <a:lumMod val="75000"/>
                  </a:schemeClr>
                </a:solidFill>
                <a:latin typeface="黑体" panose="02010609060101010101" pitchFamily="49" charset="-122"/>
                <a:cs typeface="+mn-ea"/>
              </a:rPr>
              <a:t>list </a:t>
            </a:r>
            <a:r>
              <a:rPr lang="zh-CN" altLang="en-US" sz="2000" dirty="0">
                <a:solidFill>
                  <a:schemeClr val="accent1">
                    <a:lumMod val="75000"/>
                  </a:schemeClr>
                </a:solidFill>
                <a:latin typeface="黑体" panose="02010609060101010101" pitchFamily="49" charset="-122"/>
                <a:cs typeface="+mn-ea"/>
              </a:rPr>
              <a:t>的地方在于其存储元素是建立索引的，所以查找速度不会因为本身内容的增加而减慢，但是</a:t>
            </a:r>
            <a:r>
              <a:rPr lang="en-US" altLang="zh-CN" sz="2000" dirty="0">
                <a:solidFill>
                  <a:schemeClr val="accent1">
                    <a:lumMod val="75000"/>
                  </a:schemeClr>
                </a:solidFill>
                <a:latin typeface="黑体" panose="02010609060101010101" pitchFamily="49" charset="-122"/>
                <a:cs typeface="+mn-ea"/>
              </a:rPr>
              <a:t>list </a:t>
            </a:r>
            <a:r>
              <a:rPr lang="zh-CN" altLang="en-US" sz="2000" dirty="0">
                <a:solidFill>
                  <a:schemeClr val="accent1">
                    <a:lumMod val="75000"/>
                  </a:schemeClr>
                </a:solidFill>
                <a:latin typeface="黑体" panose="02010609060101010101" pitchFamily="49" charset="-122"/>
                <a:cs typeface="+mn-ea"/>
              </a:rPr>
              <a:t>就会，这也导致</a:t>
            </a:r>
            <a:r>
              <a:rPr lang="en-US" altLang="zh-CN" sz="2000" dirty="0" err="1">
                <a:solidFill>
                  <a:schemeClr val="accent1">
                    <a:lumMod val="75000"/>
                  </a:schemeClr>
                </a:solidFill>
                <a:latin typeface="黑体" panose="02010609060101010101" pitchFamily="49" charset="-122"/>
                <a:cs typeface="+mn-ea"/>
              </a:rPr>
              <a:t>dict</a:t>
            </a:r>
            <a:r>
              <a:rPr lang="zh-CN" altLang="en-US" sz="2000" dirty="0">
                <a:solidFill>
                  <a:schemeClr val="accent1">
                    <a:lumMod val="75000"/>
                  </a:schemeClr>
                </a:solidFill>
                <a:latin typeface="黑体" panose="02010609060101010101" pitchFamily="49" charset="-122"/>
                <a:cs typeface="+mn-ea"/>
              </a:rPr>
              <a:t>会占用更多的内存空间。在</a:t>
            </a:r>
            <a:r>
              <a:rPr lang="en-US" altLang="zh-CN" sz="2000" dirty="0" err="1">
                <a:solidFill>
                  <a:schemeClr val="accent1">
                    <a:lumMod val="75000"/>
                  </a:schemeClr>
                </a:solidFill>
                <a:latin typeface="黑体" panose="02010609060101010101" pitchFamily="49" charset="-122"/>
                <a:cs typeface="+mn-ea"/>
              </a:rPr>
              <a:t>dict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内部通过哈希算法来计算存储位置，因而</a:t>
            </a:r>
            <a:r>
              <a:rPr lang="en-US" altLang="zh-CN" sz="2000" dirty="0" err="1">
                <a:solidFill>
                  <a:schemeClr val="accent1">
                    <a:lumMod val="75000"/>
                  </a:schemeClr>
                </a:solidFill>
                <a:latin typeface="黑体" panose="02010609060101010101" pitchFamily="49" charset="-122"/>
                <a:cs typeface="+mn-ea"/>
              </a:rPr>
              <a:t>dict</a:t>
            </a:r>
            <a:r>
              <a:rPr lang="zh-CN" altLang="en-US" sz="2000" dirty="0">
                <a:solidFill>
                  <a:schemeClr val="accent1">
                    <a:lumMod val="75000"/>
                  </a:schemeClr>
                </a:solidFill>
                <a:latin typeface="黑体" panose="02010609060101010101" pitchFamily="49" charset="-122"/>
                <a:cs typeface="+mn-ea"/>
              </a:rPr>
              <a:t>的键值不能改变！</a:t>
            </a:r>
          </a:p>
        </p:txBody>
      </p:sp>
    </p:spTree>
    <p:extLst>
      <p:ext uri="{BB962C8B-B14F-4D97-AF65-F5344CB8AC3E}">
        <p14:creationId xmlns:p14="http://schemas.microsoft.com/office/powerpoint/2010/main" val="329956913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字典与集合、列表与元组</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3372309"/>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set </a:t>
            </a:r>
            <a:r>
              <a:rPr lang="zh-CN" altLang="en-US" sz="2000" dirty="0">
                <a:solidFill>
                  <a:schemeClr val="accent1">
                    <a:lumMod val="75000"/>
                  </a:schemeClr>
                </a:solidFill>
                <a:latin typeface="黑体" panose="02010609060101010101" pitchFamily="49" charset="-122"/>
                <a:cs typeface="+mn-ea"/>
              </a:rPr>
              <a:t>：类似</a:t>
            </a:r>
            <a:r>
              <a:rPr lang="en-US" altLang="zh-CN" sz="2000" dirty="0" err="1">
                <a:solidFill>
                  <a:schemeClr val="accent1">
                    <a:lumMod val="75000"/>
                  </a:schemeClr>
                </a:solidFill>
                <a:latin typeface="黑体" panose="02010609060101010101" pitchFamily="49" charset="-122"/>
                <a:cs typeface="+mn-ea"/>
              </a:rPr>
              <a:t>dict</a:t>
            </a:r>
            <a:r>
              <a:rPr lang="zh-CN" altLang="en-US" sz="2000" dirty="0">
                <a:solidFill>
                  <a:schemeClr val="accent1">
                    <a:lumMod val="75000"/>
                  </a:schemeClr>
                </a:solidFill>
                <a:latin typeface="黑体" panose="02010609060101010101" pitchFamily="49" charset="-122"/>
                <a:cs typeface="+mn-ea"/>
              </a:rPr>
              <a:t>，但是只存储键不储存值，且</a:t>
            </a:r>
            <a:r>
              <a:rPr lang="en-US" altLang="zh-CN" sz="2000" dirty="0">
                <a:solidFill>
                  <a:schemeClr val="accent1">
                    <a:lumMod val="75000"/>
                  </a:schemeClr>
                </a:solidFill>
                <a:latin typeface="黑体" panose="02010609060101010101" pitchFamily="49" charset="-122"/>
                <a:cs typeface="+mn-ea"/>
              </a:rPr>
              <a:t>set </a:t>
            </a:r>
            <a:r>
              <a:rPr lang="zh-CN" altLang="en-US" sz="2000" dirty="0">
                <a:solidFill>
                  <a:schemeClr val="accent1">
                    <a:lumMod val="75000"/>
                  </a:schemeClr>
                </a:solidFill>
                <a:latin typeface="黑体" panose="02010609060101010101" pitchFamily="49" charset="-122"/>
                <a:cs typeface="+mn-ea"/>
              </a:rPr>
              <a:t>内部键值不可重复，重复元素会被自动剔除</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s=set([1,1,2,3,4,5]) </a:t>
            </a:r>
            <a:r>
              <a:rPr lang="zh-CN" altLang="en-US" sz="2000" dirty="0">
                <a:solidFill>
                  <a:schemeClr val="accent1">
                    <a:lumMod val="75000"/>
                  </a:schemeClr>
                </a:solidFill>
                <a:latin typeface="黑体" panose="02010609060101010101" pitchFamily="49" charset="-122"/>
                <a:cs typeface="+mn-ea"/>
              </a:rPr>
              <a:t>结果为：</a:t>
            </a:r>
            <a:r>
              <a:rPr lang="en-US" altLang="zh-CN" sz="2000" dirty="0">
                <a:solidFill>
                  <a:schemeClr val="accent1">
                    <a:lumMod val="75000"/>
                  </a:schemeClr>
                </a:solidFill>
                <a:latin typeface="黑体" panose="02010609060101010101" pitchFamily="49" charset="-122"/>
                <a:cs typeface="+mn-ea"/>
              </a:rPr>
              <a:t>{1,2,3,4,5}</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可以使用</a:t>
            </a:r>
            <a:r>
              <a:rPr lang="en-US" altLang="zh-CN" sz="2000" dirty="0">
                <a:solidFill>
                  <a:schemeClr val="accent1">
                    <a:lumMod val="75000"/>
                  </a:schemeClr>
                </a:solidFill>
                <a:latin typeface="黑体" panose="02010609060101010101" pitchFamily="49" charset="-122"/>
                <a:cs typeface="+mn-ea"/>
              </a:rPr>
              <a:t>add</a:t>
            </a:r>
            <a:r>
              <a:rPr lang="zh-CN" altLang="en-US" sz="2000" dirty="0">
                <a:solidFill>
                  <a:schemeClr val="accent1">
                    <a:lumMod val="75000"/>
                  </a:schemeClr>
                </a:solidFill>
                <a:latin typeface="黑体" panose="02010609060101010101" pitchFamily="49" charset="-122"/>
                <a:cs typeface="+mn-ea"/>
              </a:rPr>
              <a:t>方法添加元素：</a:t>
            </a:r>
            <a:r>
              <a:rPr lang="en-US" altLang="zh-CN" sz="2000" dirty="0" err="1">
                <a:solidFill>
                  <a:schemeClr val="accent1">
                    <a:lumMod val="75000"/>
                  </a:schemeClr>
                </a:solidFill>
                <a:latin typeface="黑体" panose="02010609060101010101" pitchFamily="49" charset="-122"/>
                <a:cs typeface="+mn-ea"/>
              </a:rPr>
              <a:t>s.add</a:t>
            </a:r>
            <a:r>
              <a:rPr lang="en-US" altLang="zh-CN" sz="2000" dirty="0">
                <a:solidFill>
                  <a:schemeClr val="accent1">
                    <a:lumMod val="75000"/>
                  </a:schemeClr>
                </a:solidFill>
                <a:latin typeface="黑体" panose="02010609060101010101" pitchFamily="49" charset="-122"/>
                <a:cs typeface="+mn-ea"/>
              </a:rPr>
              <a:t>(6)</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可以通过</a:t>
            </a:r>
            <a:r>
              <a:rPr lang="en-US" altLang="zh-CN" sz="2000" dirty="0">
                <a:solidFill>
                  <a:schemeClr val="accent1">
                    <a:lumMod val="75000"/>
                  </a:schemeClr>
                </a:solidFill>
                <a:latin typeface="黑体" panose="02010609060101010101" pitchFamily="49" charset="-122"/>
                <a:cs typeface="+mn-ea"/>
              </a:rPr>
              <a:t>remove</a:t>
            </a:r>
            <a:r>
              <a:rPr lang="zh-CN" altLang="en-US" sz="2000" dirty="0">
                <a:solidFill>
                  <a:schemeClr val="accent1">
                    <a:lumMod val="75000"/>
                  </a:schemeClr>
                </a:solidFill>
                <a:latin typeface="黑体" panose="02010609060101010101" pitchFamily="49" charset="-122"/>
                <a:cs typeface="+mn-ea"/>
              </a:rPr>
              <a:t>方法删除元素：</a:t>
            </a:r>
            <a:r>
              <a:rPr lang="en-US" altLang="zh-CN" sz="2000" dirty="0" err="1">
                <a:solidFill>
                  <a:schemeClr val="accent1">
                    <a:lumMod val="75000"/>
                  </a:schemeClr>
                </a:solidFill>
                <a:latin typeface="黑体" panose="02010609060101010101" pitchFamily="49" charset="-122"/>
                <a:cs typeface="+mn-ea"/>
              </a:rPr>
              <a:t>s.remove</a:t>
            </a:r>
            <a:r>
              <a:rPr lang="en-US" altLang="zh-CN" sz="2000" dirty="0">
                <a:solidFill>
                  <a:schemeClr val="accent1">
                    <a:lumMod val="75000"/>
                  </a:schemeClr>
                </a:solidFill>
                <a:latin typeface="黑体" panose="02010609060101010101" pitchFamily="49" charset="-122"/>
                <a:cs typeface="+mn-ea"/>
              </a:rPr>
              <a:t>(4)</a:t>
            </a:r>
          </a:p>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set</a:t>
            </a:r>
            <a:r>
              <a:rPr lang="zh-CN" altLang="en-US" sz="2000" dirty="0">
                <a:solidFill>
                  <a:schemeClr val="accent1">
                    <a:lumMod val="75000"/>
                  </a:schemeClr>
                </a:solidFill>
                <a:latin typeface="黑体" panose="02010609060101010101" pitchFamily="49" charset="-122"/>
                <a:cs typeface="+mn-ea"/>
              </a:rPr>
              <a:t>可执行数学意义上的集合运算：</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求交集：</a:t>
            </a:r>
            <a:r>
              <a:rPr lang="en-US" altLang="zh-CN" sz="2000" dirty="0">
                <a:solidFill>
                  <a:schemeClr val="accent1">
                    <a:lumMod val="75000"/>
                  </a:schemeClr>
                </a:solidFill>
                <a:latin typeface="黑体" panose="02010609060101010101" pitchFamily="49" charset="-122"/>
                <a:cs typeface="+mn-ea"/>
              </a:rPr>
              <a:t>s1&amp;s21</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求并集：</a:t>
            </a:r>
            <a:r>
              <a:rPr lang="en-US" altLang="zh-CN" sz="2000" dirty="0">
                <a:solidFill>
                  <a:schemeClr val="accent1">
                    <a:lumMod val="75000"/>
                  </a:schemeClr>
                </a:solidFill>
                <a:latin typeface="黑体" panose="02010609060101010101" pitchFamily="49" charset="-122"/>
                <a:cs typeface="+mn-ea"/>
              </a:rPr>
              <a:t>s1|s2</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求差集：</a:t>
            </a:r>
            <a:r>
              <a:rPr lang="en-US" altLang="zh-CN" sz="2000" dirty="0">
                <a:solidFill>
                  <a:schemeClr val="accent1">
                    <a:lumMod val="75000"/>
                  </a:schemeClr>
                </a:solidFill>
                <a:latin typeface="黑体" panose="02010609060101010101" pitchFamily="49" charset="-122"/>
                <a:cs typeface="+mn-ea"/>
              </a:rPr>
              <a:t>s1-s2</a:t>
            </a:r>
          </a:p>
        </p:txBody>
      </p:sp>
    </p:spTree>
    <p:extLst>
      <p:ext uri="{BB962C8B-B14F-4D97-AF65-F5344CB8AC3E}">
        <p14:creationId xmlns:p14="http://schemas.microsoft.com/office/powerpoint/2010/main" val="293867273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字典与集合、列表与元组</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595763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切片：为了简化</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中数据集合的取用，</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使用</a:t>
            </a:r>
            <a:r>
              <a:rPr lang="en-US" altLang="zh-CN" sz="2000" dirty="0">
                <a:solidFill>
                  <a:schemeClr val="accent1">
                    <a:lumMod val="75000"/>
                  </a:schemeClr>
                </a:solidFill>
                <a:latin typeface="黑体" panose="02010609060101010101" pitchFamily="49" charset="-122"/>
                <a:cs typeface="+mn-ea"/>
              </a:rPr>
              <a:t>slice(</a:t>
            </a:r>
            <a:r>
              <a:rPr lang="zh-CN" altLang="en-US" sz="2000" dirty="0">
                <a:solidFill>
                  <a:schemeClr val="accent1">
                    <a:lumMod val="75000"/>
                  </a:schemeClr>
                </a:solidFill>
                <a:latin typeface="黑体" panose="02010609060101010101" pitchFamily="49" charset="-122"/>
                <a:cs typeface="+mn-ea"/>
              </a:rPr>
              <a:t>切片</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操作</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示例：对</a:t>
            </a:r>
            <a:r>
              <a:rPr lang="en-US" altLang="zh-CN" sz="2000" dirty="0">
                <a:solidFill>
                  <a:schemeClr val="accent1">
                    <a:lumMod val="75000"/>
                  </a:schemeClr>
                </a:solidFill>
                <a:latin typeface="黑体" panose="02010609060101010101" pitchFamily="49" charset="-122"/>
                <a:cs typeface="+mn-ea"/>
              </a:rPr>
              <a:t>list</a:t>
            </a:r>
            <a:r>
              <a:rPr lang="zh-CN" altLang="en-US" sz="2000" dirty="0">
                <a:solidFill>
                  <a:schemeClr val="accent1">
                    <a:lumMod val="75000"/>
                  </a:schemeClr>
                </a:solidFill>
                <a:latin typeface="黑体" panose="02010609060101010101" pitchFamily="49" charset="-122"/>
                <a:cs typeface="+mn-ea"/>
              </a:rPr>
              <a:t>去取出所有元素：</a:t>
            </a:r>
            <a:r>
              <a:rPr lang="en-US" altLang="zh-CN" sz="2000" dirty="0">
                <a:solidFill>
                  <a:schemeClr val="accent1">
                    <a:lumMod val="75000"/>
                  </a:schemeClr>
                </a:solidFill>
                <a:latin typeface="黑体" panose="02010609060101010101" pitchFamily="49" charset="-122"/>
                <a:cs typeface="+mn-ea"/>
              </a:rPr>
              <a:t>L=[1,2,3,4,5,6,7,8,9,10]</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常规的解决思路是遍历：</a:t>
            </a:r>
            <a:r>
              <a:rPr lang="en-US" altLang="zh-CN" sz="2000" dirty="0">
                <a:solidFill>
                  <a:schemeClr val="accent1">
                    <a:lumMod val="75000"/>
                  </a:schemeClr>
                </a:solidFill>
                <a:latin typeface="黑体" panose="02010609060101010101" pitchFamily="49" charset="-122"/>
                <a:cs typeface="+mn-ea"/>
              </a:rPr>
              <a:t>for e in L </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当使用切片操作后，可以这样完成：</a:t>
            </a:r>
            <a:r>
              <a:rPr lang="en-US" altLang="zh-CN" sz="2000" dirty="0">
                <a:solidFill>
                  <a:schemeClr val="accent1">
                    <a:lumMod val="75000"/>
                  </a:schemeClr>
                </a:solidFill>
                <a:latin typeface="黑体" panose="02010609060101010101" pitchFamily="49" charset="-122"/>
                <a:cs typeface="+mn-ea"/>
              </a:rPr>
              <a:t>L[:]</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切片语法规则：指定起始位置和终止位置，起始从</a:t>
            </a:r>
            <a:r>
              <a:rPr lang="en-US" altLang="zh-CN" sz="2000" dirty="0">
                <a:solidFill>
                  <a:schemeClr val="accent1">
                    <a:lumMod val="75000"/>
                  </a:schemeClr>
                </a:solidFill>
                <a:latin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cs typeface="+mn-ea"/>
              </a:rPr>
              <a:t>开始</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比如，取前五个元素</a:t>
            </a:r>
            <a:endParaRPr lang="en-US" altLang="zh-CN" sz="2000" dirty="0">
              <a:solidFill>
                <a:schemeClr val="accent1">
                  <a:lumMod val="75000"/>
                </a:schemeClr>
              </a:solidFill>
              <a:latin typeface="黑体" panose="02010609060101010101" pitchFamily="49" charset="-122"/>
              <a:cs typeface="+mn-ea"/>
            </a:endParaRP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L[0:5]</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若从零位置开始，也可以省略开始</a:t>
            </a:r>
            <a:r>
              <a:rPr lang="en-US" altLang="zh-CN" sz="2000" dirty="0">
                <a:solidFill>
                  <a:schemeClr val="accent1">
                    <a:lumMod val="75000"/>
                  </a:schemeClr>
                </a:solidFill>
                <a:latin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cs typeface="+mn-ea"/>
              </a:rPr>
              <a:t>，若到尾结束，则可以省略尾位置</a:t>
            </a:r>
            <a:endParaRPr lang="en-US" altLang="zh-CN" sz="2000" dirty="0">
              <a:solidFill>
                <a:schemeClr val="accent1">
                  <a:lumMod val="75000"/>
                </a:schemeClr>
              </a:solidFill>
              <a:latin typeface="黑体" panose="02010609060101010101" pitchFamily="49" charset="-122"/>
              <a:cs typeface="+mn-ea"/>
            </a:endParaRP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L[:5]</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L[5:] </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可以指定数据间隔，比如访问奇数项：</a:t>
            </a:r>
            <a:r>
              <a:rPr lang="en-US" altLang="zh-CN" sz="2000" dirty="0">
                <a:solidFill>
                  <a:schemeClr val="accent1">
                    <a:lumMod val="75000"/>
                  </a:schemeClr>
                </a:solidFill>
                <a:latin typeface="黑体" panose="02010609060101010101" pitchFamily="49" charset="-122"/>
                <a:cs typeface="+mn-ea"/>
              </a:rPr>
              <a:t>&gt;&gt;&gt; L[0:10:2] </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可以倒序访问：</a:t>
            </a:r>
            <a:r>
              <a:rPr lang="en-US" altLang="zh-CN" sz="2000" dirty="0">
                <a:solidFill>
                  <a:schemeClr val="accent1">
                    <a:lumMod val="75000"/>
                  </a:schemeClr>
                </a:solidFill>
                <a:latin typeface="黑体" panose="02010609060101010101" pitchFamily="49" charset="-122"/>
                <a:cs typeface="+mn-ea"/>
              </a:rPr>
              <a:t>&gt;&gt;&gt; L[-10:-1] </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切片操作对</a:t>
            </a:r>
            <a:r>
              <a:rPr lang="en-US" altLang="zh-CN" sz="2000" dirty="0">
                <a:solidFill>
                  <a:schemeClr val="accent1">
                    <a:lumMod val="75000"/>
                  </a:schemeClr>
                </a:solidFill>
                <a:latin typeface="黑体" panose="02010609060101010101" pitchFamily="49" charset="-122"/>
                <a:cs typeface="+mn-ea"/>
              </a:rPr>
              <a:t>tuple</a:t>
            </a:r>
            <a:r>
              <a:rPr lang="zh-CN" altLang="en-US" sz="2000" dirty="0">
                <a:solidFill>
                  <a:schemeClr val="accent1">
                    <a:lumMod val="75000"/>
                  </a:schemeClr>
                </a:solidFill>
                <a:latin typeface="黑体" panose="02010609060101010101" pitchFamily="49" charset="-122"/>
                <a:cs typeface="+mn-ea"/>
              </a:rPr>
              <a:t>同样适用：</a:t>
            </a:r>
            <a:endParaRPr lang="en-US" altLang="zh-CN" sz="2000" dirty="0">
              <a:solidFill>
                <a:schemeClr val="accent1">
                  <a:lumMod val="75000"/>
                </a:schemeClr>
              </a:solidFill>
              <a:latin typeface="黑体" panose="02010609060101010101" pitchFamily="49" charset="-122"/>
              <a:cs typeface="+mn-ea"/>
            </a:endParaRP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T=(1,2,3,4,5,6,7,8,9,10)</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T[:] </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T[0:10:3]</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T[-5:-1]</a:t>
            </a:r>
          </a:p>
        </p:txBody>
      </p:sp>
    </p:spTree>
    <p:extLst>
      <p:ext uri="{BB962C8B-B14F-4D97-AF65-F5344CB8AC3E}">
        <p14:creationId xmlns:p14="http://schemas.microsoft.com/office/powerpoint/2010/main" val="233808792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字典与集合、列表与元组</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595763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迭代：任何可迭代对象都可以使用</a:t>
            </a:r>
            <a:r>
              <a:rPr lang="en-US" altLang="zh-CN" sz="2000" dirty="0">
                <a:solidFill>
                  <a:schemeClr val="accent1">
                    <a:lumMod val="75000"/>
                  </a:schemeClr>
                </a:solidFill>
                <a:latin typeface="黑体" panose="02010609060101010101" pitchFamily="49" charset="-122"/>
                <a:cs typeface="+mn-ea"/>
              </a:rPr>
              <a:t>for</a:t>
            </a:r>
            <a:r>
              <a:rPr lang="zh-CN" altLang="en-US" sz="2000" dirty="0">
                <a:solidFill>
                  <a:schemeClr val="accent1">
                    <a:lumMod val="75000"/>
                  </a:schemeClr>
                </a:solidFill>
                <a:latin typeface="黑体" panose="02010609060101010101" pitchFamily="49" charset="-122"/>
                <a:cs typeface="+mn-ea"/>
              </a:rPr>
              <a:t>循环进行迭代，比如：</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d={'Mark':18,'Bob':19,'Alex':17,'Lucy':21,'Nancy':22}</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for key in d</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也可以访问</a:t>
            </a:r>
            <a:r>
              <a:rPr lang="en-US" altLang="zh-CN" sz="2000" dirty="0">
                <a:solidFill>
                  <a:schemeClr val="accent1">
                    <a:lumMod val="75000"/>
                  </a:schemeClr>
                </a:solidFill>
                <a:latin typeface="黑体" panose="02010609060101010101" pitchFamily="49" charset="-122"/>
                <a:cs typeface="+mn-ea"/>
              </a:rPr>
              <a:t>value</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&gt;&gt;&gt; for value in </a:t>
            </a:r>
            <a:r>
              <a:rPr lang="en-US" altLang="zh-CN" sz="2000" dirty="0" err="1">
                <a:solidFill>
                  <a:schemeClr val="accent1">
                    <a:lumMod val="75000"/>
                  </a:schemeClr>
                </a:solidFill>
                <a:latin typeface="黑体" panose="02010609060101010101" pitchFamily="49" charset="-122"/>
                <a:cs typeface="+mn-ea"/>
              </a:rPr>
              <a:t>d.values</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循环也支持多个值</a:t>
            </a:r>
            <a:r>
              <a:rPr lang="en-US" altLang="zh-CN" sz="2000" dirty="0">
                <a:solidFill>
                  <a:schemeClr val="accent1">
                    <a:lumMod val="75000"/>
                  </a:schemeClr>
                </a:solidFill>
                <a:latin typeface="黑体" panose="02010609060101010101" pitchFamily="49" charset="-122"/>
                <a:cs typeface="+mn-ea"/>
              </a:rPr>
              <a:t>:&gt;&gt;&gt; for </a:t>
            </a:r>
            <a:r>
              <a:rPr lang="en-US" altLang="zh-CN" sz="2000" dirty="0" err="1">
                <a:solidFill>
                  <a:schemeClr val="accent1">
                    <a:lumMod val="75000"/>
                  </a:schemeClr>
                </a:solidFill>
                <a:latin typeface="黑体" panose="02010609060101010101" pitchFamily="49" charset="-122"/>
                <a:cs typeface="+mn-ea"/>
              </a:rPr>
              <a:t>key,value</a:t>
            </a:r>
            <a:r>
              <a:rPr lang="en-US" altLang="zh-CN" sz="2000" dirty="0">
                <a:solidFill>
                  <a:schemeClr val="accent1">
                    <a:lumMod val="75000"/>
                  </a:schemeClr>
                </a:solidFill>
                <a:latin typeface="黑体" panose="02010609060101010101" pitchFamily="49" charset="-122"/>
                <a:cs typeface="+mn-ea"/>
              </a:rPr>
              <a:t> in </a:t>
            </a:r>
            <a:r>
              <a:rPr lang="en-US" altLang="zh-CN" sz="2000" dirty="0" err="1">
                <a:solidFill>
                  <a:schemeClr val="accent1">
                    <a:lumMod val="75000"/>
                  </a:schemeClr>
                </a:solidFill>
                <a:latin typeface="黑体" panose="02010609060101010101" pitchFamily="49" charset="-122"/>
                <a:cs typeface="+mn-ea"/>
              </a:rPr>
              <a:t>d.items</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实现按照下标进行循环：</a:t>
            </a:r>
            <a:r>
              <a:rPr lang="en-US" altLang="zh-CN" sz="2000" dirty="0">
                <a:solidFill>
                  <a:schemeClr val="accent1">
                    <a:lumMod val="75000"/>
                  </a:schemeClr>
                </a:solidFill>
                <a:latin typeface="黑体" panose="02010609060101010101" pitchFamily="49" charset="-122"/>
                <a:cs typeface="+mn-ea"/>
              </a:rPr>
              <a:t>enumerate()</a:t>
            </a:r>
            <a:r>
              <a:rPr lang="zh-CN" altLang="en-US" sz="2000" dirty="0">
                <a:solidFill>
                  <a:schemeClr val="accent1">
                    <a:lumMod val="75000"/>
                  </a:schemeClr>
                </a:solidFill>
                <a:latin typeface="黑体" panose="02010609060101010101" pitchFamily="49" charset="-122"/>
                <a:cs typeface="+mn-ea"/>
              </a:rPr>
              <a:t>函数</a:t>
            </a:r>
            <a:r>
              <a:rPr lang="en-US" altLang="zh-CN" sz="2000" dirty="0">
                <a:solidFill>
                  <a:schemeClr val="accent1">
                    <a:lumMod val="75000"/>
                  </a:schemeClr>
                </a:solidFill>
                <a:latin typeface="黑体" panose="02010609060101010101" pitchFamily="49" charset="-122"/>
                <a:cs typeface="+mn-ea"/>
              </a:rPr>
              <a:t>:</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L=[1,2,3,4,5,6,7,8,9,10]</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for </a:t>
            </a:r>
            <a:r>
              <a:rPr lang="en-US" altLang="zh-CN" sz="2000" dirty="0" err="1">
                <a:solidFill>
                  <a:schemeClr val="accent1">
                    <a:lumMod val="75000"/>
                  </a:schemeClr>
                </a:solidFill>
                <a:latin typeface="黑体" panose="02010609060101010101" pitchFamily="49" charset="-122"/>
                <a:cs typeface="+mn-ea"/>
              </a:rPr>
              <a:t>i</a:t>
            </a:r>
            <a:r>
              <a:rPr lang="en-US" altLang="zh-CN" sz="2000" dirty="0">
                <a:solidFill>
                  <a:schemeClr val="accent1">
                    <a:lumMod val="75000"/>
                  </a:schemeClr>
                </a:solidFill>
                <a:latin typeface="黑体" panose="02010609060101010101" pitchFamily="49" charset="-122"/>
                <a:cs typeface="+mn-ea"/>
              </a:rPr>
              <a:t> in enumerate(L)</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判断可迭代性：</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函数和</a:t>
            </a:r>
            <a:r>
              <a:rPr lang="en-US" altLang="zh-CN" sz="2000" dirty="0" err="1">
                <a:solidFill>
                  <a:schemeClr val="accent1">
                    <a:lumMod val="75000"/>
                  </a:schemeClr>
                </a:solidFill>
                <a:latin typeface="黑体" panose="02010609060101010101" pitchFamily="49" charset="-122"/>
                <a:cs typeface="+mn-ea"/>
              </a:rPr>
              <a:t>Iterable</a:t>
            </a:r>
            <a:r>
              <a:rPr lang="zh-CN" altLang="en-US" sz="2000" dirty="0">
                <a:solidFill>
                  <a:schemeClr val="accent1">
                    <a:lumMod val="75000"/>
                  </a:schemeClr>
                </a:solidFill>
                <a:latin typeface="黑体" panose="02010609060101010101" pitchFamily="49" charset="-122"/>
                <a:cs typeface="+mn-ea"/>
              </a:rPr>
              <a:t>参数：</a:t>
            </a:r>
            <a:endParaRPr lang="en-US" altLang="zh-CN" sz="2000" dirty="0">
              <a:solidFill>
                <a:schemeClr val="accent1">
                  <a:lumMod val="75000"/>
                </a:schemeClr>
              </a:solidFill>
              <a:latin typeface="黑体" panose="02010609060101010101" pitchFamily="49" charset="-122"/>
              <a:cs typeface="+mn-ea"/>
            </a:endParaRP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from collections import </a:t>
            </a:r>
            <a:r>
              <a:rPr lang="en-US" altLang="zh-CN" sz="2000" dirty="0" err="1">
                <a:solidFill>
                  <a:schemeClr val="accent1">
                    <a:lumMod val="75000"/>
                  </a:schemeClr>
                </a:solidFill>
                <a:latin typeface="黑体" panose="02010609060101010101" pitchFamily="49" charset="-122"/>
                <a:cs typeface="+mn-ea"/>
              </a:rPr>
              <a:t>Iterable</a:t>
            </a:r>
            <a:endParaRPr lang="en-US" altLang="zh-CN" sz="2000" dirty="0">
              <a:solidFill>
                <a:schemeClr val="accent1">
                  <a:lumMod val="75000"/>
                </a:schemeClr>
              </a:solidFill>
              <a:latin typeface="黑体" panose="02010609060101010101" pitchFamily="49" charset="-122"/>
              <a:cs typeface="+mn-ea"/>
            </a:endParaRP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([1,2,3,4,5],</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((1,3,4,5),</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({'Mark':22,'Lucy':12},</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qweertyui</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(121212,Iterable)False1234567891011</a:t>
            </a:r>
          </a:p>
          <a:p>
            <a:pPr marL="1625600" lvl="2"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从上边看到：</a:t>
            </a:r>
            <a:r>
              <a:rPr lang="en-US" altLang="zh-CN" sz="2000" dirty="0" err="1">
                <a:solidFill>
                  <a:schemeClr val="accent1">
                    <a:lumMod val="75000"/>
                  </a:schemeClr>
                </a:solidFill>
                <a:latin typeface="黑体" panose="02010609060101010101" pitchFamily="49" charset="-122"/>
                <a:cs typeface="+mn-ea"/>
              </a:rPr>
              <a:t>list,tuple,dict,string</a:t>
            </a:r>
            <a:r>
              <a:rPr lang="zh-CN" altLang="en-US" sz="2000" dirty="0">
                <a:solidFill>
                  <a:schemeClr val="accent1">
                    <a:lumMod val="75000"/>
                  </a:schemeClr>
                </a:solidFill>
                <a:latin typeface="黑体" panose="02010609060101010101" pitchFamily="49" charset="-122"/>
                <a:cs typeface="+mn-ea"/>
              </a:rPr>
              <a:t>等对象都是可迭代的，但数字不行。</a:t>
            </a:r>
          </a:p>
        </p:txBody>
      </p:sp>
    </p:spTree>
    <p:extLst>
      <p:ext uri="{BB962C8B-B14F-4D97-AF65-F5344CB8AC3E}">
        <p14:creationId xmlns:p14="http://schemas.microsoft.com/office/powerpoint/2010/main" val="301273358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字典与集合、列表与元组</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5588300"/>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列表生成式：列表生成式，用来简化创建</a:t>
            </a:r>
            <a:r>
              <a:rPr lang="en-US" altLang="zh-CN" sz="2000" dirty="0">
                <a:solidFill>
                  <a:schemeClr val="accent1">
                    <a:lumMod val="75000"/>
                  </a:schemeClr>
                </a:solidFill>
                <a:latin typeface="黑体" panose="02010609060101010101" pitchFamily="49" charset="-122"/>
                <a:cs typeface="+mn-ea"/>
              </a:rPr>
              <a:t>List</a:t>
            </a:r>
            <a:r>
              <a:rPr lang="zh-CN" altLang="en-US" sz="2000" dirty="0">
                <a:solidFill>
                  <a:schemeClr val="accent1">
                    <a:lumMod val="75000"/>
                  </a:schemeClr>
                </a:solidFill>
                <a:latin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创建：</a:t>
            </a:r>
            <a:r>
              <a:rPr lang="en-US" altLang="zh-CN" sz="2000" dirty="0">
                <a:solidFill>
                  <a:schemeClr val="accent1">
                    <a:lumMod val="75000"/>
                  </a:schemeClr>
                </a:solidFill>
                <a:latin typeface="黑体" panose="02010609060101010101" pitchFamily="49" charset="-122"/>
                <a:cs typeface="+mn-ea"/>
              </a:rPr>
              <a:t>L=[1,2,3,4,5,6,7,8,9,10]</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list(range(1,11</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创建</a:t>
            </a:r>
            <a:r>
              <a:rPr lang="en-US" altLang="zh-CN" sz="2000" dirty="0">
                <a:solidFill>
                  <a:schemeClr val="accent1">
                    <a:lumMod val="75000"/>
                  </a:schemeClr>
                </a:solidFill>
                <a:latin typeface="黑体" panose="02010609060101010101" pitchFamily="49" charset="-122"/>
                <a:cs typeface="+mn-ea"/>
              </a:rPr>
              <a:t>L=[1*1,2*2,3*3,4*4...,10*10]</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[x*x for x in range(1,11</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删选出上面</a:t>
            </a:r>
            <a:r>
              <a:rPr lang="en-US" altLang="zh-CN" sz="2000" dirty="0">
                <a:solidFill>
                  <a:schemeClr val="accent1">
                    <a:lumMod val="75000"/>
                  </a:schemeClr>
                </a:solidFill>
                <a:latin typeface="黑体" panose="02010609060101010101" pitchFamily="49" charset="-122"/>
                <a:cs typeface="+mn-ea"/>
              </a:rPr>
              <a:t>list</a:t>
            </a:r>
            <a:r>
              <a:rPr lang="zh-CN" altLang="en-US" sz="2000" dirty="0">
                <a:solidFill>
                  <a:schemeClr val="accent1">
                    <a:lumMod val="75000"/>
                  </a:schemeClr>
                </a:solidFill>
                <a:latin typeface="黑体" panose="02010609060101010101" pitchFamily="49" charset="-122"/>
                <a:cs typeface="+mn-ea"/>
              </a:rPr>
              <a:t>中的奇数项</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[x*x for x in range(1,11) if x%2!=0]</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可以用双重循环生成全排列</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m+n</a:t>
            </a:r>
            <a:r>
              <a:rPr lang="en-US" altLang="zh-CN" sz="2000" dirty="0">
                <a:solidFill>
                  <a:schemeClr val="accent1">
                    <a:lumMod val="75000"/>
                  </a:schemeClr>
                </a:solidFill>
                <a:latin typeface="黑体" panose="02010609060101010101" pitchFamily="49" charset="-122"/>
                <a:cs typeface="+mn-ea"/>
              </a:rPr>
              <a:t> for m in '</a:t>
            </a:r>
            <a:r>
              <a:rPr lang="en-US" altLang="zh-CN" sz="2000" dirty="0" err="1">
                <a:solidFill>
                  <a:schemeClr val="accent1">
                    <a:lumMod val="75000"/>
                  </a:schemeClr>
                </a:solidFill>
                <a:latin typeface="黑体" panose="02010609060101010101" pitchFamily="49" charset="-122"/>
                <a:cs typeface="+mn-ea"/>
              </a:rPr>
              <a:t>ABCD'for</a:t>
            </a:r>
            <a:r>
              <a:rPr lang="en-US" altLang="zh-CN" sz="2000" dirty="0">
                <a:solidFill>
                  <a:schemeClr val="accent1">
                    <a:lumMod val="75000"/>
                  </a:schemeClr>
                </a:solidFill>
                <a:latin typeface="黑体" panose="02010609060101010101" pitchFamily="49" charset="-122"/>
                <a:cs typeface="+mn-ea"/>
              </a:rPr>
              <a:t> n in 'XYZ’] </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实例：列出当前目录下的所有文件名称</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import </a:t>
            </a:r>
            <a:r>
              <a:rPr lang="en-US" altLang="zh-CN" sz="2000" dirty="0" err="1">
                <a:solidFill>
                  <a:schemeClr val="accent1">
                    <a:lumMod val="75000"/>
                  </a:schemeClr>
                </a:solidFill>
                <a:latin typeface="黑体" panose="02010609060101010101" pitchFamily="49" charset="-122"/>
                <a:cs typeface="+mn-ea"/>
              </a:rPr>
              <a:t>os</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[d for d in </a:t>
            </a:r>
            <a:r>
              <a:rPr lang="en-US" altLang="zh-CN" sz="2000" dirty="0" err="1">
                <a:solidFill>
                  <a:schemeClr val="accent1">
                    <a:lumMod val="75000"/>
                  </a:schemeClr>
                </a:solidFill>
                <a:latin typeface="黑体" panose="02010609060101010101" pitchFamily="49" charset="-122"/>
                <a:cs typeface="+mn-ea"/>
              </a:rPr>
              <a:t>os.listdir</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实例：大写字母转为小写</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L=['</a:t>
            </a:r>
            <a:r>
              <a:rPr lang="en-US" altLang="zh-CN" sz="2000" dirty="0" err="1">
                <a:solidFill>
                  <a:schemeClr val="accent1">
                    <a:lumMod val="75000"/>
                  </a:schemeClr>
                </a:solidFill>
                <a:latin typeface="黑体" panose="02010609060101010101" pitchFamily="49" charset="-122"/>
                <a:cs typeface="+mn-ea"/>
              </a:rPr>
              <a:t>Bob','Hello','Welcome</a:t>
            </a:r>
            <a:r>
              <a:rPr lang="en-US" altLang="zh-CN" sz="2000" dirty="0">
                <a:solidFill>
                  <a:schemeClr val="accent1">
                    <a:lumMod val="75000"/>
                  </a:schemeClr>
                </a:solidFill>
                <a:latin typeface="黑体" panose="02010609060101010101" pitchFamily="49" charset="-122"/>
                <a:cs typeface="+mn-ea"/>
              </a:rPr>
              <a:t> YOU’]</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s.lower</a:t>
            </a:r>
            <a:r>
              <a:rPr lang="en-US" altLang="zh-CN" sz="2000" dirty="0">
                <a:solidFill>
                  <a:schemeClr val="accent1">
                    <a:lumMod val="75000"/>
                  </a:schemeClr>
                </a:solidFill>
                <a:latin typeface="黑体" panose="02010609060101010101" pitchFamily="49" charset="-122"/>
                <a:cs typeface="+mn-ea"/>
              </a:rPr>
              <a:t>() for s in L]</a:t>
            </a:r>
          </a:p>
        </p:txBody>
      </p:sp>
    </p:spTree>
    <p:extLst>
      <p:ext uri="{BB962C8B-B14F-4D97-AF65-F5344CB8AC3E}">
        <p14:creationId xmlns:p14="http://schemas.microsoft.com/office/powerpoint/2010/main" val="362027449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57" y="3616325"/>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1604839" y="3510624"/>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03</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405039" y="3803540"/>
            <a:ext cx="6624735"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迭代器和生成器</a:t>
            </a:r>
          </a:p>
        </p:txBody>
      </p:sp>
    </p:spTree>
    <p:custDataLst>
      <p:tags r:id="rId1"/>
    </p:custDataLst>
    <p:extLst>
      <p:ext uri="{BB962C8B-B14F-4D97-AF65-F5344CB8AC3E}">
        <p14:creationId xmlns:p14="http://schemas.microsoft.com/office/powerpoint/2010/main" val="400578265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迭代器和生成器</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3372309"/>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生成器：对于有着递推关系的数据集合，可以使用生成器来存储，从而节省空间。</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示例：</a:t>
                </a:r>
                <a:r>
                  <a:rPr lang="en-US" altLang="zh-CN" sz="2000" dirty="0">
                    <a:solidFill>
                      <a:schemeClr val="accent1">
                        <a:lumMod val="75000"/>
                      </a:schemeClr>
                    </a:solidFill>
                    <a:latin typeface="黑体" panose="02010609060101010101" pitchFamily="49" charset="-122"/>
                    <a:cs typeface="+mn-ea"/>
                  </a:rPr>
                  <a:t>L=[1,4,9,16,25,36,49,64,81,100],</a:t>
                </a:r>
                <a:r>
                  <a:rPr lang="zh-CN" altLang="en-US" sz="2000" dirty="0">
                    <a:solidFill>
                      <a:schemeClr val="accent1">
                        <a:lumMod val="75000"/>
                      </a:schemeClr>
                    </a:solidFill>
                    <a:latin typeface="黑体" panose="02010609060101010101" pitchFamily="49" charset="-122"/>
                    <a:cs typeface="+mn-ea"/>
                  </a:rPr>
                  <a:t>对于这样一个</a:t>
                </a:r>
                <a:r>
                  <a:rPr lang="en-US" altLang="zh-CN" sz="2000" dirty="0">
                    <a:solidFill>
                      <a:schemeClr val="accent1">
                        <a:lumMod val="75000"/>
                      </a:schemeClr>
                    </a:solidFill>
                    <a:latin typeface="黑体" panose="02010609060101010101" pitchFamily="49" charset="-122"/>
                    <a:cs typeface="+mn-ea"/>
                  </a:rPr>
                  <a:t>list</a:t>
                </a:r>
                <a:r>
                  <a:rPr lang="zh-CN" altLang="en-US" sz="2000" dirty="0">
                    <a:solidFill>
                      <a:schemeClr val="accent1">
                        <a:lumMod val="75000"/>
                      </a:schemeClr>
                    </a:solidFill>
                    <a:latin typeface="黑体" panose="02010609060101010101" pitchFamily="49" charset="-122"/>
                    <a:cs typeface="+mn-ea"/>
                  </a:rPr>
                  <a:t>，有着明显的递推关系：</a:t>
                </a:r>
                <a14:m>
                  <m:oMath xmlns:m="http://schemas.openxmlformats.org/officeDocument/2006/math">
                    <m:sSub>
                      <m:sSubPr>
                        <m:ctrlPr>
                          <a:rPr lang="en-US" altLang="zh-CN" sz="2000" b="0" i="1" smtClean="0">
                            <a:solidFill>
                              <a:schemeClr val="accent1">
                                <a:lumMod val="75000"/>
                              </a:schemeClr>
                            </a:solidFill>
                            <a:latin typeface="Cambria Math" panose="02040503050406030204" pitchFamily="18" charset="0"/>
                            <a:cs typeface="+mn-ea"/>
                          </a:rPr>
                        </m:ctrlPr>
                      </m:sSubPr>
                      <m:e>
                        <m:r>
                          <a:rPr lang="en-US" altLang="zh-CN" sz="2000" b="0" i="1" smtClean="0">
                            <a:solidFill>
                              <a:schemeClr val="accent1">
                                <a:lumMod val="75000"/>
                              </a:schemeClr>
                            </a:solidFill>
                            <a:latin typeface="Cambria Math" panose="02040503050406030204" pitchFamily="18" charset="0"/>
                            <a:cs typeface="+mn-ea"/>
                          </a:rPr>
                          <m:t>𝐿</m:t>
                        </m:r>
                      </m:e>
                      <m:sub>
                        <m:r>
                          <a:rPr lang="en-US" altLang="zh-CN" sz="2000" b="0" i="1" smtClean="0">
                            <a:solidFill>
                              <a:schemeClr val="accent1">
                                <a:lumMod val="75000"/>
                              </a:schemeClr>
                            </a:solidFill>
                            <a:latin typeface="Cambria Math" panose="02040503050406030204" pitchFamily="18" charset="0"/>
                            <a:cs typeface="+mn-ea"/>
                          </a:rPr>
                          <m:t>𝑛</m:t>
                        </m:r>
                      </m:sub>
                    </m:sSub>
                    <m:r>
                      <a:rPr lang="en-US" altLang="zh-CN" sz="2000" b="0" i="1" smtClean="0">
                        <a:solidFill>
                          <a:schemeClr val="accent1">
                            <a:lumMod val="75000"/>
                          </a:schemeClr>
                        </a:solidFill>
                        <a:latin typeface="Cambria Math" panose="02040503050406030204" pitchFamily="18" charset="0"/>
                        <a:cs typeface="+mn-ea"/>
                      </a:rPr>
                      <m:t>=</m:t>
                    </m:r>
                    <m:sSup>
                      <m:sSupPr>
                        <m:ctrlPr>
                          <a:rPr lang="en-US" altLang="zh-CN" sz="2000" b="0" i="1" smtClean="0">
                            <a:solidFill>
                              <a:schemeClr val="accent1">
                                <a:lumMod val="75000"/>
                              </a:schemeClr>
                            </a:solidFill>
                            <a:latin typeface="Cambria Math" panose="02040503050406030204" pitchFamily="18" charset="0"/>
                            <a:cs typeface="+mn-ea"/>
                          </a:rPr>
                        </m:ctrlPr>
                      </m:sSupPr>
                      <m:e>
                        <m:r>
                          <a:rPr lang="en-US" altLang="zh-CN" sz="2000" b="0" i="1" smtClean="0">
                            <a:solidFill>
                              <a:schemeClr val="accent1">
                                <a:lumMod val="75000"/>
                              </a:schemeClr>
                            </a:solidFill>
                            <a:latin typeface="Cambria Math" panose="02040503050406030204" pitchFamily="18" charset="0"/>
                            <a:cs typeface="+mn-ea"/>
                          </a:rPr>
                          <m:t>𝑛</m:t>
                        </m:r>
                      </m:e>
                      <m:sup>
                        <m:r>
                          <a:rPr lang="en-US" altLang="zh-CN" sz="2000" b="0" i="1" smtClean="0">
                            <a:solidFill>
                              <a:schemeClr val="accent1">
                                <a:lumMod val="75000"/>
                              </a:schemeClr>
                            </a:solidFill>
                            <a:latin typeface="Cambria Math" panose="02040503050406030204" pitchFamily="18" charset="0"/>
                            <a:cs typeface="+mn-ea"/>
                          </a:rPr>
                          <m:t>2</m:t>
                        </m:r>
                      </m:sup>
                    </m:sSup>
                  </m:oMath>
                </a14:m>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这样的关系可以用生成器来表示：</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g=(x*x for x in range(1,11)) </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上面的示例可以看出：</a:t>
                </a:r>
                <a:r>
                  <a:rPr lang="en-US" altLang="zh-CN" sz="2000" dirty="0">
                    <a:solidFill>
                      <a:schemeClr val="accent1">
                        <a:lumMod val="75000"/>
                      </a:schemeClr>
                    </a:solidFill>
                    <a:latin typeface="黑体" panose="02010609060101010101" pitchFamily="49" charset="-122"/>
                    <a:cs typeface="+mn-ea"/>
                  </a:rPr>
                  <a:t>list</a:t>
                </a:r>
                <a:r>
                  <a:rPr lang="zh-CN" altLang="en-US" sz="2000" dirty="0">
                    <a:solidFill>
                      <a:schemeClr val="accent1">
                        <a:lumMod val="75000"/>
                      </a:schemeClr>
                    </a:solidFill>
                    <a:latin typeface="黑体" panose="02010609060101010101" pitchFamily="49" charset="-122"/>
                    <a:cs typeface="+mn-ea"/>
                  </a:rPr>
                  <a:t>的生成器使用仅需把</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改为</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即可。访问生成器则使用</a:t>
                </a:r>
                <a:r>
                  <a:rPr lang="en-US" altLang="zh-CN" sz="2000" dirty="0">
                    <a:solidFill>
                      <a:schemeClr val="accent1">
                        <a:lumMod val="75000"/>
                      </a:schemeClr>
                    </a:solidFill>
                    <a:latin typeface="黑体" panose="02010609060101010101" pitchFamily="49" charset="-122"/>
                    <a:cs typeface="+mn-ea"/>
                  </a:rPr>
                  <a:t>next()</a:t>
                </a:r>
                <a:r>
                  <a:rPr lang="zh-CN" altLang="en-US" sz="2000" dirty="0">
                    <a:solidFill>
                      <a:schemeClr val="accent1">
                        <a:lumMod val="75000"/>
                      </a:schemeClr>
                    </a:solidFill>
                    <a:latin typeface="黑体" panose="02010609060101010101" pitchFamily="49" charset="-122"/>
                    <a:cs typeface="+mn-ea"/>
                  </a:rPr>
                  <a:t>函数，当然也可以使用</a:t>
                </a:r>
                <a:r>
                  <a:rPr lang="en-US" altLang="zh-CN" sz="2000" dirty="0">
                    <a:solidFill>
                      <a:schemeClr val="accent1">
                        <a:lumMod val="75000"/>
                      </a:schemeClr>
                    </a:solidFill>
                    <a:latin typeface="黑体" panose="02010609060101010101" pitchFamily="49" charset="-122"/>
                    <a:cs typeface="+mn-ea"/>
                  </a:rPr>
                  <a:t>for x in xx</a:t>
                </a:r>
                <a:r>
                  <a:rPr lang="zh-CN" altLang="en-US" sz="2000" dirty="0">
                    <a:solidFill>
                      <a:schemeClr val="accent1">
                        <a:lumMod val="75000"/>
                      </a:schemeClr>
                    </a:solidFill>
                    <a:latin typeface="黑体" panose="02010609060101010101" pitchFamily="49" charset="-122"/>
                    <a:cs typeface="+mn-ea"/>
                  </a:rPr>
                  <a:t>循环：</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g=(x*x for x in range(1,11))</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for n in g</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&gt;&gt;&gt;next(g)</a:t>
                </a:r>
              </a:p>
            </p:txBody>
          </p:sp>
        </mc:Choice>
        <mc:Fallback>
          <p:sp>
            <p:nvSpPr>
              <p:cNvPr id="12" name="Rectangle 26">
                <a:extLst>
                  <a:ext uri="{FF2B5EF4-FFF2-40B4-BE49-F238E27FC236}">
                    <a16:creationId xmlns:a16="http://schemas.microsoft.com/office/drawing/2014/main" id="{9AF06F24-0683-4DDF-B62F-165F88019CA2}"/>
                  </a:ext>
                </a:extLst>
              </p:cNvPr>
              <p:cNvSpPr>
                <a:spLocks noRot="1" noChangeAspect="1" noMove="1" noResize="1" noEditPoints="1" noAdjustHandles="1" noChangeArrowheads="1" noChangeShapeType="1" noTextEdit="1"/>
              </p:cNvSpPr>
              <p:nvPr/>
            </p:nvSpPr>
            <p:spPr>
              <a:xfrm>
                <a:off x="1365433" y="1168053"/>
                <a:ext cx="10032494" cy="3372309"/>
              </a:xfrm>
              <a:prstGeom prst="rect">
                <a:avLst/>
              </a:prstGeom>
              <a:blipFill>
                <a:blip r:embed="rId3"/>
                <a:stretch>
                  <a:fillRect l="-486" t="-542" r="-2066" b="-23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960423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迭代器和生成器</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595763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生成器也可以在函数中实现，此时需使用关键字</a:t>
            </a:r>
            <a:r>
              <a:rPr lang="en-US" altLang="zh-CN" sz="2000" dirty="0">
                <a:solidFill>
                  <a:schemeClr val="accent1">
                    <a:lumMod val="75000"/>
                  </a:schemeClr>
                </a:solidFill>
                <a:latin typeface="黑体" panose="02010609060101010101" pitchFamily="49" charset="-122"/>
                <a:cs typeface="+mn-ea"/>
              </a:rPr>
              <a:t>yield</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来看一个例子：杨辉三角</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实现它的生成器的函数</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调用上面的函数：</a:t>
            </a:r>
            <a:r>
              <a:rPr lang="en-US" altLang="zh-CN" sz="2000" dirty="0">
                <a:solidFill>
                  <a:schemeClr val="accent1">
                    <a:lumMod val="75000"/>
                  </a:schemeClr>
                </a:solidFill>
                <a:latin typeface="黑体" panose="02010609060101010101" pitchFamily="49" charset="-122"/>
                <a:cs typeface="+mn-ea"/>
              </a:rPr>
              <a:t>tri=</a:t>
            </a:r>
            <a:r>
              <a:rPr lang="en-US" altLang="zh-CN" sz="2000" dirty="0" err="1">
                <a:solidFill>
                  <a:schemeClr val="accent1">
                    <a:lumMod val="75000"/>
                  </a:schemeClr>
                </a:solidFill>
                <a:latin typeface="黑体" panose="02010609060101010101" pitchFamily="49" charset="-122"/>
                <a:cs typeface="+mn-ea"/>
              </a:rPr>
              <a:t>YHtriangle</a:t>
            </a:r>
            <a:r>
              <a:rPr lang="en-US" altLang="zh-CN" sz="2000" dirty="0">
                <a:solidFill>
                  <a:schemeClr val="accent1">
                    <a:lumMod val="75000"/>
                  </a:schemeClr>
                </a:solidFill>
                <a:latin typeface="黑体" panose="02010609060101010101" pitchFamily="49" charset="-122"/>
                <a:cs typeface="+mn-ea"/>
              </a:rPr>
              <a:t>(5), next(tri)</a:t>
            </a:r>
          </a:p>
        </p:txBody>
      </p:sp>
      <p:pic>
        <p:nvPicPr>
          <p:cNvPr id="2" name="图片 1">
            <a:extLst>
              <a:ext uri="{FF2B5EF4-FFF2-40B4-BE49-F238E27FC236}">
                <a16:creationId xmlns:a16="http://schemas.microsoft.com/office/drawing/2014/main" id="{52B77E21-50C1-4A20-8D22-FA55996156A4}"/>
              </a:ext>
            </a:extLst>
          </p:cNvPr>
          <p:cNvPicPr>
            <a:picLocks noChangeAspect="1"/>
          </p:cNvPicPr>
          <p:nvPr/>
        </p:nvPicPr>
        <p:blipFill>
          <a:blip r:embed="rId3"/>
          <a:stretch>
            <a:fillRect/>
          </a:stretch>
        </p:blipFill>
        <p:spPr>
          <a:xfrm>
            <a:off x="4854344" y="1648737"/>
            <a:ext cx="3054672" cy="2104614"/>
          </a:xfrm>
          <a:prstGeom prst="rect">
            <a:avLst/>
          </a:prstGeom>
        </p:spPr>
      </p:pic>
      <p:pic>
        <p:nvPicPr>
          <p:cNvPr id="3" name="图片 2">
            <a:extLst>
              <a:ext uri="{FF2B5EF4-FFF2-40B4-BE49-F238E27FC236}">
                <a16:creationId xmlns:a16="http://schemas.microsoft.com/office/drawing/2014/main" id="{4D7A9198-3AFE-4837-862A-FEE4151CCCCF}"/>
              </a:ext>
            </a:extLst>
          </p:cNvPr>
          <p:cNvPicPr>
            <a:picLocks noChangeAspect="1"/>
          </p:cNvPicPr>
          <p:nvPr/>
        </p:nvPicPr>
        <p:blipFill>
          <a:blip r:embed="rId4"/>
          <a:stretch>
            <a:fillRect/>
          </a:stretch>
        </p:blipFill>
        <p:spPr>
          <a:xfrm>
            <a:off x="4557167" y="4192389"/>
            <a:ext cx="6868631" cy="2388331"/>
          </a:xfrm>
          <a:prstGeom prst="rect">
            <a:avLst/>
          </a:prstGeom>
        </p:spPr>
      </p:pic>
    </p:spTree>
    <p:extLst>
      <p:ext uri="{BB962C8B-B14F-4D97-AF65-F5344CB8AC3E}">
        <p14:creationId xmlns:p14="http://schemas.microsoft.com/office/powerpoint/2010/main" val="13874950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迭代器和生成器</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5588300"/>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迭代器：可以被</a:t>
            </a:r>
            <a:r>
              <a:rPr lang="en-US" altLang="zh-CN" sz="2000" dirty="0">
                <a:solidFill>
                  <a:schemeClr val="accent1">
                    <a:lumMod val="75000"/>
                  </a:schemeClr>
                </a:solidFill>
                <a:latin typeface="黑体" panose="02010609060101010101" pitchFamily="49" charset="-122"/>
                <a:cs typeface="+mn-ea"/>
              </a:rPr>
              <a:t>next()</a:t>
            </a:r>
            <a:r>
              <a:rPr lang="zh-CN" altLang="en-US" sz="2000" dirty="0">
                <a:solidFill>
                  <a:schemeClr val="accent1">
                    <a:lumMod val="75000"/>
                  </a:schemeClr>
                </a:solidFill>
                <a:latin typeface="黑体" panose="02010609060101010101" pitchFamily="49" charset="-122"/>
                <a:cs typeface="+mn-ea"/>
              </a:rPr>
              <a:t>函数调用不断返回下一个值的对象称为迭代器</a:t>
            </a:r>
            <a:r>
              <a:rPr lang="en-US" altLang="zh-CN" sz="2000" dirty="0">
                <a:solidFill>
                  <a:schemeClr val="accent1">
                    <a:lumMod val="75000"/>
                  </a:schemeClr>
                </a:solidFill>
                <a:latin typeface="黑体" panose="02010609060101010101" pitchFamily="49" charset="-122"/>
                <a:cs typeface="+mn-ea"/>
              </a:rPr>
              <a:t>Iterator</a:t>
            </a:r>
            <a:r>
              <a:rPr lang="zh-CN" altLang="en-US" sz="2000" dirty="0">
                <a:solidFill>
                  <a:schemeClr val="accent1">
                    <a:lumMod val="75000"/>
                  </a:schemeClr>
                </a:solidFill>
                <a:latin typeface="黑体" panose="02010609060101010101" pitchFamily="49" charset="-122"/>
                <a:cs typeface="+mn-ea"/>
              </a:rPr>
              <a:t>。注意区别前面所提到的</a:t>
            </a:r>
            <a:r>
              <a:rPr lang="en-US" altLang="zh-CN" sz="2000" dirty="0" err="1">
                <a:solidFill>
                  <a:schemeClr val="accent1">
                    <a:lumMod val="75000"/>
                  </a:schemeClr>
                </a:solidFill>
                <a:latin typeface="黑体" panose="02010609060101010101" pitchFamily="49" charset="-122"/>
                <a:cs typeface="+mn-ea"/>
              </a:rPr>
              <a:t>Iterable</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from collections import Iterator</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([],Iterator) </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((),Iterator)</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({},Iterator)</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('',Iterator)</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from collections import </a:t>
            </a:r>
            <a:r>
              <a:rPr lang="en-US" altLang="zh-CN" sz="2000" dirty="0" err="1">
                <a:solidFill>
                  <a:schemeClr val="accent1">
                    <a:lumMod val="75000"/>
                  </a:schemeClr>
                </a:solidFill>
                <a:latin typeface="黑体" panose="02010609060101010101" pitchFamily="49" charset="-122"/>
                <a:cs typeface="+mn-ea"/>
              </a:rPr>
              <a:t>Iterable</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a:t>
            </a:r>
            <a:r>
              <a:rPr lang="en-US" altLang="zh-CN" sz="2000" dirty="0" err="1">
                <a:solidFill>
                  <a:schemeClr val="accent1">
                    <a:lumMod val="75000"/>
                  </a:schemeClr>
                </a:solidFill>
                <a:latin typeface="黑体" panose="02010609060101010101" pitchFamily="49" charset="-122"/>
                <a:cs typeface="+mn-ea"/>
              </a:rPr>
              <a:t>isinstance</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Iterable</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小结：凡是可作用于</a:t>
            </a:r>
            <a:r>
              <a:rPr lang="en-US" altLang="zh-CN" sz="2000" dirty="0">
                <a:solidFill>
                  <a:schemeClr val="accent1">
                    <a:lumMod val="75000"/>
                  </a:schemeClr>
                </a:solidFill>
                <a:latin typeface="黑体" panose="02010609060101010101" pitchFamily="49" charset="-122"/>
                <a:cs typeface="+mn-ea"/>
              </a:rPr>
              <a:t>for</a:t>
            </a:r>
            <a:r>
              <a:rPr lang="zh-CN" altLang="en-US" sz="2000" dirty="0">
                <a:solidFill>
                  <a:schemeClr val="accent1">
                    <a:lumMod val="75000"/>
                  </a:schemeClr>
                </a:solidFill>
                <a:latin typeface="黑体" panose="02010609060101010101" pitchFamily="49" charset="-122"/>
                <a:cs typeface="+mn-ea"/>
              </a:rPr>
              <a:t>循环的对象都是</a:t>
            </a:r>
            <a:r>
              <a:rPr lang="en-US" altLang="zh-CN" sz="2000" dirty="0" err="1">
                <a:solidFill>
                  <a:schemeClr val="accent1">
                    <a:lumMod val="75000"/>
                  </a:schemeClr>
                </a:solidFill>
                <a:latin typeface="黑体" panose="02010609060101010101" pitchFamily="49" charset="-122"/>
                <a:cs typeface="+mn-ea"/>
              </a:rPr>
              <a:t>Iterable</a:t>
            </a:r>
            <a:r>
              <a:rPr lang="zh-CN" altLang="en-US" sz="2000" dirty="0">
                <a:solidFill>
                  <a:schemeClr val="accent1">
                    <a:lumMod val="75000"/>
                  </a:schemeClr>
                </a:solidFill>
                <a:latin typeface="黑体" panose="02010609060101010101" pitchFamily="49" charset="-122"/>
                <a:cs typeface="+mn-ea"/>
              </a:rPr>
              <a:t>类型，凡是可以作用于</a:t>
            </a:r>
            <a:r>
              <a:rPr lang="en-US" altLang="zh-CN" sz="2000" dirty="0">
                <a:solidFill>
                  <a:schemeClr val="accent1">
                    <a:lumMod val="75000"/>
                  </a:schemeClr>
                </a:solidFill>
                <a:latin typeface="黑体" panose="02010609060101010101" pitchFamily="49" charset="-122"/>
                <a:cs typeface="+mn-ea"/>
              </a:rPr>
              <a:t>next()</a:t>
            </a:r>
            <a:r>
              <a:rPr lang="zh-CN" altLang="en-US" sz="2000" dirty="0">
                <a:solidFill>
                  <a:schemeClr val="accent1">
                    <a:lumMod val="75000"/>
                  </a:schemeClr>
                </a:solidFill>
                <a:latin typeface="黑体" panose="02010609060101010101" pitchFamily="49" charset="-122"/>
                <a:cs typeface="+mn-ea"/>
              </a:rPr>
              <a:t>函数的对象都是</a:t>
            </a:r>
            <a:r>
              <a:rPr lang="en-US" altLang="zh-CN" sz="2000" dirty="0">
                <a:solidFill>
                  <a:schemeClr val="accent1">
                    <a:lumMod val="75000"/>
                  </a:schemeClr>
                </a:solidFill>
                <a:latin typeface="黑体" panose="02010609060101010101" pitchFamily="49" charset="-122"/>
                <a:cs typeface="+mn-ea"/>
              </a:rPr>
              <a:t>Iterator</a:t>
            </a:r>
            <a:r>
              <a:rPr lang="zh-CN" altLang="en-US" sz="2000" dirty="0">
                <a:solidFill>
                  <a:schemeClr val="accent1">
                    <a:lumMod val="75000"/>
                  </a:schemeClr>
                </a:solidFill>
                <a:latin typeface="黑体" panose="02010609060101010101" pitchFamily="49" charset="-122"/>
                <a:cs typeface="+mn-ea"/>
              </a:rPr>
              <a:t>类型。集合数据类型</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list,tuple,dict,set,str</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等都属于</a:t>
            </a:r>
            <a:r>
              <a:rPr lang="en-US" altLang="zh-CN" sz="2000" dirty="0" err="1">
                <a:solidFill>
                  <a:schemeClr val="accent1">
                    <a:lumMod val="75000"/>
                  </a:schemeClr>
                </a:solidFill>
                <a:latin typeface="黑体" panose="02010609060101010101" pitchFamily="49" charset="-122"/>
                <a:cs typeface="+mn-ea"/>
              </a:rPr>
              <a:t>Iterable</a:t>
            </a:r>
            <a:r>
              <a:rPr lang="zh-CN" altLang="en-US" sz="2000" dirty="0">
                <a:solidFill>
                  <a:schemeClr val="accent1">
                    <a:lumMod val="75000"/>
                  </a:schemeClr>
                </a:solidFill>
                <a:latin typeface="黑体" panose="02010609060101010101" pitchFamily="49" charset="-122"/>
                <a:cs typeface="+mn-ea"/>
              </a:rPr>
              <a:t>类型但都不属于</a:t>
            </a:r>
            <a:r>
              <a:rPr lang="en-US" altLang="zh-CN" sz="2000" dirty="0">
                <a:solidFill>
                  <a:schemeClr val="accent1">
                    <a:lumMod val="75000"/>
                  </a:schemeClr>
                </a:solidFill>
                <a:latin typeface="黑体" panose="02010609060101010101" pitchFamily="49" charset="-122"/>
                <a:cs typeface="+mn-ea"/>
              </a:rPr>
              <a:t>Iterator</a:t>
            </a:r>
            <a:r>
              <a:rPr lang="zh-CN" altLang="en-US" sz="2000" dirty="0">
                <a:solidFill>
                  <a:schemeClr val="accent1">
                    <a:lumMod val="75000"/>
                  </a:schemeClr>
                </a:solidFill>
                <a:latin typeface="黑体" panose="02010609060101010101" pitchFamily="49" charset="-122"/>
                <a:cs typeface="+mn-ea"/>
              </a:rPr>
              <a:t>类型。</a:t>
            </a:r>
            <a:endParaRPr lang="en-US" altLang="zh-CN" sz="2000" dirty="0">
              <a:solidFill>
                <a:schemeClr val="accent1">
                  <a:lumMod val="75000"/>
                </a:schemeClr>
              </a:solidFill>
              <a:latin typeface="黑体" panose="02010609060101010101" pitchFamily="49" charset="-122"/>
              <a:cs typeface="+mn-ea"/>
            </a:endParaRPr>
          </a:p>
        </p:txBody>
      </p:sp>
    </p:spTree>
    <p:extLst>
      <p:ext uri="{BB962C8B-B14F-4D97-AF65-F5344CB8AC3E}">
        <p14:creationId xmlns:p14="http://schemas.microsoft.com/office/powerpoint/2010/main" val="196393775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p:nvPr/>
        </p:nvSpPr>
        <p:spPr>
          <a:xfrm>
            <a:off x="1892871" y="591989"/>
            <a:ext cx="3172335" cy="69847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500" b="1" dirty="0">
                <a:solidFill>
                  <a:schemeClr val="accent1">
                    <a:lumMod val="75000"/>
                  </a:schemeClr>
                </a:solidFill>
                <a:latin typeface="黑体" panose="02010609060101010101" pitchFamily="49" charset="-122"/>
                <a:ea typeface="黑体" panose="02010609060101010101" pitchFamily="49" charset="-122"/>
                <a:cs typeface="+mn-ea"/>
                <a:sym typeface="+mn-lt"/>
              </a:rPr>
              <a:t>目录</a:t>
            </a:r>
            <a:endParaRPr lang="en-GB" sz="2530" b="1"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grpSp>
        <p:nvGrpSpPr>
          <p:cNvPr id="9" name="组合 8"/>
          <p:cNvGrpSpPr/>
          <p:nvPr/>
        </p:nvGrpSpPr>
        <p:grpSpPr>
          <a:xfrm>
            <a:off x="2017962" y="3472309"/>
            <a:ext cx="1257328" cy="698118"/>
            <a:chOff x="2215144" y="927951"/>
            <a:chExt cx="1244730" cy="910317"/>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11" name="文本框 9"/>
            <p:cNvSpPr txBox="1"/>
            <p:nvPr/>
          </p:nvSpPr>
          <p:spPr>
            <a:xfrm>
              <a:off x="2393075" y="927951"/>
              <a:ext cx="1066799" cy="910317"/>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03</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12" name="组合 11"/>
          <p:cNvGrpSpPr/>
          <p:nvPr/>
        </p:nvGrpSpPr>
        <p:grpSpPr>
          <a:xfrm>
            <a:off x="2017962" y="1456085"/>
            <a:ext cx="1257328" cy="708853"/>
            <a:chOff x="2215144" y="1952311"/>
            <a:chExt cx="1244730" cy="924318"/>
          </a:xfrm>
        </p:grpSpPr>
        <p:sp>
          <p:nvSpPr>
            <p:cNvPr id="13" name="平行四边形 12"/>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14" name="文本框 10"/>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01</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21" name="组合 20"/>
          <p:cNvGrpSpPr/>
          <p:nvPr/>
        </p:nvGrpSpPr>
        <p:grpSpPr>
          <a:xfrm>
            <a:off x="2972991" y="3491024"/>
            <a:ext cx="5423290" cy="646324"/>
            <a:chOff x="4315150" y="953426"/>
            <a:chExt cx="3857250" cy="540057"/>
          </a:xfrm>
        </p:grpSpPr>
        <p:sp>
          <p:nvSpPr>
            <p:cNvPr id="22" name="矩形 21"/>
            <p:cNvSpPr/>
            <p:nvPr/>
          </p:nvSpPr>
          <p:spPr>
            <a:xfrm>
              <a:off x="4830202" y="99226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1">
                      <a:lumMod val="75000"/>
                    </a:schemeClr>
                  </a:solidFill>
                  <a:latin typeface="黑体" panose="02010609060101010101" pitchFamily="49" charset="-122"/>
                  <a:ea typeface="黑体" panose="02010609060101010101" pitchFamily="49" charset="-122"/>
                  <a:cs typeface="+mn-ea"/>
                  <a:sym typeface="+mn-lt"/>
                </a:rPr>
                <a:t>迭代器和生成器</a:t>
              </a:r>
              <a:endParaRPr lang="en-GB" altLang="zh-CN" dirty="0">
                <a:solidFill>
                  <a:schemeClr val="accent1">
                    <a:lumMod val="75000"/>
                  </a:schemeClr>
                </a:solidFill>
                <a:latin typeface="黑体" panose="02010609060101010101" pitchFamily="49" charset="-122"/>
                <a:ea typeface="黑体" panose="02010609060101010101" pitchFamily="49" charset="-122"/>
                <a:cs typeface="+mn-ea"/>
                <a:sym typeface="+mn-lt"/>
              </a:endParaRPr>
            </a:p>
          </p:txBody>
        </p:sp>
        <p:sp>
          <p:nvSpPr>
            <p:cNvPr id="23" name="平行四边形 22"/>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24" name="组合 23"/>
          <p:cNvGrpSpPr/>
          <p:nvPr/>
        </p:nvGrpSpPr>
        <p:grpSpPr>
          <a:xfrm>
            <a:off x="2972991" y="1495240"/>
            <a:ext cx="5423290" cy="646324"/>
            <a:chOff x="4315150" y="1647579"/>
            <a:chExt cx="3857250" cy="540057"/>
          </a:xfrm>
        </p:grpSpPr>
        <p:sp>
          <p:nvSpPr>
            <p:cNvPr id="25" name="矩形 24"/>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2"/>
                  </a:solidFill>
                  <a:latin typeface="黑体" panose="02010609060101010101" pitchFamily="49" charset="-122"/>
                  <a:ea typeface="黑体" panose="02010609060101010101" pitchFamily="49" charset="-122"/>
                  <a:cs typeface="+mn-ea"/>
                  <a:sym typeface="+mn-lt"/>
                </a:rPr>
                <a:t>字符串及其编码</a:t>
              </a:r>
              <a:endParaRPr lang="en-GB" altLang="zh-CN" dirty="0">
                <a:solidFill>
                  <a:schemeClr val="accent2"/>
                </a:solidFill>
                <a:latin typeface="黑体" panose="02010609060101010101" pitchFamily="49" charset="-122"/>
                <a:ea typeface="黑体" panose="02010609060101010101" pitchFamily="49" charset="-122"/>
                <a:cs typeface="+mn-ea"/>
                <a:sym typeface="+mn-lt"/>
              </a:endParaRPr>
            </a:p>
          </p:txBody>
        </p:sp>
        <p:sp>
          <p:nvSpPr>
            <p:cNvPr id="26" name="平行四边形 25"/>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
        <p:nvSpPr>
          <p:cNvPr id="33" name="矩形 32">
            <a:extLst>
              <a:ext uri="{FF2B5EF4-FFF2-40B4-BE49-F238E27FC236}">
                <a16:creationId xmlns:a16="http://schemas.microsoft.com/office/drawing/2014/main" id="{89FFD593-B2C0-8B4B-8A2F-636A6A779334}"/>
              </a:ext>
            </a:extLst>
          </p:cNvPr>
          <p:cNvSpPr/>
          <p:nvPr/>
        </p:nvSpPr>
        <p:spPr>
          <a:xfrm>
            <a:off x="2602978" y="722997"/>
            <a:ext cx="176010"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34" name="矩形 33">
            <a:extLst>
              <a:ext uri="{FF2B5EF4-FFF2-40B4-BE49-F238E27FC236}">
                <a16:creationId xmlns:a16="http://schemas.microsoft.com/office/drawing/2014/main" id="{DA9B46C7-8E35-934B-B0DD-DC5622D50492}"/>
              </a:ext>
            </a:extLst>
          </p:cNvPr>
          <p:cNvSpPr/>
          <p:nvPr/>
        </p:nvSpPr>
        <p:spPr>
          <a:xfrm>
            <a:off x="2126550" y="722997"/>
            <a:ext cx="414394" cy="5258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27" name="组合 26">
            <a:extLst>
              <a:ext uri="{FF2B5EF4-FFF2-40B4-BE49-F238E27FC236}">
                <a16:creationId xmlns:a16="http://schemas.microsoft.com/office/drawing/2014/main" id="{1EC443E1-58A0-40EB-A8F6-98DF51EB1FE0}"/>
              </a:ext>
            </a:extLst>
          </p:cNvPr>
          <p:cNvGrpSpPr/>
          <p:nvPr/>
        </p:nvGrpSpPr>
        <p:grpSpPr>
          <a:xfrm>
            <a:off x="1995272" y="2444763"/>
            <a:ext cx="1257328" cy="708853"/>
            <a:chOff x="2215144" y="1952311"/>
            <a:chExt cx="1244730" cy="924318"/>
          </a:xfrm>
        </p:grpSpPr>
        <p:sp>
          <p:nvSpPr>
            <p:cNvPr id="28" name="平行四边形 27">
              <a:extLst>
                <a:ext uri="{FF2B5EF4-FFF2-40B4-BE49-F238E27FC236}">
                  <a16:creationId xmlns:a16="http://schemas.microsoft.com/office/drawing/2014/main" id="{3F88F6AD-F07E-4792-94DC-ECCFB8F92017}"/>
                </a:ext>
              </a:extLst>
            </p:cNvPr>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29" name="文本框 10">
              <a:extLst>
                <a:ext uri="{FF2B5EF4-FFF2-40B4-BE49-F238E27FC236}">
                  <a16:creationId xmlns:a16="http://schemas.microsoft.com/office/drawing/2014/main" id="{0F7E1DB4-4DFA-442A-87B2-FADF867A22BE}"/>
                </a:ext>
              </a:extLst>
            </p:cNvPr>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02</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5" name="组合 34">
            <a:extLst>
              <a:ext uri="{FF2B5EF4-FFF2-40B4-BE49-F238E27FC236}">
                <a16:creationId xmlns:a16="http://schemas.microsoft.com/office/drawing/2014/main" id="{56E2A719-BAA3-47C1-871F-8DE6B8B5E315}"/>
              </a:ext>
            </a:extLst>
          </p:cNvPr>
          <p:cNvGrpSpPr/>
          <p:nvPr/>
        </p:nvGrpSpPr>
        <p:grpSpPr>
          <a:xfrm>
            <a:off x="2950301" y="2483918"/>
            <a:ext cx="5423290" cy="646324"/>
            <a:chOff x="4315150" y="1647579"/>
            <a:chExt cx="3857250" cy="540057"/>
          </a:xfrm>
        </p:grpSpPr>
        <p:sp>
          <p:nvSpPr>
            <p:cNvPr id="36" name="矩形 35">
              <a:extLst>
                <a:ext uri="{FF2B5EF4-FFF2-40B4-BE49-F238E27FC236}">
                  <a16:creationId xmlns:a16="http://schemas.microsoft.com/office/drawing/2014/main" id="{0EFE4A7A-D5E2-498C-8D82-AEA6906BE5B7}"/>
                </a:ext>
              </a:extLst>
            </p:cNvPr>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字典与集合、列表与元组</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37" name="平行四边形 36">
              <a:extLst>
                <a:ext uri="{FF2B5EF4-FFF2-40B4-BE49-F238E27FC236}">
                  <a16:creationId xmlns:a16="http://schemas.microsoft.com/office/drawing/2014/main" id="{2849B38C-3ADD-4774-9CAF-597BAD18BF8D}"/>
                </a:ext>
              </a:extLst>
            </p:cNvPr>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30" name="组合 29">
            <a:extLst>
              <a:ext uri="{FF2B5EF4-FFF2-40B4-BE49-F238E27FC236}">
                <a16:creationId xmlns:a16="http://schemas.microsoft.com/office/drawing/2014/main" id="{7F60D4ED-CEA4-4F26-BE17-7655DE47459F}"/>
              </a:ext>
            </a:extLst>
          </p:cNvPr>
          <p:cNvGrpSpPr/>
          <p:nvPr/>
        </p:nvGrpSpPr>
        <p:grpSpPr>
          <a:xfrm>
            <a:off x="1995272" y="4419640"/>
            <a:ext cx="1257328" cy="708853"/>
            <a:chOff x="2215144" y="1952311"/>
            <a:chExt cx="1244730" cy="924318"/>
          </a:xfrm>
        </p:grpSpPr>
        <p:sp>
          <p:nvSpPr>
            <p:cNvPr id="31" name="平行四边形 30">
              <a:extLst>
                <a:ext uri="{FF2B5EF4-FFF2-40B4-BE49-F238E27FC236}">
                  <a16:creationId xmlns:a16="http://schemas.microsoft.com/office/drawing/2014/main" id="{113970DB-0B61-4216-85C2-A3F15241F225}"/>
                </a:ext>
              </a:extLst>
            </p:cNvPr>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32" name="文本框 10">
              <a:extLst>
                <a:ext uri="{FF2B5EF4-FFF2-40B4-BE49-F238E27FC236}">
                  <a16:creationId xmlns:a16="http://schemas.microsoft.com/office/drawing/2014/main" id="{13FA3770-59CA-49B3-8194-20F22C5BFAF0}"/>
                </a:ext>
              </a:extLst>
            </p:cNvPr>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04</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38" name="组合 37">
            <a:extLst>
              <a:ext uri="{FF2B5EF4-FFF2-40B4-BE49-F238E27FC236}">
                <a16:creationId xmlns:a16="http://schemas.microsoft.com/office/drawing/2014/main" id="{06F2D0C0-43EA-4723-B0BA-F7D9A9A770EC}"/>
              </a:ext>
            </a:extLst>
          </p:cNvPr>
          <p:cNvGrpSpPr/>
          <p:nvPr/>
        </p:nvGrpSpPr>
        <p:grpSpPr>
          <a:xfrm>
            <a:off x="2950301" y="4458795"/>
            <a:ext cx="5423290" cy="646324"/>
            <a:chOff x="4315150" y="1647579"/>
            <a:chExt cx="3857250" cy="540057"/>
          </a:xfrm>
        </p:grpSpPr>
        <p:sp>
          <p:nvSpPr>
            <p:cNvPr id="39" name="矩形 38">
              <a:extLst>
                <a:ext uri="{FF2B5EF4-FFF2-40B4-BE49-F238E27FC236}">
                  <a16:creationId xmlns:a16="http://schemas.microsoft.com/office/drawing/2014/main" id="{E83C9FF8-9C2A-48DC-AA6B-697A99CA68E7}"/>
                </a:ext>
              </a:extLst>
            </p:cNvPr>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en-US" altLang="zh-CN" dirty="0">
                  <a:solidFill>
                    <a:schemeClr val="accent4"/>
                  </a:solidFill>
                  <a:latin typeface="黑体" panose="02010609060101010101" pitchFamily="49" charset="-122"/>
                  <a:ea typeface="黑体" panose="02010609060101010101" pitchFamily="49" charset="-122"/>
                  <a:cs typeface="+mn-ea"/>
                  <a:sym typeface="+mn-lt"/>
                </a:rPr>
                <a:t>Python</a:t>
              </a:r>
              <a:r>
                <a:rPr lang="zh-CN" altLang="en-US" dirty="0">
                  <a:solidFill>
                    <a:schemeClr val="accent4"/>
                  </a:solidFill>
                  <a:latin typeface="黑体" panose="02010609060101010101" pitchFamily="49" charset="-122"/>
                  <a:ea typeface="黑体" panose="02010609060101010101" pitchFamily="49" charset="-122"/>
                  <a:cs typeface="+mn-ea"/>
                  <a:sym typeface="+mn-lt"/>
                </a:rPr>
                <a:t>模块与包</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0" name="平行四边形 39">
              <a:extLst>
                <a:ext uri="{FF2B5EF4-FFF2-40B4-BE49-F238E27FC236}">
                  <a16:creationId xmlns:a16="http://schemas.microsoft.com/office/drawing/2014/main" id="{198ED29A-DF78-4241-ACDA-91DE58F6BC28}"/>
                </a:ext>
              </a:extLst>
            </p:cNvPr>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41" name="组合 40">
            <a:extLst>
              <a:ext uri="{FF2B5EF4-FFF2-40B4-BE49-F238E27FC236}">
                <a16:creationId xmlns:a16="http://schemas.microsoft.com/office/drawing/2014/main" id="{A28B4553-504E-4BB0-9D71-3275F41DE646}"/>
              </a:ext>
            </a:extLst>
          </p:cNvPr>
          <p:cNvGrpSpPr/>
          <p:nvPr/>
        </p:nvGrpSpPr>
        <p:grpSpPr>
          <a:xfrm>
            <a:off x="1995272" y="5427752"/>
            <a:ext cx="1257328" cy="708853"/>
            <a:chOff x="2215144" y="1952311"/>
            <a:chExt cx="1244730" cy="924318"/>
          </a:xfrm>
        </p:grpSpPr>
        <p:sp>
          <p:nvSpPr>
            <p:cNvPr id="42" name="平行四边形 41">
              <a:extLst>
                <a:ext uri="{FF2B5EF4-FFF2-40B4-BE49-F238E27FC236}">
                  <a16:creationId xmlns:a16="http://schemas.microsoft.com/office/drawing/2014/main" id="{AFB1D08E-6EB0-45E4-A11D-72DF95573748}"/>
                </a:ext>
              </a:extLst>
            </p:cNvPr>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43" name="文本框 10">
              <a:extLst>
                <a:ext uri="{FF2B5EF4-FFF2-40B4-BE49-F238E27FC236}">
                  <a16:creationId xmlns:a16="http://schemas.microsoft.com/office/drawing/2014/main" id="{B33FBD1B-862E-4D9C-BDF5-918617B24F94}"/>
                </a:ext>
              </a:extLst>
            </p:cNvPr>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05</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44" name="组合 43">
            <a:extLst>
              <a:ext uri="{FF2B5EF4-FFF2-40B4-BE49-F238E27FC236}">
                <a16:creationId xmlns:a16="http://schemas.microsoft.com/office/drawing/2014/main" id="{725DC0B4-B999-487C-B955-8A596C0BE867}"/>
              </a:ext>
            </a:extLst>
          </p:cNvPr>
          <p:cNvGrpSpPr/>
          <p:nvPr/>
        </p:nvGrpSpPr>
        <p:grpSpPr>
          <a:xfrm>
            <a:off x="2950301" y="5466907"/>
            <a:ext cx="5423290" cy="646324"/>
            <a:chOff x="4315150" y="1647579"/>
            <a:chExt cx="3857250" cy="540057"/>
          </a:xfrm>
        </p:grpSpPr>
        <p:sp>
          <p:nvSpPr>
            <p:cNvPr id="45" name="矩形 44">
              <a:extLst>
                <a:ext uri="{FF2B5EF4-FFF2-40B4-BE49-F238E27FC236}">
                  <a16:creationId xmlns:a16="http://schemas.microsoft.com/office/drawing/2014/main" id="{4BF7A70F-6472-4A8A-AFA8-69C7D5B05391}"/>
                </a:ext>
              </a:extLst>
            </p:cNvPr>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zh-CN" altLang="en-US" dirty="0">
                  <a:solidFill>
                    <a:schemeClr val="accent4"/>
                  </a:solidFill>
                  <a:latin typeface="黑体" panose="02010609060101010101" pitchFamily="49" charset="-122"/>
                  <a:ea typeface="黑体" panose="02010609060101010101" pitchFamily="49" charset="-122"/>
                  <a:cs typeface="+mn-ea"/>
                  <a:sym typeface="+mn-lt"/>
                </a:rPr>
                <a:t>面向对象编程：</a:t>
              </a:r>
              <a:r>
                <a:rPr lang="en-US" altLang="zh-CN" dirty="0">
                  <a:solidFill>
                    <a:schemeClr val="accent4"/>
                  </a:solidFill>
                  <a:latin typeface="黑体" panose="02010609060101010101" pitchFamily="49" charset="-122"/>
                  <a:ea typeface="黑体" panose="02010609060101010101" pitchFamily="49" charset="-122"/>
                  <a:cs typeface="+mn-ea"/>
                  <a:sym typeface="+mn-lt"/>
                </a:rPr>
                <a:t>Python</a:t>
              </a:r>
              <a:r>
                <a:rPr lang="zh-CN" altLang="en-US" dirty="0">
                  <a:solidFill>
                    <a:schemeClr val="accent4"/>
                  </a:solidFill>
                  <a:latin typeface="黑体" panose="02010609060101010101" pitchFamily="49" charset="-122"/>
                  <a:ea typeface="黑体" panose="02010609060101010101" pitchFamily="49" charset="-122"/>
                  <a:cs typeface="+mn-ea"/>
                  <a:sym typeface="+mn-lt"/>
                </a:rPr>
                <a:t>类</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46" name="平行四边形 45">
              <a:extLst>
                <a:ext uri="{FF2B5EF4-FFF2-40B4-BE49-F238E27FC236}">
                  <a16:creationId xmlns:a16="http://schemas.microsoft.com/office/drawing/2014/main" id="{8A65F94E-37C0-42FA-8A30-4A296B63D797}"/>
                </a:ext>
              </a:extLst>
            </p:cNvPr>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grpSp>
        <p:nvGrpSpPr>
          <p:cNvPr id="47" name="组合 46">
            <a:extLst>
              <a:ext uri="{FF2B5EF4-FFF2-40B4-BE49-F238E27FC236}">
                <a16:creationId xmlns:a16="http://schemas.microsoft.com/office/drawing/2014/main" id="{5AD2CEE9-066F-4E8E-A4AA-8377943ED67B}"/>
              </a:ext>
            </a:extLst>
          </p:cNvPr>
          <p:cNvGrpSpPr/>
          <p:nvPr/>
        </p:nvGrpSpPr>
        <p:grpSpPr>
          <a:xfrm>
            <a:off x="1964879" y="6363856"/>
            <a:ext cx="1257328" cy="708853"/>
            <a:chOff x="2215144" y="1952311"/>
            <a:chExt cx="1244730" cy="924318"/>
          </a:xfrm>
        </p:grpSpPr>
        <p:sp>
          <p:nvSpPr>
            <p:cNvPr id="48" name="平行四边形 47">
              <a:extLst>
                <a:ext uri="{FF2B5EF4-FFF2-40B4-BE49-F238E27FC236}">
                  <a16:creationId xmlns:a16="http://schemas.microsoft.com/office/drawing/2014/main" id="{B4DBC046-B4B0-4760-A64E-3EFE5D6FA21D}"/>
                </a:ext>
              </a:extLst>
            </p:cNvPr>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70">
                <a:latin typeface="黑体" panose="02010609060101010101" pitchFamily="49" charset="-122"/>
                <a:ea typeface="黑体" panose="02010609060101010101" pitchFamily="49" charset="-122"/>
                <a:cs typeface="+mn-ea"/>
                <a:sym typeface="+mn-lt"/>
              </a:endParaRPr>
            </a:p>
          </p:txBody>
        </p:sp>
        <p:sp>
          <p:nvSpPr>
            <p:cNvPr id="49" name="文本框 10">
              <a:extLst>
                <a:ext uri="{FF2B5EF4-FFF2-40B4-BE49-F238E27FC236}">
                  <a16:creationId xmlns:a16="http://schemas.microsoft.com/office/drawing/2014/main" id="{7977135D-225E-45E4-AB03-7377A839ED65}"/>
                </a:ext>
              </a:extLst>
            </p:cNvPr>
            <p:cNvSpPr txBox="1"/>
            <p:nvPr/>
          </p:nvSpPr>
          <p:spPr>
            <a:xfrm>
              <a:off x="2393075" y="1952311"/>
              <a:ext cx="1066799" cy="910319"/>
            </a:xfrm>
            <a:prstGeom prst="rect">
              <a:avLst/>
            </a:prstGeom>
            <a:noFill/>
          </p:spPr>
          <p:txBody>
            <a:bodyPr wrap="square" rtlCol="0">
              <a:spAutoFit/>
            </a:bodyPr>
            <a:lstStyle/>
            <a:p>
              <a:r>
                <a:rPr lang="en-US" altLang="zh-CN" sz="3935" dirty="0">
                  <a:solidFill>
                    <a:schemeClr val="bg1"/>
                  </a:solidFill>
                  <a:latin typeface="黑体" panose="02010609060101010101" pitchFamily="49" charset="-122"/>
                  <a:ea typeface="黑体" panose="02010609060101010101" pitchFamily="49" charset="-122"/>
                  <a:cs typeface="+mn-ea"/>
                  <a:sym typeface="+mn-lt"/>
                </a:rPr>
                <a:t>06</a:t>
              </a:r>
              <a:endParaRPr lang="zh-CN" altLang="en-US" sz="3935" dirty="0">
                <a:solidFill>
                  <a:schemeClr val="bg1"/>
                </a:solidFill>
                <a:latin typeface="黑体" panose="02010609060101010101" pitchFamily="49" charset="-122"/>
                <a:ea typeface="黑体" panose="02010609060101010101" pitchFamily="49" charset="-122"/>
                <a:cs typeface="+mn-ea"/>
                <a:sym typeface="+mn-lt"/>
              </a:endParaRPr>
            </a:p>
          </p:txBody>
        </p:sp>
      </p:grpSp>
      <p:grpSp>
        <p:nvGrpSpPr>
          <p:cNvPr id="50" name="组合 49">
            <a:extLst>
              <a:ext uri="{FF2B5EF4-FFF2-40B4-BE49-F238E27FC236}">
                <a16:creationId xmlns:a16="http://schemas.microsoft.com/office/drawing/2014/main" id="{4C7C46E0-BEBD-4BD0-9E52-82B780B698DC}"/>
              </a:ext>
            </a:extLst>
          </p:cNvPr>
          <p:cNvGrpSpPr/>
          <p:nvPr/>
        </p:nvGrpSpPr>
        <p:grpSpPr>
          <a:xfrm>
            <a:off x="2919908" y="6403011"/>
            <a:ext cx="5423290" cy="646324"/>
            <a:chOff x="4315150" y="1647579"/>
            <a:chExt cx="3857250" cy="540057"/>
          </a:xfrm>
        </p:grpSpPr>
        <p:sp>
          <p:nvSpPr>
            <p:cNvPr id="51" name="矩形 50">
              <a:extLst>
                <a:ext uri="{FF2B5EF4-FFF2-40B4-BE49-F238E27FC236}">
                  <a16:creationId xmlns:a16="http://schemas.microsoft.com/office/drawing/2014/main" id="{6A735CD0-F975-405E-907D-0916D56C8E45}"/>
                </a:ext>
              </a:extLst>
            </p:cNvPr>
            <p:cNvSpPr/>
            <p:nvPr/>
          </p:nvSpPr>
          <p:spPr>
            <a:xfrm>
              <a:off x="4841196" y="1699090"/>
              <a:ext cx="2827147" cy="374267"/>
            </a:xfrm>
            <a:prstGeom prst="rect">
              <a:avLst/>
            </a:prstGeom>
            <a:ln w="15875">
              <a:noFill/>
            </a:ln>
          </p:spPr>
          <p:txBody>
            <a:bodyPr wrap="square" lIns="96423" tIns="48212" rIns="96423" bIns="48212">
              <a:spAutoFit/>
            </a:bodyPr>
            <a:lstStyle/>
            <a:p>
              <a:pPr algn="ctr">
                <a:lnSpc>
                  <a:spcPct val="150000"/>
                </a:lnSpc>
              </a:pPr>
              <a:r>
                <a:rPr lang="en-US" altLang="zh-CN" dirty="0">
                  <a:solidFill>
                    <a:schemeClr val="accent4"/>
                  </a:solidFill>
                  <a:latin typeface="黑体" panose="02010609060101010101" pitchFamily="49" charset="-122"/>
                  <a:ea typeface="黑体" panose="02010609060101010101" pitchFamily="49" charset="-122"/>
                  <a:cs typeface="+mn-ea"/>
                  <a:sym typeface="+mn-lt"/>
                </a:rPr>
                <a:t>Python</a:t>
              </a:r>
              <a:r>
                <a:rPr lang="zh-CN" altLang="en-US" dirty="0">
                  <a:solidFill>
                    <a:schemeClr val="accent4"/>
                  </a:solidFill>
                  <a:latin typeface="黑体" panose="02010609060101010101" pitchFamily="49" charset="-122"/>
                  <a:ea typeface="黑体" panose="02010609060101010101" pitchFamily="49" charset="-122"/>
                  <a:cs typeface="+mn-ea"/>
                  <a:sym typeface="+mn-lt"/>
                </a:rPr>
                <a:t>操作文件</a:t>
              </a:r>
              <a:endParaRPr lang="en-GB" altLang="zh-CN" dirty="0">
                <a:solidFill>
                  <a:schemeClr val="accent4"/>
                </a:solidFill>
                <a:latin typeface="黑体" panose="02010609060101010101" pitchFamily="49" charset="-122"/>
                <a:ea typeface="黑体" panose="02010609060101010101" pitchFamily="49" charset="-122"/>
                <a:cs typeface="+mn-ea"/>
                <a:sym typeface="+mn-lt"/>
              </a:endParaRPr>
            </a:p>
          </p:txBody>
        </p:sp>
        <p:sp>
          <p:nvSpPr>
            <p:cNvPr id="52" name="平行四边形 51">
              <a:extLst>
                <a:ext uri="{FF2B5EF4-FFF2-40B4-BE49-F238E27FC236}">
                  <a16:creationId xmlns:a16="http://schemas.microsoft.com/office/drawing/2014/main" id="{EE7E930D-7164-401C-B4AD-A677CC041DD0}"/>
                </a:ext>
              </a:extLst>
            </p:cNvPr>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6423" tIns="48212" rIns="96423" bIns="48212" rtlCol="0" anchor="ctr"/>
            <a:lstStyle/>
            <a:p>
              <a:pPr algn="ctr">
                <a:lnSpc>
                  <a:spcPct val="150000"/>
                </a:lnSpc>
              </a:pPr>
              <a:endParaRPr lang="zh-CN" altLang="en-US" sz="2250">
                <a:solidFill>
                  <a:schemeClr val="accent1"/>
                </a:solidFill>
                <a:latin typeface="黑体" panose="02010609060101010101" pitchFamily="49" charset="-122"/>
                <a:ea typeface="黑体" panose="02010609060101010101" pitchFamily="49" charset="-122"/>
                <a:cs typeface="+mn-ea"/>
                <a:sym typeface="+mn-lt"/>
              </a:endParaRPr>
            </a:p>
          </p:txBody>
        </p:sp>
      </p:grpSp>
    </p:spTree>
    <p:extLst>
      <p:ext uri="{BB962C8B-B14F-4D97-AF65-F5344CB8AC3E}">
        <p14:creationId xmlns:p14="http://schemas.microsoft.com/office/powerpoint/2010/main" val="32465789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57" y="3616325"/>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1604839" y="3510624"/>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04</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405039" y="3803540"/>
            <a:ext cx="6624735"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模块与包</a:t>
            </a:r>
          </a:p>
        </p:txBody>
      </p:sp>
    </p:spTree>
    <p:custDataLst>
      <p:tags r:id="rId1"/>
    </p:custDataLst>
    <p:extLst>
      <p:ext uri="{BB962C8B-B14F-4D97-AF65-F5344CB8AC3E}">
        <p14:creationId xmlns:p14="http://schemas.microsoft.com/office/powerpoint/2010/main" val="36461260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模块与包</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596727" y="112971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221417" y="1096045"/>
            <a:ext cx="7224182" cy="595763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中的模块：</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内置了很多有用的模块，这些模块在你安装</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后即可使用。</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示例：使用</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自带</a:t>
            </a:r>
            <a:r>
              <a:rPr lang="en-US" altLang="zh-CN" sz="2000" dirty="0">
                <a:solidFill>
                  <a:schemeClr val="accent1">
                    <a:lumMod val="75000"/>
                  </a:schemeClr>
                </a:solidFill>
                <a:latin typeface="黑体" panose="02010609060101010101" pitchFamily="49" charset="-122"/>
                <a:cs typeface="+mn-ea"/>
              </a:rPr>
              <a:t>sys</a:t>
            </a:r>
            <a:r>
              <a:rPr lang="zh-CN" altLang="en-US" sz="2000" dirty="0">
                <a:solidFill>
                  <a:schemeClr val="accent1">
                    <a:lumMod val="75000"/>
                  </a:schemeClr>
                </a:solidFill>
                <a:latin typeface="黑体" panose="02010609060101010101" pitchFamily="49" charset="-122"/>
                <a:cs typeface="+mn-ea"/>
              </a:rPr>
              <a:t>模块</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编写一个</a:t>
            </a:r>
            <a:r>
              <a:rPr lang="en-US" altLang="zh-CN" sz="2000" dirty="0">
                <a:solidFill>
                  <a:schemeClr val="accent1">
                    <a:lumMod val="75000"/>
                  </a:schemeClr>
                </a:solidFill>
                <a:latin typeface="黑体" panose="02010609060101010101" pitchFamily="49" charset="-122"/>
                <a:cs typeface="+mn-ea"/>
              </a:rPr>
              <a:t>hello</a:t>
            </a:r>
            <a:r>
              <a:rPr lang="zh-CN" altLang="en-US" sz="2000" dirty="0">
                <a:solidFill>
                  <a:schemeClr val="accent1">
                    <a:lumMod val="75000"/>
                  </a:schemeClr>
                </a:solidFill>
                <a:latin typeface="黑体" panose="02010609060101010101" pitchFamily="49" charset="-122"/>
                <a:cs typeface="+mn-ea"/>
              </a:rPr>
              <a:t>模块</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第一行和第二行是标准注释，第一行注释可以让这个名为</a:t>
            </a:r>
            <a:r>
              <a:rPr lang="en-US" altLang="zh-CN" sz="2000" dirty="0">
                <a:solidFill>
                  <a:schemeClr val="accent1">
                    <a:lumMod val="75000"/>
                  </a:schemeClr>
                </a:solidFill>
                <a:latin typeface="黑体" panose="02010609060101010101" pitchFamily="49" charset="-122"/>
                <a:cs typeface="+mn-ea"/>
              </a:rPr>
              <a:t>hello.py</a:t>
            </a:r>
            <a:r>
              <a:rPr lang="zh-CN" altLang="en-US" sz="2000" dirty="0">
                <a:solidFill>
                  <a:schemeClr val="accent1">
                    <a:lumMod val="75000"/>
                  </a:schemeClr>
                </a:solidFill>
                <a:latin typeface="黑体" panose="02010609060101010101" pitchFamily="49" charset="-122"/>
                <a:cs typeface="+mn-ea"/>
              </a:rPr>
              <a:t>的文件直接在</a:t>
            </a:r>
            <a:r>
              <a:rPr lang="en-US" altLang="zh-CN" sz="2000" dirty="0">
                <a:solidFill>
                  <a:schemeClr val="accent1">
                    <a:lumMod val="75000"/>
                  </a:schemeClr>
                </a:solidFill>
                <a:latin typeface="黑体" panose="02010609060101010101" pitchFamily="49" charset="-122"/>
                <a:cs typeface="+mn-ea"/>
              </a:rPr>
              <a:t>Unix/Linux/Mac</a:t>
            </a:r>
            <a:r>
              <a:rPr lang="zh-CN" altLang="en-US" sz="2000" dirty="0">
                <a:solidFill>
                  <a:schemeClr val="accent1">
                    <a:lumMod val="75000"/>
                  </a:schemeClr>
                </a:solidFill>
                <a:latin typeface="黑体" panose="02010609060101010101" pitchFamily="49" charset="-122"/>
                <a:cs typeface="+mn-ea"/>
              </a:rPr>
              <a:t>上直接运行，第二行注释表示</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py</a:t>
            </a:r>
            <a:r>
              <a:rPr lang="zh-CN" altLang="en-US" sz="2000" dirty="0">
                <a:solidFill>
                  <a:schemeClr val="accent1">
                    <a:lumMod val="75000"/>
                  </a:schemeClr>
                </a:solidFill>
                <a:latin typeface="黑体" panose="02010609060101010101" pitchFamily="49" charset="-122"/>
                <a:cs typeface="+mn-ea"/>
              </a:rPr>
              <a:t>文件本身使用</a:t>
            </a:r>
            <a:r>
              <a:rPr lang="en-US" altLang="zh-CN" sz="2000" dirty="0">
                <a:solidFill>
                  <a:schemeClr val="accent1">
                    <a:lumMod val="75000"/>
                  </a:schemeClr>
                </a:solidFill>
                <a:latin typeface="黑体" panose="02010609060101010101" pitchFamily="49" charset="-122"/>
                <a:cs typeface="+mn-ea"/>
              </a:rPr>
              <a:t>UTF-8</a:t>
            </a:r>
            <a:r>
              <a:rPr lang="zh-CN" altLang="en-US" sz="2000" dirty="0">
                <a:solidFill>
                  <a:schemeClr val="accent1">
                    <a:lumMod val="75000"/>
                  </a:schemeClr>
                </a:solidFill>
                <a:latin typeface="黑体" panose="02010609060101010101" pitchFamily="49" charset="-122"/>
                <a:cs typeface="+mn-ea"/>
              </a:rPr>
              <a:t>编码。第四行是模块的文档注释，任何模块代码的第一个字符串都被视为模块的文档注释。第六行使用</a:t>
            </a:r>
            <a:r>
              <a:rPr lang="en-US" altLang="zh-CN" sz="2000" dirty="0">
                <a:solidFill>
                  <a:schemeClr val="accent1">
                    <a:lumMod val="75000"/>
                  </a:schemeClr>
                </a:solidFill>
                <a:latin typeface="黑体" panose="02010609060101010101" pitchFamily="49" charset="-122"/>
                <a:cs typeface="+mn-ea"/>
              </a:rPr>
              <a:t>__author__</a:t>
            </a:r>
            <a:r>
              <a:rPr lang="zh-CN" altLang="en-US" sz="2000" dirty="0">
                <a:solidFill>
                  <a:schemeClr val="accent1">
                    <a:lumMod val="75000"/>
                  </a:schemeClr>
                </a:solidFill>
                <a:latin typeface="黑体" panose="02010609060101010101" pitchFamily="49" charset="-122"/>
                <a:cs typeface="+mn-ea"/>
              </a:rPr>
              <a:t>变量把作者的信息加入。这些信息都属于额外的信息，可以删掉不写。后面开始就是模块的主要内容。</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最后一行的</a:t>
            </a:r>
            <a:r>
              <a:rPr lang="en-US" altLang="zh-CN" sz="2000" dirty="0">
                <a:solidFill>
                  <a:schemeClr val="accent1">
                    <a:lumMod val="75000"/>
                  </a:schemeClr>
                </a:solidFill>
                <a:latin typeface="黑体" panose="02010609060101010101" pitchFamily="49" charset="-122"/>
                <a:cs typeface="+mn-ea"/>
              </a:rPr>
              <a:t>if</a:t>
            </a:r>
            <a:r>
              <a:rPr lang="zh-CN" altLang="en-US" sz="2000" dirty="0">
                <a:solidFill>
                  <a:schemeClr val="accent1">
                    <a:lumMod val="75000"/>
                  </a:schemeClr>
                </a:solidFill>
                <a:latin typeface="黑体" panose="02010609060101010101" pitchFamily="49" charset="-122"/>
                <a:cs typeface="+mn-ea"/>
              </a:rPr>
              <a:t>语句表示在命令行执行该模块时，</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解释器会把</a:t>
            </a:r>
            <a:r>
              <a:rPr lang="en-US" altLang="zh-CN" sz="2000" dirty="0">
                <a:solidFill>
                  <a:schemeClr val="accent1">
                    <a:lumMod val="75000"/>
                  </a:schemeClr>
                </a:solidFill>
                <a:latin typeface="黑体" panose="02010609060101010101" pitchFamily="49" charset="-122"/>
                <a:cs typeface="+mn-ea"/>
              </a:rPr>
              <a:t>__name</a:t>
            </a:r>
            <a:r>
              <a:rPr lang="zh-CN" altLang="en-US" sz="2000" dirty="0">
                <a:solidFill>
                  <a:schemeClr val="accent1">
                    <a:lumMod val="75000"/>
                  </a:schemeClr>
                </a:solidFill>
                <a:latin typeface="黑体" panose="02010609060101010101" pitchFamily="49" charset="-122"/>
                <a:cs typeface="+mn-ea"/>
              </a:rPr>
              <a:t>属性赋值为</a:t>
            </a:r>
            <a:r>
              <a:rPr lang="en-US" altLang="zh-CN" sz="2000" dirty="0">
                <a:solidFill>
                  <a:schemeClr val="accent1">
                    <a:lumMod val="75000"/>
                  </a:schemeClr>
                </a:solidFill>
                <a:latin typeface="黑体" panose="02010609060101010101" pitchFamily="49" charset="-122"/>
                <a:cs typeface="+mn-ea"/>
              </a:rPr>
              <a:t>__main__</a:t>
            </a:r>
            <a:r>
              <a:rPr lang="zh-CN" altLang="en-US" sz="2000" dirty="0">
                <a:solidFill>
                  <a:schemeClr val="accent1">
                    <a:lumMod val="75000"/>
                  </a:schemeClr>
                </a:solidFill>
                <a:latin typeface="黑体" panose="02010609060101010101" pitchFamily="49" charset="-122"/>
                <a:cs typeface="+mn-ea"/>
              </a:rPr>
              <a:t>，而在其他地方导入</a:t>
            </a:r>
            <a:r>
              <a:rPr lang="en-US" altLang="zh-CN" sz="2000" dirty="0">
                <a:solidFill>
                  <a:schemeClr val="accent1">
                    <a:lumMod val="75000"/>
                  </a:schemeClr>
                </a:solidFill>
                <a:latin typeface="黑体" panose="02010609060101010101" pitchFamily="49" charset="-122"/>
                <a:cs typeface="+mn-ea"/>
              </a:rPr>
              <a:t>hello</a:t>
            </a:r>
            <a:r>
              <a:rPr lang="zh-CN" altLang="en-US" sz="2000" dirty="0">
                <a:solidFill>
                  <a:schemeClr val="accent1">
                    <a:lumMod val="75000"/>
                  </a:schemeClr>
                </a:solidFill>
                <a:latin typeface="黑体" panose="02010609060101010101" pitchFamily="49" charset="-122"/>
                <a:cs typeface="+mn-ea"/>
              </a:rPr>
              <a:t>模块时则</a:t>
            </a:r>
            <a:r>
              <a:rPr lang="en-US" altLang="zh-CN" sz="2000" dirty="0">
                <a:solidFill>
                  <a:schemeClr val="accent1">
                    <a:lumMod val="75000"/>
                  </a:schemeClr>
                </a:solidFill>
                <a:latin typeface="黑体" panose="02010609060101010101" pitchFamily="49" charset="-122"/>
                <a:cs typeface="+mn-ea"/>
              </a:rPr>
              <a:t>if</a:t>
            </a:r>
            <a:r>
              <a:rPr lang="zh-CN" altLang="en-US" sz="2000" dirty="0">
                <a:solidFill>
                  <a:schemeClr val="accent1">
                    <a:lumMod val="75000"/>
                  </a:schemeClr>
                </a:solidFill>
                <a:latin typeface="黑体" panose="02010609060101010101" pitchFamily="49" charset="-122"/>
                <a:cs typeface="+mn-ea"/>
              </a:rPr>
              <a:t>语句会判断失败，即不执行</a:t>
            </a:r>
            <a:r>
              <a:rPr lang="en-US" altLang="zh-CN" sz="2000" dirty="0">
                <a:solidFill>
                  <a:schemeClr val="accent1">
                    <a:lumMod val="75000"/>
                  </a:schemeClr>
                </a:solidFill>
                <a:latin typeface="黑体" panose="02010609060101010101" pitchFamily="49" charset="-122"/>
                <a:cs typeface="+mn-ea"/>
              </a:rPr>
              <a:t>test()</a:t>
            </a:r>
            <a:r>
              <a:rPr lang="zh-CN" altLang="en-US" sz="2000" dirty="0">
                <a:solidFill>
                  <a:schemeClr val="accent1">
                    <a:lumMod val="75000"/>
                  </a:schemeClr>
                </a:solidFill>
                <a:latin typeface="黑体" panose="02010609060101010101" pitchFamily="49" charset="-122"/>
                <a:cs typeface="+mn-ea"/>
              </a:rPr>
              <a:t>函数。这种</a:t>
            </a:r>
            <a:r>
              <a:rPr lang="en-US" altLang="zh-CN" sz="2000" dirty="0">
                <a:solidFill>
                  <a:schemeClr val="accent1">
                    <a:lumMod val="75000"/>
                  </a:schemeClr>
                </a:solidFill>
                <a:latin typeface="黑体" panose="02010609060101010101" pitchFamily="49" charset="-122"/>
                <a:cs typeface="+mn-ea"/>
              </a:rPr>
              <a:t>if</a:t>
            </a:r>
            <a:r>
              <a:rPr lang="zh-CN" altLang="en-US" sz="2000" dirty="0">
                <a:solidFill>
                  <a:schemeClr val="accent1">
                    <a:lumMod val="75000"/>
                  </a:schemeClr>
                </a:solidFill>
                <a:latin typeface="黑体" panose="02010609060101010101" pitchFamily="49" charset="-122"/>
                <a:cs typeface="+mn-ea"/>
              </a:rPr>
              <a:t>测试可以让一个模块通过命令行运行时执行一些额外的代码。最常见的即是运行测试。</a:t>
            </a:r>
          </a:p>
        </p:txBody>
      </p:sp>
      <p:pic>
        <p:nvPicPr>
          <p:cNvPr id="3" name="图片 2">
            <a:extLst>
              <a:ext uri="{FF2B5EF4-FFF2-40B4-BE49-F238E27FC236}">
                <a16:creationId xmlns:a16="http://schemas.microsoft.com/office/drawing/2014/main" id="{F95300FC-45AA-42F3-8041-1ED44C84E9AA}"/>
              </a:ext>
            </a:extLst>
          </p:cNvPr>
          <p:cNvPicPr>
            <a:picLocks noChangeAspect="1"/>
          </p:cNvPicPr>
          <p:nvPr/>
        </p:nvPicPr>
        <p:blipFill>
          <a:blip r:embed="rId3"/>
          <a:stretch>
            <a:fillRect/>
          </a:stretch>
        </p:blipFill>
        <p:spPr>
          <a:xfrm>
            <a:off x="8308184" y="1187085"/>
            <a:ext cx="4550566" cy="5797296"/>
          </a:xfrm>
          <a:prstGeom prst="rect">
            <a:avLst/>
          </a:prstGeom>
        </p:spPr>
      </p:pic>
    </p:spTree>
    <p:extLst>
      <p:ext uri="{BB962C8B-B14F-4D97-AF65-F5344CB8AC3E}">
        <p14:creationId xmlns:p14="http://schemas.microsoft.com/office/powerpoint/2010/main" val="194098035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模块与包</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596727" y="112971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221417" y="1096045"/>
            <a:ext cx="7224182" cy="189498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首先在命令行执行如下命令：</a:t>
            </a:r>
            <a:r>
              <a:rPr lang="en-US" altLang="zh-CN" sz="2000" dirty="0">
                <a:solidFill>
                  <a:schemeClr val="accent1">
                    <a:lumMod val="75000"/>
                  </a:schemeClr>
                </a:solidFill>
                <a:latin typeface="黑体" panose="02010609060101010101" pitchFamily="49" charset="-122"/>
                <a:cs typeface="+mn-ea"/>
              </a:rPr>
              <a:t>pythonhello.py</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然后启动</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交互环境导入</a:t>
            </a:r>
            <a:r>
              <a:rPr lang="en-US" altLang="zh-CN" sz="2000" dirty="0">
                <a:solidFill>
                  <a:schemeClr val="accent1">
                    <a:lumMod val="75000"/>
                  </a:schemeClr>
                </a:solidFill>
                <a:latin typeface="黑体" panose="02010609060101010101" pitchFamily="49" charset="-122"/>
                <a:cs typeface="+mn-ea"/>
              </a:rPr>
              <a:t>hello</a:t>
            </a:r>
            <a:r>
              <a:rPr lang="zh-CN" altLang="en-US" sz="2000" dirty="0">
                <a:solidFill>
                  <a:schemeClr val="accent1">
                    <a:lumMod val="75000"/>
                  </a:schemeClr>
                </a:solidFill>
                <a:latin typeface="黑体" panose="02010609060101010101" pitchFamily="49" charset="-122"/>
                <a:cs typeface="+mn-ea"/>
              </a:rPr>
              <a:t>模块：</a:t>
            </a:r>
            <a:r>
              <a:rPr lang="en-US" altLang="zh-CN" sz="2000" dirty="0">
                <a:solidFill>
                  <a:schemeClr val="accent1">
                    <a:lumMod val="75000"/>
                  </a:schemeClr>
                </a:solidFill>
                <a:latin typeface="黑体" panose="02010609060101010101" pitchFamily="49" charset="-122"/>
                <a:cs typeface="+mn-ea"/>
              </a:rPr>
              <a:t>import hello</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此时导入时没有打印任何信息，也就是说</a:t>
            </a:r>
            <a:r>
              <a:rPr lang="en-US" altLang="zh-CN" sz="2000" dirty="0">
                <a:solidFill>
                  <a:schemeClr val="accent1">
                    <a:lumMod val="75000"/>
                  </a:schemeClr>
                </a:solidFill>
                <a:latin typeface="黑体" panose="02010609060101010101" pitchFamily="49" charset="-122"/>
                <a:cs typeface="+mn-ea"/>
              </a:rPr>
              <a:t>hello</a:t>
            </a:r>
            <a:r>
              <a:rPr lang="zh-CN" altLang="en-US" sz="2000" dirty="0">
                <a:solidFill>
                  <a:schemeClr val="accent1">
                    <a:lumMod val="75000"/>
                  </a:schemeClr>
                </a:solidFill>
                <a:latin typeface="黑体" panose="02010609060101010101" pitchFamily="49" charset="-122"/>
                <a:cs typeface="+mn-ea"/>
              </a:rPr>
              <a:t>模块没有执行</a:t>
            </a:r>
            <a:r>
              <a:rPr lang="en-US" altLang="zh-CN" sz="2000" dirty="0">
                <a:solidFill>
                  <a:schemeClr val="accent1">
                    <a:lumMod val="75000"/>
                  </a:schemeClr>
                </a:solidFill>
                <a:latin typeface="黑体" panose="02010609060101010101" pitchFamily="49" charset="-122"/>
                <a:cs typeface="+mn-ea"/>
              </a:rPr>
              <a:t>test()</a:t>
            </a:r>
            <a:r>
              <a:rPr lang="zh-CN" altLang="en-US" sz="2000" dirty="0">
                <a:solidFill>
                  <a:schemeClr val="accent1">
                    <a:lumMod val="75000"/>
                  </a:schemeClr>
                </a:solidFill>
                <a:latin typeface="黑体" panose="02010609060101010101" pitchFamily="49" charset="-122"/>
                <a:cs typeface="+mn-ea"/>
              </a:rPr>
              <a:t>函数，要调用才会执行</a:t>
            </a:r>
            <a:r>
              <a:rPr lang="en-US" altLang="zh-CN" sz="2000" dirty="0">
                <a:solidFill>
                  <a:schemeClr val="accent1">
                    <a:lumMod val="75000"/>
                  </a:schemeClr>
                </a:solidFill>
                <a:latin typeface="黑体" panose="02010609060101010101" pitchFamily="49" charset="-122"/>
                <a:cs typeface="+mn-ea"/>
              </a:rPr>
              <a:t>test()</a:t>
            </a:r>
            <a:r>
              <a:rPr lang="zh-CN" altLang="en-US" sz="2000" dirty="0">
                <a:solidFill>
                  <a:schemeClr val="accent1">
                    <a:lumMod val="75000"/>
                  </a:schemeClr>
                </a:solidFill>
                <a:latin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hello.test</a:t>
            </a:r>
            <a:r>
              <a:rPr lang="en-US" altLang="zh-CN" sz="2000" dirty="0">
                <a:solidFill>
                  <a:schemeClr val="accent1">
                    <a:lumMod val="75000"/>
                  </a:schemeClr>
                </a:solidFill>
                <a:latin typeface="黑体" panose="02010609060101010101" pitchFamily="49" charset="-122"/>
                <a:cs typeface="+mn-ea"/>
              </a:rPr>
              <a:t>()</a:t>
            </a:r>
            <a:endParaRPr lang="zh-CN" altLang="en-US" sz="2000" dirty="0">
              <a:solidFill>
                <a:schemeClr val="accent1">
                  <a:lumMod val="75000"/>
                </a:schemeClr>
              </a:solidFill>
              <a:latin typeface="黑体" panose="02010609060101010101" pitchFamily="49" charset="-122"/>
              <a:cs typeface="+mn-ea"/>
            </a:endParaRPr>
          </a:p>
        </p:txBody>
      </p:sp>
    </p:spTree>
    <p:extLst>
      <p:ext uri="{BB962C8B-B14F-4D97-AF65-F5344CB8AC3E}">
        <p14:creationId xmlns:p14="http://schemas.microsoft.com/office/powerpoint/2010/main" val="384250626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模块与包</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596727" y="112971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221417" y="995469"/>
            <a:ext cx="11472654" cy="5588300"/>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作用域：在一个模块中，我们可能会定义很多函数和变量，有的函数和变量我们希望提供给别人使用，但有的我们仅希望在模块内部供自己使用。</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通过</a:t>
            </a:r>
            <a:r>
              <a:rPr lang="en-US" altLang="zh-CN" sz="2000" dirty="0">
                <a:solidFill>
                  <a:schemeClr val="accent1">
                    <a:lumMod val="75000"/>
                  </a:schemeClr>
                </a:solidFill>
                <a:latin typeface="黑体" panose="02010609060101010101" pitchFamily="49" charset="-122"/>
                <a:cs typeface="+mn-ea"/>
              </a:rPr>
              <a:t>_</a:t>
            </a:r>
            <a:r>
              <a:rPr lang="zh-CN" altLang="en-US" sz="2000" dirty="0">
                <a:solidFill>
                  <a:schemeClr val="accent1">
                    <a:lumMod val="75000"/>
                  </a:schemeClr>
                </a:solidFill>
                <a:latin typeface="黑体" panose="02010609060101010101" pitchFamily="49" charset="-122"/>
                <a:cs typeface="+mn-ea"/>
              </a:rPr>
              <a:t>前缀来实现该功能。</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正常的函数名和变量是公开的</a:t>
            </a:r>
            <a:r>
              <a:rPr lang="en-US" altLang="zh-CN" sz="2000" dirty="0">
                <a:solidFill>
                  <a:schemeClr val="accent1">
                    <a:lumMod val="75000"/>
                  </a:schemeClr>
                </a:solidFill>
                <a:latin typeface="黑体" panose="02010609060101010101" pitchFamily="49" charset="-122"/>
                <a:cs typeface="+mn-ea"/>
              </a:rPr>
              <a:t>(public)</a:t>
            </a:r>
            <a:r>
              <a:rPr lang="zh-CN" altLang="en-US" sz="2000" dirty="0">
                <a:solidFill>
                  <a:schemeClr val="accent1">
                    <a:lumMod val="75000"/>
                  </a:schemeClr>
                </a:solidFill>
                <a:latin typeface="黑体" panose="02010609060101010101" pitchFamily="49" charset="-122"/>
                <a:cs typeface="+mn-ea"/>
              </a:rPr>
              <a:t>，可以被直接引用，比如：</a:t>
            </a:r>
            <a:r>
              <a:rPr lang="en-US" altLang="zh-CN" sz="2000" dirty="0">
                <a:solidFill>
                  <a:schemeClr val="accent1">
                    <a:lumMod val="75000"/>
                  </a:schemeClr>
                </a:solidFill>
                <a:latin typeface="黑体" panose="02010609060101010101" pitchFamily="49" charset="-122"/>
                <a:cs typeface="+mn-ea"/>
              </a:rPr>
              <a:t>abc,x123,PI</a:t>
            </a:r>
            <a:r>
              <a:rPr lang="zh-CN" altLang="en-US" sz="2000" dirty="0">
                <a:solidFill>
                  <a:schemeClr val="accent1">
                    <a:lumMod val="75000"/>
                  </a:schemeClr>
                </a:solidFill>
                <a:latin typeface="黑体" panose="02010609060101010101" pitchFamily="49" charset="-122"/>
                <a:cs typeface="+mn-ea"/>
              </a:rPr>
              <a:t>等。类似</a:t>
            </a:r>
            <a:r>
              <a:rPr lang="en-US" altLang="zh-CN" sz="2000" dirty="0">
                <a:solidFill>
                  <a:schemeClr val="accent1">
                    <a:lumMod val="75000"/>
                  </a:schemeClr>
                </a:solidFill>
                <a:latin typeface="黑体" panose="02010609060101010101" pitchFamily="49" charset="-122"/>
                <a:cs typeface="+mn-ea"/>
              </a:rPr>
              <a:t>_author_ ,_name_</a:t>
            </a:r>
            <a:r>
              <a:rPr lang="zh-CN" altLang="en-US" sz="2000" dirty="0">
                <a:solidFill>
                  <a:schemeClr val="accent1">
                    <a:lumMod val="75000"/>
                  </a:schemeClr>
                </a:solidFill>
                <a:latin typeface="黑体" panose="02010609060101010101" pitchFamily="49" charset="-122"/>
                <a:cs typeface="+mn-ea"/>
              </a:rPr>
              <a:t>这样的变量是特殊变量，可以被直接引用，但有特殊用途。</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类似</a:t>
            </a:r>
            <a:r>
              <a:rPr lang="en-US" altLang="zh-CN" sz="2000" dirty="0">
                <a:solidFill>
                  <a:schemeClr val="accent1">
                    <a:lumMod val="75000"/>
                  </a:schemeClr>
                </a:solidFill>
                <a:latin typeface="黑体" panose="02010609060101010101" pitchFamily="49" charset="-122"/>
                <a:cs typeface="+mn-ea"/>
              </a:rPr>
              <a:t>_</a:t>
            </a:r>
            <a:r>
              <a:rPr lang="en-US" altLang="zh-CN" sz="2000" dirty="0" err="1">
                <a:solidFill>
                  <a:schemeClr val="accent1">
                    <a:lumMod val="75000"/>
                  </a:schemeClr>
                </a:solidFill>
                <a:latin typeface="黑体" panose="02010609060101010101" pitchFamily="49" charset="-122"/>
                <a:cs typeface="+mn-ea"/>
              </a:rPr>
              <a:t>xxx,__xxx</a:t>
            </a:r>
            <a:r>
              <a:rPr lang="zh-CN" altLang="en-US" sz="2000" dirty="0">
                <a:solidFill>
                  <a:schemeClr val="accent1">
                    <a:lumMod val="75000"/>
                  </a:schemeClr>
                </a:solidFill>
                <a:latin typeface="黑体" panose="02010609060101010101" pitchFamily="49" charset="-122"/>
                <a:cs typeface="+mn-ea"/>
              </a:rPr>
              <a:t>这样的函数或者变量是非公开的</a:t>
            </a:r>
            <a:r>
              <a:rPr lang="en-US" altLang="zh-CN" sz="2000" dirty="0">
                <a:solidFill>
                  <a:schemeClr val="accent1">
                    <a:lumMod val="75000"/>
                  </a:schemeClr>
                </a:solidFill>
                <a:latin typeface="黑体" panose="02010609060101010101" pitchFamily="49" charset="-122"/>
                <a:cs typeface="+mn-ea"/>
              </a:rPr>
              <a:t>(private),</a:t>
            </a:r>
            <a:r>
              <a:rPr lang="zh-CN" altLang="en-US" sz="2000" dirty="0">
                <a:solidFill>
                  <a:schemeClr val="accent1">
                    <a:lumMod val="75000"/>
                  </a:schemeClr>
                </a:solidFill>
                <a:latin typeface="黑体" panose="02010609060101010101" pitchFamily="49" charset="-122"/>
                <a:cs typeface="+mn-ea"/>
              </a:rPr>
              <a:t>不应该被直接引用。</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安装第三方模块：在</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中，安装第三方模块通过包管理工具</a:t>
            </a:r>
            <a:r>
              <a:rPr lang="en-US" altLang="zh-CN" sz="2000" dirty="0">
                <a:solidFill>
                  <a:schemeClr val="accent1">
                    <a:lumMod val="75000"/>
                  </a:schemeClr>
                </a:solidFill>
                <a:latin typeface="黑体" panose="02010609060101010101" pitchFamily="49" charset="-122"/>
                <a:cs typeface="+mn-ea"/>
              </a:rPr>
              <a:t>pip</a:t>
            </a:r>
            <a:r>
              <a:rPr lang="zh-CN" altLang="en-US" sz="2000" dirty="0">
                <a:solidFill>
                  <a:schemeClr val="accent1">
                    <a:lumMod val="75000"/>
                  </a:schemeClr>
                </a:solidFill>
                <a:latin typeface="黑体" panose="02010609060101010101" pitchFamily="49" charset="-122"/>
                <a:cs typeface="+mn-ea"/>
              </a:rPr>
              <a:t>完成。</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安装</a:t>
            </a:r>
            <a:r>
              <a:rPr lang="en-US" altLang="zh-CN" sz="2000" dirty="0">
                <a:solidFill>
                  <a:schemeClr val="accent1">
                    <a:lumMod val="75000"/>
                  </a:schemeClr>
                </a:solidFill>
                <a:latin typeface="黑体" panose="02010609060101010101" pitchFamily="49" charset="-122"/>
                <a:cs typeface="+mn-ea"/>
              </a:rPr>
              <a:t>pip:</a:t>
            </a:r>
            <a:r>
              <a:rPr lang="zh-CN" altLang="en-US" sz="2000" dirty="0">
                <a:solidFill>
                  <a:schemeClr val="accent1">
                    <a:lumMod val="75000"/>
                  </a:schemeClr>
                </a:solidFill>
                <a:latin typeface="黑体" panose="02010609060101010101" pitchFamily="49" charset="-122"/>
                <a:cs typeface="+mn-ea"/>
              </a:rPr>
              <a:t>在命令行运行</a:t>
            </a:r>
            <a:r>
              <a:rPr lang="en-US" altLang="zh-CN" sz="2000" dirty="0">
                <a:solidFill>
                  <a:schemeClr val="accent1">
                    <a:lumMod val="75000"/>
                  </a:schemeClr>
                </a:solidFill>
                <a:latin typeface="黑体" panose="02010609060101010101" pitchFamily="49" charset="-122"/>
                <a:cs typeface="+mn-ea"/>
              </a:rPr>
              <a:t>pip,</a:t>
            </a:r>
            <a:r>
              <a:rPr lang="zh-CN" altLang="en-US" sz="2000" dirty="0">
                <a:solidFill>
                  <a:schemeClr val="accent1">
                    <a:lumMod val="75000"/>
                  </a:schemeClr>
                </a:solidFill>
                <a:latin typeface="黑体" panose="02010609060101010101" pitchFamily="49" charset="-122"/>
                <a:cs typeface="+mn-ea"/>
              </a:rPr>
              <a:t>若打印信息提示找不到命令，那么你需要安装，反之不用。安装</a:t>
            </a:r>
            <a:r>
              <a:rPr lang="en-US" altLang="zh-CN" sz="2000" dirty="0">
                <a:solidFill>
                  <a:schemeClr val="accent1">
                    <a:lumMod val="75000"/>
                  </a:schemeClr>
                </a:solidFill>
                <a:latin typeface="黑体" panose="02010609060101010101" pitchFamily="49" charset="-122"/>
                <a:cs typeface="+mn-ea"/>
              </a:rPr>
              <a:t>pip</a:t>
            </a:r>
            <a:r>
              <a:rPr lang="zh-CN" altLang="en-US" sz="2000" dirty="0">
                <a:solidFill>
                  <a:schemeClr val="accent1">
                    <a:lumMod val="75000"/>
                  </a:schemeClr>
                </a:solidFill>
                <a:latin typeface="黑体" panose="02010609060101010101" pitchFamily="49" charset="-122"/>
                <a:cs typeface="+mn-ea"/>
              </a:rPr>
              <a:t>起始很简单，在当初安装</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的时候就会默认安装，如果你发现你的没有，那么进行以下操作：重新安装</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并确保在安装时勾选了</a:t>
            </a:r>
            <a:r>
              <a:rPr lang="en-US" altLang="zh-CN" sz="2000" dirty="0">
                <a:solidFill>
                  <a:schemeClr val="accent1">
                    <a:lumMod val="75000"/>
                  </a:schemeClr>
                </a:solidFill>
                <a:latin typeface="黑体" panose="02010609060101010101" pitchFamily="49" charset="-122"/>
                <a:cs typeface="+mn-ea"/>
              </a:rPr>
              <a:t>pip</a:t>
            </a:r>
            <a:r>
              <a:rPr lang="zh-CN" altLang="en-US" sz="2000" dirty="0">
                <a:solidFill>
                  <a:schemeClr val="accent1">
                    <a:lumMod val="75000"/>
                  </a:schemeClr>
                </a:solidFill>
                <a:latin typeface="黑体" panose="02010609060101010101" pitchFamily="49" charset="-122"/>
                <a:cs typeface="+mn-ea"/>
              </a:rPr>
              <a:t>选项安装好之后确保配置了</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环境变量。</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当安装并确保</a:t>
            </a:r>
            <a:r>
              <a:rPr lang="en-US" altLang="zh-CN" sz="2000" dirty="0">
                <a:solidFill>
                  <a:schemeClr val="accent1">
                    <a:lumMod val="75000"/>
                  </a:schemeClr>
                </a:solidFill>
                <a:latin typeface="黑体" panose="02010609060101010101" pitchFamily="49" charset="-122"/>
                <a:cs typeface="+mn-ea"/>
              </a:rPr>
              <a:t>pip</a:t>
            </a:r>
            <a:r>
              <a:rPr lang="zh-CN" altLang="en-US" sz="2000" dirty="0">
                <a:solidFill>
                  <a:schemeClr val="accent1">
                    <a:lumMod val="75000"/>
                  </a:schemeClr>
                </a:solidFill>
                <a:latin typeface="黑体" panose="02010609060101010101" pitchFamily="49" charset="-122"/>
                <a:cs typeface="+mn-ea"/>
              </a:rPr>
              <a:t>命令可行之后，让我们来安装一个第三方库。第三方库会注册在该网站：</a:t>
            </a:r>
            <a:r>
              <a:rPr lang="en-US" altLang="zh-CN" sz="2000" dirty="0">
                <a:hlinkClick r:id="rId3"/>
              </a:rPr>
              <a:t>https://pypi.org/</a:t>
            </a:r>
            <a:endParaRPr lang="en-US" altLang="zh-CN" sz="2000" dirty="0">
              <a:solidFill>
                <a:schemeClr val="accent1">
                  <a:lumMod val="75000"/>
                </a:schemeClr>
              </a:solidFill>
              <a:latin typeface="黑体" panose="02010609060101010101" pitchFamily="49" charset="-122"/>
              <a:cs typeface="+mn-ea"/>
            </a:endParaRPr>
          </a:p>
          <a:p>
            <a:pPr marL="1625600" lvl="2"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这里我们以</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下强大的</a:t>
            </a:r>
            <a:r>
              <a:rPr lang="en-US" altLang="zh-CN" sz="2000" dirty="0">
                <a:solidFill>
                  <a:schemeClr val="accent1">
                    <a:lumMod val="75000"/>
                  </a:schemeClr>
                </a:solidFill>
                <a:latin typeface="黑体" panose="02010609060101010101" pitchFamily="49" charset="-122"/>
                <a:cs typeface="+mn-ea"/>
              </a:rPr>
              <a:t>Python Imaging Library–Pillow</a:t>
            </a:r>
            <a:r>
              <a:rPr lang="zh-CN" altLang="en-US" sz="2000" dirty="0">
                <a:solidFill>
                  <a:schemeClr val="accent1">
                    <a:lumMod val="75000"/>
                  </a:schemeClr>
                </a:solidFill>
                <a:latin typeface="黑体" panose="02010609060101010101" pitchFamily="49" charset="-122"/>
                <a:cs typeface="+mn-ea"/>
              </a:rPr>
              <a:t>库为例，来进行安装：</a:t>
            </a:r>
            <a:r>
              <a:rPr lang="en-US" altLang="zh-CN" sz="2000" dirty="0">
                <a:solidFill>
                  <a:schemeClr val="accent1">
                    <a:lumMod val="75000"/>
                  </a:schemeClr>
                </a:solidFill>
                <a:latin typeface="黑体" panose="02010609060101010101" pitchFamily="49" charset="-122"/>
                <a:cs typeface="+mn-ea"/>
              </a:rPr>
              <a:t>pip install Pillow</a:t>
            </a:r>
          </a:p>
          <a:p>
            <a:pPr marL="1625600" lvl="2"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此时系统就会开始下载，等待系统下载并安装完成</a:t>
            </a:r>
            <a:endParaRPr lang="en-US" altLang="zh-CN" sz="2000" dirty="0">
              <a:solidFill>
                <a:schemeClr val="accent1">
                  <a:lumMod val="75000"/>
                </a:schemeClr>
              </a:solidFill>
              <a:latin typeface="黑体" panose="02010609060101010101" pitchFamily="49" charset="-122"/>
              <a:cs typeface="+mn-ea"/>
            </a:endParaRPr>
          </a:p>
        </p:txBody>
      </p:sp>
    </p:spTree>
    <p:extLst>
      <p:ext uri="{BB962C8B-B14F-4D97-AF65-F5344CB8AC3E}">
        <p14:creationId xmlns:p14="http://schemas.microsoft.com/office/powerpoint/2010/main" val="117716363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模块与包</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596727" y="112971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221417" y="995469"/>
            <a:ext cx="11472654" cy="2264314"/>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示例：图片生成缩略图</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from PIL import Image</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im</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Image.open</a:t>
            </a:r>
            <a:r>
              <a:rPr lang="en-US" altLang="zh-CN" sz="2000" dirty="0">
                <a:solidFill>
                  <a:schemeClr val="accent1">
                    <a:lumMod val="75000"/>
                  </a:schemeClr>
                </a:solidFill>
                <a:latin typeface="黑体" panose="02010609060101010101" pitchFamily="49" charset="-122"/>
                <a:cs typeface="+mn-ea"/>
              </a:rPr>
              <a:t>('test.jpg’)</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print(</a:t>
            </a:r>
            <a:r>
              <a:rPr lang="en-US" altLang="zh-CN" sz="2000" dirty="0" err="1">
                <a:solidFill>
                  <a:schemeClr val="accent1">
                    <a:lumMod val="75000"/>
                  </a:schemeClr>
                </a:solidFill>
                <a:latin typeface="黑体" panose="02010609060101010101" pitchFamily="49" charset="-122"/>
                <a:cs typeface="+mn-ea"/>
              </a:rPr>
              <a:t>im.format,im.size,im.mode</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im.thumbnail</a:t>
            </a:r>
            <a:r>
              <a:rPr lang="en-US" altLang="zh-CN" sz="2000" dirty="0">
                <a:solidFill>
                  <a:schemeClr val="accent1">
                    <a:lumMod val="75000"/>
                  </a:schemeClr>
                </a:solidFill>
                <a:latin typeface="黑体" panose="02010609060101010101" pitchFamily="49" charset="-122"/>
                <a:cs typeface="+mn-ea"/>
              </a:rPr>
              <a:t>((200,100))</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im.save</a:t>
            </a:r>
            <a:r>
              <a:rPr lang="en-US" altLang="zh-CN" sz="2000" dirty="0">
                <a:solidFill>
                  <a:schemeClr val="accent1">
                    <a:lumMod val="75000"/>
                  </a:schemeClr>
                </a:solidFill>
                <a:latin typeface="黑体" panose="02010609060101010101" pitchFamily="49" charset="-122"/>
                <a:cs typeface="+mn-ea"/>
              </a:rPr>
              <a:t>('thumb.</a:t>
            </a:r>
            <a:r>
              <a:rPr lang="en-US" altLang="zh-CN" sz="2000" dirty="0" err="1">
                <a:solidFill>
                  <a:schemeClr val="accent1">
                    <a:lumMod val="75000"/>
                  </a:schemeClr>
                </a:solidFill>
                <a:latin typeface="黑体" panose="02010609060101010101" pitchFamily="49" charset="-122"/>
                <a:cs typeface="+mn-ea"/>
              </a:rPr>
              <a:t>jpb</a:t>
            </a:r>
            <a:r>
              <a:rPr lang="en-US" altLang="zh-CN" sz="2000" dirty="0">
                <a:solidFill>
                  <a:schemeClr val="accent1">
                    <a:lumMod val="75000"/>
                  </a:schemeClr>
                </a:solidFill>
                <a:latin typeface="黑体" panose="02010609060101010101" pitchFamily="49" charset="-122"/>
                <a:cs typeface="+mn-ea"/>
              </a:rPr>
              <a:t>','JPEG')</a:t>
            </a:r>
          </a:p>
        </p:txBody>
      </p:sp>
      <p:pic>
        <p:nvPicPr>
          <p:cNvPr id="3" name="图片 2" descr="图片包含 游戏机, 物体, 钟表&#10;&#10;描述已自动生成">
            <a:extLst>
              <a:ext uri="{FF2B5EF4-FFF2-40B4-BE49-F238E27FC236}">
                <a16:creationId xmlns:a16="http://schemas.microsoft.com/office/drawing/2014/main" id="{14CCC21B-5FB3-4320-A457-02080382F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887" y="3230475"/>
            <a:ext cx="5400600" cy="3049319"/>
          </a:xfrm>
          <a:prstGeom prst="rect">
            <a:avLst/>
          </a:prstGeom>
        </p:spPr>
      </p:pic>
      <p:sp>
        <p:nvSpPr>
          <p:cNvPr id="13" name="Pentagon 33">
            <a:extLst>
              <a:ext uri="{FF2B5EF4-FFF2-40B4-BE49-F238E27FC236}">
                <a16:creationId xmlns:a16="http://schemas.microsoft.com/office/drawing/2014/main" id="{6480AEE2-2D12-4FD4-9A37-1E79D29012A5}"/>
              </a:ext>
            </a:extLst>
          </p:cNvPr>
          <p:cNvSpPr/>
          <p:nvPr/>
        </p:nvSpPr>
        <p:spPr>
          <a:xfrm>
            <a:off x="692117" y="6342861"/>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1D61B98D-0B78-4BF1-AC83-CE6855463ED7}"/>
              </a:ext>
            </a:extLst>
          </p:cNvPr>
          <p:cNvSpPr/>
          <p:nvPr/>
        </p:nvSpPr>
        <p:spPr>
          <a:xfrm>
            <a:off x="1316807" y="6352629"/>
            <a:ext cx="11472654" cy="786986"/>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其他常用的第三方库还有</a:t>
            </a:r>
            <a:r>
              <a:rPr lang="en-US" altLang="zh-CN" sz="2000" dirty="0">
                <a:solidFill>
                  <a:schemeClr val="accent1">
                    <a:lumMod val="75000"/>
                  </a:schemeClr>
                </a:solidFill>
                <a:latin typeface="黑体" panose="02010609060101010101" pitchFamily="49" charset="-122"/>
                <a:cs typeface="+mn-ea"/>
              </a:rPr>
              <a:t>MySQL</a:t>
            </a:r>
            <a:r>
              <a:rPr lang="zh-CN" altLang="en-US" sz="2000" dirty="0">
                <a:solidFill>
                  <a:schemeClr val="accent1">
                    <a:lumMod val="75000"/>
                  </a:schemeClr>
                </a:solidFill>
                <a:latin typeface="黑体" panose="02010609060101010101" pitchFamily="49" charset="-122"/>
                <a:cs typeface="+mn-ea"/>
              </a:rPr>
              <a:t>的驱动：</a:t>
            </a:r>
            <a:r>
              <a:rPr lang="en-US" altLang="zh-CN" sz="2000" dirty="0" err="1">
                <a:solidFill>
                  <a:schemeClr val="accent1">
                    <a:lumMod val="75000"/>
                  </a:schemeClr>
                </a:solidFill>
                <a:latin typeface="黑体" panose="02010609060101010101" pitchFamily="49" charset="-122"/>
                <a:cs typeface="+mn-ea"/>
              </a:rPr>
              <a:t>mysql</a:t>
            </a:r>
            <a:r>
              <a:rPr lang="en-US" altLang="zh-CN" sz="2000" dirty="0">
                <a:solidFill>
                  <a:schemeClr val="accent1">
                    <a:lumMod val="75000"/>
                  </a:schemeClr>
                </a:solidFill>
                <a:latin typeface="黑体" panose="02010609060101010101" pitchFamily="49" charset="-122"/>
                <a:cs typeface="+mn-ea"/>
              </a:rPr>
              <a:t>-connector-python</a:t>
            </a:r>
            <a:r>
              <a:rPr lang="zh-CN" altLang="en-US" sz="2000" dirty="0">
                <a:solidFill>
                  <a:schemeClr val="accent1">
                    <a:lumMod val="75000"/>
                  </a:schemeClr>
                </a:solidFill>
                <a:latin typeface="黑体" panose="02010609060101010101" pitchFamily="49" charset="-122"/>
                <a:cs typeface="+mn-ea"/>
              </a:rPr>
              <a:t>，用于科学计算的</a:t>
            </a:r>
            <a:r>
              <a:rPr lang="en-US" altLang="zh-CN" sz="2000" dirty="0" err="1">
                <a:solidFill>
                  <a:schemeClr val="accent1">
                    <a:lumMod val="75000"/>
                  </a:schemeClr>
                </a:solidFill>
                <a:latin typeface="黑体" panose="02010609060101010101" pitchFamily="49" charset="-122"/>
                <a:cs typeface="+mn-ea"/>
              </a:rPr>
              <a:t>Numpy</a:t>
            </a:r>
            <a:r>
              <a:rPr lang="zh-CN" altLang="en-US" sz="2000" dirty="0">
                <a:solidFill>
                  <a:schemeClr val="accent1">
                    <a:lumMod val="75000"/>
                  </a:schemeClr>
                </a:solidFill>
                <a:latin typeface="黑体" panose="02010609060101010101" pitchFamily="49" charset="-122"/>
                <a:cs typeface="+mn-ea"/>
              </a:rPr>
              <a:t>库：</a:t>
            </a:r>
            <a:r>
              <a:rPr lang="en-US" altLang="zh-CN" sz="2000" dirty="0" err="1">
                <a:solidFill>
                  <a:schemeClr val="accent1">
                    <a:lumMod val="75000"/>
                  </a:schemeClr>
                </a:solidFill>
                <a:latin typeface="黑体" panose="02010609060101010101" pitchFamily="49" charset="-122"/>
                <a:cs typeface="+mn-ea"/>
              </a:rPr>
              <a:t>numpy</a:t>
            </a:r>
            <a:r>
              <a:rPr lang="zh-CN" altLang="en-US" sz="2000" dirty="0">
                <a:solidFill>
                  <a:schemeClr val="accent1">
                    <a:lumMod val="75000"/>
                  </a:schemeClr>
                </a:solidFill>
                <a:latin typeface="黑体" panose="02010609060101010101" pitchFamily="49" charset="-122"/>
                <a:cs typeface="+mn-ea"/>
              </a:rPr>
              <a:t>，用于生成文本的模板工具</a:t>
            </a:r>
            <a:r>
              <a:rPr lang="en-US" altLang="zh-CN" sz="2000" dirty="0">
                <a:solidFill>
                  <a:schemeClr val="accent1">
                    <a:lumMod val="75000"/>
                  </a:schemeClr>
                </a:solidFill>
                <a:latin typeface="黑体" panose="02010609060101010101" pitchFamily="49" charset="-122"/>
                <a:cs typeface="+mn-ea"/>
              </a:rPr>
              <a:t>Jinja2</a:t>
            </a:r>
            <a:r>
              <a:rPr lang="zh-CN" altLang="en-US" sz="2000" dirty="0">
                <a:solidFill>
                  <a:schemeClr val="accent1">
                    <a:lumMod val="75000"/>
                  </a:schemeClr>
                </a:solidFill>
                <a:latin typeface="黑体" panose="02010609060101010101" pitchFamily="49" charset="-122"/>
                <a:cs typeface="+mn-ea"/>
              </a:rPr>
              <a:t>等等。</a:t>
            </a:r>
            <a:endParaRPr lang="en-US" altLang="zh-CN" sz="2000" dirty="0">
              <a:solidFill>
                <a:schemeClr val="accent1">
                  <a:lumMod val="75000"/>
                </a:schemeClr>
              </a:solidFill>
              <a:latin typeface="黑体" panose="02010609060101010101" pitchFamily="49" charset="-122"/>
              <a:cs typeface="+mn-ea"/>
            </a:endParaRPr>
          </a:p>
        </p:txBody>
      </p:sp>
    </p:spTree>
    <p:extLst>
      <p:ext uri="{BB962C8B-B14F-4D97-AF65-F5344CB8AC3E}">
        <p14:creationId xmlns:p14="http://schemas.microsoft.com/office/powerpoint/2010/main" val="336671290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模块与包</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110973"/>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模块搜索路径当我们试图加载一个模块时，</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会在指定的路径下搜索对应的</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py</a:t>
            </a:r>
            <a:r>
              <a:rPr lang="zh-CN" altLang="en-US" sz="2000" dirty="0">
                <a:solidFill>
                  <a:schemeClr val="accent1">
                    <a:lumMod val="75000"/>
                  </a:schemeClr>
                </a:solidFill>
                <a:latin typeface="黑体" panose="02010609060101010101" pitchFamily="49" charset="-122"/>
                <a:cs typeface="+mn-ea"/>
              </a:rPr>
              <a:t>文件，如果找不到就会报错。默认情况下</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解释器会搜索当前目录，所有已安装的内置模块和第三方模块，搜索路径存放在</a:t>
            </a:r>
            <a:r>
              <a:rPr lang="en-US" altLang="zh-CN" sz="2000" dirty="0">
                <a:solidFill>
                  <a:schemeClr val="accent1">
                    <a:lumMod val="75000"/>
                  </a:schemeClr>
                </a:solidFill>
                <a:latin typeface="黑体" panose="02010609060101010101" pitchFamily="49" charset="-122"/>
                <a:cs typeface="+mn-ea"/>
              </a:rPr>
              <a:t>sys</a:t>
            </a:r>
            <a:r>
              <a:rPr lang="zh-CN" altLang="en-US" sz="2000" dirty="0">
                <a:solidFill>
                  <a:schemeClr val="accent1">
                    <a:lumMod val="75000"/>
                  </a:schemeClr>
                </a:solidFill>
                <a:latin typeface="黑体" panose="02010609060101010101" pitchFamily="49" charset="-122"/>
                <a:cs typeface="+mn-ea"/>
              </a:rPr>
              <a:t>模块的</a:t>
            </a:r>
            <a:r>
              <a:rPr lang="en-US" altLang="zh-CN" sz="2000" dirty="0">
                <a:solidFill>
                  <a:schemeClr val="accent1">
                    <a:lumMod val="75000"/>
                  </a:schemeClr>
                </a:solidFill>
                <a:latin typeface="黑体" panose="02010609060101010101" pitchFamily="49" charset="-122"/>
                <a:cs typeface="+mn-ea"/>
              </a:rPr>
              <a:t>path</a:t>
            </a:r>
            <a:r>
              <a:rPr lang="zh-CN" altLang="en-US" sz="2000" dirty="0">
                <a:solidFill>
                  <a:schemeClr val="accent1">
                    <a:lumMod val="75000"/>
                  </a:schemeClr>
                </a:solidFill>
                <a:latin typeface="黑体" panose="02010609060101010101" pitchFamily="49" charset="-122"/>
                <a:cs typeface="+mn-ea"/>
              </a:rPr>
              <a:t>变量中：</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import sys</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sys.path</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如果要添加自己的搜索路径，有两种方式，第一种是直接修改</a:t>
            </a:r>
            <a:r>
              <a:rPr lang="en-US" altLang="zh-CN" sz="2000" dirty="0" err="1">
                <a:solidFill>
                  <a:schemeClr val="accent1">
                    <a:lumMod val="75000"/>
                  </a:schemeClr>
                </a:solidFill>
                <a:latin typeface="黑体" panose="02010609060101010101" pitchFamily="49" charset="-122"/>
                <a:cs typeface="+mn-ea"/>
              </a:rPr>
              <a:t>sys.path</a:t>
            </a:r>
            <a:endParaRPr lang="en-US" altLang="zh-CN" sz="2000" dirty="0">
              <a:solidFill>
                <a:schemeClr val="accent1">
                  <a:lumMod val="75000"/>
                </a:schemeClr>
              </a:solidFill>
              <a:latin typeface="黑体" panose="02010609060101010101" pitchFamily="49" charset="-122"/>
              <a:cs typeface="+mn-ea"/>
            </a:endParaRP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import sys</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sys.path.append</a:t>
            </a:r>
            <a:r>
              <a:rPr lang="en-US" altLang="zh-CN" sz="2000" dirty="0">
                <a:solidFill>
                  <a:schemeClr val="accent1">
                    <a:lumMod val="75000"/>
                  </a:schemeClr>
                </a:solidFill>
                <a:latin typeface="黑体" panose="02010609060101010101" pitchFamily="49" charset="-122"/>
                <a:cs typeface="+mn-ea"/>
              </a:rPr>
              <a:t>('your path’) </a:t>
            </a:r>
          </a:p>
          <a:p>
            <a:pPr marL="1625600" lvl="2"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这种方法的特点是添加简便，但是只在本次运行时有效。</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第二种方式是设置环境变量</a:t>
            </a:r>
            <a:r>
              <a:rPr lang="en-US" altLang="zh-CN" sz="2000" dirty="0">
                <a:solidFill>
                  <a:schemeClr val="accent1">
                    <a:lumMod val="75000"/>
                  </a:schemeClr>
                </a:solidFill>
                <a:latin typeface="黑体" panose="02010609060101010101" pitchFamily="49" charset="-122"/>
                <a:cs typeface="+mn-ea"/>
              </a:rPr>
              <a:t>PYTHONPATH</a:t>
            </a:r>
            <a:r>
              <a:rPr lang="zh-CN" altLang="en-US" sz="2000" dirty="0">
                <a:solidFill>
                  <a:schemeClr val="accent1">
                    <a:lumMod val="75000"/>
                  </a:schemeClr>
                </a:solidFill>
                <a:latin typeface="黑体" panose="02010609060101010101" pitchFamily="49" charset="-122"/>
                <a:cs typeface="+mn-ea"/>
              </a:rPr>
              <a:t>，将你要添加的路径添加到上述环境变量中，</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就会将其添加到</a:t>
            </a:r>
            <a:r>
              <a:rPr lang="en-US" altLang="zh-CN" sz="2000" dirty="0" err="1">
                <a:solidFill>
                  <a:schemeClr val="accent1">
                    <a:lumMod val="75000"/>
                  </a:schemeClr>
                </a:solidFill>
                <a:latin typeface="黑体" panose="02010609060101010101" pitchFamily="49" charset="-122"/>
                <a:cs typeface="+mn-ea"/>
              </a:rPr>
              <a:t>sys.path</a:t>
            </a:r>
            <a:r>
              <a:rPr lang="zh-CN" altLang="en-US" sz="2000" dirty="0">
                <a:solidFill>
                  <a:schemeClr val="accent1">
                    <a:lumMod val="75000"/>
                  </a:schemeClr>
                </a:solidFill>
                <a:latin typeface="黑体" panose="02010609060101010101" pitchFamily="49" charset="-122"/>
                <a:cs typeface="+mn-ea"/>
              </a:rPr>
              <a:t>中，且始终有效。</a:t>
            </a:r>
          </a:p>
        </p:txBody>
      </p:sp>
    </p:spTree>
    <p:extLst>
      <p:ext uri="{BB962C8B-B14F-4D97-AF65-F5344CB8AC3E}">
        <p14:creationId xmlns:p14="http://schemas.microsoft.com/office/powerpoint/2010/main" val="361907469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模块与包</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189498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包是一种通过用“带点号的模块名”来构造 </a:t>
            </a:r>
            <a:r>
              <a:rPr lang="en-US" altLang="zh-CN" sz="2000" dirty="0">
                <a:solidFill>
                  <a:schemeClr val="accent1">
                    <a:lumMod val="75000"/>
                  </a:schemeClr>
                </a:solidFill>
                <a:latin typeface="黑体" panose="02010609060101010101" pitchFamily="49" charset="-122"/>
                <a:cs typeface="+mn-ea"/>
              </a:rPr>
              <a:t>Python </a:t>
            </a:r>
            <a:r>
              <a:rPr lang="zh-CN" altLang="en-US" sz="2000" dirty="0">
                <a:solidFill>
                  <a:schemeClr val="accent1">
                    <a:lumMod val="75000"/>
                  </a:schemeClr>
                </a:solidFill>
                <a:latin typeface="黑体" panose="02010609060101010101" pitchFamily="49" charset="-122"/>
                <a:cs typeface="+mn-ea"/>
              </a:rPr>
              <a:t>模块命名空间的方法。 例如，模块名 </a:t>
            </a:r>
            <a:r>
              <a:rPr lang="en-US" altLang="zh-CN" sz="2000" dirty="0">
                <a:solidFill>
                  <a:schemeClr val="accent1">
                    <a:lumMod val="75000"/>
                  </a:schemeClr>
                </a:solidFill>
                <a:latin typeface="黑体" panose="02010609060101010101" pitchFamily="49" charset="-122"/>
                <a:cs typeface="+mn-ea"/>
              </a:rPr>
              <a:t>A.B </a:t>
            </a:r>
            <a:r>
              <a:rPr lang="zh-CN" altLang="en-US" sz="2000" dirty="0">
                <a:solidFill>
                  <a:schemeClr val="accent1">
                    <a:lumMod val="75000"/>
                  </a:schemeClr>
                </a:solidFill>
                <a:latin typeface="黑体" panose="02010609060101010101" pitchFamily="49" charset="-122"/>
                <a:cs typeface="+mn-ea"/>
              </a:rPr>
              <a:t>表示 </a:t>
            </a:r>
            <a:r>
              <a:rPr lang="en-US" altLang="zh-CN" sz="2000" dirty="0">
                <a:solidFill>
                  <a:schemeClr val="accent1">
                    <a:lumMod val="75000"/>
                  </a:schemeClr>
                </a:solidFill>
                <a:latin typeface="黑体" panose="02010609060101010101" pitchFamily="49" charset="-122"/>
                <a:cs typeface="+mn-ea"/>
              </a:rPr>
              <a:t>A </a:t>
            </a:r>
            <a:r>
              <a:rPr lang="zh-CN" altLang="en-US" sz="2000" dirty="0">
                <a:solidFill>
                  <a:schemeClr val="accent1">
                    <a:lumMod val="75000"/>
                  </a:schemeClr>
                </a:solidFill>
                <a:latin typeface="黑体" panose="02010609060101010101" pitchFamily="49" charset="-122"/>
                <a:cs typeface="+mn-ea"/>
              </a:rPr>
              <a:t>包中名为 </a:t>
            </a:r>
            <a:r>
              <a:rPr lang="en-US" altLang="zh-CN" sz="2000" dirty="0">
                <a:solidFill>
                  <a:schemeClr val="accent1">
                    <a:lumMod val="75000"/>
                  </a:schemeClr>
                </a:solidFill>
                <a:latin typeface="黑体" panose="02010609060101010101" pitchFamily="49" charset="-122"/>
                <a:cs typeface="+mn-ea"/>
              </a:rPr>
              <a:t>B </a:t>
            </a:r>
            <a:r>
              <a:rPr lang="zh-CN" altLang="en-US" sz="2000" dirty="0">
                <a:solidFill>
                  <a:schemeClr val="accent1">
                    <a:lumMod val="75000"/>
                  </a:schemeClr>
                </a:solidFill>
                <a:latin typeface="黑体" panose="02010609060101010101" pitchFamily="49" charset="-122"/>
                <a:cs typeface="+mn-ea"/>
              </a:rPr>
              <a:t>的子模块。正如模块的使用使得不同模块的作者不必担心彼此的全局变量名称一样，使用加点的模块名可以使得</a:t>
            </a:r>
            <a:r>
              <a:rPr lang="en-US" altLang="zh-CN" sz="2000" dirty="0">
                <a:solidFill>
                  <a:schemeClr val="accent1">
                    <a:lumMod val="75000"/>
                  </a:schemeClr>
                </a:solidFill>
                <a:latin typeface="黑体" panose="02010609060101010101" pitchFamily="49" charset="-122"/>
                <a:cs typeface="+mn-ea"/>
              </a:rPr>
              <a:t>NumPy</a:t>
            </a:r>
            <a:r>
              <a:rPr lang="zh-CN" altLang="en-US" sz="2000" dirty="0">
                <a:solidFill>
                  <a:schemeClr val="accent1">
                    <a:lumMod val="75000"/>
                  </a:schemeClr>
                </a:solidFill>
                <a:latin typeface="黑体" panose="02010609060101010101" pitchFamily="49" charset="-122"/>
                <a:cs typeface="+mn-ea"/>
              </a:rPr>
              <a:t>或</a:t>
            </a:r>
            <a:r>
              <a:rPr lang="en-US" altLang="zh-CN" sz="2000" dirty="0">
                <a:solidFill>
                  <a:schemeClr val="accent1">
                    <a:lumMod val="75000"/>
                  </a:schemeClr>
                </a:solidFill>
                <a:latin typeface="黑体" panose="02010609060101010101" pitchFamily="49" charset="-122"/>
                <a:cs typeface="+mn-ea"/>
              </a:rPr>
              <a:t>Pillow</a:t>
            </a:r>
            <a:r>
              <a:rPr lang="zh-CN" altLang="en-US" sz="2000" dirty="0">
                <a:solidFill>
                  <a:schemeClr val="accent1">
                    <a:lumMod val="75000"/>
                  </a:schemeClr>
                </a:solidFill>
                <a:latin typeface="黑体" panose="02010609060101010101" pitchFamily="49" charset="-122"/>
                <a:cs typeface="+mn-ea"/>
              </a:rPr>
              <a:t>等多模块软件包的作者不必担心彼此的模块名称一样。</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包的使用可以组织更大型的软件程序，使得功能结构清晰。</a:t>
            </a:r>
          </a:p>
        </p:txBody>
      </p:sp>
    </p:spTree>
    <p:extLst>
      <p:ext uri="{BB962C8B-B14F-4D97-AF65-F5344CB8AC3E}">
        <p14:creationId xmlns:p14="http://schemas.microsoft.com/office/powerpoint/2010/main" val="307401134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57" y="3616325"/>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805781" y="3510624"/>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05</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2036887" y="3803540"/>
            <a:ext cx="10657184"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面向对象编程：</a:t>
            </a:r>
            <a:r>
              <a:rPr lang="en-US" altLang="zh-CN"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Python</a:t>
            </a: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类</a:t>
            </a:r>
          </a:p>
        </p:txBody>
      </p:sp>
    </p:spTree>
    <p:custDataLst>
      <p:tags r:id="rId1"/>
    </p:custDataLst>
    <p:extLst>
      <p:ext uri="{BB962C8B-B14F-4D97-AF65-F5344CB8AC3E}">
        <p14:creationId xmlns:p14="http://schemas.microsoft.com/office/powerpoint/2010/main" val="14397006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480305"/>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面向对象编程简介：面向对象编程</a:t>
            </a:r>
            <a:r>
              <a:rPr lang="en-US" altLang="zh-CN" sz="2000" dirty="0">
                <a:solidFill>
                  <a:schemeClr val="accent1">
                    <a:lumMod val="75000"/>
                  </a:schemeClr>
                </a:solidFill>
                <a:latin typeface="黑体" panose="02010609060101010101" pitchFamily="49" charset="-122"/>
                <a:cs typeface="+mn-ea"/>
              </a:rPr>
              <a:t>Object Oriented Programming</a:t>
            </a:r>
            <a:r>
              <a:rPr lang="zh-CN" altLang="en-US" sz="2000" dirty="0">
                <a:solidFill>
                  <a:schemeClr val="accent1">
                    <a:lumMod val="75000"/>
                  </a:schemeClr>
                </a:solidFill>
                <a:latin typeface="黑体" panose="02010609060101010101" pitchFamily="49" charset="-122"/>
                <a:cs typeface="+mn-ea"/>
              </a:rPr>
              <a:t>简称</a:t>
            </a:r>
            <a:r>
              <a:rPr lang="en-US" altLang="zh-CN" sz="2000" dirty="0">
                <a:solidFill>
                  <a:schemeClr val="accent1">
                    <a:lumMod val="75000"/>
                  </a:schemeClr>
                </a:solidFill>
                <a:latin typeface="黑体" panose="02010609060101010101" pitchFamily="49" charset="-122"/>
                <a:cs typeface="+mn-ea"/>
              </a:rPr>
              <a:t>OOP</a:t>
            </a:r>
            <a:r>
              <a:rPr lang="zh-CN" altLang="en-US" sz="2000" dirty="0">
                <a:solidFill>
                  <a:schemeClr val="accent1">
                    <a:lumMod val="75000"/>
                  </a:schemeClr>
                </a:solidFill>
                <a:latin typeface="黑体" panose="02010609060101010101" pitchFamily="49" charset="-122"/>
                <a:cs typeface="+mn-ea"/>
              </a:rPr>
              <a:t>，是一种区别于面向过程编程的新的编程思想。</a:t>
            </a:r>
            <a:r>
              <a:rPr lang="en-US" altLang="zh-CN" sz="2000" dirty="0">
                <a:solidFill>
                  <a:schemeClr val="accent1">
                    <a:lumMod val="75000"/>
                  </a:schemeClr>
                </a:solidFill>
                <a:latin typeface="黑体" panose="02010609060101010101" pitchFamily="49" charset="-122"/>
                <a:cs typeface="+mn-ea"/>
              </a:rPr>
              <a:t>OOP</a:t>
            </a:r>
            <a:r>
              <a:rPr lang="zh-CN" altLang="en-US" sz="2000" dirty="0">
                <a:solidFill>
                  <a:schemeClr val="accent1">
                    <a:lumMod val="75000"/>
                  </a:schemeClr>
                </a:solidFill>
                <a:latin typeface="黑体" panose="02010609060101010101" pitchFamily="49" charset="-122"/>
                <a:cs typeface="+mn-ea"/>
              </a:rPr>
              <a:t>把对象作为程序的基本单元，一个对象包含了数据和操作数据的函数。</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中的所有数据类型都可以视为对象，也可以自定义对象。自定义的对象数据类型就是面向对象中的类</a:t>
            </a:r>
            <a:r>
              <a:rPr lang="en-US" altLang="zh-CN" sz="2000" dirty="0">
                <a:solidFill>
                  <a:schemeClr val="accent1">
                    <a:lumMod val="75000"/>
                  </a:schemeClr>
                </a:solidFill>
                <a:latin typeface="黑体" panose="02010609060101010101" pitchFamily="49" charset="-122"/>
                <a:cs typeface="+mn-ea"/>
              </a:rPr>
              <a:t>class</a:t>
            </a:r>
            <a:r>
              <a:rPr lang="zh-CN" altLang="en-US" sz="2000" dirty="0">
                <a:solidFill>
                  <a:schemeClr val="accent1">
                    <a:lumMod val="75000"/>
                  </a:schemeClr>
                </a:solidFill>
                <a:latin typeface="黑体" panose="02010609060101010101" pitchFamily="49" charset="-122"/>
                <a:cs typeface="+mn-ea"/>
              </a:rPr>
              <a:t>概念。</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示例：使用面向对象程序设计思想设计一个存储学生信息（姓名和成绩）的表为了显示区别，我们首先使用面向过程的程序来构造：</a:t>
            </a:r>
            <a:r>
              <a:rPr lang="en-US" altLang="zh-CN" sz="2000" dirty="0">
                <a:solidFill>
                  <a:schemeClr val="accent1">
                    <a:lumMod val="75000"/>
                  </a:schemeClr>
                </a:solidFill>
                <a:latin typeface="黑体" panose="02010609060101010101" pitchFamily="49" charset="-122"/>
                <a:cs typeface="+mn-ea"/>
              </a:rPr>
              <a:t>stu1={'name':'Alex','score':98}stu2={'name':'Bob','score':89}</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然后使用函数来处理学生信息</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def </a:t>
            </a:r>
            <a:r>
              <a:rPr lang="en-US" altLang="zh-CN" sz="2000" dirty="0" err="1">
                <a:solidFill>
                  <a:schemeClr val="accent1">
                    <a:lumMod val="75000"/>
                  </a:schemeClr>
                </a:solidFill>
                <a:latin typeface="黑体" panose="02010609060101010101" pitchFamily="49" charset="-122"/>
                <a:cs typeface="+mn-ea"/>
              </a:rPr>
              <a:t>print_score</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stu</a:t>
            </a:r>
            <a:r>
              <a:rPr lang="en-US" altLang="zh-CN" sz="2000" dirty="0">
                <a:solidFill>
                  <a:schemeClr val="accent1">
                    <a:lumMod val="75000"/>
                  </a:schemeClr>
                </a:solidFill>
                <a:latin typeface="黑体" panose="02010609060101010101" pitchFamily="49" charset="-122"/>
                <a:cs typeface="+mn-ea"/>
              </a:rPr>
              <a:t>):  </a:t>
            </a:r>
          </a:p>
          <a:p>
            <a:pPr marL="1625600" lvl="2"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print('%s:%s' %(</a:t>
            </a:r>
            <a:r>
              <a:rPr lang="en-US" altLang="zh-CN" sz="2000" dirty="0" err="1">
                <a:solidFill>
                  <a:schemeClr val="accent1">
                    <a:lumMod val="75000"/>
                  </a:schemeClr>
                </a:solidFill>
                <a:latin typeface="黑体" panose="02010609060101010101" pitchFamily="49" charset="-122"/>
                <a:cs typeface="+mn-ea"/>
              </a:rPr>
              <a:t>stu</a:t>
            </a:r>
            <a:r>
              <a:rPr lang="en-US" altLang="zh-CN" sz="2000" dirty="0">
                <a:solidFill>
                  <a:schemeClr val="accent1">
                    <a:lumMod val="75000"/>
                  </a:schemeClr>
                </a:solidFill>
                <a:latin typeface="黑体" panose="02010609060101010101" pitchFamily="49" charset="-122"/>
                <a:cs typeface="+mn-ea"/>
              </a:rPr>
              <a:t>['name'],</a:t>
            </a:r>
            <a:r>
              <a:rPr lang="en-US" altLang="zh-CN" sz="2000" dirty="0" err="1">
                <a:solidFill>
                  <a:schemeClr val="accent1">
                    <a:lumMod val="75000"/>
                  </a:schemeClr>
                </a:solidFill>
                <a:latin typeface="黑体" panose="02010609060101010101" pitchFamily="49" charset="-122"/>
                <a:cs typeface="+mn-ea"/>
              </a:rPr>
              <a:t>stu</a:t>
            </a:r>
            <a:r>
              <a:rPr lang="en-US" altLang="zh-CN" sz="2000" dirty="0">
                <a:solidFill>
                  <a:schemeClr val="accent1">
                    <a:lumMod val="75000"/>
                  </a:schemeClr>
                </a:solidFill>
                <a:latin typeface="黑体" panose="02010609060101010101" pitchFamily="49" charset="-122"/>
                <a:cs typeface="+mn-ea"/>
              </a:rPr>
              <a:t>['score'])) </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上面的代码简单演示了面向过程设计的存储数据到使用数据过程。接着我们用面向对象的程序设计思想来实现。</a:t>
            </a:r>
          </a:p>
        </p:txBody>
      </p:sp>
    </p:spTree>
    <p:extLst>
      <p:ext uri="{BB962C8B-B14F-4D97-AF65-F5344CB8AC3E}">
        <p14:creationId xmlns:p14="http://schemas.microsoft.com/office/powerpoint/2010/main" val="43567945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595763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首先，我们来考虑如何存储数据：我们把学生视为一个对象，那么姓名和成绩就是这个对象的两个属性，使用数据就属于对象的一个方法，我们把上面的内容转为代码就是：</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上面的代码中我们构造了一个</a:t>
            </a:r>
            <a:r>
              <a:rPr lang="en-US" altLang="zh-CN" sz="2000" dirty="0">
                <a:solidFill>
                  <a:schemeClr val="accent1">
                    <a:lumMod val="75000"/>
                  </a:schemeClr>
                </a:solidFill>
                <a:latin typeface="黑体" panose="02010609060101010101" pitchFamily="49" charset="-122"/>
                <a:cs typeface="+mn-ea"/>
              </a:rPr>
              <a:t>Student</a:t>
            </a:r>
            <a:r>
              <a:rPr lang="zh-CN" altLang="en-US" sz="2000" dirty="0">
                <a:solidFill>
                  <a:schemeClr val="accent1">
                    <a:lumMod val="75000"/>
                  </a:schemeClr>
                </a:solidFill>
                <a:latin typeface="黑体" panose="02010609060101010101" pitchFamily="49" charset="-122"/>
                <a:cs typeface="+mn-ea"/>
              </a:rPr>
              <a:t>类</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对象</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，还构造了一个对象的方法</a:t>
            </a:r>
            <a:r>
              <a:rPr lang="en-US" altLang="zh-CN" sz="2000" dirty="0">
                <a:solidFill>
                  <a:schemeClr val="accent1">
                    <a:lumMod val="75000"/>
                  </a:schemeClr>
                </a:solidFill>
                <a:latin typeface="黑体" panose="02010609060101010101" pitchFamily="49" charset="-122"/>
                <a:cs typeface="+mn-ea"/>
              </a:rPr>
              <a:t>(Method)</a:t>
            </a:r>
            <a:r>
              <a:rPr lang="en-US" altLang="zh-CN" sz="2000" dirty="0" err="1">
                <a:solidFill>
                  <a:schemeClr val="accent1">
                    <a:lumMod val="75000"/>
                  </a:schemeClr>
                </a:solidFill>
                <a:latin typeface="黑体" panose="02010609060101010101" pitchFamily="49" charset="-122"/>
                <a:cs typeface="+mn-ea"/>
              </a:rPr>
              <a:t>print_score</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现在我们就可以来实例化（</a:t>
            </a:r>
            <a:r>
              <a:rPr lang="en-US" altLang="zh-CN" sz="2000" dirty="0">
                <a:solidFill>
                  <a:schemeClr val="accent1">
                    <a:lumMod val="75000"/>
                  </a:schemeClr>
                </a:solidFill>
                <a:latin typeface="黑体" panose="02010609060101010101" pitchFamily="49" charset="-122"/>
                <a:cs typeface="+mn-ea"/>
              </a:rPr>
              <a:t>Instance</a:t>
            </a:r>
            <a:r>
              <a:rPr lang="zh-CN" altLang="en-US" sz="2000" dirty="0">
                <a:solidFill>
                  <a:schemeClr val="accent1">
                    <a:lumMod val="75000"/>
                  </a:schemeClr>
                </a:solidFill>
                <a:latin typeface="黑体" panose="02010609060101010101" pitchFamily="49" charset="-122"/>
                <a:cs typeface="+mn-ea"/>
              </a:rPr>
              <a:t>）对象：</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bart=Student('Bart',67)</a:t>
            </a: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lisa=Student('Lisa',88)</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调用对象的方法：</a:t>
            </a: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bart.print_score()</a:t>
            </a: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lisa.print_score()</a:t>
            </a:r>
          </a:p>
        </p:txBody>
      </p:sp>
      <p:pic>
        <p:nvPicPr>
          <p:cNvPr id="2" name="图片 1">
            <a:extLst>
              <a:ext uri="{FF2B5EF4-FFF2-40B4-BE49-F238E27FC236}">
                <a16:creationId xmlns:a16="http://schemas.microsoft.com/office/drawing/2014/main" id="{9A29FC97-24EF-4D0F-AAC5-B99E6C643352}"/>
              </a:ext>
            </a:extLst>
          </p:cNvPr>
          <p:cNvPicPr>
            <a:picLocks noChangeAspect="1"/>
          </p:cNvPicPr>
          <p:nvPr/>
        </p:nvPicPr>
        <p:blipFill>
          <a:blip r:embed="rId3"/>
          <a:stretch>
            <a:fillRect/>
          </a:stretch>
        </p:blipFill>
        <p:spPr>
          <a:xfrm>
            <a:off x="1892871" y="1960141"/>
            <a:ext cx="7115175" cy="2533650"/>
          </a:xfrm>
          <a:prstGeom prst="rect">
            <a:avLst/>
          </a:prstGeom>
        </p:spPr>
      </p:pic>
    </p:spTree>
    <p:extLst>
      <p:ext uri="{BB962C8B-B14F-4D97-AF65-F5344CB8AC3E}">
        <p14:creationId xmlns:p14="http://schemas.microsoft.com/office/powerpoint/2010/main" val="424332321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01</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693071" y="3749467"/>
            <a:ext cx="8790576"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字符串及其编码</a:t>
            </a:r>
          </a:p>
        </p:txBody>
      </p:sp>
    </p:spTree>
    <p:custDataLst>
      <p:tags r:id="rId1"/>
    </p:custDataLst>
    <p:extLst>
      <p:ext uri="{BB962C8B-B14F-4D97-AF65-F5344CB8AC3E}">
        <p14:creationId xmlns:p14="http://schemas.microsoft.com/office/powerpoint/2010/main" val="280802114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3372309"/>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运行测试：</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sv-SE" altLang="zh-CN" sz="2000" dirty="0">
                <a:solidFill>
                  <a:schemeClr val="accent1">
                    <a:lumMod val="75000"/>
                  </a:schemeClr>
                </a:solidFill>
                <a:latin typeface="黑体" panose="02010609060101010101" pitchFamily="49" charset="-122"/>
                <a:cs typeface="+mn-ea"/>
              </a:rPr>
              <a:t>from stu import Student</a:t>
            </a: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&gt;&gt;&gt; bart=Student('Bart',67)</a:t>
            </a: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&gt;&gt;&gt; lisa=Student('Lisa',88)</a:t>
            </a: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&gt;&gt;&gt; bart.print_score()</a:t>
            </a:r>
          </a:p>
          <a:p>
            <a:pPr marL="982980" lvl="1" indent="-342900" defTabSz="963930">
              <a:lnSpc>
                <a:spcPct val="120000"/>
              </a:lnSpc>
              <a:buFont typeface="Arial" panose="020B0604020202020204" pitchFamily="34" charset="0"/>
              <a:buChar char="•"/>
            </a:pPr>
            <a:r>
              <a:rPr lang="sv-SE" altLang="zh-CN" sz="2000" dirty="0">
                <a:solidFill>
                  <a:schemeClr val="accent1">
                    <a:lumMod val="75000"/>
                  </a:schemeClr>
                </a:solidFill>
                <a:latin typeface="黑体" panose="02010609060101010101" pitchFamily="49" charset="-122"/>
                <a:cs typeface="+mn-ea"/>
              </a:rPr>
              <a:t>&gt;&gt;&gt; lisa.print_score()</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这样，我们就完成了面向对象程序设计的第一个程序。由上可见，这种程序设计思想抽象程度要高于函数，因为它既包括了数据，又包括了操作数据的方法。</a:t>
            </a:r>
            <a:endParaRPr lang="sv-SE" altLang="zh-CN" sz="2000" dirty="0">
              <a:solidFill>
                <a:schemeClr val="accent1">
                  <a:lumMod val="75000"/>
                </a:schemeClr>
              </a:solidFill>
              <a:latin typeface="黑体" panose="02010609060101010101" pitchFamily="49" charset="-122"/>
              <a:cs typeface="+mn-ea"/>
            </a:endParaRPr>
          </a:p>
        </p:txBody>
      </p:sp>
    </p:spTree>
    <p:extLst>
      <p:ext uri="{BB962C8B-B14F-4D97-AF65-F5344CB8AC3E}">
        <p14:creationId xmlns:p14="http://schemas.microsoft.com/office/powerpoint/2010/main" val="3438949619"/>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595763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类和实例：面向对象最重要的概念就是类（</a:t>
            </a:r>
            <a:r>
              <a:rPr lang="en-US" altLang="zh-CN" sz="2000" dirty="0">
                <a:solidFill>
                  <a:schemeClr val="accent1">
                    <a:lumMod val="75000"/>
                  </a:schemeClr>
                </a:solidFill>
                <a:latin typeface="黑体" panose="02010609060101010101" pitchFamily="49" charset="-122"/>
                <a:cs typeface="+mn-ea"/>
              </a:rPr>
              <a:t>Class</a:t>
            </a:r>
            <a:r>
              <a:rPr lang="zh-CN" altLang="en-US" sz="2000" dirty="0">
                <a:solidFill>
                  <a:schemeClr val="accent1">
                    <a:lumMod val="75000"/>
                  </a:schemeClr>
                </a:solidFill>
                <a:latin typeface="黑体" panose="02010609060101010101" pitchFamily="49" charset="-122"/>
                <a:cs typeface="+mn-ea"/>
              </a:rPr>
              <a:t>）和实例（</a:t>
            </a:r>
            <a:r>
              <a:rPr lang="en-US" altLang="zh-CN" sz="2000" dirty="0">
                <a:solidFill>
                  <a:schemeClr val="accent1">
                    <a:lumMod val="75000"/>
                  </a:schemeClr>
                </a:solidFill>
                <a:latin typeface="黑体" panose="02010609060101010101" pitchFamily="49" charset="-122"/>
                <a:cs typeface="+mn-ea"/>
              </a:rPr>
              <a:t>Instance</a:t>
            </a:r>
            <a:r>
              <a:rPr lang="zh-CN" altLang="en-US" sz="2000" dirty="0">
                <a:solidFill>
                  <a:schemeClr val="accent1">
                    <a:lumMod val="75000"/>
                  </a:schemeClr>
                </a:solidFill>
                <a:latin typeface="黑体" panose="02010609060101010101" pitchFamily="49" charset="-122"/>
                <a:cs typeface="+mn-ea"/>
              </a:rPr>
              <a:t>）。类是抽象的模板，而实例则是根据类创建出来的一个个具体的对象。</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类定义的一般格式，以前面创建的</a:t>
            </a:r>
            <a:r>
              <a:rPr lang="en-US" altLang="zh-CN" sz="2000" dirty="0">
                <a:solidFill>
                  <a:schemeClr val="accent1">
                    <a:lumMod val="75000"/>
                  </a:schemeClr>
                </a:solidFill>
                <a:latin typeface="黑体" panose="02010609060101010101" pitchFamily="49" charset="-122"/>
                <a:cs typeface="+mn-ea"/>
              </a:rPr>
              <a:t>Student</a:t>
            </a:r>
            <a:r>
              <a:rPr lang="zh-CN" altLang="en-US" sz="2000" dirty="0">
                <a:solidFill>
                  <a:schemeClr val="accent1">
                    <a:lumMod val="75000"/>
                  </a:schemeClr>
                </a:solidFill>
                <a:latin typeface="黑体" panose="02010609060101010101" pitchFamily="49" charset="-122"/>
                <a:cs typeface="+mn-ea"/>
              </a:rPr>
              <a:t>类为例：</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上面</a:t>
            </a:r>
            <a:r>
              <a:rPr lang="en-US" altLang="zh-CN" sz="2000" dirty="0">
                <a:solidFill>
                  <a:schemeClr val="accent1">
                    <a:lumMod val="75000"/>
                  </a:schemeClr>
                </a:solidFill>
                <a:latin typeface="黑体" panose="02010609060101010101" pitchFamily="49" charset="-122"/>
                <a:cs typeface="+mn-ea"/>
              </a:rPr>
              <a:t>Student</a:t>
            </a:r>
            <a:r>
              <a:rPr lang="zh-CN" altLang="en-US" sz="2000" dirty="0">
                <a:solidFill>
                  <a:schemeClr val="accent1">
                    <a:lumMod val="75000"/>
                  </a:schemeClr>
                </a:solidFill>
                <a:latin typeface="黑体" panose="02010609060101010101" pitchFamily="49" charset="-122"/>
                <a:cs typeface="+mn-ea"/>
              </a:rPr>
              <a:t>代表类名，</a:t>
            </a:r>
            <a:r>
              <a:rPr lang="en-US" altLang="zh-CN" sz="2000" dirty="0">
                <a:solidFill>
                  <a:schemeClr val="accent1">
                    <a:lumMod val="75000"/>
                  </a:schemeClr>
                </a:solidFill>
                <a:latin typeface="黑体" panose="02010609060101010101" pitchFamily="49" charset="-122"/>
                <a:cs typeface="+mn-ea"/>
              </a:rPr>
              <a:t>object</a:t>
            </a:r>
            <a:r>
              <a:rPr lang="zh-CN" altLang="en-US" sz="2000" dirty="0">
                <a:solidFill>
                  <a:schemeClr val="accent1">
                    <a:lumMod val="75000"/>
                  </a:schemeClr>
                </a:solidFill>
                <a:latin typeface="黑体" panose="02010609060101010101" pitchFamily="49" charset="-122"/>
                <a:cs typeface="+mn-ea"/>
              </a:rPr>
              <a:t>代表继承的类，这里可以是继承不同的类，如果没有继承类，则使用所有类的公有继承类</a:t>
            </a:r>
            <a:r>
              <a:rPr lang="en-US" altLang="zh-CN" sz="2000" dirty="0">
                <a:solidFill>
                  <a:schemeClr val="accent1">
                    <a:lumMod val="75000"/>
                  </a:schemeClr>
                </a:solidFill>
                <a:latin typeface="黑体" panose="02010609060101010101" pitchFamily="49" charset="-122"/>
                <a:cs typeface="+mn-ea"/>
              </a:rPr>
              <a:t>object</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pass</a:t>
            </a:r>
            <a:r>
              <a:rPr lang="zh-CN" altLang="en-US" sz="2000" dirty="0">
                <a:solidFill>
                  <a:schemeClr val="accent1">
                    <a:lumMod val="75000"/>
                  </a:schemeClr>
                </a:solidFill>
                <a:latin typeface="黑体" panose="02010609060101010101" pitchFamily="49" charset="-122"/>
                <a:cs typeface="+mn-ea"/>
              </a:rPr>
              <a:t>里写类的内容，这就是创建类的一般格式。</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实例化类的一般格式，以</a:t>
            </a:r>
            <a:r>
              <a:rPr lang="en-US" altLang="zh-CN" sz="2000" dirty="0">
                <a:solidFill>
                  <a:schemeClr val="accent1">
                    <a:lumMod val="75000"/>
                  </a:schemeClr>
                </a:solidFill>
                <a:latin typeface="黑体" panose="02010609060101010101" pitchFamily="49" charset="-122"/>
                <a:cs typeface="+mn-ea"/>
              </a:rPr>
              <a:t>student</a:t>
            </a:r>
            <a:r>
              <a:rPr lang="zh-CN" altLang="en-US" sz="2000" dirty="0">
                <a:solidFill>
                  <a:schemeClr val="accent1">
                    <a:lumMod val="75000"/>
                  </a:schemeClr>
                </a:solidFill>
                <a:latin typeface="黑体" panose="02010609060101010101" pitchFamily="49" charset="-122"/>
                <a:cs typeface="+mn-ea"/>
              </a:rPr>
              <a:t>类为例</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给类传入数据以后，类就被实例化为一个个对象，比如上面的</a:t>
            </a:r>
            <a:r>
              <a:rPr lang="en-US" altLang="zh-CN" sz="2000" dirty="0" err="1">
                <a:solidFill>
                  <a:schemeClr val="accent1">
                    <a:lumMod val="75000"/>
                  </a:schemeClr>
                </a:solidFill>
                <a:latin typeface="黑体" panose="02010609060101010101" pitchFamily="49" charset="-122"/>
                <a:cs typeface="+mn-ea"/>
              </a:rPr>
              <a:t>bart</a:t>
            </a:r>
            <a:r>
              <a:rPr lang="zh-CN" altLang="en-US" sz="2000" dirty="0">
                <a:solidFill>
                  <a:schemeClr val="accent1">
                    <a:lumMod val="75000"/>
                  </a:schemeClr>
                </a:solidFill>
                <a:latin typeface="黑体" panose="02010609060101010101" pitchFamily="49" charset="-122"/>
                <a:cs typeface="+mn-ea"/>
              </a:rPr>
              <a:t>就属于一个对象，该对象包括了</a:t>
            </a:r>
            <a:r>
              <a:rPr lang="en-US" altLang="zh-CN" sz="2000" dirty="0">
                <a:solidFill>
                  <a:schemeClr val="accent1">
                    <a:lumMod val="75000"/>
                  </a:schemeClr>
                </a:solidFill>
                <a:latin typeface="黑体" panose="02010609060101010101" pitchFamily="49" charset="-122"/>
                <a:cs typeface="+mn-ea"/>
              </a:rPr>
              <a:t>name</a:t>
            </a:r>
            <a:r>
              <a:rPr lang="zh-CN" altLang="en-US" sz="2000" dirty="0">
                <a:solidFill>
                  <a:schemeClr val="accent1">
                    <a:lumMod val="75000"/>
                  </a:schemeClr>
                </a:solidFill>
                <a:latin typeface="黑体" panose="02010609060101010101" pitchFamily="49" charset="-122"/>
                <a:cs typeface="+mn-ea"/>
              </a:rPr>
              <a:t>和</a:t>
            </a:r>
            <a:r>
              <a:rPr lang="en-US" altLang="zh-CN" sz="2000" dirty="0">
                <a:solidFill>
                  <a:schemeClr val="accent1">
                    <a:lumMod val="75000"/>
                  </a:schemeClr>
                </a:solidFill>
                <a:latin typeface="黑体" panose="02010609060101010101" pitchFamily="49" charset="-122"/>
                <a:cs typeface="+mn-ea"/>
              </a:rPr>
              <a:t>score</a:t>
            </a:r>
            <a:r>
              <a:rPr lang="zh-CN" altLang="en-US" sz="2000" dirty="0">
                <a:solidFill>
                  <a:schemeClr val="accent1">
                    <a:lumMod val="75000"/>
                  </a:schemeClr>
                </a:solidFill>
                <a:latin typeface="黑体" panose="02010609060101010101" pitchFamily="49" charset="-122"/>
                <a:cs typeface="+mn-ea"/>
              </a:rPr>
              <a:t>两个属性，还有一个</a:t>
            </a:r>
            <a:r>
              <a:rPr lang="en-US" altLang="zh-CN" sz="2000" dirty="0" err="1">
                <a:solidFill>
                  <a:schemeClr val="accent1">
                    <a:lumMod val="75000"/>
                  </a:schemeClr>
                </a:solidFill>
                <a:latin typeface="黑体" panose="02010609060101010101" pitchFamily="49" charset="-122"/>
                <a:cs typeface="+mn-ea"/>
              </a:rPr>
              <a:t>print_score</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方法。</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可以给一个实例自由的绑定属性，比如，为</a:t>
            </a:r>
            <a:r>
              <a:rPr lang="en-US" altLang="zh-CN" sz="2000" dirty="0" err="1">
                <a:solidFill>
                  <a:schemeClr val="accent1">
                    <a:lumMod val="75000"/>
                  </a:schemeClr>
                </a:solidFill>
                <a:latin typeface="黑体" panose="02010609060101010101" pitchFamily="49" charset="-122"/>
                <a:cs typeface="+mn-ea"/>
              </a:rPr>
              <a:t>bart</a:t>
            </a:r>
            <a:r>
              <a:rPr lang="zh-CN" altLang="en-US" sz="2000" dirty="0">
                <a:solidFill>
                  <a:schemeClr val="accent1">
                    <a:lumMod val="75000"/>
                  </a:schemeClr>
                </a:solidFill>
                <a:latin typeface="黑体" panose="02010609060101010101" pitchFamily="49" charset="-122"/>
                <a:cs typeface="+mn-ea"/>
              </a:rPr>
              <a:t>实例添加一个</a:t>
            </a:r>
            <a:r>
              <a:rPr lang="en-US" altLang="zh-CN" sz="2000" dirty="0">
                <a:solidFill>
                  <a:schemeClr val="accent1">
                    <a:lumMod val="75000"/>
                  </a:schemeClr>
                </a:solidFill>
                <a:latin typeface="黑体" panose="02010609060101010101" pitchFamily="49" charset="-122"/>
                <a:cs typeface="+mn-ea"/>
              </a:rPr>
              <a:t>gender</a:t>
            </a:r>
            <a:r>
              <a:rPr lang="zh-CN" altLang="en-US" sz="2000" dirty="0">
                <a:solidFill>
                  <a:schemeClr val="accent1">
                    <a:lumMod val="75000"/>
                  </a:schemeClr>
                </a:solidFill>
                <a:latin typeface="黑体" panose="02010609060101010101" pitchFamily="49" charset="-122"/>
                <a:cs typeface="+mn-ea"/>
              </a:rPr>
              <a:t>属性</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bart.gender</a:t>
            </a:r>
            <a:r>
              <a:rPr lang="en-US" altLang="zh-CN" sz="2000" dirty="0">
                <a:solidFill>
                  <a:schemeClr val="accent1">
                    <a:lumMod val="75000"/>
                  </a:schemeClr>
                </a:solidFill>
                <a:latin typeface="黑体" panose="02010609060101010101" pitchFamily="49" charset="-122"/>
                <a:cs typeface="+mn-ea"/>
              </a:rPr>
              <a:t>='male'</a:t>
            </a:r>
          </a:p>
          <a:p>
            <a:pPr marL="342900" indent="-342900" defTabSz="963930">
              <a:lnSpc>
                <a:spcPct val="120000"/>
              </a:lnSpc>
              <a:buFont typeface="Arial" panose="020B0604020202020204" pitchFamily="34" charset="0"/>
              <a:buChar char="•"/>
            </a:pPr>
            <a:endParaRPr lang="sv-SE" altLang="zh-CN" sz="2000" dirty="0">
              <a:solidFill>
                <a:schemeClr val="accent1">
                  <a:lumMod val="75000"/>
                </a:schemeClr>
              </a:solidFill>
              <a:latin typeface="黑体" panose="02010609060101010101" pitchFamily="49" charset="-122"/>
              <a:cs typeface="+mn-ea"/>
            </a:endParaRPr>
          </a:p>
        </p:txBody>
      </p:sp>
      <p:pic>
        <p:nvPicPr>
          <p:cNvPr id="2" name="图片 1">
            <a:extLst>
              <a:ext uri="{FF2B5EF4-FFF2-40B4-BE49-F238E27FC236}">
                <a16:creationId xmlns:a16="http://schemas.microsoft.com/office/drawing/2014/main" id="{B78F02E2-D782-4B5E-956A-9FFCD2D83082}"/>
              </a:ext>
            </a:extLst>
          </p:cNvPr>
          <p:cNvPicPr>
            <a:picLocks noChangeAspect="1"/>
          </p:cNvPicPr>
          <p:nvPr/>
        </p:nvPicPr>
        <p:blipFill>
          <a:blip r:embed="rId3"/>
          <a:stretch>
            <a:fillRect/>
          </a:stretch>
        </p:blipFill>
        <p:spPr>
          <a:xfrm>
            <a:off x="2184865" y="2279359"/>
            <a:ext cx="4152900" cy="885825"/>
          </a:xfrm>
          <a:prstGeom prst="rect">
            <a:avLst/>
          </a:prstGeom>
        </p:spPr>
      </p:pic>
      <p:pic>
        <p:nvPicPr>
          <p:cNvPr id="3" name="图片 2">
            <a:extLst>
              <a:ext uri="{FF2B5EF4-FFF2-40B4-BE49-F238E27FC236}">
                <a16:creationId xmlns:a16="http://schemas.microsoft.com/office/drawing/2014/main" id="{9CFAEAA6-8669-4605-9E70-04C85B09D74C}"/>
              </a:ext>
            </a:extLst>
          </p:cNvPr>
          <p:cNvPicPr>
            <a:picLocks noChangeAspect="1"/>
          </p:cNvPicPr>
          <p:nvPr/>
        </p:nvPicPr>
        <p:blipFill>
          <a:blip r:embed="rId4"/>
          <a:stretch>
            <a:fillRect/>
          </a:stretch>
        </p:blipFill>
        <p:spPr>
          <a:xfrm>
            <a:off x="2163094" y="4480421"/>
            <a:ext cx="4429125" cy="619125"/>
          </a:xfrm>
          <a:prstGeom prst="rect">
            <a:avLst/>
          </a:prstGeom>
        </p:spPr>
      </p:pic>
    </p:spTree>
    <p:extLst>
      <p:ext uri="{BB962C8B-B14F-4D97-AF65-F5344CB8AC3E}">
        <p14:creationId xmlns:p14="http://schemas.microsoft.com/office/powerpoint/2010/main" val="39353987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2633645"/>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而有一些属性我们认为是必备的，这就可以通过一个特殊的</a:t>
            </a:r>
            <a:r>
              <a:rPr lang="en-US" altLang="zh-CN" sz="2000" dirty="0">
                <a:solidFill>
                  <a:schemeClr val="accent1">
                    <a:lumMod val="75000"/>
                  </a:schemeClr>
                </a:solidFill>
                <a:latin typeface="黑体" panose="02010609060101010101" pitchFamily="49" charset="-122"/>
                <a:cs typeface="+mn-ea"/>
              </a:rPr>
              <a:t>__</a:t>
            </a:r>
            <a:r>
              <a:rPr lang="en-US" altLang="zh-CN" sz="2000" dirty="0" err="1">
                <a:solidFill>
                  <a:schemeClr val="accent1">
                    <a:lumMod val="75000"/>
                  </a:schemeClr>
                </a:solidFill>
                <a:latin typeface="黑体" panose="02010609060101010101" pitchFamily="49" charset="-122"/>
                <a:cs typeface="+mn-ea"/>
              </a:rPr>
              <a:t>init</a:t>
            </a:r>
            <a:r>
              <a:rPr lang="en-US" altLang="zh-CN" sz="2000" dirty="0">
                <a:solidFill>
                  <a:schemeClr val="accent1">
                    <a:lumMod val="75000"/>
                  </a:schemeClr>
                </a:solidFill>
                <a:latin typeface="黑体" panose="02010609060101010101" pitchFamily="49" charset="-122"/>
                <a:cs typeface="+mn-ea"/>
              </a:rPr>
              <a:t>__</a:t>
            </a:r>
            <a:r>
              <a:rPr lang="zh-CN" altLang="en-US" sz="2000" dirty="0">
                <a:solidFill>
                  <a:schemeClr val="accent1">
                    <a:lumMod val="75000"/>
                  </a:schemeClr>
                </a:solidFill>
                <a:latin typeface="黑体" panose="02010609060101010101" pitchFamily="49" charset="-122"/>
                <a:cs typeface="+mn-ea"/>
              </a:rPr>
              <a:t>方法强制填入，比如前面的</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另外，</a:t>
            </a:r>
            <a:r>
              <a:rPr lang="en-US" altLang="zh-CN" sz="2000" dirty="0">
                <a:solidFill>
                  <a:schemeClr val="accent1">
                    <a:lumMod val="75000"/>
                  </a:schemeClr>
                </a:solidFill>
                <a:latin typeface="黑体" panose="02010609060101010101" pitchFamily="49" charset="-122"/>
                <a:cs typeface="+mn-ea"/>
              </a:rPr>
              <a:t>__</a:t>
            </a:r>
            <a:r>
              <a:rPr lang="en-US" altLang="zh-CN" sz="2000" dirty="0" err="1">
                <a:solidFill>
                  <a:schemeClr val="accent1">
                    <a:lumMod val="75000"/>
                  </a:schemeClr>
                </a:solidFill>
                <a:latin typeface="黑体" panose="02010609060101010101" pitchFamily="49" charset="-122"/>
                <a:cs typeface="+mn-ea"/>
              </a:rPr>
              <a:t>init</a:t>
            </a:r>
            <a:r>
              <a:rPr lang="en-US" altLang="zh-CN" sz="2000" dirty="0">
                <a:solidFill>
                  <a:schemeClr val="accent1">
                    <a:lumMod val="75000"/>
                  </a:schemeClr>
                </a:solidFill>
                <a:latin typeface="黑体" panose="02010609060101010101" pitchFamily="49" charset="-122"/>
                <a:cs typeface="+mn-ea"/>
              </a:rPr>
              <a:t>__</a:t>
            </a:r>
            <a:r>
              <a:rPr lang="zh-CN" altLang="en-US" sz="2000" dirty="0">
                <a:solidFill>
                  <a:schemeClr val="accent1">
                    <a:lumMod val="75000"/>
                  </a:schemeClr>
                </a:solidFill>
                <a:latin typeface="黑体" panose="02010609060101010101" pitchFamily="49" charset="-122"/>
                <a:cs typeface="+mn-ea"/>
              </a:rPr>
              <a:t>方法的第一个参数永远是</a:t>
            </a:r>
            <a:r>
              <a:rPr lang="en-US" altLang="zh-CN" sz="2000" dirty="0">
                <a:solidFill>
                  <a:schemeClr val="accent1">
                    <a:lumMod val="75000"/>
                  </a:schemeClr>
                </a:solidFill>
                <a:latin typeface="黑体" panose="02010609060101010101" pitchFamily="49" charset="-122"/>
                <a:cs typeface="+mn-ea"/>
              </a:rPr>
              <a:t>self</a:t>
            </a:r>
            <a:r>
              <a:rPr lang="zh-CN" altLang="en-US" sz="2000" dirty="0">
                <a:solidFill>
                  <a:schemeClr val="accent1">
                    <a:lumMod val="75000"/>
                  </a:schemeClr>
                </a:solidFill>
                <a:latin typeface="黑体" panose="02010609060101010101" pitchFamily="49" charset="-122"/>
                <a:cs typeface="+mn-ea"/>
              </a:rPr>
              <a:t>，表示创建的实例本身。在实例化对象时，注意要传入与</a:t>
            </a:r>
            <a:r>
              <a:rPr lang="en-US" altLang="zh-CN" sz="2000" dirty="0">
                <a:solidFill>
                  <a:schemeClr val="accent1">
                    <a:lumMod val="75000"/>
                  </a:schemeClr>
                </a:solidFill>
                <a:latin typeface="黑体" panose="02010609060101010101" pitchFamily="49" charset="-122"/>
                <a:cs typeface="+mn-ea"/>
              </a:rPr>
              <a:t>__</a:t>
            </a:r>
            <a:r>
              <a:rPr lang="en-US" altLang="zh-CN" sz="2000" dirty="0" err="1">
                <a:solidFill>
                  <a:schemeClr val="accent1">
                    <a:lumMod val="75000"/>
                  </a:schemeClr>
                </a:solidFill>
                <a:latin typeface="黑体" panose="02010609060101010101" pitchFamily="49" charset="-122"/>
                <a:cs typeface="+mn-ea"/>
              </a:rPr>
              <a:t>init</a:t>
            </a:r>
            <a:r>
              <a:rPr lang="en-US" altLang="zh-CN" sz="2000" dirty="0">
                <a:solidFill>
                  <a:schemeClr val="accent1">
                    <a:lumMod val="75000"/>
                  </a:schemeClr>
                </a:solidFill>
                <a:latin typeface="黑体" panose="02010609060101010101" pitchFamily="49" charset="-122"/>
                <a:cs typeface="+mn-ea"/>
              </a:rPr>
              <a:t>__</a:t>
            </a:r>
            <a:r>
              <a:rPr lang="zh-CN" altLang="en-US" sz="2000" dirty="0">
                <a:solidFill>
                  <a:schemeClr val="accent1">
                    <a:lumMod val="75000"/>
                  </a:schemeClr>
                </a:solidFill>
                <a:latin typeface="黑体" panose="02010609060101010101" pitchFamily="49" charset="-122"/>
                <a:cs typeface="+mn-ea"/>
              </a:rPr>
              <a:t>方法相对应的参数，但是</a:t>
            </a:r>
            <a:r>
              <a:rPr lang="en-US" altLang="zh-CN" sz="2000" dirty="0">
                <a:solidFill>
                  <a:schemeClr val="accent1">
                    <a:lumMod val="75000"/>
                  </a:schemeClr>
                </a:solidFill>
                <a:latin typeface="黑体" panose="02010609060101010101" pitchFamily="49" charset="-122"/>
                <a:cs typeface="+mn-ea"/>
              </a:rPr>
              <a:t>self</a:t>
            </a:r>
            <a:r>
              <a:rPr lang="zh-CN" altLang="en-US" sz="2000" dirty="0">
                <a:solidFill>
                  <a:schemeClr val="accent1">
                    <a:lumMod val="75000"/>
                  </a:schemeClr>
                </a:solidFill>
                <a:latin typeface="黑体" panose="02010609060101010101" pitchFamily="49" charset="-122"/>
                <a:cs typeface="+mn-ea"/>
              </a:rPr>
              <a:t>不用传入。</a:t>
            </a:r>
            <a:endParaRPr lang="sv-SE" altLang="zh-CN" sz="2000" dirty="0">
              <a:solidFill>
                <a:schemeClr val="accent1">
                  <a:lumMod val="75000"/>
                </a:schemeClr>
              </a:solidFill>
              <a:latin typeface="黑体" panose="02010609060101010101" pitchFamily="49" charset="-122"/>
              <a:cs typeface="+mn-ea"/>
            </a:endParaRPr>
          </a:p>
        </p:txBody>
      </p:sp>
      <p:pic>
        <p:nvPicPr>
          <p:cNvPr id="4" name="图片 3">
            <a:extLst>
              <a:ext uri="{FF2B5EF4-FFF2-40B4-BE49-F238E27FC236}">
                <a16:creationId xmlns:a16="http://schemas.microsoft.com/office/drawing/2014/main" id="{92DFAFC2-C9FA-4DA5-99FC-720C6408B2ED}"/>
              </a:ext>
            </a:extLst>
          </p:cNvPr>
          <p:cNvPicPr>
            <a:picLocks noChangeAspect="1"/>
          </p:cNvPicPr>
          <p:nvPr/>
        </p:nvPicPr>
        <p:blipFill>
          <a:blip r:embed="rId3"/>
          <a:stretch>
            <a:fillRect/>
          </a:stretch>
        </p:blipFill>
        <p:spPr>
          <a:xfrm>
            <a:off x="1820863" y="1547813"/>
            <a:ext cx="5562600" cy="1266825"/>
          </a:xfrm>
          <a:prstGeom prst="rect">
            <a:avLst/>
          </a:prstGeom>
        </p:spPr>
      </p:pic>
    </p:spTree>
    <p:extLst>
      <p:ext uri="{BB962C8B-B14F-4D97-AF65-F5344CB8AC3E}">
        <p14:creationId xmlns:p14="http://schemas.microsoft.com/office/powerpoint/2010/main" val="222667168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3372309"/>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数据封装</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面向对象编程的一个重要特点就是数据封装。</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我们还是通过前面定义的</a:t>
            </a:r>
            <a:r>
              <a:rPr lang="en-US" altLang="zh-CN" sz="2000" dirty="0">
                <a:solidFill>
                  <a:schemeClr val="accent1">
                    <a:lumMod val="75000"/>
                  </a:schemeClr>
                </a:solidFill>
                <a:latin typeface="黑体" panose="02010609060101010101" pitchFamily="49" charset="-122"/>
                <a:cs typeface="+mn-ea"/>
              </a:rPr>
              <a:t>Student</a:t>
            </a:r>
            <a:r>
              <a:rPr lang="zh-CN" altLang="en-US" sz="2000" dirty="0">
                <a:solidFill>
                  <a:schemeClr val="accent1">
                    <a:lumMod val="75000"/>
                  </a:schemeClr>
                </a:solidFill>
                <a:latin typeface="黑体" panose="02010609060101010101" pitchFamily="49" charset="-122"/>
                <a:cs typeface="+mn-ea"/>
              </a:rPr>
              <a:t>类来看。对于面向过程的程序设计，当我们完成了数据的存储后，要实现对数据的操作，我们通常会定义一个方法，比如</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这样，方法和数据就是独立的，但是使用类的概念后，我们直接把这个方法封装进入类里，这样，调用这个类的方法只需这样：</a:t>
            </a:r>
            <a:r>
              <a:rPr lang="en-US" altLang="zh-CN" sz="2000" dirty="0" err="1">
                <a:solidFill>
                  <a:schemeClr val="accent1">
                    <a:lumMod val="75000"/>
                  </a:schemeClr>
                </a:solidFill>
                <a:latin typeface="黑体" panose="02010609060101010101" pitchFamily="49" charset="-122"/>
                <a:cs typeface="+mn-ea"/>
              </a:rPr>
              <a:t>stu.print_score</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。可见，我们只关心操作对象的方法，而不关心其内部是如何实现的，这就是封装的优势所在。注意，在类内部写方法时，也需要把第一个参数置为</a:t>
            </a:r>
            <a:r>
              <a:rPr lang="en-US" altLang="zh-CN" sz="2000" dirty="0">
                <a:solidFill>
                  <a:schemeClr val="accent1">
                    <a:lumMod val="75000"/>
                  </a:schemeClr>
                </a:solidFill>
                <a:latin typeface="黑体" panose="02010609060101010101" pitchFamily="49" charset="-122"/>
                <a:cs typeface="+mn-ea"/>
              </a:rPr>
              <a:t>self</a:t>
            </a:r>
            <a:r>
              <a:rPr lang="zh-CN" altLang="en-US" sz="2000" dirty="0">
                <a:solidFill>
                  <a:schemeClr val="accent1">
                    <a:lumMod val="75000"/>
                  </a:schemeClr>
                </a:solidFill>
                <a:latin typeface="黑体" panose="02010609060101010101" pitchFamily="49" charset="-122"/>
                <a:cs typeface="+mn-ea"/>
              </a:rPr>
              <a:t>，至于其他的参数等都和普通函数完全一样，在调用时也同样不用传入</a:t>
            </a:r>
            <a:r>
              <a:rPr lang="en-US" altLang="zh-CN" sz="2000" dirty="0">
                <a:solidFill>
                  <a:schemeClr val="accent1">
                    <a:lumMod val="75000"/>
                  </a:schemeClr>
                </a:solidFill>
                <a:latin typeface="黑体" panose="02010609060101010101" pitchFamily="49" charset="-122"/>
                <a:cs typeface="+mn-ea"/>
              </a:rPr>
              <a:t>self</a:t>
            </a:r>
            <a:r>
              <a:rPr lang="zh-CN" altLang="en-US" sz="2000" dirty="0">
                <a:solidFill>
                  <a:schemeClr val="accent1">
                    <a:lumMod val="75000"/>
                  </a:schemeClr>
                </a:solidFill>
                <a:latin typeface="黑体" panose="02010609060101010101" pitchFamily="49" charset="-122"/>
                <a:cs typeface="+mn-ea"/>
              </a:rPr>
              <a:t>参数。</a:t>
            </a:r>
          </a:p>
        </p:txBody>
      </p:sp>
      <p:pic>
        <p:nvPicPr>
          <p:cNvPr id="2" name="图片 1">
            <a:extLst>
              <a:ext uri="{FF2B5EF4-FFF2-40B4-BE49-F238E27FC236}">
                <a16:creationId xmlns:a16="http://schemas.microsoft.com/office/drawing/2014/main" id="{BDDFA816-839E-4C37-872C-C37282633234}"/>
              </a:ext>
            </a:extLst>
          </p:cNvPr>
          <p:cNvPicPr>
            <a:picLocks noChangeAspect="1"/>
          </p:cNvPicPr>
          <p:nvPr/>
        </p:nvPicPr>
        <p:blipFill rotWithShape="1">
          <a:blip r:embed="rId3"/>
          <a:srcRect b="16561"/>
          <a:stretch/>
        </p:blipFill>
        <p:spPr>
          <a:xfrm>
            <a:off x="1820863" y="2176166"/>
            <a:ext cx="4824536" cy="648072"/>
          </a:xfrm>
          <a:prstGeom prst="rect">
            <a:avLst/>
          </a:prstGeom>
        </p:spPr>
      </p:pic>
    </p:spTree>
    <p:extLst>
      <p:ext uri="{BB962C8B-B14F-4D97-AF65-F5344CB8AC3E}">
        <p14:creationId xmlns:p14="http://schemas.microsoft.com/office/powerpoint/2010/main" val="148608356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5218969"/>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访问限制：</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通过在变量前添加两个下划线来把变量申明为私有</a:t>
            </a:r>
            <a:r>
              <a:rPr lang="en-US" altLang="zh-CN" sz="2000" dirty="0">
                <a:solidFill>
                  <a:schemeClr val="accent1">
                    <a:lumMod val="75000"/>
                  </a:schemeClr>
                </a:solidFill>
                <a:latin typeface="黑体" panose="02010609060101010101" pitchFamily="49" charset="-122"/>
                <a:cs typeface="+mn-ea"/>
              </a:rPr>
              <a:t>private</a:t>
            </a:r>
            <a:r>
              <a:rPr lang="zh-CN" altLang="en-US" sz="2000" dirty="0">
                <a:solidFill>
                  <a:schemeClr val="accent1">
                    <a:lumMod val="75000"/>
                  </a:schemeClr>
                </a:solidFill>
                <a:latin typeface="黑体" panose="02010609060101010101" pitchFamily="49" charset="-122"/>
                <a:cs typeface="+mn-ea"/>
              </a:rPr>
              <a:t>，比如，前面的</a:t>
            </a:r>
            <a:r>
              <a:rPr lang="en-US" altLang="zh-CN" sz="2000" dirty="0">
                <a:solidFill>
                  <a:schemeClr val="accent1">
                    <a:lumMod val="75000"/>
                  </a:schemeClr>
                </a:solidFill>
                <a:latin typeface="黑体" panose="02010609060101010101" pitchFamily="49" charset="-122"/>
                <a:cs typeface="+mn-ea"/>
              </a:rPr>
              <a:t>Student</a:t>
            </a:r>
            <a:r>
              <a:rPr lang="zh-CN" altLang="en-US" sz="2000" dirty="0">
                <a:solidFill>
                  <a:schemeClr val="accent1">
                    <a:lumMod val="75000"/>
                  </a:schemeClr>
                </a:solidFill>
                <a:latin typeface="黑体" panose="02010609060101010101" pitchFamily="49" charset="-122"/>
                <a:cs typeface="+mn-ea"/>
              </a:rPr>
              <a:t>，你现在在外部仍可以修改内部代码</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bart</a:t>
            </a:r>
            <a:r>
              <a:rPr lang="en-US" altLang="zh-CN" sz="2000" dirty="0">
                <a:solidFill>
                  <a:schemeClr val="accent1">
                    <a:lumMod val="75000"/>
                  </a:schemeClr>
                </a:solidFill>
                <a:latin typeface="黑体" panose="02010609060101010101" pitchFamily="49" charset="-122"/>
                <a:cs typeface="+mn-ea"/>
              </a:rPr>
              <a:t>=Student('Bart',99)</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bart.score</a:t>
            </a:r>
            <a:r>
              <a:rPr lang="en-US" altLang="zh-CN" sz="2000" dirty="0">
                <a:solidFill>
                  <a:schemeClr val="accent1">
                    <a:lumMod val="75000"/>
                  </a:schemeClr>
                </a:solidFill>
                <a:latin typeface="黑体" panose="02010609060101010101" pitchFamily="49" charset="-122"/>
                <a:cs typeface="+mn-ea"/>
              </a:rPr>
              <a:t>=78</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现在我们给类的</a:t>
            </a:r>
            <a:r>
              <a:rPr lang="en-US" altLang="zh-CN" sz="2000" dirty="0">
                <a:solidFill>
                  <a:schemeClr val="accent1">
                    <a:lumMod val="75000"/>
                  </a:schemeClr>
                </a:solidFill>
                <a:latin typeface="黑体" panose="02010609060101010101" pitchFamily="49" charset="-122"/>
                <a:cs typeface="+mn-ea"/>
              </a:rPr>
              <a:t>name</a:t>
            </a:r>
            <a:r>
              <a:rPr lang="zh-CN" altLang="en-US" sz="2000" dirty="0">
                <a:solidFill>
                  <a:schemeClr val="accent1">
                    <a:lumMod val="75000"/>
                  </a:schemeClr>
                </a:solidFill>
                <a:latin typeface="黑体" panose="02010609060101010101" pitchFamily="49" charset="-122"/>
                <a:cs typeface="+mn-ea"/>
              </a:rPr>
              <a:t>和</a:t>
            </a:r>
            <a:r>
              <a:rPr lang="en-US" altLang="zh-CN" sz="2000" dirty="0">
                <a:solidFill>
                  <a:schemeClr val="accent1">
                    <a:lumMod val="75000"/>
                  </a:schemeClr>
                </a:solidFill>
                <a:latin typeface="黑体" panose="02010609060101010101" pitchFamily="49" charset="-122"/>
                <a:cs typeface="+mn-ea"/>
              </a:rPr>
              <a:t>score</a:t>
            </a:r>
            <a:r>
              <a:rPr lang="zh-CN" altLang="en-US" sz="2000" dirty="0">
                <a:solidFill>
                  <a:schemeClr val="accent1">
                    <a:lumMod val="75000"/>
                  </a:schemeClr>
                </a:solidFill>
                <a:latin typeface="黑体" panose="02010609060101010101" pitchFamily="49" charset="-122"/>
                <a:cs typeface="+mn-ea"/>
              </a:rPr>
              <a:t>属性添加</a:t>
            </a:r>
            <a:r>
              <a:rPr lang="en-US" altLang="zh-CN" sz="2000" dirty="0">
                <a:solidFill>
                  <a:schemeClr val="accent1">
                    <a:lumMod val="75000"/>
                  </a:schemeClr>
                </a:solidFill>
                <a:latin typeface="黑体" panose="02010609060101010101" pitchFamily="49" charset="-122"/>
                <a:cs typeface="+mn-ea"/>
              </a:rPr>
              <a:t>__,</a:t>
            </a:r>
            <a:r>
              <a:rPr lang="zh-CN" altLang="en-US" sz="2000" dirty="0">
                <a:solidFill>
                  <a:schemeClr val="accent1">
                    <a:lumMod val="75000"/>
                  </a:schemeClr>
                </a:solidFill>
                <a:latin typeface="黑体" panose="02010609060101010101" pitchFamily="49" charset="-122"/>
                <a:cs typeface="+mn-ea"/>
              </a:rPr>
              <a:t>让外部不可访问：</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现在我们再来尝试从外部访问：</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bart</a:t>
            </a:r>
            <a:r>
              <a:rPr lang="en-US" altLang="zh-CN" sz="2000" dirty="0">
                <a:solidFill>
                  <a:schemeClr val="accent1">
                    <a:lumMod val="75000"/>
                  </a:schemeClr>
                </a:solidFill>
                <a:latin typeface="黑体" panose="02010609060101010101" pitchFamily="49" charset="-122"/>
                <a:cs typeface="+mn-ea"/>
              </a:rPr>
              <a:t>=Student(‘Bart’,99)</a:t>
            </a:r>
            <a:r>
              <a:rPr lang="zh-CN" altLang="en-US" sz="2000" dirty="0">
                <a:solidFill>
                  <a:schemeClr val="accent1">
                    <a:lumMod val="75000"/>
                  </a:schemeClr>
                </a:solidFill>
                <a:latin typeface="黑体" panose="02010609060101010101" pitchFamily="49" charset="-122"/>
                <a:cs typeface="+mn-ea"/>
              </a:rPr>
              <a:t>。此时发现，程序报错了，可见，通过添加</a:t>
            </a:r>
            <a:r>
              <a:rPr lang="en-US" altLang="zh-CN" sz="2000" dirty="0">
                <a:solidFill>
                  <a:schemeClr val="accent1">
                    <a:lumMod val="75000"/>
                  </a:schemeClr>
                </a:solidFill>
                <a:latin typeface="黑体" panose="02010609060101010101" pitchFamily="49" charset="-122"/>
                <a:cs typeface="+mn-ea"/>
              </a:rPr>
              <a:t>__</a:t>
            </a:r>
            <a:r>
              <a:rPr lang="zh-CN" altLang="en-US" sz="2000" dirty="0">
                <a:solidFill>
                  <a:schemeClr val="accent1">
                    <a:lumMod val="75000"/>
                  </a:schemeClr>
                </a:solidFill>
                <a:latin typeface="黑体" panose="02010609060101010101" pitchFamily="49" charset="-122"/>
                <a:cs typeface="+mn-ea"/>
              </a:rPr>
              <a:t>，程序把变量相应申明为私有了</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现在通过在程序内部提供公有的函数</a:t>
            </a:r>
            <a:r>
              <a:rPr lang="en-US" altLang="zh-CN" sz="2000" dirty="0">
                <a:solidFill>
                  <a:schemeClr val="accent1">
                    <a:lumMod val="75000"/>
                  </a:schemeClr>
                </a:solidFill>
                <a:latin typeface="黑体" panose="02010609060101010101" pitchFamily="49" charset="-122"/>
                <a:cs typeface="+mn-ea"/>
              </a:rPr>
              <a:t>(public)</a:t>
            </a:r>
            <a:r>
              <a:rPr lang="zh-CN" altLang="en-US" sz="2000" dirty="0">
                <a:solidFill>
                  <a:schemeClr val="accent1">
                    <a:lumMod val="75000"/>
                  </a:schemeClr>
                </a:solidFill>
                <a:latin typeface="黑体" panose="02010609060101010101" pitchFamily="49" charset="-122"/>
                <a:cs typeface="+mn-ea"/>
              </a:rPr>
              <a:t>来让外部使用：这样就把内部的变量完全封装了。</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p:txBody>
      </p:sp>
      <p:pic>
        <p:nvPicPr>
          <p:cNvPr id="3" name="图片 2">
            <a:extLst>
              <a:ext uri="{FF2B5EF4-FFF2-40B4-BE49-F238E27FC236}">
                <a16:creationId xmlns:a16="http://schemas.microsoft.com/office/drawing/2014/main" id="{3B9AE000-CFFA-4305-9D55-0BAD8CD82367}"/>
              </a:ext>
            </a:extLst>
          </p:cNvPr>
          <p:cNvPicPr>
            <a:picLocks noChangeAspect="1"/>
          </p:cNvPicPr>
          <p:nvPr/>
        </p:nvPicPr>
        <p:blipFill>
          <a:blip r:embed="rId3"/>
          <a:stretch>
            <a:fillRect/>
          </a:stretch>
        </p:blipFill>
        <p:spPr>
          <a:xfrm>
            <a:off x="1820862" y="2968254"/>
            <a:ext cx="4608513" cy="1473952"/>
          </a:xfrm>
          <a:prstGeom prst="rect">
            <a:avLst/>
          </a:prstGeom>
        </p:spPr>
      </p:pic>
      <p:pic>
        <p:nvPicPr>
          <p:cNvPr id="4" name="图片 3">
            <a:extLst>
              <a:ext uri="{FF2B5EF4-FFF2-40B4-BE49-F238E27FC236}">
                <a16:creationId xmlns:a16="http://schemas.microsoft.com/office/drawing/2014/main" id="{B6816A04-E65C-45A9-A2DE-EDB57A7BB2C3}"/>
              </a:ext>
            </a:extLst>
          </p:cNvPr>
          <p:cNvPicPr>
            <a:picLocks noChangeAspect="1"/>
          </p:cNvPicPr>
          <p:nvPr/>
        </p:nvPicPr>
        <p:blipFill>
          <a:blip r:embed="rId4"/>
          <a:stretch>
            <a:fillRect/>
          </a:stretch>
        </p:blipFill>
        <p:spPr>
          <a:xfrm>
            <a:off x="1752600" y="5848573"/>
            <a:ext cx="4100711" cy="1378039"/>
          </a:xfrm>
          <a:prstGeom prst="rect">
            <a:avLst/>
          </a:prstGeom>
        </p:spPr>
      </p:pic>
    </p:spTree>
    <p:extLst>
      <p:ext uri="{BB962C8B-B14F-4D97-AF65-F5344CB8AC3E}">
        <p14:creationId xmlns:p14="http://schemas.microsoft.com/office/powerpoint/2010/main" val="1973812163"/>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849637"/>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继承和多态：在</a:t>
            </a:r>
            <a:r>
              <a:rPr lang="en-US" altLang="zh-CN" sz="2000" dirty="0">
                <a:solidFill>
                  <a:schemeClr val="accent1">
                    <a:lumMod val="75000"/>
                  </a:schemeClr>
                </a:solidFill>
                <a:latin typeface="黑体" panose="02010609060101010101" pitchFamily="49" charset="-122"/>
                <a:cs typeface="+mn-ea"/>
              </a:rPr>
              <a:t>OOP</a:t>
            </a:r>
            <a:r>
              <a:rPr lang="zh-CN" altLang="en-US" sz="2000" dirty="0">
                <a:solidFill>
                  <a:schemeClr val="accent1">
                    <a:lumMod val="75000"/>
                  </a:schemeClr>
                </a:solidFill>
                <a:latin typeface="黑体" panose="02010609060101010101" pitchFamily="49" charset="-122"/>
                <a:cs typeface="+mn-ea"/>
              </a:rPr>
              <a:t>程序设计中，当我们定义一个</a:t>
            </a:r>
            <a:r>
              <a:rPr lang="en-US" altLang="zh-CN" sz="2000" dirty="0">
                <a:solidFill>
                  <a:schemeClr val="accent1">
                    <a:lumMod val="75000"/>
                  </a:schemeClr>
                </a:solidFill>
                <a:latin typeface="黑体" panose="02010609060101010101" pitchFamily="49" charset="-122"/>
                <a:cs typeface="+mn-ea"/>
              </a:rPr>
              <a:t>class</a:t>
            </a:r>
            <a:r>
              <a:rPr lang="zh-CN" altLang="en-US" sz="2000" dirty="0">
                <a:solidFill>
                  <a:schemeClr val="accent1">
                    <a:lumMod val="75000"/>
                  </a:schemeClr>
                </a:solidFill>
                <a:latin typeface="黑体" panose="02010609060101010101" pitchFamily="49" charset="-122"/>
                <a:cs typeface="+mn-ea"/>
              </a:rPr>
              <a:t>时，可以从某个现有的</a:t>
            </a:r>
            <a:r>
              <a:rPr lang="en-US" altLang="zh-CN" sz="2000" dirty="0">
                <a:solidFill>
                  <a:schemeClr val="accent1">
                    <a:lumMod val="75000"/>
                  </a:schemeClr>
                </a:solidFill>
                <a:latin typeface="黑体" panose="02010609060101010101" pitchFamily="49" charset="-122"/>
                <a:cs typeface="+mn-ea"/>
              </a:rPr>
              <a:t>class</a:t>
            </a:r>
            <a:r>
              <a:rPr lang="zh-CN" altLang="en-US" sz="2000" dirty="0">
                <a:solidFill>
                  <a:schemeClr val="accent1">
                    <a:lumMod val="75000"/>
                  </a:schemeClr>
                </a:solidFill>
                <a:latin typeface="黑体" panose="02010609060101010101" pitchFamily="49" charset="-122"/>
                <a:cs typeface="+mn-ea"/>
              </a:rPr>
              <a:t>继承，新的</a:t>
            </a:r>
            <a:r>
              <a:rPr lang="en-US" altLang="zh-CN" sz="2000" dirty="0">
                <a:solidFill>
                  <a:schemeClr val="accent1">
                    <a:lumMod val="75000"/>
                  </a:schemeClr>
                </a:solidFill>
                <a:latin typeface="黑体" panose="02010609060101010101" pitchFamily="49" charset="-122"/>
                <a:cs typeface="+mn-ea"/>
              </a:rPr>
              <a:t>class</a:t>
            </a:r>
            <a:r>
              <a:rPr lang="zh-CN" altLang="en-US" sz="2000" dirty="0">
                <a:solidFill>
                  <a:schemeClr val="accent1">
                    <a:lumMod val="75000"/>
                  </a:schemeClr>
                </a:solidFill>
                <a:latin typeface="黑体" panose="02010609060101010101" pitchFamily="49" charset="-122"/>
                <a:cs typeface="+mn-ea"/>
              </a:rPr>
              <a:t>称为子类</a:t>
            </a:r>
            <a:r>
              <a:rPr lang="en-US" altLang="zh-CN" sz="2000" dirty="0">
                <a:solidFill>
                  <a:schemeClr val="accent1">
                    <a:lumMod val="75000"/>
                  </a:schemeClr>
                </a:solidFill>
                <a:latin typeface="黑体" panose="02010609060101010101" pitchFamily="49" charset="-122"/>
                <a:cs typeface="+mn-ea"/>
              </a:rPr>
              <a:t>(subclass)</a:t>
            </a:r>
            <a:r>
              <a:rPr lang="zh-CN" altLang="en-US" sz="2000" dirty="0">
                <a:solidFill>
                  <a:schemeClr val="accent1">
                    <a:lumMod val="75000"/>
                  </a:schemeClr>
                </a:solidFill>
                <a:latin typeface="黑体" panose="02010609060101010101" pitchFamily="49" charset="-122"/>
                <a:cs typeface="+mn-ea"/>
              </a:rPr>
              <a:t>，而被继承的那个</a:t>
            </a:r>
            <a:r>
              <a:rPr lang="en-US" altLang="zh-CN" sz="2000" dirty="0">
                <a:solidFill>
                  <a:schemeClr val="accent1">
                    <a:lumMod val="75000"/>
                  </a:schemeClr>
                </a:solidFill>
                <a:latin typeface="黑体" panose="02010609060101010101" pitchFamily="49" charset="-122"/>
                <a:cs typeface="+mn-ea"/>
              </a:rPr>
              <a:t>class</a:t>
            </a:r>
            <a:r>
              <a:rPr lang="zh-CN" altLang="en-US" sz="2000" dirty="0">
                <a:solidFill>
                  <a:schemeClr val="accent1">
                    <a:lumMod val="75000"/>
                  </a:schemeClr>
                </a:solidFill>
                <a:latin typeface="黑体" panose="02010609060101010101" pitchFamily="49" charset="-122"/>
                <a:cs typeface="+mn-ea"/>
              </a:rPr>
              <a:t>称为基类</a:t>
            </a:r>
            <a:r>
              <a:rPr lang="en-US" altLang="zh-CN" sz="2000" dirty="0">
                <a:solidFill>
                  <a:schemeClr val="accent1">
                    <a:lumMod val="75000"/>
                  </a:schemeClr>
                </a:solidFill>
                <a:latin typeface="黑体" panose="02010609060101010101" pitchFamily="49" charset="-122"/>
                <a:cs typeface="+mn-ea"/>
              </a:rPr>
              <a:t>(Base class)</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假设现在我们有一个名为</a:t>
            </a:r>
            <a:r>
              <a:rPr lang="en-US" altLang="zh-CN" sz="2000" dirty="0">
                <a:solidFill>
                  <a:schemeClr val="accent1">
                    <a:lumMod val="75000"/>
                  </a:schemeClr>
                </a:solidFill>
                <a:latin typeface="黑体" panose="02010609060101010101" pitchFamily="49" charset="-122"/>
                <a:cs typeface="+mn-ea"/>
              </a:rPr>
              <a:t>Animal</a:t>
            </a:r>
            <a:r>
              <a:rPr lang="zh-CN" altLang="en-US" sz="2000" dirty="0">
                <a:solidFill>
                  <a:schemeClr val="accent1">
                    <a:lumMod val="75000"/>
                  </a:schemeClr>
                </a:solidFill>
                <a:latin typeface="黑体" panose="02010609060101010101" pitchFamily="49" charset="-122"/>
                <a:cs typeface="+mn-ea"/>
              </a:rPr>
              <a:t>的</a:t>
            </a:r>
            <a:r>
              <a:rPr lang="en-US" altLang="zh-CN" sz="2000" dirty="0">
                <a:solidFill>
                  <a:schemeClr val="accent1">
                    <a:lumMod val="75000"/>
                  </a:schemeClr>
                </a:solidFill>
                <a:latin typeface="黑体" panose="02010609060101010101" pitchFamily="49" charset="-122"/>
                <a:cs typeface="+mn-ea"/>
              </a:rPr>
              <a:t>class</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现在我们需要构建一个新类</a:t>
            </a:r>
            <a:r>
              <a:rPr lang="en-US" altLang="zh-CN" sz="2000" dirty="0">
                <a:solidFill>
                  <a:schemeClr val="accent1">
                    <a:lumMod val="75000"/>
                  </a:schemeClr>
                </a:solidFill>
                <a:latin typeface="黑体" panose="02010609060101010101" pitchFamily="49" charset="-122"/>
                <a:cs typeface="+mn-ea"/>
              </a:rPr>
              <a:t>Dog</a:t>
            </a:r>
            <a:r>
              <a:rPr lang="zh-CN" altLang="en-US" sz="2000" dirty="0">
                <a:solidFill>
                  <a:schemeClr val="accent1">
                    <a:lumMod val="75000"/>
                  </a:schemeClr>
                </a:solidFill>
                <a:latin typeface="黑体" panose="02010609060101010101" pitchFamily="49" charset="-122"/>
                <a:cs typeface="+mn-ea"/>
              </a:rPr>
              <a:t>类</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这样我们就可以从</a:t>
            </a:r>
            <a:r>
              <a:rPr lang="en-US" altLang="zh-CN" sz="2000" dirty="0">
                <a:solidFill>
                  <a:schemeClr val="accent1">
                    <a:lumMod val="75000"/>
                  </a:schemeClr>
                </a:solidFill>
                <a:latin typeface="黑体" panose="02010609060101010101" pitchFamily="49" charset="-122"/>
                <a:cs typeface="+mn-ea"/>
              </a:rPr>
              <a:t>Animal</a:t>
            </a:r>
            <a:r>
              <a:rPr lang="zh-CN" altLang="en-US" sz="2000" dirty="0">
                <a:solidFill>
                  <a:schemeClr val="accent1">
                    <a:lumMod val="75000"/>
                  </a:schemeClr>
                </a:solidFill>
                <a:latin typeface="黑体" panose="02010609060101010101" pitchFamily="49" charset="-122"/>
                <a:cs typeface="+mn-ea"/>
              </a:rPr>
              <a:t>类继承</a:t>
            </a:r>
            <a:r>
              <a:rPr lang="en-US" altLang="zh-CN" sz="2000" dirty="0">
                <a:solidFill>
                  <a:schemeClr val="accent1">
                    <a:lumMod val="75000"/>
                  </a:schemeClr>
                </a:solidFill>
                <a:latin typeface="黑体" panose="02010609060101010101" pitchFamily="49" charset="-122"/>
                <a:cs typeface="+mn-ea"/>
              </a:rPr>
              <a:t>class Dog(Animal):</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继承有什么好处呢？最大的好处就是子类会自动拥有父类的全部功能：</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Animal().run()</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Animal is running...</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&gt;&gt;&gt; Dog().run()</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Animal is running...</a:t>
            </a:r>
          </a:p>
        </p:txBody>
      </p:sp>
      <p:pic>
        <p:nvPicPr>
          <p:cNvPr id="2" name="图片 1">
            <a:extLst>
              <a:ext uri="{FF2B5EF4-FFF2-40B4-BE49-F238E27FC236}">
                <a16:creationId xmlns:a16="http://schemas.microsoft.com/office/drawing/2014/main" id="{6140F8C7-4BA4-4ADF-B826-1C2B49263E07}"/>
              </a:ext>
            </a:extLst>
          </p:cNvPr>
          <p:cNvPicPr>
            <a:picLocks noChangeAspect="1"/>
          </p:cNvPicPr>
          <p:nvPr/>
        </p:nvPicPr>
        <p:blipFill>
          <a:blip r:embed="rId3"/>
          <a:stretch>
            <a:fillRect/>
          </a:stretch>
        </p:blipFill>
        <p:spPr>
          <a:xfrm>
            <a:off x="1820863" y="2176165"/>
            <a:ext cx="3456384" cy="864096"/>
          </a:xfrm>
          <a:prstGeom prst="rect">
            <a:avLst/>
          </a:prstGeom>
        </p:spPr>
      </p:pic>
      <p:pic>
        <p:nvPicPr>
          <p:cNvPr id="5" name="图片 4">
            <a:extLst>
              <a:ext uri="{FF2B5EF4-FFF2-40B4-BE49-F238E27FC236}">
                <a16:creationId xmlns:a16="http://schemas.microsoft.com/office/drawing/2014/main" id="{180C87BB-7103-440D-A096-0ECE799F8C59}"/>
              </a:ext>
            </a:extLst>
          </p:cNvPr>
          <p:cNvPicPr>
            <a:picLocks noChangeAspect="1"/>
          </p:cNvPicPr>
          <p:nvPr/>
        </p:nvPicPr>
        <p:blipFill>
          <a:blip r:embed="rId4"/>
          <a:stretch>
            <a:fillRect/>
          </a:stretch>
        </p:blipFill>
        <p:spPr>
          <a:xfrm>
            <a:off x="1820863" y="3311649"/>
            <a:ext cx="3152775" cy="600075"/>
          </a:xfrm>
          <a:prstGeom prst="rect">
            <a:avLst/>
          </a:prstGeom>
        </p:spPr>
      </p:pic>
    </p:spTree>
    <p:extLst>
      <p:ext uri="{BB962C8B-B14F-4D97-AF65-F5344CB8AC3E}">
        <p14:creationId xmlns:p14="http://schemas.microsoft.com/office/powerpoint/2010/main" val="305639533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面向对象编程：</a:t>
              </a:r>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类</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3002977"/>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观察上面的</a:t>
            </a:r>
            <a:r>
              <a:rPr lang="en-US" altLang="zh-CN" sz="2000" dirty="0">
                <a:solidFill>
                  <a:schemeClr val="accent1">
                    <a:lumMod val="75000"/>
                  </a:schemeClr>
                </a:solidFill>
                <a:latin typeface="黑体" panose="02010609060101010101" pitchFamily="49" charset="-122"/>
                <a:cs typeface="+mn-ea"/>
              </a:rPr>
              <a:t>Dog</a:t>
            </a:r>
            <a:r>
              <a:rPr lang="zh-CN" altLang="en-US" sz="2000" dirty="0">
                <a:solidFill>
                  <a:schemeClr val="accent1">
                    <a:lumMod val="75000"/>
                  </a:schemeClr>
                </a:solidFill>
                <a:latin typeface="黑体" panose="02010609060101010101" pitchFamily="49" charset="-122"/>
                <a:cs typeface="+mn-ea"/>
              </a:rPr>
              <a:t>函数，我们希望，他打印的信息不是</a:t>
            </a:r>
            <a:r>
              <a:rPr lang="en-US" altLang="zh-CN" sz="2000" dirty="0">
                <a:solidFill>
                  <a:schemeClr val="accent1">
                    <a:lumMod val="75000"/>
                  </a:schemeClr>
                </a:solidFill>
                <a:latin typeface="黑体" panose="02010609060101010101" pitchFamily="49" charset="-122"/>
                <a:cs typeface="+mn-ea"/>
              </a:rPr>
              <a:t>Animal is running...,</a:t>
            </a:r>
            <a:r>
              <a:rPr lang="zh-CN" altLang="en-US" sz="2000" dirty="0">
                <a:solidFill>
                  <a:schemeClr val="accent1">
                    <a:lumMod val="75000"/>
                  </a:schemeClr>
                </a:solidFill>
                <a:latin typeface="黑体" panose="02010609060101010101" pitchFamily="49" charset="-122"/>
                <a:cs typeface="+mn-ea"/>
              </a:rPr>
              <a:t>而应该是</a:t>
            </a:r>
            <a:r>
              <a:rPr lang="en-US" altLang="zh-CN" sz="2000" dirty="0">
                <a:solidFill>
                  <a:schemeClr val="accent1">
                    <a:lumMod val="75000"/>
                  </a:schemeClr>
                </a:solidFill>
                <a:latin typeface="黑体" panose="02010609060101010101" pitchFamily="49" charset="-122"/>
                <a:cs typeface="+mn-ea"/>
              </a:rPr>
              <a:t>Dog is running...,</a:t>
            </a:r>
            <a:r>
              <a:rPr lang="zh-CN" altLang="en-US" sz="2000" dirty="0">
                <a:solidFill>
                  <a:schemeClr val="accent1">
                    <a:lumMod val="75000"/>
                  </a:schemeClr>
                </a:solidFill>
                <a:latin typeface="黑体" panose="02010609060101010101" pitchFamily="49" charset="-122"/>
                <a:cs typeface="+mn-ea"/>
              </a:rPr>
              <a:t>这样，我们来对上面的</a:t>
            </a:r>
            <a:r>
              <a:rPr lang="en-US" altLang="zh-CN" sz="2000" dirty="0">
                <a:solidFill>
                  <a:schemeClr val="accent1">
                    <a:lumMod val="75000"/>
                  </a:schemeClr>
                </a:solidFill>
                <a:latin typeface="黑体" panose="02010609060101010101" pitchFamily="49" charset="-122"/>
                <a:cs typeface="+mn-ea"/>
              </a:rPr>
              <a:t>Dog</a:t>
            </a:r>
            <a:r>
              <a:rPr lang="zh-CN" altLang="en-US" sz="2000" dirty="0">
                <a:solidFill>
                  <a:schemeClr val="accent1">
                    <a:lumMod val="75000"/>
                  </a:schemeClr>
                </a:solidFill>
                <a:latin typeface="黑体" panose="02010609060101010101" pitchFamily="49" charset="-122"/>
                <a:cs typeface="+mn-ea"/>
              </a:rPr>
              <a:t>类做一些修改：</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此时，</a:t>
            </a:r>
            <a:r>
              <a:rPr lang="en-US" altLang="zh-CN" sz="2000" dirty="0">
                <a:solidFill>
                  <a:schemeClr val="accent1">
                    <a:lumMod val="75000"/>
                  </a:schemeClr>
                </a:solidFill>
                <a:latin typeface="黑体" panose="02010609060101010101" pitchFamily="49" charset="-122"/>
                <a:cs typeface="+mn-ea"/>
              </a:rPr>
              <a:t>Dog</a:t>
            </a:r>
            <a:r>
              <a:rPr lang="zh-CN" altLang="en-US" sz="2000" dirty="0">
                <a:solidFill>
                  <a:schemeClr val="accent1">
                    <a:lumMod val="75000"/>
                  </a:schemeClr>
                </a:solidFill>
                <a:latin typeface="黑体" panose="02010609060101010101" pitchFamily="49" charset="-122"/>
                <a:cs typeface="+mn-ea"/>
              </a:rPr>
              <a:t>类的</a:t>
            </a:r>
            <a:r>
              <a:rPr lang="en-US" altLang="zh-CN" sz="2000" dirty="0">
                <a:solidFill>
                  <a:schemeClr val="accent1">
                    <a:lumMod val="75000"/>
                  </a:schemeClr>
                </a:solidFill>
                <a:latin typeface="黑体" panose="02010609060101010101" pitchFamily="49" charset="-122"/>
                <a:cs typeface="+mn-ea"/>
              </a:rPr>
              <a:t>run</a:t>
            </a:r>
            <a:r>
              <a:rPr lang="zh-CN" altLang="en-US" sz="2000" dirty="0">
                <a:solidFill>
                  <a:schemeClr val="accent1">
                    <a:lumMod val="75000"/>
                  </a:schemeClr>
                </a:solidFill>
                <a:latin typeface="黑体" panose="02010609060101010101" pitchFamily="49" charset="-122"/>
                <a:cs typeface="+mn-ea"/>
              </a:rPr>
              <a:t>函数并没有调用父类的，而是使用了在其内部定义的</a:t>
            </a:r>
            <a:r>
              <a:rPr lang="en-US" altLang="zh-CN" sz="2000" dirty="0">
                <a:solidFill>
                  <a:schemeClr val="accent1">
                    <a:lumMod val="75000"/>
                  </a:schemeClr>
                </a:solidFill>
                <a:latin typeface="黑体" panose="02010609060101010101" pitchFamily="49" charset="-122"/>
                <a:cs typeface="+mn-ea"/>
              </a:rPr>
              <a:t>run</a:t>
            </a:r>
            <a:r>
              <a:rPr lang="zh-CN" altLang="en-US" sz="2000" dirty="0">
                <a:solidFill>
                  <a:schemeClr val="accent1">
                    <a:lumMod val="75000"/>
                  </a:schemeClr>
                </a:solidFill>
                <a:latin typeface="黑体" panose="02010609060101010101" pitchFamily="49" charset="-122"/>
                <a:cs typeface="+mn-ea"/>
              </a:rPr>
              <a:t>方法，现在，我们获得了</a:t>
            </a:r>
            <a:r>
              <a:rPr lang="en-US" altLang="zh-CN" sz="2000" dirty="0">
                <a:solidFill>
                  <a:schemeClr val="accent1">
                    <a:lumMod val="75000"/>
                  </a:schemeClr>
                </a:solidFill>
                <a:latin typeface="黑体" panose="02010609060101010101" pitchFamily="49" charset="-122"/>
                <a:cs typeface="+mn-ea"/>
              </a:rPr>
              <a:t>OOP</a:t>
            </a:r>
            <a:r>
              <a:rPr lang="zh-CN" altLang="en-US" sz="2000" dirty="0">
                <a:solidFill>
                  <a:schemeClr val="accent1">
                    <a:lumMod val="75000"/>
                  </a:schemeClr>
                </a:solidFill>
                <a:latin typeface="黑体" panose="02010609060101010101" pitchFamily="49" charset="-122"/>
                <a:cs typeface="+mn-ea"/>
              </a:rPr>
              <a:t>程序设计的另一个好处：多态！</a:t>
            </a:r>
            <a:endParaRPr lang="en-US" altLang="zh-CN" sz="2000" dirty="0">
              <a:solidFill>
                <a:schemeClr val="accent1">
                  <a:lumMod val="75000"/>
                </a:schemeClr>
              </a:solidFill>
              <a:latin typeface="黑体" panose="02010609060101010101" pitchFamily="49" charset="-122"/>
              <a:cs typeface="+mn-ea"/>
            </a:endParaRPr>
          </a:p>
        </p:txBody>
      </p:sp>
      <p:pic>
        <p:nvPicPr>
          <p:cNvPr id="3" name="图片 2">
            <a:extLst>
              <a:ext uri="{FF2B5EF4-FFF2-40B4-BE49-F238E27FC236}">
                <a16:creationId xmlns:a16="http://schemas.microsoft.com/office/drawing/2014/main" id="{76F8A0B2-24ED-450C-B67C-D1388ECD4BC1}"/>
              </a:ext>
            </a:extLst>
          </p:cNvPr>
          <p:cNvPicPr>
            <a:picLocks noChangeAspect="1"/>
          </p:cNvPicPr>
          <p:nvPr/>
        </p:nvPicPr>
        <p:blipFill>
          <a:blip r:embed="rId3"/>
          <a:stretch>
            <a:fillRect/>
          </a:stretch>
        </p:blipFill>
        <p:spPr>
          <a:xfrm>
            <a:off x="1820863" y="1888133"/>
            <a:ext cx="4608512" cy="1103571"/>
          </a:xfrm>
          <a:prstGeom prst="rect">
            <a:avLst/>
          </a:prstGeom>
        </p:spPr>
      </p:pic>
    </p:spTree>
    <p:extLst>
      <p:ext uri="{BB962C8B-B14F-4D97-AF65-F5344CB8AC3E}">
        <p14:creationId xmlns:p14="http://schemas.microsoft.com/office/powerpoint/2010/main" val="365115711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3562252"/>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2396927"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06</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3765079" y="3832566"/>
            <a:ext cx="8790576" cy="830997"/>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altLang="zh-CN"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Python</a:t>
            </a:r>
            <a:r>
              <a:rPr lang="zh-CN" altLang="en-US" sz="6000" kern="0" dirty="0">
                <a:solidFill>
                  <a:schemeClr val="bg1"/>
                </a:solidFill>
                <a:latin typeface="黑体" panose="02010609060101010101" pitchFamily="49" charset="-122"/>
                <a:ea typeface="黑体" panose="02010609060101010101" pitchFamily="49" charset="-122"/>
                <a:sym typeface="Arial" panose="020B0604020202020204" pitchFamily="34" charset="0"/>
              </a:rPr>
              <a:t>操作文件</a:t>
            </a:r>
            <a:endParaRPr lang="zh-CN" altLang="en-US" sz="9600" kern="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Tree>
    <p:custDataLst>
      <p:tags r:id="rId1"/>
    </p:custDataLst>
    <p:extLst>
      <p:ext uri="{BB962C8B-B14F-4D97-AF65-F5344CB8AC3E}">
        <p14:creationId xmlns:p14="http://schemas.microsoft.com/office/powerpoint/2010/main" val="5882981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480305"/>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I/O </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IO</a:t>
            </a:r>
            <a:r>
              <a:rPr lang="zh-CN" altLang="en-US" sz="2000" dirty="0">
                <a:solidFill>
                  <a:schemeClr val="accent1">
                    <a:lumMod val="75000"/>
                  </a:schemeClr>
                </a:solidFill>
                <a:latin typeface="黑体" panose="02010609060101010101" pitchFamily="49" charset="-122"/>
                <a:cs typeface="+mn-ea"/>
              </a:rPr>
              <a:t>在计算机中指</a:t>
            </a:r>
            <a:r>
              <a:rPr lang="en-US" altLang="zh-CN" sz="2000" dirty="0" err="1">
                <a:solidFill>
                  <a:schemeClr val="accent1">
                    <a:lumMod val="75000"/>
                  </a:schemeClr>
                </a:solidFill>
                <a:latin typeface="黑体" panose="02010609060101010101" pitchFamily="49" charset="-122"/>
                <a:cs typeface="+mn-ea"/>
              </a:rPr>
              <a:t>Input/Output</a:t>
            </a:r>
            <a:r>
              <a:rPr lang="zh-CN" altLang="en-US" sz="2000" dirty="0">
                <a:solidFill>
                  <a:schemeClr val="accent1">
                    <a:lumMod val="75000"/>
                  </a:schemeClr>
                </a:solidFill>
                <a:latin typeface="黑体" panose="02010609060101010101" pitchFamily="49" charset="-122"/>
                <a:cs typeface="+mn-ea"/>
              </a:rPr>
              <a:t>，也就是输入和输出。由于程序和运行时数据是在内存中驻留，由</a:t>
            </a:r>
            <a:r>
              <a:rPr lang="en-US" altLang="zh-CN" sz="2000" dirty="0">
                <a:solidFill>
                  <a:schemeClr val="accent1">
                    <a:lumMod val="75000"/>
                  </a:schemeClr>
                </a:solidFill>
                <a:latin typeface="黑体" panose="02010609060101010101" pitchFamily="49" charset="-122"/>
                <a:cs typeface="+mn-ea"/>
              </a:rPr>
              <a:t>CPU</a:t>
            </a:r>
            <a:r>
              <a:rPr lang="zh-CN" altLang="en-US" sz="2000" dirty="0">
                <a:solidFill>
                  <a:schemeClr val="accent1">
                    <a:lumMod val="75000"/>
                  </a:schemeClr>
                </a:solidFill>
                <a:latin typeface="黑体" panose="02010609060101010101" pitchFamily="49" charset="-122"/>
                <a:cs typeface="+mn-ea"/>
              </a:rPr>
              <a:t>这个超快的计算核心来执行，涉及到数据交换的地方，通常是磁盘、网络等，就需要</a:t>
            </a:r>
            <a:r>
              <a:rPr lang="en-US" altLang="zh-CN" sz="2000" dirty="0">
                <a:solidFill>
                  <a:schemeClr val="accent1">
                    <a:lumMod val="75000"/>
                  </a:schemeClr>
                </a:solidFill>
                <a:latin typeface="黑体" panose="02010609060101010101" pitchFamily="49" charset="-122"/>
                <a:cs typeface="+mn-ea"/>
              </a:rPr>
              <a:t>IO</a:t>
            </a:r>
            <a:r>
              <a:rPr lang="zh-CN" altLang="en-US" sz="2000" dirty="0">
                <a:solidFill>
                  <a:schemeClr val="accent1">
                    <a:lumMod val="75000"/>
                  </a:schemeClr>
                </a:solidFill>
                <a:latin typeface="黑体" panose="02010609060101010101" pitchFamily="49" charset="-122"/>
                <a:cs typeface="+mn-ea"/>
              </a:rPr>
              <a:t>接口。</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读文件：</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提供</a:t>
            </a:r>
            <a:r>
              <a:rPr lang="en-US" altLang="zh-CN" sz="2000" dirty="0">
                <a:solidFill>
                  <a:schemeClr val="accent1">
                    <a:lumMod val="75000"/>
                  </a:schemeClr>
                </a:solidFill>
                <a:latin typeface="黑体" panose="02010609060101010101" pitchFamily="49" charset="-122"/>
                <a:cs typeface="+mn-ea"/>
              </a:rPr>
              <a:t>open</a:t>
            </a:r>
            <a:r>
              <a:rPr lang="zh-CN" altLang="en-US" sz="2000" dirty="0">
                <a:solidFill>
                  <a:schemeClr val="accent1">
                    <a:lumMod val="75000"/>
                  </a:schemeClr>
                </a:solidFill>
                <a:latin typeface="黑体" panose="02010609060101010101" pitchFamily="49" charset="-122"/>
                <a:cs typeface="+mn-ea"/>
              </a:rPr>
              <a:t>函数来进行文件的打开操作，然后读取数据：</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注意：最后别忘了关闭文件，不然程序只要在运行就会一直占用系统资源，别的程序请求文件权限就会失败。另外，我们通过</a:t>
            </a:r>
            <a:r>
              <a:rPr lang="en-US" altLang="zh-CN" sz="2000" dirty="0">
                <a:solidFill>
                  <a:schemeClr val="accent1">
                    <a:lumMod val="75000"/>
                  </a:schemeClr>
                </a:solidFill>
                <a:latin typeface="黑体" panose="02010609060101010101" pitchFamily="49" charset="-122"/>
                <a:cs typeface="+mn-ea"/>
              </a:rPr>
              <a:t>encoding="UTF-8"</a:t>
            </a:r>
            <a:r>
              <a:rPr lang="zh-CN" altLang="en-US" sz="2000" dirty="0">
                <a:solidFill>
                  <a:schemeClr val="accent1">
                    <a:lumMod val="75000"/>
                  </a:schemeClr>
                </a:solidFill>
                <a:latin typeface="黑体" panose="02010609060101010101" pitchFamily="49" charset="-122"/>
                <a:cs typeface="+mn-ea"/>
              </a:rPr>
              <a:t>来指定读取文件的编码模式，使用</a:t>
            </a:r>
            <a:r>
              <a:rPr lang="en-US" altLang="zh-CN" sz="2000" dirty="0">
                <a:solidFill>
                  <a:schemeClr val="accent1">
                    <a:lumMod val="75000"/>
                  </a:schemeClr>
                </a:solidFill>
                <a:latin typeface="黑体" panose="02010609060101010101" pitchFamily="49" charset="-122"/>
                <a:cs typeface="+mn-ea"/>
              </a:rPr>
              <a:t>errors="ignore"</a:t>
            </a:r>
            <a:r>
              <a:rPr lang="zh-CN" altLang="en-US" sz="2000" dirty="0">
                <a:solidFill>
                  <a:schemeClr val="accent1">
                    <a:lumMod val="75000"/>
                  </a:schemeClr>
                </a:solidFill>
                <a:latin typeface="黑体" panose="02010609060101010101" pitchFamily="49" charset="-122"/>
                <a:cs typeface="+mn-ea"/>
              </a:rPr>
              <a:t>来指明读取文件遇到错误时忽略错误。</a:t>
            </a:r>
            <a:endParaRPr lang="en-US" altLang="zh-CN" sz="2000" dirty="0">
              <a:solidFill>
                <a:schemeClr val="accent1">
                  <a:lumMod val="75000"/>
                </a:schemeClr>
              </a:solidFill>
              <a:latin typeface="黑体" panose="02010609060101010101" pitchFamily="49" charset="-122"/>
              <a:cs typeface="+mn-ea"/>
            </a:endParaRPr>
          </a:p>
        </p:txBody>
      </p:sp>
      <p:pic>
        <p:nvPicPr>
          <p:cNvPr id="2" name="图片 1">
            <a:extLst>
              <a:ext uri="{FF2B5EF4-FFF2-40B4-BE49-F238E27FC236}">
                <a16:creationId xmlns:a16="http://schemas.microsoft.com/office/drawing/2014/main" id="{7FC09E43-BD18-42A8-81AD-4147DDC3BEE8}"/>
              </a:ext>
            </a:extLst>
          </p:cNvPr>
          <p:cNvPicPr>
            <a:picLocks noChangeAspect="1"/>
          </p:cNvPicPr>
          <p:nvPr/>
        </p:nvPicPr>
        <p:blipFill>
          <a:blip r:embed="rId3"/>
          <a:stretch>
            <a:fillRect/>
          </a:stretch>
        </p:blipFill>
        <p:spPr>
          <a:xfrm>
            <a:off x="1835571" y="2621695"/>
            <a:ext cx="10858500" cy="1762125"/>
          </a:xfrm>
          <a:prstGeom prst="rect">
            <a:avLst/>
          </a:prstGeom>
        </p:spPr>
      </p:pic>
    </p:spTree>
    <p:extLst>
      <p:ext uri="{BB962C8B-B14F-4D97-AF65-F5344CB8AC3E}">
        <p14:creationId xmlns:p14="http://schemas.microsoft.com/office/powerpoint/2010/main" val="175189635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849637"/>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文件读写经常会遇到问题：比如文件占用不能写入，比如找不到文件等，这时就需要</a:t>
            </a:r>
            <a:r>
              <a:rPr lang="en-US" altLang="zh-CN" sz="2000" dirty="0">
                <a:solidFill>
                  <a:schemeClr val="accent1">
                    <a:lumMod val="75000"/>
                  </a:schemeClr>
                </a:solidFill>
                <a:latin typeface="黑体" panose="02010609060101010101" pitchFamily="49" charset="-122"/>
                <a:cs typeface="+mn-ea"/>
              </a:rPr>
              <a:t>try...except...finally... </a:t>
            </a:r>
            <a:r>
              <a:rPr lang="zh-CN" altLang="en-US" sz="2000" dirty="0">
                <a:solidFill>
                  <a:schemeClr val="accent1">
                    <a:lumMod val="75000"/>
                  </a:schemeClr>
                </a:solidFill>
                <a:latin typeface="黑体" panose="02010609060101010101" pitchFamily="49" charset="-122"/>
                <a:cs typeface="+mn-ea"/>
              </a:rPr>
              <a:t>语句来执行：</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上面的写法有些复杂，</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提供了一种简单的语法来处理文件关闭问题：</a:t>
            </a:r>
            <a:r>
              <a:rPr lang="en-US" altLang="zh-CN" sz="2000" dirty="0">
                <a:solidFill>
                  <a:schemeClr val="accent1">
                    <a:lumMod val="75000"/>
                  </a:schemeClr>
                </a:solidFill>
                <a:latin typeface="黑体" panose="02010609060101010101" pitchFamily="49" charset="-122"/>
                <a:cs typeface="+mn-ea"/>
              </a:rPr>
              <a:t>with open(xx,...) as xx</a:t>
            </a:r>
            <a:r>
              <a:rPr lang="zh-CN" altLang="en-US" sz="2000" dirty="0">
                <a:solidFill>
                  <a:schemeClr val="accent1">
                    <a:lumMod val="75000"/>
                  </a:schemeClr>
                </a:solidFill>
                <a:latin typeface="黑体" panose="02010609060101010101" pitchFamily="49" charset="-122"/>
                <a:cs typeface="+mn-ea"/>
              </a:rPr>
              <a:t>：</a:t>
            </a:r>
            <a:endParaRPr lang="en-US" altLang="zh-CN" sz="2000" dirty="0">
              <a:solidFill>
                <a:schemeClr val="accent1">
                  <a:lumMod val="75000"/>
                </a:schemeClr>
              </a:solidFill>
              <a:latin typeface="黑体" panose="02010609060101010101" pitchFamily="49" charset="-122"/>
              <a:cs typeface="+mn-ea"/>
            </a:endParaRPr>
          </a:p>
        </p:txBody>
      </p:sp>
      <p:pic>
        <p:nvPicPr>
          <p:cNvPr id="4" name="图片 3">
            <a:extLst>
              <a:ext uri="{FF2B5EF4-FFF2-40B4-BE49-F238E27FC236}">
                <a16:creationId xmlns:a16="http://schemas.microsoft.com/office/drawing/2014/main" id="{A4ED2578-754E-4860-851A-9C753D19AEAD}"/>
              </a:ext>
            </a:extLst>
          </p:cNvPr>
          <p:cNvPicPr>
            <a:picLocks noChangeAspect="1"/>
          </p:cNvPicPr>
          <p:nvPr/>
        </p:nvPicPr>
        <p:blipFill>
          <a:blip r:embed="rId3"/>
          <a:stretch>
            <a:fillRect/>
          </a:stretch>
        </p:blipFill>
        <p:spPr>
          <a:xfrm>
            <a:off x="1838325" y="1862554"/>
            <a:ext cx="11020425" cy="3295650"/>
          </a:xfrm>
          <a:prstGeom prst="rect">
            <a:avLst/>
          </a:prstGeom>
        </p:spPr>
      </p:pic>
      <p:pic>
        <p:nvPicPr>
          <p:cNvPr id="6" name="图片 5">
            <a:extLst>
              <a:ext uri="{FF2B5EF4-FFF2-40B4-BE49-F238E27FC236}">
                <a16:creationId xmlns:a16="http://schemas.microsoft.com/office/drawing/2014/main" id="{98E643E8-8B1D-4D64-9BD0-53F5F64CEA8D}"/>
              </a:ext>
            </a:extLst>
          </p:cNvPr>
          <p:cNvPicPr>
            <a:picLocks noChangeAspect="1"/>
          </p:cNvPicPr>
          <p:nvPr/>
        </p:nvPicPr>
        <p:blipFill>
          <a:blip r:embed="rId4"/>
          <a:stretch>
            <a:fillRect/>
          </a:stretch>
        </p:blipFill>
        <p:spPr>
          <a:xfrm>
            <a:off x="2612951" y="5632549"/>
            <a:ext cx="8623498" cy="1522311"/>
          </a:xfrm>
          <a:prstGeom prst="rect">
            <a:avLst/>
          </a:prstGeom>
        </p:spPr>
      </p:pic>
    </p:spTree>
    <p:extLst>
      <p:ext uri="{BB962C8B-B14F-4D97-AF65-F5344CB8AC3E}">
        <p14:creationId xmlns:p14="http://schemas.microsoft.com/office/powerpoint/2010/main" val="29916960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字符串及其编码</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3741641"/>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字符编码：计算机只能处理数字，其内部的电路处理的只有</a:t>
            </a:r>
            <a:r>
              <a:rPr lang="en-US" altLang="zh-CN" sz="2000" dirty="0">
                <a:solidFill>
                  <a:schemeClr val="accent1">
                    <a:lumMod val="75000"/>
                  </a:schemeClr>
                </a:solidFill>
                <a:latin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cs typeface="+mn-ea"/>
              </a:rPr>
              <a:t>数字，因而要处理类似字符串之类的内容就需要使用编码，即：建立一种数字到字符的映射关系，比如拿</a:t>
            </a:r>
            <a:r>
              <a:rPr lang="en-US" altLang="zh-CN" sz="2000" dirty="0">
                <a:solidFill>
                  <a:schemeClr val="accent1">
                    <a:lumMod val="75000"/>
                  </a:schemeClr>
                </a:solidFill>
                <a:latin typeface="黑体" panose="02010609060101010101" pitchFamily="49" charset="-122"/>
                <a:cs typeface="+mn-ea"/>
              </a:rPr>
              <a:t>ASCII</a:t>
            </a:r>
            <a:r>
              <a:rPr lang="zh-CN" altLang="en-US" sz="2000" dirty="0">
                <a:solidFill>
                  <a:schemeClr val="accent1">
                    <a:lumMod val="75000"/>
                  </a:schemeClr>
                </a:solidFill>
                <a:latin typeface="黑体" panose="02010609060101010101" pitchFamily="49" charset="-122"/>
                <a:cs typeface="+mn-ea"/>
              </a:rPr>
              <a:t>举例：</a:t>
            </a:r>
            <a:r>
              <a:rPr lang="en-US" altLang="zh-CN" sz="2000" dirty="0">
                <a:solidFill>
                  <a:schemeClr val="accent1">
                    <a:lumMod val="75000"/>
                  </a:schemeClr>
                </a:solidFill>
                <a:latin typeface="黑体" panose="02010609060101010101" pitchFamily="49" charset="-122"/>
                <a:cs typeface="+mn-ea"/>
              </a:rPr>
              <a:t>A</a:t>
            </a:r>
            <a:r>
              <a:rPr lang="zh-CN" altLang="en-US" sz="2000" dirty="0">
                <a:solidFill>
                  <a:schemeClr val="accent1">
                    <a:lumMod val="75000"/>
                  </a:schemeClr>
                </a:solidFill>
                <a:latin typeface="黑体" panose="02010609060101010101" pitchFamily="49" charset="-122"/>
                <a:cs typeface="+mn-ea"/>
              </a:rPr>
              <a:t>这个字符在计算机内被表示为整数</a:t>
            </a:r>
            <a:r>
              <a:rPr lang="en-US" altLang="zh-CN" sz="2000" dirty="0">
                <a:solidFill>
                  <a:schemeClr val="accent1">
                    <a:lumMod val="75000"/>
                  </a:schemeClr>
                </a:solidFill>
                <a:latin typeface="黑体" panose="02010609060101010101" pitchFamily="49" charset="-122"/>
                <a:cs typeface="+mn-ea"/>
              </a:rPr>
              <a:t>65</a:t>
            </a:r>
            <a:r>
              <a:rPr lang="zh-CN" altLang="en-US" sz="2000" dirty="0">
                <a:solidFill>
                  <a:schemeClr val="accent1">
                    <a:lumMod val="75000"/>
                  </a:schemeClr>
                </a:solidFill>
                <a:latin typeface="黑体" panose="02010609060101010101" pitchFamily="49" charset="-122"/>
                <a:cs typeface="+mn-ea"/>
              </a:rPr>
              <a:t>，而</a:t>
            </a:r>
            <a:r>
              <a:rPr lang="en-US" altLang="zh-CN" sz="2000" dirty="0">
                <a:solidFill>
                  <a:schemeClr val="accent1">
                    <a:lumMod val="75000"/>
                  </a:schemeClr>
                </a:solidFill>
                <a:latin typeface="黑体" panose="02010609060101010101" pitchFamily="49" charset="-122"/>
                <a:cs typeface="+mn-ea"/>
              </a:rPr>
              <a:t>65</a:t>
            </a:r>
            <a:r>
              <a:rPr lang="zh-CN" altLang="en-US" sz="2000" dirty="0">
                <a:solidFill>
                  <a:schemeClr val="accent1">
                    <a:lumMod val="75000"/>
                  </a:schemeClr>
                </a:solidFill>
                <a:latin typeface="黑体" panose="02010609060101010101" pitchFamily="49" charset="-122"/>
                <a:cs typeface="+mn-ea"/>
              </a:rPr>
              <a:t>转换为二进制为</a:t>
            </a:r>
            <a:r>
              <a:rPr lang="en-US" altLang="zh-CN" sz="2000" dirty="0">
                <a:solidFill>
                  <a:schemeClr val="accent1">
                    <a:lumMod val="75000"/>
                  </a:schemeClr>
                </a:solidFill>
                <a:latin typeface="黑体" panose="02010609060101010101" pitchFamily="49" charset="-122"/>
                <a:cs typeface="+mn-ea"/>
              </a:rPr>
              <a:t>01000001</a:t>
            </a:r>
            <a:r>
              <a:rPr lang="zh-CN" altLang="en-US" sz="2000" dirty="0">
                <a:solidFill>
                  <a:schemeClr val="accent1">
                    <a:lumMod val="75000"/>
                  </a:schemeClr>
                </a:solidFill>
                <a:latin typeface="黑体" panose="02010609060101010101" pitchFamily="49" charset="-122"/>
                <a:cs typeface="+mn-ea"/>
              </a:rPr>
              <a:t>。 </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国内制定了</a:t>
            </a:r>
            <a:r>
              <a:rPr lang="en-US" altLang="zh-CN" sz="2000" dirty="0">
                <a:solidFill>
                  <a:schemeClr val="accent1">
                    <a:lumMod val="75000"/>
                  </a:schemeClr>
                </a:solidFill>
                <a:latin typeface="黑体" panose="02010609060101010101" pitchFamily="49" charset="-122"/>
                <a:cs typeface="+mn-ea"/>
              </a:rPr>
              <a:t>GB3212 </a:t>
            </a:r>
            <a:r>
              <a:rPr lang="zh-CN" altLang="en-US" sz="2000" dirty="0">
                <a:solidFill>
                  <a:schemeClr val="accent1">
                    <a:lumMod val="75000"/>
                  </a:schemeClr>
                </a:solidFill>
                <a:latin typeface="黑体" panose="02010609060101010101" pitchFamily="49" charset="-122"/>
                <a:cs typeface="+mn-ea"/>
              </a:rPr>
              <a:t>标准用来编码汉字，其他的国家也制定了相应的规范。为了统一各个国家文字，制定了</a:t>
            </a:r>
            <a:r>
              <a:rPr lang="en-US" altLang="zh-CN" sz="2000" dirty="0">
                <a:solidFill>
                  <a:schemeClr val="accent1">
                    <a:lumMod val="75000"/>
                  </a:schemeClr>
                </a:solidFill>
                <a:latin typeface="黑体" panose="02010609060101010101" pitchFamily="49" charset="-122"/>
                <a:cs typeface="+mn-ea"/>
              </a:rPr>
              <a:t>Unicode</a:t>
            </a:r>
            <a:r>
              <a:rPr lang="zh-CN" altLang="en-US" sz="2000" dirty="0">
                <a:solidFill>
                  <a:schemeClr val="accent1">
                    <a:lumMod val="75000"/>
                  </a:schemeClr>
                </a:solidFill>
                <a:latin typeface="黑体" panose="02010609060101010101" pitchFamily="49" charset="-122"/>
                <a:cs typeface="+mn-ea"/>
              </a:rPr>
              <a:t>编码！</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Unicode </a:t>
            </a:r>
            <a:r>
              <a:rPr lang="zh-CN" altLang="en-US" sz="2000" dirty="0">
                <a:solidFill>
                  <a:schemeClr val="accent1">
                    <a:lumMod val="75000"/>
                  </a:schemeClr>
                </a:solidFill>
                <a:latin typeface="黑体" panose="02010609060101010101" pitchFamily="49" charset="-122"/>
                <a:cs typeface="+mn-ea"/>
              </a:rPr>
              <a:t>基本使用两个字节来进行编码，当表示英文字母这样用一个字节即可表示的字符时造成了储存空间上的浪费，鉴于此，出现了一种可变长的编码：</a:t>
            </a:r>
            <a:r>
              <a:rPr lang="en-US" altLang="zh-CN" sz="2000" dirty="0">
                <a:solidFill>
                  <a:schemeClr val="accent1">
                    <a:lumMod val="75000"/>
                  </a:schemeClr>
                </a:solidFill>
                <a:latin typeface="黑体" panose="02010609060101010101" pitchFamily="49" charset="-122"/>
                <a:cs typeface="+mn-ea"/>
              </a:rPr>
              <a:t>UTF-8</a:t>
            </a:r>
            <a:r>
              <a:rPr lang="zh-CN" altLang="en-US" sz="2000" dirty="0">
                <a:solidFill>
                  <a:schemeClr val="accent1">
                    <a:lumMod val="75000"/>
                  </a:schemeClr>
                </a:solidFill>
                <a:latin typeface="黑体" panose="02010609060101010101" pitchFamily="49" charset="-122"/>
                <a:cs typeface="+mn-ea"/>
              </a:rPr>
              <a:t>编码，</a:t>
            </a:r>
            <a:r>
              <a:rPr lang="en-US" altLang="zh-CN" sz="2000" dirty="0">
                <a:solidFill>
                  <a:schemeClr val="accent1">
                    <a:lumMod val="75000"/>
                  </a:schemeClr>
                </a:solidFill>
                <a:latin typeface="黑体" panose="02010609060101010101" pitchFamily="49" charset="-122"/>
                <a:cs typeface="+mn-ea"/>
              </a:rPr>
              <a:t>UTF-8 </a:t>
            </a:r>
            <a:r>
              <a:rPr lang="zh-CN" altLang="en-US" sz="2000" dirty="0">
                <a:solidFill>
                  <a:schemeClr val="accent1">
                    <a:lumMod val="75000"/>
                  </a:schemeClr>
                </a:solidFill>
                <a:latin typeface="黑体" panose="02010609060101010101" pitchFamily="49" charset="-122"/>
                <a:cs typeface="+mn-ea"/>
              </a:rPr>
              <a:t>编码会根据字符的不同将其编码为</a:t>
            </a:r>
            <a:r>
              <a:rPr lang="en-US" altLang="zh-CN" sz="2000" dirty="0">
                <a:solidFill>
                  <a:schemeClr val="accent1">
                    <a:lumMod val="75000"/>
                  </a:schemeClr>
                </a:solidFill>
                <a:latin typeface="黑体" panose="02010609060101010101" pitchFamily="49" charset="-122"/>
                <a:cs typeface="+mn-ea"/>
              </a:rPr>
              <a:t>1</a:t>
            </a:r>
            <a:r>
              <a:rPr lang="zh-CN" altLang="en-US" sz="2000" dirty="0">
                <a:solidFill>
                  <a:schemeClr val="accent1">
                    <a:lumMod val="75000"/>
                  </a:schemeClr>
                </a:solidFill>
                <a:latin typeface="黑体" panose="02010609060101010101" pitchFamily="49" charset="-122"/>
                <a:cs typeface="+mn-ea"/>
              </a:rPr>
              <a:t>至</a:t>
            </a:r>
            <a:r>
              <a:rPr lang="en-US" altLang="zh-CN" sz="2000" dirty="0">
                <a:solidFill>
                  <a:schemeClr val="accent1">
                    <a:lumMod val="75000"/>
                  </a:schemeClr>
                </a:solidFill>
                <a:latin typeface="黑体" panose="02010609060101010101" pitchFamily="49" charset="-122"/>
                <a:cs typeface="+mn-ea"/>
              </a:rPr>
              <a:t>6</a:t>
            </a:r>
            <a:r>
              <a:rPr lang="zh-CN" altLang="en-US" sz="2000" dirty="0">
                <a:solidFill>
                  <a:schemeClr val="accent1">
                    <a:lumMod val="75000"/>
                  </a:schemeClr>
                </a:solidFill>
                <a:latin typeface="黑体" panose="02010609060101010101" pitchFamily="49" charset="-122"/>
                <a:cs typeface="+mn-ea"/>
              </a:rPr>
              <a:t>个不同长度字节</a:t>
            </a:r>
          </a:p>
        </p:txBody>
      </p:sp>
    </p:spTree>
    <p:extLst>
      <p:ext uri="{BB962C8B-B14F-4D97-AF65-F5344CB8AC3E}">
        <p14:creationId xmlns:p14="http://schemas.microsoft.com/office/powerpoint/2010/main" val="185694694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595763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写文件：写文件同样需要使用</a:t>
            </a:r>
            <a:r>
              <a:rPr lang="en-US" altLang="zh-CN" sz="2000" dirty="0">
                <a:solidFill>
                  <a:schemeClr val="accent1">
                    <a:lumMod val="75000"/>
                  </a:schemeClr>
                </a:solidFill>
                <a:latin typeface="黑体" panose="02010609060101010101" pitchFamily="49" charset="-122"/>
                <a:cs typeface="+mn-ea"/>
              </a:rPr>
              <a:t>open</a:t>
            </a:r>
            <a:r>
              <a:rPr lang="zh-CN" altLang="en-US" sz="2000" dirty="0">
                <a:solidFill>
                  <a:schemeClr val="accent1">
                    <a:lumMod val="75000"/>
                  </a:schemeClr>
                </a:solidFill>
                <a:latin typeface="黑体" panose="02010609060101010101" pitchFamily="49" charset="-122"/>
                <a:cs typeface="+mn-ea"/>
              </a:rPr>
              <a:t>函数打开，然后使用</a:t>
            </a:r>
            <a:r>
              <a:rPr lang="en-US" altLang="zh-CN" sz="2000" dirty="0">
                <a:solidFill>
                  <a:schemeClr val="accent1">
                    <a:lumMod val="75000"/>
                  </a:schemeClr>
                </a:solidFill>
                <a:latin typeface="黑体" panose="02010609060101010101" pitchFamily="49" charset="-122"/>
                <a:cs typeface="+mn-ea"/>
              </a:rPr>
              <a:t>w</a:t>
            </a:r>
            <a:r>
              <a:rPr lang="zh-CN" altLang="en-US" sz="2000" dirty="0">
                <a:solidFill>
                  <a:schemeClr val="accent1">
                    <a:lumMod val="75000"/>
                  </a:schemeClr>
                </a:solidFill>
                <a:latin typeface="黑体" panose="02010609060101010101" pitchFamily="49" charset="-122"/>
                <a:cs typeface="+mn-ea"/>
              </a:rPr>
              <a:t>模式即可：</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注意：读文件时使用</a:t>
            </a:r>
            <a:r>
              <a:rPr lang="en-US" altLang="zh-CN" sz="2000" dirty="0">
                <a:solidFill>
                  <a:schemeClr val="accent1">
                    <a:lumMod val="75000"/>
                  </a:schemeClr>
                </a:solidFill>
                <a:latin typeface="黑体" panose="02010609060101010101" pitchFamily="49" charset="-122"/>
                <a:cs typeface="+mn-ea"/>
              </a:rPr>
              <a:t>read</a:t>
            </a:r>
            <a:r>
              <a:rPr lang="zh-CN" altLang="en-US" sz="2000" dirty="0">
                <a:solidFill>
                  <a:schemeClr val="accent1">
                    <a:lumMod val="75000"/>
                  </a:schemeClr>
                </a:solidFill>
                <a:latin typeface="黑体" panose="02010609060101010101" pitchFamily="49" charset="-122"/>
                <a:cs typeface="+mn-ea"/>
              </a:rPr>
              <a:t>读入虽然方便，但是当文件很大时（比如</a:t>
            </a:r>
            <a:r>
              <a:rPr lang="en-US" altLang="zh-CN" sz="2000" dirty="0">
                <a:solidFill>
                  <a:schemeClr val="accent1">
                    <a:lumMod val="75000"/>
                  </a:schemeClr>
                </a:solidFill>
                <a:latin typeface="黑体" panose="02010609060101010101" pitchFamily="49" charset="-122"/>
                <a:cs typeface="+mn-ea"/>
              </a:rPr>
              <a:t>10GB</a:t>
            </a:r>
            <a:r>
              <a:rPr lang="zh-CN" altLang="en-US" sz="2000" dirty="0">
                <a:solidFill>
                  <a:schemeClr val="accent1">
                    <a:lumMod val="75000"/>
                  </a:schemeClr>
                </a:solidFill>
                <a:latin typeface="黑体" panose="02010609060101010101" pitchFamily="49" charset="-122"/>
                <a:cs typeface="+mn-ea"/>
              </a:rPr>
              <a:t>），会导致内存不够，导致程序崩溃，这时，我们最好根据需要进行读入操作：</a:t>
            </a:r>
            <a:r>
              <a:rPr lang="en-US" altLang="zh-CN" sz="2000" dirty="0">
                <a:solidFill>
                  <a:schemeClr val="accent1">
                    <a:lumMod val="75000"/>
                  </a:schemeClr>
                </a:solidFill>
                <a:latin typeface="黑体" panose="02010609060101010101" pitchFamily="49" charset="-122"/>
                <a:cs typeface="+mn-ea"/>
              </a:rPr>
              <a:t>read(size) </a:t>
            </a:r>
            <a:r>
              <a:rPr lang="zh-CN" altLang="en-US" sz="2000" dirty="0">
                <a:solidFill>
                  <a:schemeClr val="accent1">
                    <a:lumMod val="75000"/>
                  </a:schemeClr>
                </a:solidFill>
                <a:latin typeface="黑体" panose="02010609060101010101" pitchFamily="49" charset="-122"/>
                <a:cs typeface="+mn-ea"/>
              </a:rPr>
              <a:t>，给</a:t>
            </a:r>
            <a:r>
              <a:rPr lang="en-US" altLang="zh-CN" sz="2000" dirty="0">
                <a:solidFill>
                  <a:schemeClr val="accent1">
                    <a:lumMod val="75000"/>
                  </a:schemeClr>
                </a:solidFill>
                <a:latin typeface="黑体" panose="02010609060101010101" pitchFamily="49" charset="-122"/>
                <a:cs typeface="+mn-ea"/>
              </a:rPr>
              <a:t>read </a:t>
            </a:r>
            <a:r>
              <a:rPr lang="zh-CN" altLang="en-US" sz="2000" dirty="0">
                <a:solidFill>
                  <a:schemeClr val="accent1">
                    <a:lumMod val="75000"/>
                  </a:schemeClr>
                </a:solidFill>
                <a:latin typeface="黑体" panose="02010609060101010101" pitchFamily="49" charset="-122"/>
                <a:cs typeface="+mn-ea"/>
              </a:rPr>
              <a:t>函数指定一个</a:t>
            </a:r>
            <a:r>
              <a:rPr lang="en-US" altLang="zh-CN" sz="2000" dirty="0">
                <a:solidFill>
                  <a:schemeClr val="accent1">
                    <a:lumMod val="75000"/>
                  </a:schemeClr>
                </a:solidFill>
                <a:latin typeface="黑体" panose="02010609060101010101" pitchFamily="49" charset="-122"/>
                <a:cs typeface="+mn-ea"/>
              </a:rPr>
              <a:t>size </a:t>
            </a:r>
            <a:r>
              <a:rPr lang="zh-CN" altLang="en-US" sz="2000" dirty="0">
                <a:solidFill>
                  <a:schemeClr val="accent1">
                    <a:lumMod val="75000"/>
                  </a:schemeClr>
                </a:solidFill>
                <a:latin typeface="黑体" panose="02010609060101010101" pitchFamily="49" charset="-122"/>
                <a:cs typeface="+mn-ea"/>
              </a:rPr>
              <a:t>读取时会根据其来决定每次读入的字符数，或者也可以使用</a:t>
            </a:r>
            <a:r>
              <a:rPr lang="en-US" altLang="zh-CN" sz="2000" dirty="0" err="1">
                <a:solidFill>
                  <a:schemeClr val="accent1">
                    <a:lumMod val="75000"/>
                  </a:schemeClr>
                </a:solidFill>
                <a:latin typeface="黑体" panose="02010609060101010101" pitchFamily="49" charset="-122"/>
                <a:cs typeface="+mn-ea"/>
              </a:rPr>
              <a:t>readline</a:t>
            </a:r>
            <a:r>
              <a:rPr lang="zh-CN" altLang="en-US" sz="2000" dirty="0">
                <a:solidFill>
                  <a:schemeClr val="accent1">
                    <a:lumMod val="75000"/>
                  </a:schemeClr>
                </a:solidFill>
                <a:latin typeface="黑体" panose="02010609060101010101" pitchFamily="49" charset="-122"/>
                <a:cs typeface="+mn-ea"/>
              </a:rPr>
              <a:t>来每次读入一行或者</a:t>
            </a:r>
            <a:r>
              <a:rPr lang="en-US" altLang="zh-CN" sz="2000" dirty="0" err="1">
                <a:solidFill>
                  <a:schemeClr val="accent1">
                    <a:lumMod val="75000"/>
                  </a:schemeClr>
                </a:solidFill>
                <a:latin typeface="黑体" panose="02010609060101010101" pitchFamily="49" charset="-122"/>
                <a:cs typeface="+mn-ea"/>
              </a:rPr>
              <a:t>readlines</a:t>
            </a:r>
            <a:r>
              <a:rPr lang="zh-CN" altLang="en-US" sz="2000" dirty="0">
                <a:solidFill>
                  <a:schemeClr val="accent1">
                    <a:lumMod val="75000"/>
                  </a:schemeClr>
                </a:solidFill>
                <a:latin typeface="黑体" panose="02010609060101010101" pitchFamily="49" charset="-122"/>
                <a:cs typeface="+mn-ea"/>
              </a:rPr>
              <a:t>读入所有行，然后每行作为一个</a:t>
            </a:r>
            <a:r>
              <a:rPr lang="en-US" altLang="zh-CN" sz="2000" dirty="0">
                <a:solidFill>
                  <a:schemeClr val="accent1">
                    <a:lumMod val="75000"/>
                  </a:schemeClr>
                </a:solidFill>
                <a:latin typeface="黑体" panose="02010609060101010101" pitchFamily="49" charset="-122"/>
                <a:cs typeface="+mn-ea"/>
              </a:rPr>
              <a:t>list</a:t>
            </a:r>
            <a:r>
              <a:rPr lang="zh-CN" altLang="en-US" sz="2000" dirty="0">
                <a:solidFill>
                  <a:schemeClr val="accent1">
                    <a:lumMod val="75000"/>
                  </a:schemeClr>
                </a:solidFill>
                <a:latin typeface="黑体" panose="02010609060101010101" pitchFamily="49" charset="-122"/>
                <a:cs typeface="+mn-ea"/>
              </a:rPr>
              <a:t>中的一个元素</a:t>
            </a:r>
          </a:p>
        </p:txBody>
      </p:sp>
      <p:pic>
        <p:nvPicPr>
          <p:cNvPr id="2" name="图片 1">
            <a:extLst>
              <a:ext uri="{FF2B5EF4-FFF2-40B4-BE49-F238E27FC236}">
                <a16:creationId xmlns:a16="http://schemas.microsoft.com/office/drawing/2014/main" id="{A64BE2F2-A828-466C-B9DD-24A03E584367}"/>
              </a:ext>
            </a:extLst>
          </p:cNvPr>
          <p:cNvPicPr>
            <a:picLocks noChangeAspect="1"/>
          </p:cNvPicPr>
          <p:nvPr/>
        </p:nvPicPr>
        <p:blipFill>
          <a:blip r:embed="rId3"/>
          <a:stretch>
            <a:fillRect/>
          </a:stretch>
        </p:blipFill>
        <p:spPr>
          <a:xfrm>
            <a:off x="1460824" y="1585708"/>
            <a:ext cx="8424936" cy="3631864"/>
          </a:xfrm>
          <a:prstGeom prst="rect">
            <a:avLst/>
          </a:prstGeom>
        </p:spPr>
      </p:pic>
    </p:spTree>
    <p:extLst>
      <p:ext uri="{BB962C8B-B14F-4D97-AF65-F5344CB8AC3E}">
        <p14:creationId xmlns:p14="http://schemas.microsoft.com/office/powerpoint/2010/main" val="407563368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3002977"/>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StringIO</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和</a:t>
            </a:r>
            <a:r>
              <a:rPr lang="en-US" altLang="zh-CN" sz="2000" dirty="0" err="1">
                <a:solidFill>
                  <a:schemeClr val="accent1">
                    <a:lumMod val="75000"/>
                  </a:schemeClr>
                </a:solidFill>
                <a:latin typeface="黑体" panose="02010609060101010101" pitchFamily="49" charset="-122"/>
                <a:cs typeface="+mn-ea"/>
              </a:rPr>
              <a:t>BytesIO</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：有的时候，数据读写不一定是文件，也可以在内存中进行读写，</a:t>
            </a:r>
            <a:r>
              <a:rPr lang="en-US" altLang="zh-CN" sz="2000" dirty="0" err="1">
                <a:solidFill>
                  <a:schemeClr val="accent1">
                    <a:lumMod val="75000"/>
                  </a:schemeClr>
                </a:solidFill>
                <a:latin typeface="黑体" panose="02010609060101010101" pitchFamily="49" charset="-122"/>
                <a:cs typeface="+mn-ea"/>
              </a:rPr>
              <a:t>StringIO</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即是在内存中进行字符串的读写，而要进行二进制数据的读写就需要</a:t>
            </a:r>
            <a:r>
              <a:rPr lang="en-US" altLang="zh-CN" sz="2000" dirty="0" err="1">
                <a:solidFill>
                  <a:schemeClr val="accent1">
                    <a:lumMod val="75000"/>
                  </a:schemeClr>
                </a:solidFill>
                <a:latin typeface="黑体" panose="02010609060101010101" pitchFamily="49" charset="-122"/>
                <a:cs typeface="+mn-ea"/>
              </a:rPr>
              <a:t>BytesIO</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BytesIO</a:t>
            </a:r>
            <a:r>
              <a:rPr lang="zh-CN" altLang="en-US" sz="2000" dirty="0">
                <a:solidFill>
                  <a:schemeClr val="accent1">
                    <a:lumMod val="75000"/>
                  </a:schemeClr>
                </a:solidFill>
                <a:latin typeface="黑体" panose="02010609060101010101" pitchFamily="49" charset="-122"/>
                <a:cs typeface="+mn-ea"/>
              </a:rPr>
              <a:t>使用方法跟</a:t>
            </a:r>
            <a:r>
              <a:rPr lang="en-US" altLang="zh-CN" sz="2000" dirty="0" err="1">
                <a:solidFill>
                  <a:schemeClr val="accent1">
                    <a:lumMod val="75000"/>
                  </a:schemeClr>
                </a:solidFill>
                <a:latin typeface="黑体" panose="02010609060101010101" pitchFamily="49" charset="-122"/>
                <a:cs typeface="+mn-ea"/>
              </a:rPr>
              <a:t>StringIO</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是一样的：</a:t>
            </a:r>
          </a:p>
        </p:txBody>
      </p:sp>
      <p:pic>
        <p:nvPicPr>
          <p:cNvPr id="5" name="图片 4">
            <a:extLst>
              <a:ext uri="{FF2B5EF4-FFF2-40B4-BE49-F238E27FC236}">
                <a16:creationId xmlns:a16="http://schemas.microsoft.com/office/drawing/2014/main" id="{0286C153-61C1-4800-AC68-BF000805897C}"/>
              </a:ext>
            </a:extLst>
          </p:cNvPr>
          <p:cNvPicPr>
            <a:picLocks noChangeAspect="1"/>
          </p:cNvPicPr>
          <p:nvPr/>
        </p:nvPicPr>
        <p:blipFill>
          <a:blip r:embed="rId3"/>
          <a:stretch>
            <a:fillRect/>
          </a:stretch>
        </p:blipFill>
        <p:spPr>
          <a:xfrm>
            <a:off x="1748855" y="1974071"/>
            <a:ext cx="6962775" cy="1552575"/>
          </a:xfrm>
          <a:prstGeom prst="rect">
            <a:avLst/>
          </a:prstGeom>
        </p:spPr>
      </p:pic>
      <p:pic>
        <p:nvPicPr>
          <p:cNvPr id="6" name="图片 5">
            <a:extLst>
              <a:ext uri="{FF2B5EF4-FFF2-40B4-BE49-F238E27FC236}">
                <a16:creationId xmlns:a16="http://schemas.microsoft.com/office/drawing/2014/main" id="{6746F650-AF79-4F09-8560-D61D7010FA4D}"/>
              </a:ext>
            </a:extLst>
          </p:cNvPr>
          <p:cNvPicPr>
            <a:picLocks noChangeAspect="1"/>
          </p:cNvPicPr>
          <p:nvPr/>
        </p:nvPicPr>
        <p:blipFill>
          <a:blip r:embed="rId4"/>
          <a:stretch>
            <a:fillRect/>
          </a:stretch>
        </p:blipFill>
        <p:spPr>
          <a:xfrm>
            <a:off x="1748855" y="4199599"/>
            <a:ext cx="5238750" cy="1466850"/>
          </a:xfrm>
          <a:prstGeom prst="rect">
            <a:avLst/>
          </a:prstGeom>
        </p:spPr>
      </p:pic>
    </p:spTree>
    <p:extLst>
      <p:ext uri="{BB962C8B-B14F-4D97-AF65-F5344CB8AC3E}">
        <p14:creationId xmlns:p14="http://schemas.microsoft.com/office/powerpoint/2010/main" val="344742683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3002977"/>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os</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模块：</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提供了</a:t>
            </a:r>
            <a:r>
              <a:rPr lang="en-US" altLang="zh-CN" sz="2000" dirty="0" err="1">
                <a:solidFill>
                  <a:schemeClr val="accent1">
                    <a:lumMod val="75000"/>
                  </a:schemeClr>
                </a:solidFill>
                <a:latin typeface="黑体" panose="02010609060101010101" pitchFamily="49" charset="-122"/>
                <a:cs typeface="+mn-ea"/>
              </a:rPr>
              <a:t>os</a:t>
            </a:r>
            <a:r>
              <a:rPr lang="zh-CN" altLang="en-US" sz="2000" dirty="0">
                <a:solidFill>
                  <a:schemeClr val="accent1">
                    <a:lumMod val="75000"/>
                  </a:schemeClr>
                </a:solidFill>
                <a:latin typeface="黑体" panose="02010609060101010101" pitchFamily="49" charset="-122"/>
                <a:cs typeface="+mn-ea"/>
              </a:rPr>
              <a:t>模块来支持对文件的操作，下面列举部分比较常见的操作：</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获取系统类型：</a:t>
            </a:r>
            <a:r>
              <a:rPr lang="en-US" altLang="zh-CN" sz="2000" dirty="0">
                <a:solidFill>
                  <a:schemeClr val="accent1">
                    <a:lumMod val="75000"/>
                  </a:schemeClr>
                </a:solidFill>
                <a:latin typeface="黑体" panose="02010609060101010101" pitchFamily="49" charset="-122"/>
                <a:cs typeface="+mn-ea"/>
              </a:rPr>
              <a:t>p</a:t>
            </a:r>
            <a:r>
              <a:rPr lang="pt-BR" altLang="zh-CN" sz="2000" dirty="0">
                <a:solidFill>
                  <a:schemeClr val="accent1">
                    <a:lumMod val="75000"/>
                  </a:schemeClr>
                </a:solidFill>
                <a:latin typeface="黑体" panose="02010609060101010101" pitchFamily="49" charset="-122"/>
                <a:cs typeface="+mn-ea"/>
              </a:rPr>
              <a:t>rint(os.name)</a:t>
            </a: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os.name</a:t>
            </a:r>
            <a:r>
              <a:rPr lang="zh-CN" altLang="en-US" sz="2000" dirty="0">
                <a:solidFill>
                  <a:schemeClr val="accent1">
                    <a:lumMod val="75000"/>
                  </a:schemeClr>
                </a:solidFill>
                <a:latin typeface="黑体" panose="02010609060101010101" pitchFamily="49" charset="-122"/>
                <a:cs typeface="+mn-ea"/>
              </a:rPr>
              <a:t>会获取系统的类型，</a:t>
            </a:r>
            <a:r>
              <a:rPr lang="en-US" altLang="zh-CN" sz="2000" dirty="0" err="1">
                <a:solidFill>
                  <a:schemeClr val="accent1">
                    <a:lumMod val="75000"/>
                  </a:schemeClr>
                </a:solidFill>
                <a:latin typeface="黑体" panose="02010609060101010101" pitchFamily="49" charset="-122"/>
                <a:cs typeface="+mn-ea"/>
              </a:rPr>
              <a:t>nt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代表的是</a:t>
            </a:r>
            <a:r>
              <a:rPr lang="en-US" altLang="zh-CN" sz="2000" dirty="0">
                <a:solidFill>
                  <a:schemeClr val="accent1">
                    <a:lumMod val="75000"/>
                  </a:schemeClr>
                </a:solidFill>
                <a:latin typeface="黑体" panose="02010609060101010101" pitchFamily="49" charset="-122"/>
                <a:cs typeface="+mn-ea"/>
              </a:rPr>
              <a:t>Windows</a:t>
            </a:r>
            <a:r>
              <a:rPr lang="zh-CN" altLang="en-US" sz="2000" dirty="0">
                <a:solidFill>
                  <a:schemeClr val="accent1">
                    <a:lumMod val="75000"/>
                  </a:schemeClr>
                </a:solidFill>
                <a:latin typeface="黑体" panose="02010609060101010101" pitchFamily="49" charset="-122"/>
                <a:cs typeface="+mn-ea"/>
              </a:rPr>
              <a:t>系统，而</a:t>
            </a:r>
            <a:r>
              <a:rPr lang="en-US" altLang="zh-CN" sz="2000" dirty="0" err="1">
                <a:solidFill>
                  <a:schemeClr val="accent1">
                    <a:lumMod val="75000"/>
                  </a:schemeClr>
                </a:solidFill>
                <a:latin typeface="黑体" panose="02010609060101010101" pitchFamily="49" charset="-122"/>
                <a:cs typeface="+mn-ea"/>
              </a:rPr>
              <a:t>posix</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代表</a:t>
            </a:r>
            <a:r>
              <a:rPr lang="en-US" altLang="zh-CN" sz="2000" dirty="0">
                <a:solidFill>
                  <a:schemeClr val="accent1">
                    <a:lumMod val="75000"/>
                  </a:schemeClr>
                </a:solidFill>
                <a:latin typeface="黑体" panose="02010609060101010101" pitchFamily="49" charset="-122"/>
                <a:cs typeface="+mn-ea"/>
              </a:rPr>
              <a:t>Linux Unix </a:t>
            </a:r>
            <a:r>
              <a:rPr lang="zh-CN" altLang="en-US" sz="2000" dirty="0">
                <a:solidFill>
                  <a:schemeClr val="accent1">
                    <a:lumMod val="75000"/>
                  </a:schemeClr>
                </a:solidFill>
                <a:latin typeface="黑体" panose="02010609060101010101" pitchFamily="49" charset="-122"/>
                <a:cs typeface="+mn-ea"/>
              </a:rPr>
              <a:t>或者</a:t>
            </a:r>
            <a:r>
              <a:rPr lang="en-US" altLang="zh-CN" sz="2000" dirty="0">
                <a:solidFill>
                  <a:schemeClr val="accent1">
                    <a:lumMod val="75000"/>
                  </a:schemeClr>
                </a:solidFill>
                <a:latin typeface="黑体" panose="02010609060101010101" pitchFamily="49" charset="-122"/>
                <a:cs typeface="+mn-ea"/>
              </a:rPr>
              <a:t>Mac OS X</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获取环境变量：</a:t>
            </a:r>
            <a:r>
              <a:rPr lang="en-US" altLang="zh-CN" sz="2000" dirty="0">
                <a:solidFill>
                  <a:schemeClr val="accent1">
                    <a:lumMod val="75000"/>
                  </a:schemeClr>
                </a:solidFill>
                <a:latin typeface="黑体" panose="02010609060101010101" pitchFamily="49" charset="-122"/>
                <a:cs typeface="+mn-ea"/>
              </a:rPr>
              <a:t>print(</a:t>
            </a:r>
            <a:r>
              <a:rPr lang="en-US" altLang="zh-CN" sz="2000" dirty="0" err="1">
                <a:solidFill>
                  <a:schemeClr val="accent1">
                    <a:lumMod val="75000"/>
                  </a:schemeClr>
                </a:solidFill>
                <a:latin typeface="黑体" panose="02010609060101010101" pitchFamily="49" charset="-122"/>
                <a:cs typeface="+mn-ea"/>
              </a:rPr>
              <a:t>os.environ</a:t>
            </a:r>
            <a:r>
              <a:rPr lang="en-US" altLang="zh-CN" sz="2000" dirty="0">
                <a:solidFill>
                  <a:schemeClr val="accent1">
                    <a:lumMod val="75000"/>
                  </a:schemeClr>
                </a:solidFill>
                <a:latin typeface="黑体" panose="02010609060101010101" pitchFamily="49" charset="-122"/>
                <a:cs typeface="+mn-ea"/>
              </a:rPr>
              <a:t>)</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系统的环境变量都会储存在这个变量中，如果要获取某个变量的值，可以调用方法：</a:t>
            </a:r>
            <a:r>
              <a:rPr lang="en-US" altLang="zh-CN" sz="2000" dirty="0" err="1">
                <a:solidFill>
                  <a:schemeClr val="accent1">
                    <a:lumMod val="75000"/>
                  </a:schemeClr>
                </a:solidFill>
                <a:latin typeface="黑体" panose="02010609060101010101" pitchFamily="49" charset="-122"/>
                <a:cs typeface="+mn-ea"/>
              </a:rPr>
              <a:t>os.environ.get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方法：</a:t>
            </a:r>
            <a:r>
              <a:rPr lang="fr-FR" altLang="zh-CN" sz="2000" dirty="0">
                <a:solidFill>
                  <a:schemeClr val="accent1">
                    <a:lumMod val="75000"/>
                  </a:schemeClr>
                </a:solidFill>
                <a:latin typeface="黑体" panose="02010609060101010101" pitchFamily="49" charset="-122"/>
                <a:cs typeface="+mn-ea"/>
              </a:rPr>
              <a:t>print(os.environ.get("Path"))</a:t>
            </a:r>
          </a:p>
          <a:p>
            <a:pPr marL="982980" lvl="1"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创建文件或目录：</a:t>
            </a:r>
          </a:p>
        </p:txBody>
      </p:sp>
      <p:pic>
        <p:nvPicPr>
          <p:cNvPr id="2" name="图片 1">
            <a:extLst>
              <a:ext uri="{FF2B5EF4-FFF2-40B4-BE49-F238E27FC236}">
                <a16:creationId xmlns:a16="http://schemas.microsoft.com/office/drawing/2014/main" id="{EF9F24D3-3160-47AC-8D12-4BA32A447B28}"/>
              </a:ext>
            </a:extLst>
          </p:cNvPr>
          <p:cNvPicPr>
            <a:picLocks noChangeAspect="1"/>
          </p:cNvPicPr>
          <p:nvPr/>
        </p:nvPicPr>
        <p:blipFill>
          <a:blip r:embed="rId3"/>
          <a:stretch>
            <a:fillRect/>
          </a:stretch>
        </p:blipFill>
        <p:spPr>
          <a:xfrm>
            <a:off x="2181225" y="4048373"/>
            <a:ext cx="6720126" cy="3110306"/>
          </a:xfrm>
          <a:prstGeom prst="rect">
            <a:avLst/>
          </a:prstGeom>
        </p:spPr>
      </p:pic>
    </p:spTree>
    <p:extLst>
      <p:ext uri="{BB962C8B-B14F-4D97-AF65-F5344CB8AC3E}">
        <p14:creationId xmlns:p14="http://schemas.microsoft.com/office/powerpoint/2010/main" val="1872875188"/>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849637"/>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os.path.split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：这个函数能将一个路径按照系统的不同将路径划分为两个部分，一个是其父路径，另一个为其文件名全称</a:t>
            </a: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os.path.splitext</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：这个函数能把一个路径按照后缀分开</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os.path.join</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：该函数能根据系统的不同将路径拼接起来：</a:t>
            </a:r>
            <a:endParaRPr lang="en-US" altLang="zh-CN" sz="2000" dirty="0">
              <a:solidFill>
                <a:schemeClr val="accent1">
                  <a:lumMod val="75000"/>
                </a:schemeClr>
              </a:solidFill>
              <a:latin typeface="黑体" panose="02010609060101010101" pitchFamily="49" charset="-122"/>
              <a:cs typeface="+mn-ea"/>
            </a:endParaRPr>
          </a:p>
          <a:p>
            <a:pPr marL="982980" lvl="1"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path=</a:t>
            </a:r>
            <a:r>
              <a:rPr lang="en-US" altLang="zh-CN" sz="2000" dirty="0" err="1">
                <a:solidFill>
                  <a:schemeClr val="accent1">
                    <a:lumMod val="75000"/>
                  </a:schemeClr>
                </a:solidFill>
                <a:latin typeface="黑体" panose="02010609060101010101" pitchFamily="49" charset="-122"/>
                <a:cs typeface="+mn-ea"/>
              </a:rPr>
              <a:t>os.path.join</a:t>
            </a:r>
            <a:r>
              <a:rPr lang="en-US" altLang="zh-CN" sz="2000" dirty="0">
                <a:solidFill>
                  <a:schemeClr val="accent1">
                    <a:lumMod val="75000"/>
                  </a:schemeClr>
                </a:solidFill>
                <a:latin typeface="黑体" panose="02010609060101010101" pitchFamily="49" charset="-122"/>
                <a:cs typeface="+mn-ea"/>
              </a:rPr>
              <a:t>("c:/users/fanyu/desktop",'test.txt’)</a:t>
            </a: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os.rename</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：对文件重命名</a:t>
            </a: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os.remove</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 删除文件</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zh-CN" altLang="en-US" sz="2000" dirty="0">
              <a:solidFill>
                <a:schemeClr val="accent1">
                  <a:lumMod val="75000"/>
                </a:schemeClr>
              </a:solidFill>
              <a:latin typeface="黑体" panose="02010609060101010101" pitchFamily="49" charset="-122"/>
              <a:cs typeface="+mn-ea"/>
            </a:endParaRPr>
          </a:p>
        </p:txBody>
      </p:sp>
      <p:pic>
        <p:nvPicPr>
          <p:cNvPr id="4" name="图片 3">
            <a:extLst>
              <a:ext uri="{FF2B5EF4-FFF2-40B4-BE49-F238E27FC236}">
                <a16:creationId xmlns:a16="http://schemas.microsoft.com/office/drawing/2014/main" id="{F38A1A20-D04D-455B-8DCB-996967F4CAAC}"/>
              </a:ext>
            </a:extLst>
          </p:cNvPr>
          <p:cNvPicPr>
            <a:picLocks noChangeAspect="1"/>
          </p:cNvPicPr>
          <p:nvPr/>
        </p:nvPicPr>
        <p:blipFill>
          <a:blip r:embed="rId3"/>
          <a:stretch>
            <a:fillRect/>
          </a:stretch>
        </p:blipFill>
        <p:spPr>
          <a:xfrm>
            <a:off x="1415840" y="2342682"/>
            <a:ext cx="7019925" cy="1552575"/>
          </a:xfrm>
          <a:prstGeom prst="rect">
            <a:avLst/>
          </a:prstGeom>
        </p:spPr>
      </p:pic>
    </p:spTree>
    <p:extLst>
      <p:ext uri="{BB962C8B-B14F-4D97-AF65-F5344CB8AC3E}">
        <p14:creationId xmlns:p14="http://schemas.microsoft.com/office/powerpoint/2010/main" val="291063231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1525650"/>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由于</a:t>
            </a:r>
            <a:r>
              <a:rPr lang="en-US" altLang="zh-CN" sz="2000" dirty="0" err="1">
                <a:solidFill>
                  <a:schemeClr val="accent1">
                    <a:lumMod val="75000"/>
                  </a:schemeClr>
                </a:solidFill>
                <a:latin typeface="黑体" panose="02010609060101010101" pitchFamily="49" charset="-122"/>
                <a:cs typeface="+mn-ea"/>
              </a:rPr>
              <a:t>os</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模块所提供的函数都是对系统封装的调用，因而如果某功能，比如文件复制，没有相应的系统调用的话</a:t>
            </a:r>
            <a:r>
              <a:rPr lang="en-US" altLang="zh-CN" sz="2000" dirty="0" err="1">
                <a:solidFill>
                  <a:schemeClr val="accent1">
                    <a:lumMod val="75000"/>
                  </a:schemeClr>
                </a:solidFill>
                <a:latin typeface="黑体" panose="02010609060101010101" pitchFamily="49" charset="-122"/>
                <a:cs typeface="+mn-ea"/>
              </a:rPr>
              <a:t>os</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模块也就没有相应的函数，基于此，</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提供了</a:t>
            </a:r>
            <a:r>
              <a:rPr lang="en-US" altLang="zh-CN" sz="2000" dirty="0" err="1">
                <a:solidFill>
                  <a:schemeClr val="accent1">
                    <a:lumMod val="75000"/>
                  </a:schemeClr>
                </a:solidFill>
                <a:latin typeface="黑体" panose="02010609060101010101" pitchFamily="49" charset="-122"/>
                <a:cs typeface="+mn-ea"/>
              </a:rPr>
              <a:t>shutil</a:t>
            </a:r>
            <a:r>
              <a:rPr lang="zh-CN" altLang="en-US" sz="2000" dirty="0">
                <a:solidFill>
                  <a:schemeClr val="accent1">
                    <a:lumMod val="75000"/>
                  </a:schemeClr>
                </a:solidFill>
                <a:latin typeface="黑体" panose="02010609060101010101" pitchFamily="49" charset="-122"/>
                <a:cs typeface="+mn-ea"/>
              </a:rPr>
              <a:t>模块来作为</a:t>
            </a:r>
            <a:r>
              <a:rPr lang="en-US" altLang="zh-CN" sz="2000" dirty="0" err="1">
                <a:solidFill>
                  <a:schemeClr val="accent1">
                    <a:lumMod val="75000"/>
                  </a:schemeClr>
                </a:solidFill>
                <a:latin typeface="黑体" panose="02010609060101010101" pitchFamily="49" charset="-122"/>
                <a:cs typeface="+mn-ea"/>
              </a:rPr>
              <a:t>os</a:t>
            </a:r>
            <a:r>
              <a:rPr lang="zh-CN" altLang="en-US" sz="2000" dirty="0">
                <a:solidFill>
                  <a:schemeClr val="accent1">
                    <a:lumMod val="75000"/>
                  </a:schemeClr>
                </a:solidFill>
                <a:latin typeface="黑体" panose="02010609060101010101" pitchFamily="49" charset="-122"/>
                <a:cs typeface="+mn-ea"/>
              </a:rPr>
              <a:t>模块的补充，来提供一些别的文件操作相关的函数，比如复制文件</a:t>
            </a:r>
            <a:r>
              <a:rPr lang="en-US" altLang="zh-CN" sz="2000" dirty="0" err="1">
                <a:solidFill>
                  <a:schemeClr val="accent1">
                    <a:lumMod val="75000"/>
                  </a:schemeClr>
                </a:solidFill>
                <a:latin typeface="黑体" panose="02010609060101010101" pitchFamily="49" charset="-122"/>
                <a:cs typeface="+mn-ea"/>
              </a:rPr>
              <a:t>shutil.copyfile</a:t>
            </a:r>
            <a:r>
              <a:rPr lang="zh-CN" altLang="en-US" sz="2000" dirty="0">
                <a:solidFill>
                  <a:schemeClr val="accent1">
                    <a:lumMod val="75000"/>
                  </a:schemeClr>
                </a:solidFill>
                <a:latin typeface="黑体" panose="02010609060101010101" pitchFamily="49" charset="-122"/>
                <a:cs typeface="+mn-ea"/>
              </a:rPr>
              <a:t>；比如删除非空目录</a:t>
            </a:r>
            <a:r>
              <a:rPr lang="en-US" altLang="zh-CN" sz="2000" dirty="0" err="1">
                <a:solidFill>
                  <a:schemeClr val="accent1">
                    <a:lumMod val="75000"/>
                  </a:schemeClr>
                </a:solidFill>
                <a:latin typeface="黑体" panose="02010609060101010101" pitchFamily="49" charset="-122"/>
                <a:cs typeface="+mn-ea"/>
              </a:rPr>
              <a:t>shutil.rmtree</a:t>
            </a:r>
            <a:r>
              <a:rPr lang="zh-CN" altLang="en-US" sz="2000" dirty="0">
                <a:solidFill>
                  <a:schemeClr val="accent1">
                    <a:lumMod val="75000"/>
                  </a:schemeClr>
                </a:solidFill>
                <a:latin typeface="黑体" panose="02010609060101010101" pitchFamily="49" charset="-122"/>
                <a:cs typeface="+mn-ea"/>
              </a:rPr>
              <a:t>等</a:t>
            </a:r>
          </a:p>
        </p:txBody>
      </p:sp>
    </p:spTree>
    <p:extLst>
      <p:ext uri="{BB962C8B-B14F-4D97-AF65-F5344CB8AC3E}">
        <p14:creationId xmlns:p14="http://schemas.microsoft.com/office/powerpoint/2010/main" val="388075347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480305"/>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序列化：把变量从内存中变成可存储或传输的过程称之为序列化，在</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中叫</a:t>
            </a:r>
            <a:r>
              <a:rPr lang="en-US" altLang="zh-CN" sz="2000" dirty="0">
                <a:solidFill>
                  <a:schemeClr val="accent1">
                    <a:lumMod val="75000"/>
                  </a:schemeClr>
                </a:solidFill>
                <a:latin typeface="黑体" panose="02010609060101010101" pitchFamily="49" charset="-122"/>
                <a:cs typeface="+mn-ea"/>
              </a:rPr>
              <a:t>pickling </a:t>
            </a:r>
            <a:r>
              <a:rPr lang="zh-CN" altLang="en-US" sz="2000" dirty="0">
                <a:solidFill>
                  <a:schemeClr val="accent1">
                    <a:lumMod val="75000"/>
                  </a:schemeClr>
                </a:solidFill>
                <a:latin typeface="黑体" panose="02010609060101010101" pitchFamily="49" charset="-122"/>
                <a:cs typeface="+mn-ea"/>
              </a:rPr>
              <a:t>，在其他语言中也被称之为</a:t>
            </a:r>
            <a:r>
              <a:rPr lang="en-US" altLang="zh-CN" sz="2000" dirty="0">
                <a:solidFill>
                  <a:schemeClr val="accent1">
                    <a:lumMod val="75000"/>
                  </a:schemeClr>
                </a:solidFill>
                <a:latin typeface="黑体" panose="02010609060101010101" pitchFamily="49" charset="-122"/>
                <a:cs typeface="+mn-ea"/>
              </a:rPr>
              <a:t>serialization</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marshalling</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flattening</a:t>
            </a:r>
            <a:r>
              <a:rPr lang="zh-CN" altLang="en-US" sz="2000" dirty="0">
                <a:solidFill>
                  <a:schemeClr val="accent1">
                    <a:lumMod val="75000"/>
                  </a:schemeClr>
                </a:solidFill>
                <a:latin typeface="黑体" panose="02010609060101010101" pitchFamily="49" charset="-122"/>
                <a:cs typeface="+mn-ea"/>
              </a:rPr>
              <a:t>等等，都是一个意思。</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序列化之后，就可以把序列化后的内容写入磁盘，或者通过网络传输到别的机器上。反过来，把变量内容从序列化的对象重新读到内存里称之为反序列化，即</a:t>
            </a:r>
            <a:r>
              <a:rPr lang="en-US" altLang="zh-CN" sz="2000" dirty="0">
                <a:solidFill>
                  <a:schemeClr val="accent1">
                    <a:lumMod val="75000"/>
                  </a:schemeClr>
                </a:solidFill>
                <a:latin typeface="黑体" panose="02010609060101010101" pitchFamily="49" charset="-122"/>
                <a:cs typeface="+mn-ea"/>
              </a:rPr>
              <a:t>unpickling</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提供了</a:t>
            </a:r>
            <a:r>
              <a:rPr lang="en-US" altLang="zh-CN" sz="2000" dirty="0">
                <a:solidFill>
                  <a:schemeClr val="accent1">
                    <a:lumMod val="75000"/>
                  </a:schemeClr>
                </a:solidFill>
                <a:latin typeface="黑体" panose="02010609060101010101" pitchFamily="49" charset="-122"/>
                <a:cs typeface="+mn-ea"/>
              </a:rPr>
              <a:t>pickle </a:t>
            </a:r>
            <a:r>
              <a:rPr lang="zh-CN" altLang="en-US" sz="2000" dirty="0">
                <a:solidFill>
                  <a:schemeClr val="accent1">
                    <a:lumMod val="75000"/>
                  </a:schemeClr>
                </a:solidFill>
                <a:latin typeface="黑体" panose="02010609060101010101" pitchFamily="49" charset="-122"/>
                <a:cs typeface="+mn-ea"/>
              </a:rPr>
              <a:t>模块来进行序列化操作</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pickle.dumps</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：序列化操作</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pickle.dump</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：将对象序列化后保存为文件</a:t>
            </a: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err="1">
                <a:solidFill>
                  <a:schemeClr val="accent1">
                    <a:lumMod val="75000"/>
                  </a:schemeClr>
                </a:solidFill>
                <a:latin typeface="黑体" panose="02010609060101010101" pitchFamily="49" charset="-122"/>
                <a:cs typeface="+mn-ea"/>
              </a:rPr>
              <a:t>pickle.load</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 反序列化：将序列从文件还原</a:t>
            </a:r>
          </a:p>
        </p:txBody>
      </p:sp>
      <p:pic>
        <p:nvPicPr>
          <p:cNvPr id="2" name="图片 1">
            <a:extLst>
              <a:ext uri="{FF2B5EF4-FFF2-40B4-BE49-F238E27FC236}">
                <a16:creationId xmlns:a16="http://schemas.microsoft.com/office/drawing/2014/main" id="{BBEB96C1-898C-43ED-B3BD-24C20DF92632}"/>
              </a:ext>
            </a:extLst>
          </p:cNvPr>
          <p:cNvPicPr>
            <a:picLocks noChangeAspect="1"/>
          </p:cNvPicPr>
          <p:nvPr/>
        </p:nvPicPr>
        <p:blipFill>
          <a:blip r:embed="rId3"/>
          <a:stretch>
            <a:fillRect/>
          </a:stretch>
        </p:blipFill>
        <p:spPr>
          <a:xfrm>
            <a:off x="1820863" y="3360359"/>
            <a:ext cx="5591175" cy="1152525"/>
          </a:xfrm>
          <a:prstGeom prst="rect">
            <a:avLst/>
          </a:prstGeom>
        </p:spPr>
      </p:pic>
      <p:pic>
        <p:nvPicPr>
          <p:cNvPr id="3" name="图片 2">
            <a:extLst>
              <a:ext uri="{FF2B5EF4-FFF2-40B4-BE49-F238E27FC236}">
                <a16:creationId xmlns:a16="http://schemas.microsoft.com/office/drawing/2014/main" id="{F0BBFD75-486A-46F6-AA9A-4530455BEE9D}"/>
              </a:ext>
            </a:extLst>
          </p:cNvPr>
          <p:cNvPicPr>
            <a:picLocks noChangeAspect="1"/>
          </p:cNvPicPr>
          <p:nvPr/>
        </p:nvPicPr>
        <p:blipFill>
          <a:blip r:embed="rId4"/>
          <a:stretch>
            <a:fillRect/>
          </a:stretch>
        </p:blipFill>
        <p:spPr>
          <a:xfrm>
            <a:off x="7115175" y="5488533"/>
            <a:ext cx="4676775" cy="1419225"/>
          </a:xfrm>
          <a:prstGeom prst="rect">
            <a:avLst/>
          </a:prstGeom>
        </p:spPr>
      </p:pic>
      <p:pic>
        <p:nvPicPr>
          <p:cNvPr id="4" name="图片 3">
            <a:extLst>
              <a:ext uri="{FF2B5EF4-FFF2-40B4-BE49-F238E27FC236}">
                <a16:creationId xmlns:a16="http://schemas.microsoft.com/office/drawing/2014/main" id="{F09A601D-8B6C-4CD2-94A6-C971BC2B2063}"/>
              </a:ext>
            </a:extLst>
          </p:cNvPr>
          <p:cNvPicPr>
            <a:picLocks noChangeAspect="1"/>
          </p:cNvPicPr>
          <p:nvPr/>
        </p:nvPicPr>
        <p:blipFill>
          <a:blip r:embed="rId5"/>
          <a:stretch>
            <a:fillRect/>
          </a:stretch>
        </p:blipFill>
        <p:spPr>
          <a:xfrm>
            <a:off x="1485131" y="5489575"/>
            <a:ext cx="5448300" cy="1743075"/>
          </a:xfrm>
          <a:prstGeom prst="rect">
            <a:avLst/>
          </a:prstGeom>
        </p:spPr>
      </p:pic>
    </p:spTree>
    <p:extLst>
      <p:ext uri="{BB962C8B-B14F-4D97-AF65-F5344CB8AC3E}">
        <p14:creationId xmlns:p14="http://schemas.microsoft.com/office/powerpoint/2010/main" val="403442482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en-US" altLang="zh-CN" sz="2800" dirty="0">
                  <a:solidFill>
                    <a:schemeClr val="accent1">
                      <a:lumMod val="75000"/>
                    </a:schemeClr>
                  </a:solidFill>
                  <a:latin typeface="黑体" panose="02010609060101010101" pitchFamily="49" charset="-122"/>
                  <a:ea typeface="黑体" panose="02010609060101010101" pitchFamily="49" charset="-122"/>
                  <a:cs typeface="+mn-ea"/>
                  <a:sym typeface="+mn-lt"/>
                </a:rPr>
                <a:t>Python</a:t>
              </a:r>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操作文件</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096045"/>
            <a:ext cx="11328638" cy="417654"/>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综合实践：构建类，读取多级文件夹下所有类型文件并按类别重新存放：</a:t>
            </a:r>
          </a:p>
        </p:txBody>
      </p:sp>
      <p:pic>
        <p:nvPicPr>
          <p:cNvPr id="6" name="图片 5">
            <a:extLst>
              <a:ext uri="{FF2B5EF4-FFF2-40B4-BE49-F238E27FC236}">
                <a16:creationId xmlns:a16="http://schemas.microsoft.com/office/drawing/2014/main" id="{56B477BA-A5CA-4747-96D0-4E5BCA587C9A}"/>
              </a:ext>
            </a:extLst>
          </p:cNvPr>
          <p:cNvPicPr>
            <a:picLocks noChangeAspect="1"/>
          </p:cNvPicPr>
          <p:nvPr/>
        </p:nvPicPr>
        <p:blipFill>
          <a:blip r:embed="rId3"/>
          <a:stretch>
            <a:fillRect/>
          </a:stretch>
        </p:blipFill>
        <p:spPr>
          <a:xfrm>
            <a:off x="1748855" y="1503296"/>
            <a:ext cx="6488832" cy="5538682"/>
          </a:xfrm>
          <a:prstGeom prst="rect">
            <a:avLst/>
          </a:prstGeom>
        </p:spPr>
      </p:pic>
    </p:spTree>
    <p:extLst>
      <p:ext uri="{BB962C8B-B14F-4D97-AF65-F5344CB8AC3E}">
        <p14:creationId xmlns:p14="http://schemas.microsoft.com/office/powerpoint/2010/main" val="167098223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10"/>
          <p:cNvSpPr txBox="1"/>
          <p:nvPr/>
        </p:nvSpPr>
        <p:spPr>
          <a:xfrm>
            <a:off x="3417022" y="5559540"/>
            <a:ext cx="6024711" cy="900238"/>
          </a:xfrm>
          <a:prstGeom prst="rect">
            <a:avLst/>
          </a:prstGeom>
          <a:noFill/>
        </p:spPr>
        <p:txBody>
          <a:bodyPr wrap="none" lIns="68572" tIns="34286" rIns="68572" bIns="34286">
            <a:spAutoFit/>
          </a:bodyPr>
          <a:lstStyle/>
          <a:p>
            <a:pPr algn="ctr">
              <a:buNone/>
            </a:pPr>
            <a:r>
              <a:rPr lang="zh-CN" altLang="en-US" sz="5400" dirty="0">
                <a:solidFill>
                  <a:schemeClr val="accent1"/>
                </a:solidFill>
                <a:latin typeface="黑体" panose="02010609060101010101" pitchFamily="49" charset="-122"/>
                <a:ea typeface="黑体" panose="02010609060101010101" pitchFamily="49" charset="-122"/>
                <a:cs typeface="Arial" panose="020B0604020202020204" pitchFamily="34" charset="0"/>
              </a:rPr>
              <a:t>感谢聆听 批评指导</a:t>
            </a:r>
          </a:p>
        </p:txBody>
      </p:sp>
      <p:sp>
        <p:nvSpPr>
          <p:cNvPr id="71" name="矩形 70"/>
          <p:cNvSpPr/>
          <p:nvPr/>
        </p:nvSpPr>
        <p:spPr>
          <a:xfrm>
            <a:off x="3945101" y="6496645"/>
            <a:ext cx="4968552" cy="315463"/>
          </a:xfrm>
          <a:prstGeom prst="rect">
            <a:avLst/>
          </a:prstGeom>
        </p:spPr>
        <p:txBody>
          <a:bodyPr wrap="square" lIns="68572" tIns="34286" rIns="68572" bIns="34286">
            <a:spAutoFit/>
          </a:bodyPr>
          <a:lstStyle/>
          <a:p>
            <a:pPr algn="ctr"/>
            <a:r>
              <a:rPr lang="en-US" altLang="zh-CN" sz="1600" dirty="0">
                <a:solidFill>
                  <a:schemeClr val="accent1"/>
                </a:solidFill>
                <a:latin typeface="黑体" panose="02010609060101010101" pitchFamily="49" charset="-122"/>
                <a:ea typeface="黑体" panose="02010609060101010101" pitchFamily="49" charset="-122"/>
                <a:cs typeface="Arial" panose="020B0604020202020204" pitchFamily="34" charset="0"/>
              </a:rPr>
              <a:t>GENERAL EDUCATION TEACHING COURSEWARE</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175" y="1121936"/>
            <a:ext cx="4112444" cy="4112444"/>
          </a:xfrm>
          <a:prstGeom prst="rect">
            <a:avLst/>
          </a:prstGeom>
        </p:spPr>
      </p:pic>
      <p:pic>
        <p:nvPicPr>
          <p:cNvPr id="4" name="图片 3" descr="卡通人物&#10;&#10;描述已自动生成">
            <a:extLst>
              <a:ext uri="{FF2B5EF4-FFF2-40B4-BE49-F238E27FC236}">
                <a16:creationId xmlns:a16="http://schemas.microsoft.com/office/drawing/2014/main" id="{789E5A49-9892-4544-BCAD-5420FF1F9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7927"/>
            <a:ext cx="12858750" cy="70567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字符串及其编码</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5588300"/>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中的编解码：</a:t>
            </a:r>
            <a:r>
              <a:rPr lang="en-US" altLang="zh-CN" sz="2000" dirty="0">
                <a:solidFill>
                  <a:schemeClr val="accent1">
                    <a:lumMod val="75000"/>
                  </a:schemeClr>
                </a:solidFill>
                <a:latin typeface="黑体" panose="02010609060101010101" pitchFamily="49" charset="-122"/>
                <a:cs typeface="+mn-ea"/>
              </a:rPr>
              <a:t>Python3</a:t>
            </a:r>
            <a:r>
              <a:rPr lang="zh-CN" altLang="en-US" sz="2000" dirty="0">
                <a:solidFill>
                  <a:schemeClr val="accent1">
                    <a:lumMod val="75000"/>
                  </a:schemeClr>
                </a:solidFill>
                <a:latin typeface="黑体" panose="02010609060101010101" pitchFamily="49" charset="-122"/>
                <a:cs typeface="+mn-ea"/>
              </a:rPr>
              <a:t>默认字符串以</a:t>
            </a:r>
            <a:r>
              <a:rPr lang="en-US" altLang="zh-CN" sz="2000" dirty="0">
                <a:solidFill>
                  <a:schemeClr val="accent1">
                    <a:lumMod val="75000"/>
                  </a:schemeClr>
                </a:solidFill>
                <a:latin typeface="黑体" panose="02010609060101010101" pitchFamily="49" charset="-122"/>
                <a:cs typeface="+mn-ea"/>
              </a:rPr>
              <a:t>Unicode</a:t>
            </a:r>
            <a:r>
              <a:rPr lang="zh-CN" altLang="en-US" sz="2000" dirty="0">
                <a:solidFill>
                  <a:schemeClr val="accent1">
                    <a:lumMod val="75000"/>
                  </a:schemeClr>
                </a:solidFill>
                <a:latin typeface="黑体" panose="02010609060101010101" pitchFamily="49" charset="-122"/>
                <a:cs typeface="+mn-ea"/>
              </a:rPr>
              <a:t>编码，因而</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中可混合多语言使用：</a:t>
            </a:r>
            <a:r>
              <a:rPr lang="en-US" altLang="zh-CN" sz="2000" dirty="0">
                <a:solidFill>
                  <a:schemeClr val="accent1">
                    <a:lumMod val="75000"/>
                  </a:schemeClr>
                </a:solidFill>
                <a:latin typeface="黑体" panose="02010609060101010101" pitchFamily="49" charset="-122"/>
                <a:cs typeface="+mn-ea"/>
              </a:rPr>
              <a:t>print("hello,</a:t>
            </a:r>
            <a:r>
              <a:rPr lang="zh-CN" altLang="en-US" sz="2000" dirty="0">
                <a:solidFill>
                  <a:schemeClr val="accent1">
                    <a:lumMod val="75000"/>
                  </a:schemeClr>
                </a:solidFill>
                <a:latin typeface="黑体" panose="02010609060101010101" pitchFamily="49" charset="-122"/>
                <a:cs typeface="+mn-ea"/>
              </a:rPr>
              <a:t>混合使用</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对于单个字符的编码，</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提供了</a:t>
            </a:r>
            <a:r>
              <a:rPr lang="en-US" altLang="zh-CN" sz="2000" dirty="0" err="1">
                <a:solidFill>
                  <a:schemeClr val="accent1">
                    <a:lumMod val="75000"/>
                  </a:schemeClr>
                </a:solidFill>
                <a:latin typeface="黑体" panose="02010609060101010101" pitchFamily="49" charset="-122"/>
                <a:cs typeface="+mn-ea"/>
              </a:rPr>
              <a:t>ord</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函数来获取其整数表示，反之，使用</a:t>
            </a:r>
            <a:r>
              <a:rPr lang="en-US" altLang="zh-CN" sz="2000" dirty="0" err="1">
                <a:solidFill>
                  <a:schemeClr val="accent1">
                    <a:lumMod val="75000"/>
                  </a:schemeClr>
                </a:solidFill>
                <a:latin typeface="黑体" panose="02010609060101010101" pitchFamily="49" charset="-122"/>
                <a:cs typeface="+mn-ea"/>
              </a:rPr>
              <a:t>chr</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函数获得其编码结果：</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a:t>
            </a:r>
            <a:r>
              <a:rPr lang="en-US" altLang="zh-CN" sz="2000" dirty="0" err="1">
                <a:solidFill>
                  <a:schemeClr val="accent1">
                    <a:lumMod val="75000"/>
                  </a:schemeClr>
                </a:solidFill>
                <a:latin typeface="黑体" panose="02010609060101010101" pitchFamily="49" charset="-122"/>
                <a:cs typeface="+mn-ea"/>
              </a:rPr>
              <a:t>ord</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中</a:t>
            </a:r>
            <a:r>
              <a:rPr lang="en-US" altLang="zh-CN" sz="2000" dirty="0">
                <a:solidFill>
                  <a:schemeClr val="accent1">
                    <a:lumMod val="75000"/>
                  </a:schemeClr>
                </a:solidFill>
                <a:latin typeface="黑体" panose="02010609060101010101" pitchFamily="49" charset="-122"/>
                <a:cs typeface="+mn-ea"/>
              </a:rPr>
              <a:t>")</a:t>
            </a:r>
          </a:p>
          <a:p>
            <a:pPr lvl="2" indent="0" defTabSz="963930">
              <a:lnSpc>
                <a:spcPct val="120000"/>
              </a:lnSpc>
            </a:pPr>
            <a:r>
              <a:rPr lang="en-US" altLang="zh-CN" sz="2000" dirty="0">
                <a:solidFill>
                  <a:schemeClr val="accent1">
                    <a:lumMod val="75000"/>
                  </a:schemeClr>
                </a:solidFill>
                <a:latin typeface="黑体" panose="02010609060101010101" pitchFamily="49" charset="-122"/>
                <a:cs typeface="+mn-ea"/>
              </a:rPr>
              <a:t>20013</a:t>
            </a:r>
          </a:p>
          <a:p>
            <a:pPr lvl="1" indent="0" defTabSz="963930">
              <a:lnSpc>
                <a:spcPct val="120000"/>
              </a:lnSpc>
            </a:pPr>
            <a:r>
              <a:rPr lang="en-US" altLang="zh-CN" sz="2000" dirty="0">
                <a:solidFill>
                  <a:schemeClr val="accent1">
                    <a:lumMod val="75000"/>
                  </a:schemeClr>
                </a:solidFill>
                <a:latin typeface="黑体" panose="02010609060101010101" pitchFamily="49" charset="-122"/>
                <a:cs typeface="+mn-ea"/>
              </a:rPr>
              <a:t>	&gt;&gt;&gt; </a:t>
            </a:r>
            <a:r>
              <a:rPr lang="en-US" altLang="zh-CN" sz="2000" dirty="0" err="1">
                <a:solidFill>
                  <a:schemeClr val="accent1">
                    <a:lumMod val="75000"/>
                  </a:schemeClr>
                </a:solidFill>
                <a:latin typeface="黑体" panose="02010609060101010101" pitchFamily="49" charset="-122"/>
                <a:cs typeface="+mn-ea"/>
              </a:rPr>
              <a:t>chr</a:t>
            </a:r>
            <a:r>
              <a:rPr lang="en-US" altLang="zh-CN" sz="2000" dirty="0">
                <a:solidFill>
                  <a:schemeClr val="accent1">
                    <a:lumMod val="75000"/>
                  </a:schemeClr>
                </a:solidFill>
                <a:latin typeface="黑体" panose="02010609060101010101" pitchFamily="49" charset="-122"/>
                <a:cs typeface="+mn-ea"/>
              </a:rPr>
              <a:t>(20013)</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中</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数据在网络上传输使用的是字节流，</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提供</a:t>
            </a:r>
            <a:r>
              <a:rPr lang="en-US" altLang="zh-CN" sz="2000" dirty="0">
                <a:solidFill>
                  <a:schemeClr val="accent1">
                    <a:lumMod val="75000"/>
                  </a:schemeClr>
                </a:solidFill>
                <a:latin typeface="黑体" panose="02010609060101010101" pitchFamily="49" charset="-122"/>
                <a:cs typeface="+mn-ea"/>
              </a:rPr>
              <a:t>byte</a:t>
            </a:r>
            <a:r>
              <a:rPr lang="zh-CN" altLang="en-US" sz="2000" dirty="0">
                <a:solidFill>
                  <a:schemeClr val="accent1">
                    <a:lumMod val="75000"/>
                  </a:schemeClr>
                </a:solidFill>
                <a:latin typeface="黑体" panose="02010609060101010101" pitchFamily="49" charset="-122"/>
                <a:cs typeface="+mn-ea"/>
              </a:rPr>
              <a:t>类型的转换，其表示为：</a:t>
            </a:r>
            <a:r>
              <a:rPr lang="en-US" altLang="zh-CN" sz="2000" dirty="0" err="1">
                <a:solidFill>
                  <a:schemeClr val="accent1">
                    <a:lumMod val="75000"/>
                  </a:schemeClr>
                </a:solidFill>
                <a:latin typeface="黑体" panose="02010609060101010101" pitchFamily="49" charset="-122"/>
                <a:cs typeface="+mn-ea"/>
              </a:rPr>
              <a:t>b'str</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，比如我们给出一个字节流：</a:t>
            </a:r>
            <a:r>
              <a:rPr lang="en-US" altLang="zh-CN" sz="2000" dirty="0">
                <a:solidFill>
                  <a:schemeClr val="accent1">
                    <a:lumMod val="75000"/>
                  </a:schemeClr>
                </a:solidFill>
                <a:latin typeface="黑体" panose="02010609060101010101" pitchFamily="49" charset="-122"/>
                <a:cs typeface="+mn-ea"/>
              </a:rPr>
              <a:t>x=</a:t>
            </a:r>
            <a:r>
              <a:rPr lang="en-US" altLang="zh-CN" sz="2000" dirty="0" err="1">
                <a:solidFill>
                  <a:schemeClr val="accent1">
                    <a:lumMod val="75000"/>
                  </a:schemeClr>
                </a:solidFill>
                <a:latin typeface="黑体" panose="02010609060101010101" pitchFamily="49" charset="-122"/>
                <a:cs typeface="+mn-ea"/>
              </a:rPr>
              <a:t>b'ABC</a:t>
            </a:r>
            <a:r>
              <a:rPr lang="en-US" altLang="zh-CN" sz="2000" dirty="0">
                <a:solidFill>
                  <a:schemeClr val="accent1">
                    <a:lumMod val="75000"/>
                  </a:schemeClr>
                </a:solidFill>
                <a:latin typeface="黑体" panose="02010609060101010101" pitchFamily="49" charset="-122"/>
                <a:cs typeface="+mn-ea"/>
              </a:rPr>
              <a:t>’</a:t>
            </a:r>
          </a:p>
          <a:p>
            <a:pPr marL="342900" indent="-342900" defTabSz="963930">
              <a:lnSpc>
                <a:spcPct val="120000"/>
              </a:lnSpc>
              <a:buFont typeface="Arial" panose="020B0604020202020204" pitchFamily="34" charset="0"/>
              <a:buChar char="•"/>
            </a:pPr>
            <a:endParaRPr lang="en-US" altLang="zh-CN" sz="2000" dirty="0">
              <a:solidFill>
                <a:schemeClr val="accent1">
                  <a:lumMod val="75000"/>
                </a:schemeClr>
              </a:solidFill>
              <a:latin typeface="黑体" panose="02010609060101010101" pitchFamily="49" charset="-122"/>
              <a:cs typeface="+mn-ea"/>
            </a:endParaRPr>
          </a:p>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中</a:t>
            </a:r>
            <a:r>
              <a:rPr lang="en-US" altLang="zh-CN" sz="2000" dirty="0">
                <a:solidFill>
                  <a:schemeClr val="accent1">
                    <a:lumMod val="75000"/>
                  </a:schemeClr>
                </a:solidFill>
                <a:latin typeface="黑体" panose="02010609060101010101" pitchFamily="49" charset="-122"/>
                <a:cs typeface="+mn-ea"/>
              </a:rPr>
              <a:t>Unicode</a:t>
            </a:r>
            <a:r>
              <a:rPr lang="zh-CN" altLang="en-US" sz="2000" dirty="0">
                <a:solidFill>
                  <a:schemeClr val="accent1">
                    <a:lumMod val="75000"/>
                  </a:schemeClr>
                </a:solidFill>
                <a:latin typeface="黑体" panose="02010609060101010101" pitchFamily="49" charset="-122"/>
                <a:cs typeface="+mn-ea"/>
              </a:rPr>
              <a:t>编码的字符串可以使用</a:t>
            </a:r>
            <a:r>
              <a:rPr lang="en-US" altLang="zh-CN" sz="2000" dirty="0">
                <a:solidFill>
                  <a:schemeClr val="accent1">
                    <a:lumMod val="75000"/>
                  </a:schemeClr>
                </a:solidFill>
                <a:latin typeface="黑体" panose="02010609060101010101" pitchFamily="49" charset="-122"/>
                <a:cs typeface="+mn-ea"/>
              </a:rPr>
              <a:t>encode</a:t>
            </a:r>
            <a:r>
              <a:rPr lang="zh-CN" altLang="en-US" sz="2000" dirty="0">
                <a:solidFill>
                  <a:schemeClr val="accent1">
                    <a:lumMod val="75000"/>
                  </a:schemeClr>
                </a:solidFill>
                <a:latin typeface="黑体" panose="02010609060101010101" pitchFamily="49" charset="-122"/>
                <a:cs typeface="+mn-ea"/>
              </a:rPr>
              <a:t>方法转换为字节流：</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a:t>
            </a:r>
            <a:r>
              <a:rPr lang="en-US" altLang="zh-CN" sz="2000" dirty="0" err="1">
                <a:solidFill>
                  <a:schemeClr val="accent1">
                    <a:lumMod val="75000"/>
                  </a:schemeClr>
                </a:solidFill>
                <a:latin typeface="黑体" panose="02010609060101010101" pitchFamily="49" charset="-122"/>
                <a:cs typeface="+mn-ea"/>
              </a:rPr>
              <a:t>ABC'.encode</a:t>
            </a:r>
            <a:r>
              <a:rPr lang="en-US" altLang="zh-CN" sz="2000" dirty="0">
                <a:solidFill>
                  <a:schemeClr val="accent1">
                    <a:lumMod val="75000"/>
                  </a:schemeClr>
                </a:solidFill>
                <a:latin typeface="黑体" panose="02010609060101010101" pitchFamily="49" charset="-122"/>
                <a:cs typeface="+mn-ea"/>
              </a:rPr>
              <a:t>('utf-8’)</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a:t>
            </a:r>
            <a:r>
              <a:rPr lang="zh-CN" altLang="en-US" sz="2000" dirty="0">
                <a:solidFill>
                  <a:schemeClr val="accent1">
                    <a:lumMod val="75000"/>
                  </a:schemeClr>
                </a:solidFill>
                <a:latin typeface="黑体" panose="02010609060101010101" pitchFamily="49" charset="-122"/>
                <a:cs typeface="+mn-ea"/>
              </a:rPr>
              <a:t>中文</a:t>
            </a:r>
            <a:r>
              <a:rPr lang="en-US" altLang="zh-CN" sz="2000" dirty="0">
                <a:solidFill>
                  <a:schemeClr val="accent1">
                    <a:lumMod val="75000"/>
                  </a:schemeClr>
                </a:solidFill>
                <a:latin typeface="黑体" panose="02010609060101010101" pitchFamily="49" charset="-122"/>
                <a:cs typeface="+mn-ea"/>
              </a:rPr>
              <a:t>'.encode('utf-8’)</a:t>
            </a:r>
          </a:p>
        </p:txBody>
      </p:sp>
    </p:spTree>
    <p:extLst>
      <p:ext uri="{BB962C8B-B14F-4D97-AF65-F5344CB8AC3E}">
        <p14:creationId xmlns:p14="http://schemas.microsoft.com/office/powerpoint/2010/main" val="100724749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字符串及其编码</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189498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查看</a:t>
            </a:r>
            <a:r>
              <a:rPr lang="en-US" altLang="zh-CN" sz="2000" dirty="0" err="1">
                <a:solidFill>
                  <a:schemeClr val="accent1">
                    <a:lumMod val="75000"/>
                  </a:schemeClr>
                </a:solidFill>
                <a:latin typeface="黑体" panose="02010609060101010101" pitchFamily="49" charset="-122"/>
                <a:cs typeface="+mn-ea"/>
              </a:rPr>
              <a:t>unicode</a:t>
            </a:r>
            <a:r>
              <a:rPr lang="zh-CN" altLang="en-US" sz="2000" dirty="0">
                <a:solidFill>
                  <a:schemeClr val="accent1">
                    <a:lumMod val="75000"/>
                  </a:schemeClr>
                </a:solidFill>
                <a:latin typeface="黑体" panose="02010609060101010101" pitchFamily="49" charset="-122"/>
                <a:cs typeface="+mn-ea"/>
              </a:rPr>
              <a:t>编码占用的字节数：</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a:t>
            </a:r>
            <a:r>
              <a:rPr lang="en-US" altLang="zh-CN" sz="2000" dirty="0" err="1">
                <a:solidFill>
                  <a:schemeClr val="accent1">
                    <a:lumMod val="75000"/>
                  </a:schemeClr>
                </a:solidFill>
                <a:latin typeface="黑体" panose="02010609060101010101" pitchFamily="49" charset="-122"/>
                <a:cs typeface="+mn-ea"/>
              </a:rPr>
              <a:t>len</a:t>
            </a:r>
            <a:r>
              <a:rPr lang="en-US" altLang="zh-CN" sz="2000" dirty="0">
                <a:solidFill>
                  <a:schemeClr val="accent1">
                    <a:lumMod val="75000"/>
                  </a:schemeClr>
                </a:solidFill>
                <a:latin typeface="黑体" panose="02010609060101010101" pitchFamily="49" charset="-122"/>
                <a:cs typeface="+mn-ea"/>
              </a:rPr>
              <a:t>(</a:t>
            </a:r>
            <a:r>
              <a:rPr lang="en-US" altLang="zh-CN" sz="2000" dirty="0" err="1">
                <a:solidFill>
                  <a:schemeClr val="accent1">
                    <a:lumMod val="75000"/>
                  </a:schemeClr>
                </a:solidFill>
                <a:latin typeface="黑体" panose="02010609060101010101" pitchFamily="49" charset="-122"/>
                <a:cs typeface="+mn-ea"/>
              </a:rPr>
              <a:t>b'ABC</a:t>
            </a:r>
            <a:r>
              <a:rPr lang="en-US" altLang="zh-CN" sz="2000" dirty="0">
                <a:solidFill>
                  <a:schemeClr val="accent1">
                    <a:lumMod val="75000"/>
                  </a:schemeClr>
                </a:solidFill>
                <a:latin typeface="黑体" panose="02010609060101010101" pitchFamily="49" charset="-122"/>
                <a:cs typeface="+mn-ea"/>
              </a:rPr>
              <a:t>’)</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3</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a:t>
            </a:r>
            <a:r>
              <a:rPr lang="en-US" altLang="zh-CN" sz="2000" dirty="0" err="1">
                <a:solidFill>
                  <a:schemeClr val="accent1">
                    <a:lumMod val="75000"/>
                  </a:schemeClr>
                </a:solidFill>
                <a:latin typeface="黑体" panose="02010609060101010101" pitchFamily="49" charset="-122"/>
                <a:cs typeface="+mn-ea"/>
              </a:rPr>
              <a:t>len</a:t>
            </a:r>
            <a:r>
              <a:rPr lang="en-US" altLang="zh-CN" sz="2000" dirty="0">
                <a:solidFill>
                  <a:schemeClr val="accent1">
                    <a:lumMod val="75000"/>
                  </a:schemeClr>
                </a:solidFill>
                <a:latin typeface="黑体" panose="02010609060101010101" pitchFamily="49" charset="-122"/>
                <a:cs typeface="+mn-ea"/>
              </a:rPr>
              <a:t>('</a:t>
            </a:r>
            <a:r>
              <a:rPr lang="zh-CN" altLang="en-US" sz="2000" dirty="0">
                <a:solidFill>
                  <a:schemeClr val="accent1">
                    <a:lumMod val="75000"/>
                  </a:schemeClr>
                </a:solidFill>
                <a:latin typeface="黑体" panose="02010609060101010101" pitchFamily="49" charset="-122"/>
                <a:cs typeface="+mn-ea"/>
              </a:rPr>
              <a:t>中文</a:t>
            </a:r>
            <a:r>
              <a:rPr lang="en-US" altLang="zh-CN" sz="2000" dirty="0">
                <a:solidFill>
                  <a:schemeClr val="accent1">
                    <a:lumMod val="75000"/>
                  </a:schemeClr>
                </a:solidFill>
                <a:latin typeface="黑体" panose="02010609060101010101" pitchFamily="49" charset="-122"/>
                <a:cs typeface="+mn-ea"/>
              </a:rPr>
              <a:t>'.encode('utf-8’))</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6</a:t>
            </a:r>
          </a:p>
        </p:txBody>
      </p:sp>
      <p:pic>
        <p:nvPicPr>
          <p:cNvPr id="3" name="图片 2">
            <a:extLst>
              <a:ext uri="{FF2B5EF4-FFF2-40B4-BE49-F238E27FC236}">
                <a16:creationId xmlns:a16="http://schemas.microsoft.com/office/drawing/2014/main" id="{E3EA171F-008D-41BA-AACC-F8D305C32CBF}"/>
              </a:ext>
            </a:extLst>
          </p:cNvPr>
          <p:cNvPicPr>
            <a:picLocks noChangeAspect="1"/>
          </p:cNvPicPr>
          <p:nvPr/>
        </p:nvPicPr>
        <p:blipFill>
          <a:blip r:embed="rId3"/>
          <a:stretch>
            <a:fillRect/>
          </a:stretch>
        </p:blipFill>
        <p:spPr>
          <a:xfrm>
            <a:off x="956767" y="3688333"/>
            <a:ext cx="8420100" cy="2790825"/>
          </a:xfrm>
          <a:prstGeom prst="rect">
            <a:avLst/>
          </a:prstGeom>
        </p:spPr>
      </p:pic>
      <p:sp>
        <p:nvSpPr>
          <p:cNvPr id="13" name="Pentagon 33">
            <a:extLst>
              <a:ext uri="{FF2B5EF4-FFF2-40B4-BE49-F238E27FC236}">
                <a16:creationId xmlns:a16="http://schemas.microsoft.com/office/drawing/2014/main" id="{56818B0D-A612-4F8B-B8D5-7CA7F9A40D42}"/>
              </a:ext>
            </a:extLst>
          </p:cNvPr>
          <p:cNvSpPr/>
          <p:nvPr/>
        </p:nvSpPr>
        <p:spPr>
          <a:xfrm>
            <a:off x="756720" y="3088327"/>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21F78514-0239-48E6-97F6-E314E2FE8CAD}"/>
              </a:ext>
            </a:extLst>
          </p:cNvPr>
          <p:cNvSpPr/>
          <p:nvPr/>
        </p:nvSpPr>
        <p:spPr>
          <a:xfrm>
            <a:off x="1381409" y="3054655"/>
            <a:ext cx="11240653" cy="417654"/>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格式化输出字符串：</a:t>
            </a:r>
            <a:r>
              <a:rPr lang="en-US" altLang="zh-CN" sz="2000" dirty="0">
                <a:solidFill>
                  <a:schemeClr val="accent1">
                    <a:lumMod val="75000"/>
                  </a:schemeClr>
                </a:solidFill>
                <a:latin typeface="黑体" panose="02010609060101010101" pitchFamily="49" charset="-122"/>
                <a:cs typeface="+mn-ea"/>
              </a:rPr>
              <a:t>score=90,name=‘</a:t>
            </a:r>
            <a:r>
              <a:rPr lang="zh-CN" altLang="en-US" sz="2000" dirty="0">
                <a:solidFill>
                  <a:schemeClr val="accent1">
                    <a:lumMod val="75000"/>
                  </a:schemeClr>
                </a:solidFill>
                <a:latin typeface="黑体" panose="02010609060101010101" pitchFamily="49" charset="-122"/>
                <a:cs typeface="+mn-ea"/>
              </a:rPr>
              <a:t>小明</a:t>
            </a:r>
            <a:r>
              <a:rPr lang="en-US" altLang="zh-CN" sz="2000" dirty="0">
                <a:solidFill>
                  <a:schemeClr val="accent1">
                    <a:lumMod val="75000"/>
                  </a:schemeClr>
                </a:solidFill>
                <a:latin typeface="黑体" panose="02010609060101010101" pitchFamily="49" charset="-122"/>
                <a:cs typeface="+mn-ea"/>
              </a:rPr>
              <a:t>’,print(“%s</a:t>
            </a:r>
            <a:r>
              <a:rPr lang="zh-CN" altLang="en-US" sz="2000" dirty="0">
                <a:solidFill>
                  <a:schemeClr val="accent1">
                    <a:lumMod val="75000"/>
                  </a:schemeClr>
                </a:solidFill>
                <a:latin typeface="黑体" panose="02010609060101010101" pitchFamily="49" charset="-122"/>
                <a:cs typeface="+mn-ea"/>
              </a:rPr>
              <a:t>，你的成绩是：</a:t>
            </a:r>
            <a:r>
              <a:rPr lang="en-US" altLang="zh-CN" sz="2000" dirty="0">
                <a:solidFill>
                  <a:schemeClr val="accent1">
                    <a:lumMod val="75000"/>
                  </a:schemeClr>
                </a:solidFill>
                <a:latin typeface="黑体" panose="02010609060101010101" pitchFamily="49" charset="-122"/>
                <a:cs typeface="+mn-ea"/>
              </a:rPr>
              <a:t>%s”%(</a:t>
            </a:r>
            <a:r>
              <a:rPr lang="en-US" altLang="zh-CN" sz="2000" dirty="0" err="1">
                <a:solidFill>
                  <a:schemeClr val="accent1">
                    <a:lumMod val="75000"/>
                  </a:schemeClr>
                </a:solidFill>
                <a:latin typeface="黑体" panose="02010609060101010101" pitchFamily="49" charset="-122"/>
                <a:cs typeface="+mn-ea"/>
              </a:rPr>
              <a:t>name,score</a:t>
            </a:r>
            <a:r>
              <a:rPr lang="en-US" altLang="zh-CN" sz="2000" dirty="0">
                <a:solidFill>
                  <a:schemeClr val="accent1">
                    <a:lumMod val="75000"/>
                  </a:schemeClr>
                </a:solidFill>
                <a:latin typeface="黑体" panose="02010609060101010101" pitchFamily="49" charset="-122"/>
                <a:cs typeface="+mn-ea"/>
              </a:rPr>
              <a:t>))</a:t>
            </a:r>
          </a:p>
        </p:txBody>
      </p:sp>
    </p:spTree>
    <p:extLst>
      <p:ext uri="{BB962C8B-B14F-4D97-AF65-F5344CB8AC3E}">
        <p14:creationId xmlns:p14="http://schemas.microsoft.com/office/powerpoint/2010/main" val="163479502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字符串及其编码</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3002977"/>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字符串表示方式：单引号、双引号、三引号的区别：</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①避免繁琐的转义：</a:t>
            </a:r>
            <a:r>
              <a:rPr lang="en-US" altLang="zh-CN" sz="2000" dirty="0">
                <a:solidFill>
                  <a:schemeClr val="accent1">
                    <a:lumMod val="75000"/>
                  </a:schemeClr>
                </a:solidFill>
                <a:latin typeface="黑体" panose="02010609060101010101" pitchFamily="49" charset="-122"/>
                <a:cs typeface="+mn-ea"/>
              </a:rPr>
              <a:t>s=“I’m a student”</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②方便的多行输入：</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第一行</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第二行</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③文档注释：三引号</a:t>
            </a:r>
            <a:endParaRPr lang="en-US" altLang="zh-CN" sz="2000" dirty="0">
              <a:solidFill>
                <a:schemeClr val="accent1">
                  <a:lumMod val="75000"/>
                </a:schemeClr>
              </a:solidFill>
              <a:latin typeface="黑体" panose="02010609060101010101" pitchFamily="49" charset="-122"/>
              <a:cs typeface="+mn-ea"/>
            </a:endParaRPr>
          </a:p>
        </p:txBody>
      </p:sp>
    </p:spTree>
    <p:extLst>
      <p:ext uri="{BB962C8B-B14F-4D97-AF65-F5344CB8AC3E}">
        <p14:creationId xmlns:p14="http://schemas.microsoft.com/office/powerpoint/2010/main" val="314628766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957" y="3616325"/>
            <a:ext cx="12858044" cy="13716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ysClr val="windowText" lastClr="000000"/>
                </a:solidFill>
              </a:ln>
              <a:solidFill>
                <a:sysClr val="windowText" lastClr="000000"/>
              </a:solidFill>
              <a:latin typeface="黑体" panose="02010609060101010101" pitchFamily="49" charset="-122"/>
              <a:ea typeface="黑体" panose="02010609060101010101" pitchFamily="49" charset="-122"/>
            </a:endParaRPr>
          </a:p>
        </p:txBody>
      </p:sp>
      <p:sp>
        <p:nvSpPr>
          <p:cNvPr id="2053" name="文本框 14"/>
          <p:cNvSpPr txBox="1">
            <a:spLocks noChangeArrowheads="1"/>
          </p:cNvSpPr>
          <p:nvPr>
            <p:custDataLst>
              <p:tags r:id="rId2"/>
            </p:custDataLst>
          </p:nvPr>
        </p:nvSpPr>
        <p:spPr bwMode="auto">
          <a:xfrm>
            <a:off x="661766" y="3400301"/>
            <a:ext cx="123110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chemeClr val="bg1"/>
                </a:solidFill>
                <a:latin typeface="黑体" panose="02010609060101010101" pitchFamily="49" charset="-122"/>
                <a:ea typeface="黑体" panose="02010609060101010101" pitchFamily="49" charset="-122"/>
                <a:sym typeface="Arial" panose="020B0604020202020204" pitchFamily="34" charset="0"/>
              </a:rPr>
              <a:t>02</a:t>
            </a:r>
            <a:endParaRPr lang="zh-CN" altLang="en-US" sz="9600" dirty="0">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sp>
        <p:nvSpPr>
          <p:cNvPr id="6" name="标题 5"/>
          <p:cNvSpPr txBox="1"/>
          <p:nvPr>
            <p:custDataLst>
              <p:tags r:id="rId3"/>
            </p:custDataLst>
          </p:nvPr>
        </p:nvSpPr>
        <p:spPr>
          <a:xfrm>
            <a:off x="1892872" y="3760341"/>
            <a:ext cx="10153127" cy="9971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7200" kern="0" dirty="0">
                <a:solidFill>
                  <a:schemeClr val="bg1"/>
                </a:solidFill>
                <a:latin typeface="黑体" panose="02010609060101010101" pitchFamily="49" charset="-122"/>
                <a:ea typeface="黑体" panose="02010609060101010101" pitchFamily="49" charset="-122"/>
                <a:sym typeface="Arial" panose="020B0604020202020204" pitchFamily="34" charset="0"/>
              </a:rPr>
              <a:t>字典与集合、列表与元组</a:t>
            </a:r>
          </a:p>
        </p:txBody>
      </p:sp>
    </p:spTree>
    <p:custDataLst>
      <p:tags r:id="rId1"/>
    </p:custDataLst>
    <p:extLst>
      <p:ext uri="{BB962C8B-B14F-4D97-AF65-F5344CB8AC3E}">
        <p14:creationId xmlns:p14="http://schemas.microsoft.com/office/powerpoint/2010/main" val="2228569907"/>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B74A6A5B-7265-6746-8EDC-9B3CDE187409}"/>
              </a:ext>
            </a:extLst>
          </p:cNvPr>
          <p:cNvGrpSpPr/>
          <p:nvPr/>
        </p:nvGrpSpPr>
        <p:grpSpPr>
          <a:xfrm>
            <a:off x="596727" y="472248"/>
            <a:ext cx="5409245" cy="523220"/>
            <a:chOff x="-4764" y="99435"/>
            <a:chExt cx="5409245" cy="523220"/>
          </a:xfrm>
        </p:grpSpPr>
        <p:sp>
          <p:nvSpPr>
            <p:cNvPr id="33" name="文本框 32">
              <a:extLst>
                <a:ext uri="{FF2B5EF4-FFF2-40B4-BE49-F238E27FC236}">
                  <a16:creationId xmlns:a16="http://schemas.microsoft.com/office/drawing/2014/main" id="{DEE02059-6358-F94E-A16E-168FF82FB428}"/>
                </a:ext>
              </a:extLst>
            </p:cNvPr>
            <p:cNvSpPr txBox="1"/>
            <p:nvPr/>
          </p:nvSpPr>
          <p:spPr>
            <a:xfrm>
              <a:off x="561019" y="99435"/>
              <a:ext cx="4843462" cy="523220"/>
            </a:xfrm>
            <a:prstGeom prst="rect">
              <a:avLst/>
            </a:prstGeom>
            <a:noFill/>
          </p:spPr>
          <p:txBody>
            <a:bodyPr wrap="square" rtlCol="0">
              <a:spAutoFit/>
            </a:bodyPr>
            <a:lstStyle/>
            <a:p>
              <a:r>
                <a:rPr lang="zh-CN" altLang="en-US" sz="2800" dirty="0">
                  <a:solidFill>
                    <a:schemeClr val="accent1">
                      <a:lumMod val="75000"/>
                    </a:schemeClr>
                  </a:solidFill>
                  <a:latin typeface="黑体" panose="02010609060101010101" pitchFamily="49" charset="-122"/>
                  <a:ea typeface="黑体" panose="02010609060101010101" pitchFamily="49" charset="-122"/>
                  <a:cs typeface="+mn-ea"/>
                  <a:sym typeface="+mn-lt"/>
                </a:rPr>
                <a:t>字典与集合、列表与元组</a:t>
              </a:r>
            </a:p>
          </p:txBody>
        </p:sp>
        <p:grpSp>
          <p:nvGrpSpPr>
            <p:cNvPr id="34" name="组合 33">
              <a:extLst>
                <a:ext uri="{FF2B5EF4-FFF2-40B4-BE49-F238E27FC236}">
                  <a16:creationId xmlns:a16="http://schemas.microsoft.com/office/drawing/2014/main" id="{3323A2BB-49C0-4747-9088-C4FFAA4FC1BE}"/>
                </a:ext>
              </a:extLst>
            </p:cNvPr>
            <p:cNvGrpSpPr/>
            <p:nvPr/>
          </p:nvGrpSpPr>
          <p:grpSpPr>
            <a:xfrm>
              <a:off x="-4764" y="142875"/>
              <a:ext cx="565783" cy="436341"/>
              <a:chOff x="-4764" y="142875"/>
              <a:chExt cx="565783" cy="436341"/>
            </a:xfrm>
          </p:grpSpPr>
          <p:sp>
            <p:nvSpPr>
              <p:cNvPr id="35" name="矩形 34">
                <a:extLst>
                  <a:ext uri="{FF2B5EF4-FFF2-40B4-BE49-F238E27FC236}">
                    <a16:creationId xmlns:a16="http://schemas.microsoft.com/office/drawing/2014/main" id="{522209D0-0671-EB4D-A889-DC7F8FAA036B}"/>
                  </a:ext>
                </a:extLst>
              </p:cNvPr>
              <p:cNvSpPr/>
              <p:nvPr/>
            </p:nvSpPr>
            <p:spPr>
              <a:xfrm>
                <a:off x="442936" y="142875"/>
                <a:ext cx="118083"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16B054F-F9CF-8E48-9030-8CCAFF520554}"/>
                  </a:ext>
                </a:extLst>
              </p:cNvPr>
              <p:cNvSpPr/>
              <p:nvPr/>
            </p:nvSpPr>
            <p:spPr>
              <a:xfrm>
                <a:off x="-4764" y="142875"/>
                <a:ext cx="360040" cy="43634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75000"/>
                    </a:schemeClr>
                  </a:solidFill>
                  <a:latin typeface="黑体" panose="02010609060101010101" pitchFamily="49" charset="-122"/>
                  <a:ea typeface="黑体" panose="02010609060101010101" pitchFamily="49" charset="-122"/>
                </a:endParaRPr>
              </a:p>
            </p:txBody>
          </p:sp>
        </p:grpSp>
      </p:grpSp>
      <p:sp>
        <p:nvSpPr>
          <p:cNvPr id="11" name="Rectangle 26">
            <a:extLst>
              <a:ext uri="{FF2B5EF4-FFF2-40B4-BE49-F238E27FC236}">
                <a16:creationId xmlns:a16="http://schemas.microsoft.com/office/drawing/2014/main" id="{7333FBA8-87E1-4110-A516-EA9615A2CAB9}"/>
              </a:ext>
            </a:extLst>
          </p:cNvPr>
          <p:cNvSpPr/>
          <p:nvPr/>
        </p:nvSpPr>
        <p:spPr>
          <a:xfrm>
            <a:off x="2157521" y="1187085"/>
            <a:ext cx="10032494" cy="417654"/>
          </a:xfrm>
          <a:prstGeom prst="rect">
            <a:avLst/>
          </a:prstGeom>
        </p:spPr>
        <p:txBody>
          <a:bodyPr wrap="square" lIns="96430" tIns="48216" rIns="96430" bIns="48216">
            <a:spAutoFit/>
          </a:bodyPr>
          <a:lstStyle/>
          <a:p>
            <a:pPr defTabSz="963930">
              <a:lnSpc>
                <a:spcPct val="120000"/>
              </a:lnSpc>
            </a:pPr>
            <a:endParaRPr lang="en-US" altLang="zh-CN" sz="2000" dirty="0">
              <a:solidFill>
                <a:schemeClr val="accent1">
                  <a:lumMod val="75000"/>
                </a:schemeClr>
              </a:solidFill>
              <a:latin typeface="黑体" panose="02010609060101010101" pitchFamily="49" charset="-122"/>
              <a:ea typeface="黑体" panose="02010609060101010101" pitchFamily="49" charset="-122"/>
              <a:cs typeface="+mn-ea"/>
            </a:endParaRPr>
          </a:p>
        </p:txBody>
      </p:sp>
      <p:sp>
        <p:nvSpPr>
          <p:cNvPr id="10" name="Pentagon 33">
            <a:extLst>
              <a:ext uri="{FF2B5EF4-FFF2-40B4-BE49-F238E27FC236}">
                <a16:creationId xmlns:a16="http://schemas.microsoft.com/office/drawing/2014/main" id="{DA1DAF3F-E9A5-4B29-BE83-30EC107D7AC5}"/>
              </a:ext>
            </a:extLst>
          </p:cNvPr>
          <p:cNvSpPr/>
          <p:nvPr/>
        </p:nvSpPr>
        <p:spPr>
          <a:xfrm>
            <a:off x="740743" y="1201725"/>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2" name="Rectangle 26">
            <a:extLst>
              <a:ext uri="{FF2B5EF4-FFF2-40B4-BE49-F238E27FC236}">
                <a16:creationId xmlns:a16="http://schemas.microsoft.com/office/drawing/2014/main" id="{9AF06F24-0683-4DDF-B62F-165F88019CA2}"/>
              </a:ext>
            </a:extLst>
          </p:cNvPr>
          <p:cNvSpPr/>
          <p:nvPr/>
        </p:nvSpPr>
        <p:spPr>
          <a:xfrm>
            <a:off x="1365433" y="1168053"/>
            <a:ext cx="10032494" cy="1894982"/>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en-US" altLang="zh-CN" sz="2000" dirty="0">
                <a:solidFill>
                  <a:schemeClr val="accent1">
                    <a:lumMod val="75000"/>
                  </a:schemeClr>
                </a:solidFill>
                <a:latin typeface="黑体" panose="02010609060101010101" pitchFamily="49" charset="-122"/>
                <a:cs typeface="+mn-ea"/>
              </a:rPr>
              <a:t>list </a:t>
            </a:r>
            <a:r>
              <a:rPr lang="zh-CN" altLang="en-US" sz="2000" dirty="0">
                <a:solidFill>
                  <a:schemeClr val="accent1">
                    <a:lumMod val="75000"/>
                  </a:schemeClr>
                </a:solidFill>
                <a:latin typeface="黑体" panose="02010609060101010101" pitchFamily="49" charset="-122"/>
                <a:cs typeface="+mn-ea"/>
              </a:rPr>
              <a:t>：</a:t>
            </a:r>
            <a:r>
              <a:rPr lang="en-US" altLang="zh-CN" sz="2000" dirty="0">
                <a:solidFill>
                  <a:schemeClr val="accent1">
                    <a:lumMod val="75000"/>
                  </a:schemeClr>
                </a:solidFill>
                <a:latin typeface="黑体" panose="02010609060101010101" pitchFamily="49" charset="-122"/>
                <a:cs typeface="+mn-ea"/>
              </a:rPr>
              <a:t>Python</a:t>
            </a:r>
            <a:r>
              <a:rPr lang="zh-CN" altLang="en-US" sz="2000" dirty="0">
                <a:solidFill>
                  <a:schemeClr val="accent1">
                    <a:lumMod val="75000"/>
                  </a:schemeClr>
                </a:solidFill>
                <a:latin typeface="黑体" panose="02010609060101010101" pitchFamily="49" charset="-122"/>
                <a:cs typeface="+mn-ea"/>
              </a:rPr>
              <a:t>内置的一种数据类型，称之为：列表。列表是一种有序的集合，可以随时增加和删除其中的元素，比如一个班同学的姓名：</a:t>
            </a:r>
            <a:endParaRPr lang="en-US" altLang="zh-CN" sz="2000" dirty="0">
              <a:solidFill>
                <a:schemeClr val="accent1">
                  <a:lumMod val="75000"/>
                </a:schemeClr>
              </a:solidFill>
              <a:latin typeface="黑体" panose="02010609060101010101" pitchFamily="49" charset="-122"/>
              <a:cs typeface="+mn-ea"/>
            </a:endParaRP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students=['</a:t>
            </a:r>
            <a:r>
              <a:rPr lang="en-US" altLang="zh-CN" sz="2000" dirty="0" err="1">
                <a:solidFill>
                  <a:schemeClr val="accent1">
                    <a:lumMod val="75000"/>
                  </a:schemeClr>
                </a:solidFill>
                <a:latin typeface="黑体" panose="02010609060101010101" pitchFamily="49" charset="-122"/>
                <a:cs typeface="+mn-ea"/>
              </a:rPr>
              <a:t>Bob','Lucy','Tim</a:t>
            </a:r>
            <a:r>
              <a:rPr lang="en-US" altLang="zh-CN" sz="2000" dirty="0">
                <a:solidFill>
                  <a:schemeClr val="accent1">
                    <a:lumMod val="75000"/>
                  </a:schemeClr>
                </a:solidFill>
                <a:latin typeface="黑体" panose="02010609060101010101" pitchFamily="49" charset="-122"/>
                <a:cs typeface="+mn-ea"/>
              </a:rPr>
              <a:t>’]</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&gt;&gt;&gt; students</a:t>
            </a:r>
          </a:p>
          <a:p>
            <a:pPr defTabSz="963930">
              <a:lnSpc>
                <a:spcPct val="120000"/>
              </a:lnSpc>
            </a:pPr>
            <a:r>
              <a:rPr lang="en-US" altLang="zh-CN" sz="2000" dirty="0">
                <a:solidFill>
                  <a:schemeClr val="accent1">
                    <a:lumMod val="75000"/>
                  </a:schemeClr>
                </a:solidFill>
                <a:latin typeface="黑体" panose="02010609060101010101" pitchFamily="49" charset="-122"/>
                <a:cs typeface="+mn-ea"/>
              </a:rPr>
              <a:t>	['Bob', 'Lucy', 'Tim’]</a:t>
            </a:r>
          </a:p>
        </p:txBody>
      </p:sp>
      <p:sp>
        <p:nvSpPr>
          <p:cNvPr id="13" name="Pentagon 33">
            <a:extLst>
              <a:ext uri="{FF2B5EF4-FFF2-40B4-BE49-F238E27FC236}">
                <a16:creationId xmlns:a16="http://schemas.microsoft.com/office/drawing/2014/main" id="{E788F3CA-70F0-40C1-BF3C-AD7F97EFA5D9}"/>
              </a:ext>
            </a:extLst>
          </p:cNvPr>
          <p:cNvSpPr/>
          <p:nvPr/>
        </p:nvSpPr>
        <p:spPr>
          <a:xfrm>
            <a:off x="692117" y="3367454"/>
            <a:ext cx="640667" cy="383982"/>
          </a:xfrm>
          <a:prstGeom prst="homePlate">
            <a:avLst/>
          </a:prstGeom>
          <a:solidFill>
            <a:schemeClr val="accent2"/>
          </a:solidFill>
          <a:ln w="28575">
            <a:no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96430" tIns="48216" rIns="96430" bIns="48216" rtlCol="0" anchor="ctr"/>
          <a:lstStyle/>
          <a:p>
            <a:pPr algn="ctr">
              <a:lnSpc>
                <a:spcPct val="120000"/>
              </a:lnSpc>
            </a:pPr>
            <a:endParaRPr lang="en-GB" sz="2110" dirty="0">
              <a:solidFill>
                <a:schemeClr val="accent1">
                  <a:lumMod val="75000"/>
                </a:schemeClr>
              </a:solidFill>
              <a:latin typeface="黑体" panose="02010609060101010101" pitchFamily="49" charset="-122"/>
              <a:ea typeface="黑体" panose="02010609060101010101" pitchFamily="49" charset="-122"/>
              <a:cs typeface="+mn-ea"/>
              <a:sym typeface="Arial" panose="020B0604020202020204" pitchFamily="34" charset="0"/>
            </a:endParaRPr>
          </a:p>
        </p:txBody>
      </p:sp>
      <p:sp>
        <p:nvSpPr>
          <p:cNvPr id="14" name="Rectangle 26">
            <a:extLst>
              <a:ext uri="{FF2B5EF4-FFF2-40B4-BE49-F238E27FC236}">
                <a16:creationId xmlns:a16="http://schemas.microsoft.com/office/drawing/2014/main" id="{6FE49667-6B72-43F0-A51E-7974ECF10572}"/>
              </a:ext>
            </a:extLst>
          </p:cNvPr>
          <p:cNvSpPr/>
          <p:nvPr/>
        </p:nvSpPr>
        <p:spPr>
          <a:xfrm>
            <a:off x="1316807" y="3333782"/>
            <a:ext cx="10032494" cy="2264314"/>
          </a:xfrm>
          <a:prstGeom prst="rect">
            <a:avLst/>
          </a:prstGeom>
        </p:spPr>
        <p:txBody>
          <a:bodyPr wrap="square" lIns="96430" tIns="48216" rIns="96430" bIns="48216">
            <a:spAutoFit/>
          </a:bodyPr>
          <a:lstStyle/>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可以通过</a:t>
            </a:r>
            <a:r>
              <a:rPr lang="en-US" altLang="zh-CN" sz="2000" dirty="0" err="1">
                <a:solidFill>
                  <a:schemeClr val="accent1">
                    <a:lumMod val="75000"/>
                  </a:schemeClr>
                </a:solidFill>
                <a:latin typeface="黑体" panose="02010609060101010101" pitchFamily="49" charset="-122"/>
                <a:cs typeface="+mn-ea"/>
              </a:rPr>
              <a:t>len</a:t>
            </a:r>
            <a:r>
              <a:rPr lang="en-US" altLang="zh-CN" sz="2000" dirty="0">
                <a:solidFill>
                  <a:schemeClr val="accent1">
                    <a:lumMod val="75000"/>
                  </a:schemeClr>
                </a:solidFill>
                <a:latin typeface="黑体" panose="02010609060101010101" pitchFamily="49" charset="-122"/>
                <a:cs typeface="+mn-ea"/>
              </a:rPr>
              <a:t> </a:t>
            </a:r>
            <a:r>
              <a:rPr lang="zh-CN" altLang="en-US" sz="2000" dirty="0">
                <a:solidFill>
                  <a:schemeClr val="accent1">
                    <a:lumMod val="75000"/>
                  </a:schemeClr>
                </a:solidFill>
                <a:latin typeface="黑体" panose="02010609060101010101" pitchFamily="49" charset="-122"/>
                <a:cs typeface="+mn-ea"/>
              </a:rPr>
              <a:t>函数获得</a:t>
            </a:r>
            <a:r>
              <a:rPr lang="en-US" altLang="zh-CN" sz="2000" dirty="0">
                <a:solidFill>
                  <a:schemeClr val="accent1">
                    <a:lumMod val="75000"/>
                  </a:schemeClr>
                </a:solidFill>
                <a:latin typeface="黑体" panose="02010609060101010101" pitchFamily="49" charset="-122"/>
                <a:cs typeface="+mn-ea"/>
              </a:rPr>
              <a:t>list </a:t>
            </a:r>
            <a:r>
              <a:rPr lang="zh-CN" altLang="en-US" sz="2000" dirty="0">
                <a:solidFill>
                  <a:schemeClr val="accent1">
                    <a:lumMod val="75000"/>
                  </a:schemeClr>
                </a:solidFill>
                <a:latin typeface="黑体" panose="02010609060101010101" pitchFamily="49" charset="-122"/>
                <a:cs typeface="+mn-ea"/>
              </a:rPr>
              <a:t>的长度：</a:t>
            </a: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len</a:t>
            </a:r>
            <a:r>
              <a:rPr lang="en-US" altLang="zh-CN" sz="2000" dirty="0">
                <a:solidFill>
                  <a:schemeClr val="accent1">
                    <a:lumMod val="75000"/>
                  </a:schemeClr>
                </a:solidFill>
                <a:latin typeface="黑体" panose="02010609060101010101" pitchFamily="49" charset="-122"/>
                <a:cs typeface="+mn-ea"/>
              </a:rPr>
              <a:t>(students)</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可以通过索引访问</a:t>
            </a:r>
            <a:r>
              <a:rPr lang="en-US" altLang="zh-CN" sz="2000" dirty="0">
                <a:solidFill>
                  <a:schemeClr val="accent1">
                    <a:lumMod val="75000"/>
                  </a:schemeClr>
                </a:solidFill>
                <a:latin typeface="黑体" panose="02010609060101010101" pitchFamily="49" charset="-122"/>
                <a:cs typeface="+mn-ea"/>
              </a:rPr>
              <a:t>list </a:t>
            </a:r>
            <a:r>
              <a:rPr lang="zh-CN" altLang="en-US" sz="2000" dirty="0">
                <a:solidFill>
                  <a:schemeClr val="accent1">
                    <a:lumMod val="75000"/>
                  </a:schemeClr>
                </a:solidFill>
                <a:latin typeface="黑体" panose="02010609060101010101" pitchFamily="49" charset="-122"/>
                <a:cs typeface="+mn-ea"/>
              </a:rPr>
              <a:t>的元素，从</a:t>
            </a:r>
            <a:r>
              <a:rPr lang="en-US" altLang="zh-CN" sz="2000" dirty="0">
                <a:solidFill>
                  <a:schemeClr val="accent1">
                    <a:lumMod val="75000"/>
                  </a:schemeClr>
                </a:solidFill>
                <a:latin typeface="黑体" panose="02010609060101010101" pitchFamily="49" charset="-122"/>
                <a:cs typeface="+mn-ea"/>
              </a:rPr>
              <a:t>0</a:t>
            </a:r>
            <a:r>
              <a:rPr lang="zh-CN" altLang="en-US" sz="2000" dirty="0">
                <a:solidFill>
                  <a:schemeClr val="accent1">
                    <a:lumMod val="75000"/>
                  </a:schemeClr>
                </a:solidFill>
                <a:latin typeface="黑体" panose="02010609060101010101" pitchFamily="49" charset="-122"/>
                <a:cs typeface="+mn-ea"/>
              </a:rPr>
              <a:t>开始：</a:t>
            </a:r>
            <a:r>
              <a:rPr lang="en-US" altLang="zh-CN" sz="2000" dirty="0">
                <a:solidFill>
                  <a:schemeClr val="accent1">
                    <a:lumMod val="75000"/>
                  </a:schemeClr>
                </a:solidFill>
                <a:latin typeface="黑体" panose="02010609060101010101" pitchFamily="49" charset="-122"/>
                <a:cs typeface="+mn-ea"/>
              </a:rPr>
              <a:t>&gt;&gt;&gt; students[1]</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也可以逆序访问：</a:t>
            </a:r>
            <a:r>
              <a:rPr lang="en-US" altLang="zh-CN" sz="2000" dirty="0">
                <a:solidFill>
                  <a:schemeClr val="accent1">
                    <a:lumMod val="75000"/>
                  </a:schemeClr>
                </a:solidFill>
                <a:latin typeface="黑体" panose="02010609060101010101" pitchFamily="49" charset="-122"/>
                <a:cs typeface="+mn-ea"/>
              </a:rPr>
              <a:t>&gt;&gt;&gt; students[-1]</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可以通过</a:t>
            </a:r>
            <a:r>
              <a:rPr lang="en-US" altLang="zh-CN" sz="2000" dirty="0">
                <a:solidFill>
                  <a:schemeClr val="accent1">
                    <a:lumMod val="75000"/>
                  </a:schemeClr>
                </a:solidFill>
                <a:latin typeface="黑体" panose="02010609060101010101" pitchFamily="49" charset="-122"/>
                <a:cs typeface="+mn-ea"/>
              </a:rPr>
              <a:t>append </a:t>
            </a:r>
            <a:r>
              <a:rPr lang="zh-CN" altLang="en-US" sz="2000" dirty="0">
                <a:solidFill>
                  <a:schemeClr val="accent1">
                    <a:lumMod val="75000"/>
                  </a:schemeClr>
                </a:solidFill>
                <a:latin typeface="黑体" panose="02010609060101010101" pitchFamily="49" charset="-122"/>
                <a:cs typeface="+mn-ea"/>
              </a:rPr>
              <a:t>方法追加元素：</a:t>
            </a: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students.append</a:t>
            </a:r>
            <a:r>
              <a:rPr lang="en-US" altLang="zh-CN" sz="2000" dirty="0">
                <a:solidFill>
                  <a:schemeClr val="accent1">
                    <a:lumMod val="75000"/>
                  </a:schemeClr>
                </a:solidFill>
                <a:latin typeface="黑体" panose="02010609060101010101" pitchFamily="49" charset="-122"/>
                <a:cs typeface="+mn-ea"/>
              </a:rPr>
              <a:t>('Mick’)</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可通过</a:t>
            </a:r>
            <a:r>
              <a:rPr lang="en-US" altLang="zh-CN" sz="2000" dirty="0">
                <a:solidFill>
                  <a:schemeClr val="accent1">
                    <a:lumMod val="75000"/>
                  </a:schemeClr>
                </a:solidFill>
                <a:latin typeface="黑体" panose="02010609060101010101" pitchFamily="49" charset="-122"/>
                <a:cs typeface="+mn-ea"/>
              </a:rPr>
              <a:t>insert</a:t>
            </a:r>
            <a:r>
              <a:rPr lang="zh-CN" altLang="en-US" sz="2000" dirty="0">
                <a:solidFill>
                  <a:schemeClr val="accent1">
                    <a:lumMod val="75000"/>
                  </a:schemeClr>
                </a:solidFill>
                <a:latin typeface="黑体" panose="02010609060101010101" pitchFamily="49" charset="-122"/>
                <a:cs typeface="+mn-ea"/>
              </a:rPr>
              <a:t>方法插入元素：</a:t>
            </a:r>
            <a:r>
              <a:rPr lang="en-US" altLang="zh-CN" sz="2000" dirty="0">
                <a:solidFill>
                  <a:schemeClr val="accent1">
                    <a:lumMod val="75000"/>
                  </a:schemeClr>
                </a:solidFill>
                <a:latin typeface="黑体" panose="02010609060101010101" pitchFamily="49" charset="-122"/>
                <a:cs typeface="+mn-ea"/>
              </a:rPr>
              <a:t>&gt;&gt;&gt;</a:t>
            </a:r>
            <a:r>
              <a:rPr lang="en-US" altLang="zh-CN" sz="2000" dirty="0" err="1">
                <a:solidFill>
                  <a:schemeClr val="accent1">
                    <a:lumMod val="75000"/>
                  </a:schemeClr>
                </a:solidFill>
                <a:latin typeface="黑体" panose="02010609060101010101" pitchFamily="49" charset="-122"/>
                <a:cs typeface="+mn-ea"/>
              </a:rPr>
              <a:t>students.insert</a:t>
            </a:r>
            <a:r>
              <a:rPr lang="en-US" altLang="zh-CN" sz="2000" dirty="0">
                <a:solidFill>
                  <a:schemeClr val="accent1">
                    <a:lumMod val="75000"/>
                  </a:schemeClr>
                </a:solidFill>
                <a:latin typeface="黑体" panose="02010609060101010101" pitchFamily="49" charset="-122"/>
                <a:cs typeface="+mn-ea"/>
              </a:rPr>
              <a:t>(1,'Tiny’)</a:t>
            </a:r>
          </a:p>
          <a:p>
            <a:pPr marL="342900" indent="-342900" defTabSz="963930">
              <a:lnSpc>
                <a:spcPct val="120000"/>
              </a:lnSpc>
              <a:buFont typeface="Arial" panose="020B0604020202020204" pitchFamily="34" charset="0"/>
              <a:buChar char="•"/>
            </a:pPr>
            <a:r>
              <a:rPr lang="zh-CN" altLang="en-US" sz="2000" dirty="0">
                <a:solidFill>
                  <a:schemeClr val="accent1">
                    <a:lumMod val="75000"/>
                  </a:schemeClr>
                </a:solidFill>
                <a:latin typeface="黑体" panose="02010609060101010101" pitchFamily="49" charset="-122"/>
                <a:cs typeface="+mn-ea"/>
              </a:rPr>
              <a:t>可通过</a:t>
            </a:r>
            <a:r>
              <a:rPr lang="en-US" altLang="zh-CN" sz="2000" dirty="0">
                <a:solidFill>
                  <a:schemeClr val="accent1">
                    <a:lumMod val="75000"/>
                  </a:schemeClr>
                </a:solidFill>
                <a:latin typeface="黑体" panose="02010609060101010101" pitchFamily="49" charset="-122"/>
                <a:cs typeface="+mn-ea"/>
              </a:rPr>
              <a:t>pop </a:t>
            </a:r>
            <a:r>
              <a:rPr lang="zh-CN" altLang="en-US" sz="2000" dirty="0">
                <a:solidFill>
                  <a:schemeClr val="accent1">
                    <a:lumMod val="75000"/>
                  </a:schemeClr>
                </a:solidFill>
                <a:latin typeface="黑体" panose="02010609060101010101" pitchFamily="49" charset="-122"/>
                <a:cs typeface="+mn-ea"/>
              </a:rPr>
              <a:t>方法删除元素：</a:t>
            </a:r>
            <a:r>
              <a:rPr lang="en-US" altLang="zh-CN" sz="2000" dirty="0">
                <a:solidFill>
                  <a:schemeClr val="accent1">
                    <a:lumMod val="75000"/>
                  </a:schemeClr>
                </a:solidFill>
                <a:latin typeface="黑体" panose="02010609060101010101" pitchFamily="49" charset="-122"/>
                <a:cs typeface="+mn-ea"/>
              </a:rPr>
              <a:t>&gt;&gt;&gt; </a:t>
            </a:r>
            <a:r>
              <a:rPr lang="en-US" altLang="zh-CN" sz="2000" dirty="0" err="1">
                <a:solidFill>
                  <a:schemeClr val="accent1">
                    <a:lumMod val="75000"/>
                  </a:schemeClr>
                </a:solidFill>
                <a:latin typeface="黑体" panose="02010609060101010101" pitchFamily="49" charset="-122"/>
                <a:cs typeface="+mn-ea"/>
              </a:rPr>
              <a:t>students.pop</a:t>
            </a:r>
            <a:r>
              <a:rPr lang="en-US" altLang="zh-CN" sz="2000" dirty="0">
                <a:solidFill>
                  <a:schemeClr val="accent1">
                    <a:lumMod val="75000"/>
                  </a:schemeClr>
                </a:solidFill>
                <a:latin typeface="黑体" panose="02010609060101010101" pitchFamily="49" charset="-122"/>
                <a:cs typeface="+mn-ea"/>
              </a:rPr>
              <a:t>(0)</a:t>
            </a:r>
          </a:p>
        </p:txBody>
      </p:sp>
    </p:spTree>
    <p:extLst>
      <p:ext uri="{BB962C8B-B14F-4D97-AF65-F5344CB8AC3E}">
        <p14:creationId xmlns:p14="http://schemas.microsoft.com/office/powerpoint/2010/main" val="215654319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7.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4869</Words>
  <Application>Microsoft Office PowerPoint</Application>
  <PresentationFormat>自定义</PresentationFormat>
  <Paragraphs>438</Paragraphs>
  <Slides>47</Slides>
  <Notes>47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SimHei</vt:lpstr>
      <vt:lpstr>Arial</vt:lpstr>
      <vt:lpstr>Calibri</vt:lpstr>
      <vt:lpstr>Calibri Light</vt:lpstr>
      <vt:lpstr>Cambria Math</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2019-12-22T05:03:07Z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