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09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11" r:id="rId10"/>
    <p:sldId id="312" r:id="rId11"/>
    <p:sldId id="313" r:id="rId12"/>
    <p:sldId id="314" r:id="rId13"/>
    <p:sldId id="330" r:id="rId14"/>
    <p:sldId id="323" r:id="rId15"/>
    <p:sldId id="333" r:id="rId16"/>
    <p:sldId id="334" r:id="rId17"/>
    <p:sldId id="335" r:id="rId18"/>
    <p:sldId id="338" r:id="rId19"/>
    <p:sldId id="326" r:id="rId20"/>
    <p:sldId id="336" r:id="rId21"/>
    <p:sldId id="340" r:id="rId22"/>
    <p:sldId id="339" r:id="rId23"/>
    <p:sldId id="327" r:id="rId24"/>
    <p:sldId id="328" r:id="rId25"/>
    <p:sldId id="329" r:id="rId26"/>
    <p:sldId id="331" r:id="rId27"/>
    <p:sldId id="332" r:id="rId28"/>
    <p:sldId id="293" r:id="rId29"/>
    <p:sldId id="324" r:id="rId30"/>
    <p:sldId id="32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735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93AE-17C9-4469-ADBD-4E30A82FA45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22A21-94E4-44B4-8B8C-E7CC3190C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2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3AE50-CA81-4383-A32E-63B91B56AF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6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526AB-6885-4AEB-B8AA-BD09C0102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2A669E-15CE-49B7-B4A6-CAAB919B0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8668A2-5D1E-4AF3-A8BE-D2635CDD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7AD90-863E-4528-8C60-308DC3E6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6779D-B5DC-4733-8257-E88BF37E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ABF2D6BC-CBFD-49B4-8160-D3A8070A0DE5}"/>
              </a:ext>
            </a:extLst>
          </p:cNvPr>
          <p:cNvSpPr/>
          <p:nvPr userDrawn="1"/>
        </p:nvSpPr>
        <p:spPr>
          <a:xfrm>
            <a:off x="213064" y="161986"/>
            <a:ext cx="11765872" cy="6534028"/>
          </a:xfrm>
          <a:prstGeom prst="frame">
            <a:avLst>
              <a:gd name="adj1" fmla="val 308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0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CA341-FFCD-478B-84F9-8E3864CC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1E6A28-5377-4BB4-BACE-3E196BAF2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BF07C-2C62-4399-BEE9-A05DA5F4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16DDE-1E78-4519-8151-4FCBC250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300D-8748-4BF7-B3CB-E0E3E6F9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9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8F10AC-3769-4F72-AF4E-7CD87D2B4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295B2-2793-4EA1-B917-7E936A73E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389E3-71D2-4C2F-B1FC-ED7D650B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AEA76-3B98-446B-8C7F-09A70CB5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86BBF-AFA0-4660-8DF8-75F68F93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5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D2C6D-A321-4518-9F83-04799635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8F953-015E-4D9B-82C9-C152B453E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  <a:lvl2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2pPr>
            <a:lvl3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3pPr>
            <a:lvl4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4pPr>
            <a:lvl5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B33B6-B8B0-4427-A9E9-2EDF65E5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666DD-8371-49BA-831E-F76AD286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EADC1-4607-4552-BC2A-97187986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45212C8B-A6B3-4DB5-B01C-19AB2F7A9639}"/>
              </a:ext>
            </a:extLst>
          </p:cNvPr>
          <p:cNvSpPr/>
          <p:nvPr userDrawn="1"/>
        </p:nvSpPr>
        <p:spPr>
          <a:xfrm>
            <a:off x="213064" y="161986"/>
            <a:ext cx="11765872" cy="6534028"/>
          </a:xfrm>
          <a:prstGeom prst="frame">
            <a:avLst>
              <a:gd name="adj1" fmla="val 308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4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F8AC8-FAC4-47A0-AACA-B3E4F9E2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6B4784-CB92-4E59-B5A9-F4EF008EE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8078E-FF4E-4D42-8B7C-6711120E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72A3F-9BFB-413D-BC7E-1EBCC388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D35A0-1804-4EDF-9AC2-FF83A4E0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B640B-3841-46AE-A52E-B291BB99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05E31-10A4-460B-8D44-4B3B2E10E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23060-8A82-4AB9-A856-E59E760A6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711AE2-7019-4915-A988-6015D2A4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2ACB82-B0D7-407F-9982-D864182C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BF3E4-86C0-41BB-8AEA-437ED4B1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84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56B20-07EE-44C6-ABD1-21CC2EDD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4F15FC-9E1F-4C36-A570-826BDC097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FD819-C6AF-44DB-9810-E90533D28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42040F-BDBF-4E79-8D9B-3A166839E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A926C0-55FA-4AF8-A331-EC84E6E80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B195E5-552D-44A8-96D6-00B807D1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ED59EF-5238-4949-A9B9-002FF1BE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1ED584-450F-459C-937C-0E216F78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41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AB1FA-3C3A-484E-9D98-0DA3E74E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09843C-0889-459B-A400-FE543D81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E51CBA-ADD1-4851-8914-C1385A28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A77D1C-1B1F-4E2D-B946-2718B72A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7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EB71B9-D05D-47AB-82B4-93B382C4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EDF4B-C2D7-4F52-A073-3D97C21B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BA70DC-F30A-4265-A873-F4100CC5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7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B60C5-49AB-41D4-8C74-92107FA3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0F353-49D0-4D1D-821C-D3FB03DA2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A461D7-9F4E-4AAD-8143-7678EA99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6BB683-D5FB-4DA7-A52C-41407739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AC01DC-255C-4B28-8811-7A6B5822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387A0-27BF-4B08-8A0A-DD42DC50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1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82A0C-ECDB-47FC-9760-4133301A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BD7468-DD77-4062-956F-F35538EE1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04D091-1359-4E83-99CA-B73C90759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210BF0-4918-4824-B617-7560C79B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BF95-5446-48C1-8106-2365475B8A3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BC85A5-0C55-40B1-8235-C50B67F1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C0BCF-C66E-4297-874E-5A5D03D0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06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43EA4E-65F2-47B8-A693-DAA0ED30F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D5832D-8BB3-415C-A3D7-29BC567D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3CD1E-873D-49D6-81B7-F02F82F32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FBF95-5446-48C1-8106-2365475B8A3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5F1068-7EF8-4569-BEB7-124637DD4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16056-1244-4E8F-8990-4E4D1A84C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D2628-0A24-4EBE-A28B-CC54076FB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03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icc.co.k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B72B1-E7AD-4536-8E20-983630E0B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1236"/>
            <a:ext cx="9144000" cy="2510751"/>
          </a:xfrm>
        </p:spPr>
        <p:txBody>
          <a:bodyPr>
            <a:normAutofit/>
          </a:bodyPr>
          <a:lstStyle/>
          <a:p>
            <a:r>
              <a:rPr lang="en-US" altLang="ko-KR" dirty="0"/>
              <a:t>HICC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F0"/>
                </a:solidFill>
              </a:rPr>
              <a:t>Django</a:t>
            </a:r>
            <a:r>
              <a:rPr lang="ko-KR" altLang="en-US" dirty="0"/>
              <a:t> </a:t>
            </a:r>
            <a:r>
              <a:rPr lang="en-US" altLang="ko-KR" dirty="0"/>
              <a:t>Seminar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3200" dirty="0"/>
              <a:t>2</a:t>
            </a:r>
            <a:r>
              <a:rPr lang="ko-KR" altLang="en-US" sz="3200" dirty="0"/>
              <a:t>주차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A17B7F-19D9-4EB9-A8C1-B53C25A0D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471" y="4035098"/>
            <a:ext cx="8349842" cy="2169759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-get, post</a:t>
            </a:r>
            <a:r>
              <a:rPr lang="ko-KR" altLang="en-US" dirty="0"/>
              <a:t>는 무엇인가</a:t>
            </a:r>
            <a:endParaRPr lang="en-US" altLang="ko-KR" dirty="0"/>
          </a:p>
          <a:p>
            <a:pPr algn="l"/>
            <a:r>
              <a:rPr lang="en-US" altLang="ko-KR" dirty="0"/>
              <a:t>-</a:t>
            </a:r>
            <a:r>
              <a:rPr lang="ko-KR" altLang="en-US" dirty="0" err="1"/>
              <a:t>요청받기</a:t>
            </a:r>
            <a:endParaRPr lang="en-US" altLang="ko-KR" dirty="0"/>
          </a:p>
          <a:p>
            <a:pPr algn="l"/>
            <a:r>
              <a:rPr lang="en-US" altLang="ko-KR" dirty="0"/>
              <a:t>-</a:t>
            </a:r>
            <a:r>
              <a:rPr lang="ko-KR" altLang="en-US" dirty="0" err="1"/>
              <a:t>응답받기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9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32E9-9BDB-41CD-B8B3-C9826515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/>
              <a:t>HTTP method</a:t>
            </a:r>
            <a:r>
              <a:rPr lang="ko-KR" altLang="en-US" b="1" dirty="0"/>
              <a:t>에 대해</a:t>
            </a:r>
            <a:r>
              <a:rPr lang="en-US" altLang="ko-KR" b="1" dirty="0"/>
              <a:t> (GET, POST)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1A6821C-8B20-5D28-A06B-71A10A4BD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GET </a:t>
            </a:r>
            <a:r>
              <a:rPr lang="ko-KR" altLang="en-US" dirty="0"/>
              <a:t>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구글에 </a:t>
            </a:r>
            <a:r>
              <a:rPr lang="en-US" altLang="ko-KR" dirty="0" err="1"/>
              <a:t>hongik</a:t>
            </a:r>
            <a:r>
              <a:rPr lang="en-US" altLang="ko-KR" dirty="0"/>
              <a:t> university</a:t>
            </a:r>
            <a:r>
              <a:rPr lang="ko-KR" altLang="en-US" dirty="0"/>
              <a:t>를 검색해보자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3B3C8E-0E6E-1777-6314-4D15F280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358065"/>
            <a:ext cx="10351732" cy="14338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8D3363B-8B5C-C53C-6A46-032D45915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2" y="5059074"/>
            <a:ext cx="10351732" cy="14338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FE131A1-5FAF-63CC-4EEA-6B06DF761A51}"/>
              </a:ext>
            </a:extLst>
          </p:cNvPr>
          <p:cNvSpPr/>
          <p:nvPr/>
        </p:nvSpPr>
        <p:spPr>
          <a:xfrm>
            <a:off x="3771900" y="5094514"/>
            <a:ext cx="1551214" cy="288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CF6BD8-923F-D7EC-F4F2-55E3498BD43F}"/>
              </a:ext>
            </a:extLst>
          </p:cNvPr>
          <p:cNvSpPr/>
          <p:nvPr/>
        </p:nvSpPr>
        <p:spPr>
          <a:xfrm>
            <a:off x="5459185" y="5094514"/>
            <a:ext cx="451758" cy="288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08FCB3-6DAE-05EC-A40C-A7623F1C447F}"/>
              </a:ext>
            </a:extLst>
          </p:cNvPr>
          <p:cNvSpPr/>
          <p:nvPr/>
        </p:nvSpPr>
        <p:spPr>
          <a:xfrm>
            <a:off x="6014065" y="5094514"/>
            <a:ext cx="5257509" cy="288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6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32E9-9BDB-41CD-B8B3-C9826515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/>
              <a:t>HTTP method</a:t>
            </a:r>
            <a:r>
              <a:rPr lang="ko-KR" altLang="en-US" b="1" dirty="0"/>
              <a:t>에 대해</a:t>
            </a:r>
            <a:r>
              <a:rPr lang="en-US" altLang="ko-KR" b="1" dirty="0"/>
              <a:t> (GET, POST)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1A6821C-8B20-5D28-A06B-71A10A4BD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주소창을 자세히 보면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search?q</a:t>
            </a:r>
            <a:r>
              <a:rPr lang="en-US" altLang="ko-KR" dirty="0"/>
              <a:t>=</a:t>
            </a:r>
            <a:r>
              <a:rPr lang="en-US" altLang="ko-KR" dirty="0" err="1"/>
              <a:t>hongik+university</a:t>
            </a:r>
            <a:r>
              <a:rPr lang="en-US" altLang="ko-KR" dirty="0"/>
              <a:t> </a:t>
            </a:r>
            <a:r>
              <a:rPr lang="ko-KR" altLang="en-US" dirty="0"/>
              <a:t>라는 것이 보인다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GET</a:t>
            </a:r>
            <a:r>
              <a:rPr lang="ko-KR" altLang="en-US" dirty="0"/>
              <a:t>방식은 </a:t>
            </a:r>
            <a:r>
              <a:rPr lang="en-US" altLang="ko-KR" dirty="0">
                <a:solidFill>
                  <a:srgbClr val="0070C0"/>
                </a:solidFill>
              </a:rPr>
              <a:t>URL</a:t>
            </a:r>
            <a:r>
              <a:rPr lang="ko-KR" altLang="en-US" dirty="0">
                <a:solidFill>
                  <a:srgbClr val="0070C0"/>
                </a:solidFill>
              </a:rPr>
              <a:t>에 직접 데이터</a:t>
            </a:r>
            <a:r>
              <a:rPr lang="ko-KR" altLang="en-US" dirty="0"/>
              <a:t>가 보인다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비밀번호가 </a:t>
            </a:r>
            <a:r>
              <a:rPr lang="en-US" altLang="ko-KR" dirty="0"/>
              <a:t>URL</a:t>
            </a:r>
            <a:r>
              <a:rPr lang="ko-KR" altLang="en-US" dirty="0"/>
              <a:t>에 보이게 된다면 곤란하겠죠</a:t>
            </a:r>
            <a:r>
              <a:rPr lang="en-US" altLang="ko-KR" dirty="0"/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650938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32E9-9BDB-41CD-B8B3-C9826515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/>
              <a:t>HTTP method</a:t>
            </a:r>
            <a:r>
              <a:rPr lang="ko-KR" altLang="en-US" b="1" dirty="0"/>
              <a:t>에 대해</a:t>
            </a:r>
            <a:r>
              <a:rPr lang="en-US" altLang="ko-KR" b="1" dirty="0"/>
              <a:t> (GET, POST)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1A6821C-8B20-5D28-A06B-71A10A4BD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POST </a:t>
            </a:r>
            <a:r>
              <a:rPr lang="ko-KR" altLang="en-US" dirty="0"/>
              <a:t>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GET</a:t>
            </a:r>
            <a:r>
              <a:rPr lang="ko-KR" altLang="en-US" dirty="0"/>
              <a:t>방식과 달리 내용이 </a:t>
            </a:r>
            <a:r>
              <a:rPr lang="en-US" altLang="ko-KR" dirty="0"/>
              <a:t>payload</a:t>
            </a:r>
            <a:r>
              <a:rPr lang="ko-KR" altLang="en-US" dirty="0"/>
              <a:t>에 담겨 전송된다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ko-KR" altLang="en-US" dirty="0">
                <a:solidFill>
                  <a:srgbClr val="0070C0"/>
                </a:solidFill>
              </a:rPr>
              <a:t>사용자에게 보이지 않고 서버로 전송</a:t>
            </a:r>
            <a:r>
              <a:rPr lang="ko-KR" altLang="en-US" dirty="0"/>
              <a:t>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경우에 </a:t>
            </a:r>
            <a:r>
              <a:rPr lang="en-US" altLang="ko-KR" dirty="0"/>
              <a:t>POST </a:t>
            </a:r>
            <a:r>
              <a:rPr lang="ko-KR" altLang="en-US" dirty="0"/>
              <a:t>방식을 사용하는 것이 옳다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다만 </a:t>
            </a:r>
            <a:r>
              <a:rPr lang="en-US" altLang="ko-KR" dirty="0"/>
              <a:t>POST</a:t>
            </a:r>
            <a:r>
              <a:rPr lang="ko-KR" altLang="en-US" dirty="0"/>
              <a:t>로 보낸다고</a:t>
            </a:r>
            <a:r>
              <a:rPr lang="en-US" altLang="ko-KR" dirty="0"/>
              <a:t>, </a:t>
            </a:r>
            <a:r>
              <a:rPr lang="ko-KR" altLang="en-US" dirty="0"/>
              <a:t>정보가 안전하다는 것은 아니다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단순히 박스로 포장한다는 개념이므로</a:t>
            </a:r>
            <a:r>
              <a:rPr lang="en-US" altLang="ko-KR" dirty="0"/>
              <a:t>, </a:t>
            </a:r>
            <a:r>
              <a:rPr lang="ko-KR" altLang="en-US" dirty="0"/>
              <a:t>맘만 먹으면 악성 유저가 내용물을 열어볼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196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490F3-1611-8FDF-9A5A-D9227B6E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Id</a:t>
            </a:r>
            <a:r>
              <a:rPr lang="ko-KR" altLang="en-US" b="1" dirty="0"/>
              <a:t>와 </a:t>
            </a:r>
            <a:r>
              <a:rPr lang="en-US" altLang="ko-KR" b="1" dirty="0"/>
              <a:t>pw</a:t>
            </a:r>
            <a:r>
              <a:rPr lang="ko-KR" altLang="en-US" b="1" dirty="0"/>
              <a:t>를 </a:t>
            </a:r>
            <a:r>
              <a:rPr lang="en-US" altLang="ko-KR" b="1" dirty="0"/>
              <a:t>get</a:t>
            </a:r>
            <a:r>
              <a:rPr lang="ko-KR" altLang="en-US" b="1" dirty="0"/>
              <a:t>과 </a:t>
            </a:r>
            <a:r>
              <a:rPr lang="en-US" altLang="ko-KR" b="1" dirty="0"/>
              <a:t>post</a:t>
            </a:r>
            <a:r>
              <a:rPr lang="ko-KR" altLang="en-US" b="1" dirty="0"/>
              <a:t>로 보낸다면</a:t>
            </a:r>
            <a:r>
              <a:rPr lang="en-US" altLang="ko-KR" b="1" dirty="0"/>
              <a:t>??</a:t>
            </a:r>
            <a:endParaRPr lang="ko-KR" altLang="en-US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A75844B-4081-9E5F-F621-46B01E3D8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558" y="3099253"/>
            <a:ext cx="2095500" cy="1118961"/>
          </a:xfrm>
        </p:spPr>
        <p:txBody>
          <a:bodyPr/>
          <a:lstStyle/>
          <a:p>
            <a:r>
              <a:rPr lang="en-US" altLang="ko-KR" dirty="0"/>
              <a:t>id = 1234</a:t>
            </a:r>
          </a:p>
          <a:p>
            <a:r>
              <a:rPr lang="en-US" altLang="ko-KR" dirty="0"/>
              <a:t>pw = 123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AC5B8-16C0-BFC4-A5BE-D27DC20A5B66}"/>
              </a:ext>
            </a:extLst>
          </p:cNvPr>
          <p:cNvSpPr txBox="1"/>
          <p:nvPr/>
        </p:nvSpPr>
        <p:spPr>
          <a:xfrm flipH="1">
            <a:off x="4846316" y="2014752"/>
            <a:ext cx="7100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www.hicc.co.kr?id=1234&amp;pw=123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4E764-9B3D-7F84-988F-0F8DFFE6BFD4}"/>
              </a:ext>
            </a:extLst>
          </p:cNvPr>
          <p:cNvSpPr txBox="1"/>
          <p:nvPr/>
        </p:nvSpPr>
        <p:spPr>
          <a:xfrm flipH="1">
            <a:off x="4846316" y="3679605"/>
            <a:ext cx="61700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Header: post </a:t>
            </a:r>
            <a:r>
              <a:rPr lang="en-US" altLang="ko-KR" sz="3200" dirty="0">
                <a:hlinkClick r:id="rId2"/>
              </a:rPr>
              <a:t>www.hicc.co.kr</a:t>
            </a:r>
            <a:endParaRPr lang="en-US" altLang="ko-KR" sz="3200" dirty="0"/>
          </a:p>
          <a:p>
            <a:r>
              <a:rPr lang="en-US" altLang="ko-KR" sz="3200" dirty="0"/>
              <a:t>Payload: id=1234&amp;pw=123</a:t>
            </a:r>
            <a:endParaRPr lang="ko-KR" altLang="en-US" sz="3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A33872D-3DA8-AE39-87D5-B6935D51554E}"/>
              </a:ext>
            </a:extLst>
          </p:cNvPr>
          <p:cNvCxnSpPr/>
          <p:nvPr/>
        </p:nvCxnSpPr>
        <p:spPr>
          <a:xfrm flipV="1">
            <a:off x="2852058" y="2443843"/>
            <a:ext cx="1796142" cy="10994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13F75DD-BB7C-4BDA-2E47-27E89BB15333}"/>
              </a:ext>
            </a:extLst>
          </p:cNvPr>
          <p:cNvCxnSpPr>
            <a:cxnSpLocks/>
          </p:cNvCxnSpPr>
          <p:nvPr/>
        </p:nvCxnSpPr>
        <p:spPr>
          <a:xfrm>
            <a:off x="2830287" y="3543300"/>
            <a:ext cx="1747156" cy="9361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8ABF3B-96F7-B137-C16D-FF3F3A6E6A4E}"/>
              </a:ext>
            </a:extLst>
          </p:cNvPr>
          <p:cNvSpPr txBox="1"/>
          <p:nvPr/>
        </p:nvSpPr>
        <p:spPr>
          <a:xfrm>
            <a:off x="3480707" y="2624631"/>
            <a:ext cx="53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BAC6F3-8018-D76F-F8D9-BE5330CC6A0B}"/>
              </a:ext>
            </a:extLst>
          </p:cNvPr>
          <p:cNvSpPr txBox="1"/>
          <p:nvPr/>
        </p:nvSpPr>
        <p:spPr>
          <a:xfrm>
            <a:off x="3480707" y="3618015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809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490F3-1611-8FDF-9A5A-D9227B6E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B3AF2-8F66-C78F-5AC7-D968AEAE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r>
              <a:rPr lang="ko-KR" altLang="en-US" dirty="0"/>
              <a:t>은 요청정보가 </a:t>
            </a:r>
            <a:r>
              <a:rPr lang="en-US" altLang="ko-KR" dirty="0" err="1"/>
              <a:t>url</a:t>
            </a:r>
            <a:r>
              <a:rPr lang="ko-KR" altLang="en-US" dirty="0"/>
              <a:t>에 노출되므로 주로 정보 조회 요청에서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POST</a:t>
            </a:r>
            <a:r>
              <a:rPr lang="ko-KR" altLang="en-US" dirty="0"/>
              <a:t>는 요청정보가 </a:t>
            </a:r>
            <a:r>
              <a:rPr lang="en-US" altLang="ko-KR" dirty="0" err="1"/>
              <a:t>url</a:t>
            </a:r>
            <a:r>
              <a:rPr lang="ko-KR" altLang="en-US" dirty="0"/>
              <a:t>에 노출되지 않으므로</a:t>
            </a:r>
            <a:r>
              <a:rPr lang="en-US" altLang="ko-KR" dirty="0"/>
              <a:t>, </a:t>
            </a:r>
            <a:r>
              <a:rPr lang="ko-KR" altLang="en-US" dirty="0"/>
              <a:t>주로 </a:t>
            </a:r>
            <a:r>
              <a:rPr lang="en-US" altLang="ko-KR" dirty="0" err="1"/>
              <a:t>url</a:t>
            </a:r>
            <a:r>
              <a:rPr lang="ko-KR" altLang="en-US" dirty="0"/>
              <a:t>에 보이면 안되는 정보를 보낼 때 혹은</a:t>
            </a:r>
            <a:r>
              <a:rPr lang="en-US" altLang="ko-KR" dirty="0"/>
              <a:t>,</a:t>
            </a:r>
            <a:r>
              <a:rPr lang="ko-KR" altLang="en-US" dirty="0"/>
              <a:t> 정보를 저장할 때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0536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3D54E-CD49-4812-43B4-00F09C6D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그럼 프로젝트에서 요청이 </a:t>
            </a:r>
            <a:br>
              <a:rPr lang="en-US" altLang="ko-KR" b="1" dirty="0"/>
            </a:br>
            <a:r>
              <a:rPr lang="en-US" altLang="ko-KR" b="1" dirty="0"/>
              <a:t>get or post</a:t>
            </a:r>
            <a:r>
              <a:rPr lang="ko-KR" altLang="en-US" b="1" dirty="0"/>
              <a:t>인 지 어떻게 구분할까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1BBF1-DA31-FDAB-C136-4990D8F9F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839"/>
            <a:ext cx="10515600" cy="4351338"/>
          </a:xfrm>
        </p:spPr>
        <p:txBody>
          <a:bodyPr/>
          <a:lstStyle/>
          <a:p>
            <a:r>
              <a:rPr lang="ko-KR" altLang="en-US" dirty="0"/>
              <a:t>바로 </a:t>
            </a:r>
            <a:r>
              <a:rPr lang="en-US" altLang="ko-KR" dirty="0"/>
              <a:t>views.py</a:t>
            </a:r>
            <a:r>
              <a:rPr lang="ko-KR" altLang="en-US" dirty="0"/>
              <a:t>의 메서드에서 항상 매개변수로 받던 </a:t>
            </a:r>
            <a:r>
              <a:rPr lang="en-US" altLang="ko-KR" dirty="0"/>
              <a:t>request</a:t>
            </a:r>
            <a:r>
              <a:rPr lang="ko-KR" altLang="en-US" dirty="0"/>
              <a:t>를 이용한다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request</a:t>
            </a:r>
            <a:r>
              <a:rPr lang="ko-KR" altLang="en-US" dirty="0"/>
              <a:t>라는 변수에는 </a:t>
            </a:r>
            <a:r>
              <a:rPr lang="en-US" altLang="ko-KR" dirty="0"/>
              <a:t>http method, </a:t>
            </a:r>
            <a:r>
              <a:rPr lang="en-US" altLang="ko-KR" dirty="0" err="1"/>
              <a:t>url</a:t>
            </a:r>
            <a:r>
              <a:rPr lang="en-US" altLang="ko-KR" dirty="0"/>
              <a:t>, payment</a:t>
            </a:r>
            <a:r>
              <a:rPr lang="ko-KR" altLang="en-US" dirty="0"/>
              <a:t>등 요청에 대한 정보들이 담겨있다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요청이 오면 </a:t>
            </a:r>
            <a:r>
              <a:rPr lang="en-US" altLang="ko-KR" dirty="0" err="1"/>
              <a:t>django</a:t>
            </a:r>
            <a:r>
              <a:rPr lang="ko-KR" altLang="en-US" dirty="0"/>
              <a:t>에서 알아서 요청을 우리가 사용하기 쉽게 </a:t>
            </a:r>
            <a:r>
              <a:rPr lang="en-US" altLang="ko-KR" dirty="0"/>
              <a:t>parsing(</a:t>
            </a:r>
            <a:r>
              <a:rPr lang="ko-KR" altLang="en-US" dirty="0"/>
              <a:t>변환</a:t>
            </a:r>
            <a:r>
              <a:rPr lang="en-US" altLang="ko-KR" dirty="0"/>
              <a:t>)</a:t>
            </a:r>
            <a:r>
              <a:rPr lang="ko-KR" altLang="en-US" dirty="0"/>
              <a:t>해주는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796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76C13-0EE1-B434-2096-6F9D03FD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request</a:t>
            </a:r>
            <a:r>
              <a:rPr lang="ko-KR" altLang="en-US" b="1" dirty="0"/>
              <a:t>를 이용해 </a:t>
            </a:r>
            <a:r>
              <a:rPr lang="en-US" altLang="ko-KR" b="1" dirty="0"/>
              <a:t>http method</a:t>
            </a:r>
            <a:r>
              <a:rPr lang="ko-KR" altLang="en-US" b="1" dirty="0"/>
              <a:t> 확인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9326FD2-A81D-BE8E-C484-1D964A830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9286" y="2702787"/>
            <a:ext cx="5812159" cy="3572374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64228D-3335-4FF9-2422-66A59536B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55" y="2702787"/>
            <a:ext cx="5900057" cy="3572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40EF4E-F2DC-2BFD-2C50-2C928FE7B2B6}"/>
              </a:ext>
            </a:extLst>
          </p:cNvPr>
          <p:cNvSpPr txBox="1"/>
          <p:nvPr/>
        </p:nvSpPr>
        <p:spPr>
          <a:xfrm>
            <a:off x="794657" y="1899557"/>
            <a:ext cx="1103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600" dirty="0"/>
              <a:t>If </a:t>
            </a:r>
            <a:r>
              <a:rPr lang="en-US" altLang="ko-KR" sz="3600" dirty="0" err="1"/>
              <a:t>request.method</a:t>
            </a:r>
            <a:r>
              <a:rPr lang="en-US" altLang="ko-KR" sz="3600" dirty="0"/>
              <a:t> == “GET” </a:t>
            </a:r>
            <a:r>
              <a:rPr lang="ko-KR" altLang="en-US" sz="3600" dirty="0"/>
              <a:t>을 사용하여 확인한다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63132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B949B-0049-561B-382F-FB43BDA9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즉 이를 활용하면 동일한 </a:t>
            </a:r>
            <a:r>
              <a:rPr lang="en-US" altLang="ko-KR" b="1" dirty="0" err="1"/>
              <a:t>url</a:t>
            </a:r>
            <a:r>
              <a:rPr lang="ko-KR" altLang="en-US" b="1" dirty="0"/>
              <a:t>에 대하여 두 가지 이상의 처리를 할 수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0B36DA-491E-F5DB-9D88-E9E0D4293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019" y="1736738"/>
            <a:ext cx="7223224" cy="3057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43E417-7B23-2CA8-0A69-2C57BFFAD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645860"/>
            <a:ext cx="4016829" cy="695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EF0364-0238-F7E2-EB65-CE0C06385989}"/>
              </a:ext>
            </a:extLst>
          </p:cNvPr>
          <p:cNvSpPr txBox="1"/>
          <p:nvPr/>
        </p:nvSpPr>
        <p:spPr>
          <a:xfrm>
            <a:off x="838200" y="3429000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</a:t>
            </a:r>
            <a:r>
              <a:rPr lang="ko-KR" altLang="en-US" dirty="0"/>
              <a:t>의 </a:t>
            </a:r>
            <a:r>
              <a:rPr lang="en-US" altLang="ko-KR" dirty="0"/>
              <a:t>urls.py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D2F3B3-889C-AFEC-A767-523AB46AFC37}"/>
              </a:ext>
            </a:extLst>
          </p:cNvPr>
          <p:cNvCxnSpPr/>
          <p:nvPr/>
        </p:nvCxnSpPr>
        <p:spPr>
          <a:xfrm>
            <a:off x="4403271" y="2917371"/>
            <a:ext cx="3701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02F318-06ED-2BF1-84C2-0C132C5C249C}"/>
              </a:ext>
            </a:extLst>
          </p:cNvPr>
          <p:cNvSpPr txBox="1"/>
          <p:nvPr/>
        </p:nvSpPr>
        <p:spPr>
          <a:xfrm>
            <a:off x="6509657" y="4840740"/>
            <a:ext cx="3624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Views.py</a:t>
            </a:r>
            <a:r>
              <a:rPr lang="ko-KR" altLang="en-US" dirty="0"/>
              <a:t>의 </a:t>
            </a:r>
            <a:r>
              <a:rPr lang="en-US" altLang="ko-KR" dirty="0"/>
              <a:t>user/</a:t>
            </a:r>
            <a:r>
              <a:rPr lang="ko-KR" altLang="en-US" dirty="0"/>
              <a:t>라는 </a:t>
            </a:r>
            <a:r>
              <a:rPr lang="en-US" altLang="ko-KR" dirty="0"/>
              <a:t>urn</a:t>
            </a:r>
            <a:r>
              <a:rPr lang="ko-KR" altLang="en-US" dirty="0"/>
              <a:t>에 대한 요청을 처리하는 로직</a:t>
            </a:r>
          </a:p>
        </p:txBody>
      </p:sp>
    </p:spTree>
    <p:extLst>
      <p:ext uri="{BB962C8B-B14F-4D97-AF65-F5344CB8AC3E}">
        <p14:creationId xmlns:p14="http://schemas.microsoft.com/office/powerpoint/2010/main" val="2584995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D71AABA-9020-0757-FD69-FEC2C0D72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6005"/>
            <a:ext cx="9144000" cy="2387600"/>
          </a:xfrm>
        </p:spPr>
        <p:txBody>
          <a:bodyPr/>
          <a:lstStyle/>
          <a:p>
            <a:r>
              <a:rPr lang="ko-KR" altLang="en-US" b="1" dirty="0"/>
              <a:t>요청에서 데이터 받기 및</a:t>
            </a:r>
            <a:br>
              <a:rPr lang="en-US" altLang="ko-KR" b="1" dirty="0"/>
            </a:br>
            <a:r>
              <a:rPr lang="ko-KR" altLang="en-US" b="1" dirty="0"/>
              <a:t>응답으로 데이터 보내기</a:t>
            </a:r>
          </a:p>
        </p:txBody>
      </p:sp>
    </p:spTree>
    <p:extLst>
      <p:ext uri="{BB962C8B-B14F-4D97-AF65-F5344CB8AC3E}">
        <p14:creationId xmlns:p14="http://schemas.microsoft.com/office/powerpoint/2010/main" val="2444286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97322-5FCB-A853-A136-99F60950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Json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F40D5-5C9A-9603-C00E-ED06796DA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이란 </a:t>
            </a:r>
            <a:r>
              <a:rPr lang="en-US" altLang="ko-KR" dirty="0"/>
              <a:t>JavaScript Object Notation</a:t>
            </a:r>
            <a:r>
              <a:rPr lang="ko-KR" altLang="en-US" dirty="0"/>
              <a:t>으로 데이터를 저장하거나 전송할 때 사용하는 경량 </a:t>
            </a:r>
            <a:r>
              <a:rPr lang="en-US" altLang="ko-KR" dirty="0"/>
              <a:t>DATA </a:t>
            </a:r>
            <a:r>
              <a:rPr lang="ko-KR" altLang="en-US" dirty="0"/>
              <a:t>교환 형식</a:t>
            </a:r>
            <a:endParaRPr lang="en-US" altLang="ko-KR" dirty="0"/>
          </a:p>
          <a:p>
            <a:r>
              <a:rPr lang="ko-KR" altLang="en-US" dirty="0"/>
              <a:t>서버와 클라이언트가 데이터를 교류할 때 많이 사용</a:t>
            </a:r>
            <a:endParaRPr lang="en-US" altLang="ko-KR" dirty="0"/>
          </a:p>
          <a:p>
            <a:r>
              <a:rPr lang="en-US" altLang="ko-KR" dirty="0"/>
              <a:t>Key-value</a:t>
            </a:r>
            <a:r>
              <a:rPr lang="ko-KR" altLang="en-US" dirty="0"/>
              <a:t> 쌍으로 </a:t>
            </a:r>
            <a:r>
              <a:rPr lang="ko-KR" altLang="en-US" dirty="0" err="1"/>
              <a:t>이루어져있다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 = 5, pw = 123</a:t>
            </a:r>
            <a:r>
              <a:rPr lang="ko-KR" altLang="en-US" dirty="0"/>
              <a:t>을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형식으로 바꾸면 다음과 같다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B7EA82-B7CB-5D2E-5EE0-08B75073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128" y="4701925"/>
            <a:ext cx="2715004" cy="17909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3FD8ED9-85D6-16C0-8F36-6A214AED49EF}"/>
              </a:ext>
            </a:extLst>
          </p:cNvPr>
          <p:cNvSpPr/>
          <p:nvPr/>
        </p:nvSpPr>
        <p:spPr>
          <a:xfrm>
            <a:off x="1695450" y="5652294"/>
            <a:ext cx="692150" cy="476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9EEB9D-0424-F74F-3EF7-9E17D31FD7EA}"/>
              </a:ext>
            </a:extLst>
          </p:cNvPr>
          <p:cNvSpPr/>
          <p:nvPr/>
        </p:nvSpPr>
        <p:spPr>
          <a:xfrm>
            <a:off x="2704647" y="5633244"/>
            <a:ext cx="692150" cy="476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F9353F7-49B5-C656-9060-E4CE24874AA7}"/>
              </a:ext>
            </a:extLst>
          </p:cNvPr>
          <p:cNvCxnSpPr/>
          <p:nvPr/>
        </p:nvCxnSpPr>
        <p:spPr>
          <a:xfrm flipV="1">
            <a:off x="2025650" y="6176963"/>
            <a:ext cx="0" cy="3159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0AE136-ED80-213A-965A-057240D8BA56}"/>
              </a:ext>
            </a:extLst>
          </p:cNvPr>
          <p:cNvCxnSpPr/>
          <p:nvPr/>
        </p:nvCxnSpPr>
        <p:spPr>
          <a:xfrm flipV="1">
            <a:off x="3025322" y="6193632"/>
            <a:ext cx="0" cy="3159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B45CC5-05A9-2ED2-012E-0562325E6BCA}"/>
              </a:ext>
            </a:extLst>
          </p:cNvPr>
          <p:cNvSpPr txBox="1"/>
          <p:nvPr/>
        </p:nvSpPr>
        <p:spPr>
          <a:xfrm>
            <a:off x="1788887" y="6396335"/>
            <a:ext cx="736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key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4E8C4D-20D2-FE16-FC27-7E2B83E9E054}"/>
              </a:ext>
            </a:extLst>
          </p:cNvPr>
          <p:cNvSpPr txBox="1"/>
          <p:nvPr/>
        </p:nvSpPr>
        <p:spPr>
          <a:xfrm>
            <a:off x="2761344" y="6396334"/>
            <a:ext cx="921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value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868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1621"/>
            <a:ext cx="464566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4400">
                <a:latin typeface="HY견고딕" panose="02030600000101010101" pitchFamily="18" charset="-127"/>
                <a:ea typeface="HY견고딕" panose="02030600000101010101" pitchFamily="18" charset="-127"/>
              </a:rPr>
              <a:t>Http</a:t>
            </a:r>
            <a:r>
              <a:rPr lang="ko-KR" altLang="en-US" sz="4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요청시</a:t>
            </a:r>
            <a:r>
              <a:rPr lang="ko-KR" altLang="en-US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구조</a:t>
            </a:r>
            <a:endParaRPr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F4B314-78FC-F454-9EA3-23B70FB09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4" y="1371600"/>
            <a:ext cx="10591800" cy="4593153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F55FFCFF-3EC4-5477-5C82-1B7CED996527}"/>
              </a:ext>
            </a:extLst>
          </p:cNvPr>
          <p:cNvSpPr txBox="1"/>
          <p:nvPr/>
        </p:nvSpPr>
        <p:spPr>
          <a:xfrm>
            <a:off x="676154" y="3124200"/>
            <a:ext cx="228599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http://127.0.0.8000/app1/read</a:t>
            </a:r>
            <a:endParaRPr sz="100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3CD9C51C-271E-9948-54B8-503D858F726A}"/>
              </a:ext>
            </a:extLst>
          </p:cNvPr>
          <p:cNvSpPr txBox="1"/>
          <p:nvPr/>
        </p:nvSpPr>
        <p:spPr>
          <a:xfrm>
            <a:off x="8490512" y="1752600"/>
            <a:ext cx="3810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241300" algn="l"/>
              </a:tabLst>
            </a:pPr>
            <a:r>
              <a:rPr lang="en-US" sz="280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1</a:t>
            </a:r>
            <a:endParaRPr sz="280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8E532822-7121-5BBA-D4B1-C650AD597B07}"/>
              </a:ext>
            </a:extLst>
          </p:cNvPr>
          <p:cNvSpPr txBox="1"/>
          <p:nvPr/>
        </p:nvSpPr>
        <p:spPr>
          <a:xfrm>
            <a:off x="8496299" y="4419600"/>
            <a:ext cx="3810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241300" algn="l"/>
              </a:tabLst>
            </a:pPr>
            <a:r>
              <a:rPr lang="en-US" sz="280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2</a:t>
            </a:r>
            <a:endParaRPr sz="280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4AA60EA-204B-842E-30DF-56544F9274CD}"/>
              </a:ext>
            </a:extLst>
          </p:cNvPr>
          <p:cNvSpPr txBox="1"/>
          <p:nvPr/>
        </p:nvSpPr>
        <p:spPr>
          <a:xfrm>
            <a:off x="6934200" y="2514600"/>
            <a:ext cx="581146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241300" algn="l"/>
              </a:tabLst>
            </a:pPr>
            <a:r>
              <a:rPr lang="en-US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read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</p:txBody>
      </p:sp>
      <p:sp>
        <p:nvSpPr>
          <p:cNvPr id="3" name="부제목 1">
            <a:extLst>
              <a:ext uri="{FF2B5EF4-FFF2-40B4-BE49-F238E27FC236}">
                <a16:creationId xmlns:a16="http://schemas.microsoft.com/office/drawing/2014/main" id="{190A4E01-0613-F00B-B3C6-743C82903F0C}"/>
              </a:ext>
            </a:extLst>
          </p:cNvPr>
          <p:cNvSpPr txBox="1">
            <a:spLocks/>
          </p:cNvSpPr>
          <p:nvPr/>
        </p:nvSpPr>
        <p:spPr>
          <a:xfrm>
            <a:off x="7924800" y="1071669"/>
            <a:ext cx="2994212" cy="690574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ko-KR" kern="0" dirty="0">
                <a:solidFill>
                  <a:sysClr val="windowText" lastClr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  <a:r>
              <a:rPr lang="ko-KR" altLang="en-US" kern="0" dirty="0">
                <a:solidFill>
                  <a:sysClr val="windowText" lastClr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이란 기능 별로 </a:t>
            </a:r>
            <a:r>
              <a:rPr lang="ko-KR" altLang="en-US" kern="0" dirty="0" err="1">
                <a:solidFill>
                  <a:sysClr val="windowText" lastClr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묶어둔것</a:t>
            </a:r>
            <a:r>
              <a:rPr lang="en-US" altLang="ko-KR" kern="0" dirty="0">
                <a:solidFill>
                  <a:sysClr val="windowText" lastClr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kern="0" dirty="0">
              <a:solidFill>
                <a:sysClr val="windowText" lastClr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76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8D22F-1627-C5C9-1CA8-745F8D7A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요청에서 정보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49882-D772-DE3D-41A7-3A07B25B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클라이언트가 </a:t>
            </a:r>
            <a:r>
              <a:rPr lang="en-US" altLang="ko-KR" dirty="0"/>
              <a:t>get or post</a:t>
            </a:r>
            <a:r>
              <a:rPr lang="ko-KR" altLang="en-US" dirty="0"/>
              <a:t>방식으로 보낸 요청에 담긴 정보는 어떻게 볼 수 있을까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이는 또한 </a:t>
            </a:r>
            <a:r>
              <a:rPr lang="en-US" altLang="ko-KR" dirty="0"/>
              <a:t>request</a:t>
            </a:r>
            <a:r>
              <a:rPr lang="ko-KR" altLang="en-US" dirty="0"/>
              <a:t>를 이용하여 받을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예를 들어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pw</a:t>
            </a:r>
            <a:r>
              <a:rPr lang="ko-KR" altLang="en-US" dirty="0"/>
              <a:t>를 </a:t>
            </a:r>
            <a:r>
              <a:rPr lang="en-US" altLang="ko-KR" dirty="0"/>
              <a:t>get</a:t>
            </a:r>
            <a:r>
              <a:rPr lang="ko-KR" altLang="en-US" dirty="0"/>
              <a:t> 혹은 </a:t>
            </a:r>
            <a:r>
              <a:rPr lang="en-US" altLang="ko-KR" dirty="0"/>
              <a:t>post </a:t>
            </a:r>
            <a:r>
              <a:rPr lang="ko-KR" altLang="en-US" dirty="0"/>
              <a:t>방식으로 클라이언트가 보냈다고 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8597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AF845-8493-093B-4F0F-1AA9DB38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요청에서 정보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F88B9-2094-752E-388A-859B94B4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GET:</a:t>
            </a:r>
            <a:r>
              <a:rPr lang="ko-KR" altLang="en-US" dirty="0"/>
              <a:t> </a:t>
            </a:r>
            <a:r>
              <a:rPr lang="en-US" altLang="ko-KR" dirty="0" err="1"/>
              <a:t>request.GET.get</a:t>
            </a:r>
            <a:r>
              <a:rPr lang="en-US" altLang="ko-KR" dirty="0"/>
              <a:t>(“id”)</a:t>
            </a:r>
            <a:r>
              <a:rPr lang="ko-KR" altLang="en-US" dirty="0"/>
              <a:t>로 받을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POST: </a:t>
            </a:r>
            <a:r>
              <a:rPr lang="en-US" altLang="ko-KR" dirty="0" err="1"/>
              <a:t>request.POST.get</a:t>
            </a:r>
            <a:r>
              <a:rPr lang="en-US" altLang="ko-KR" dirty="0"/>
              <a:t>(“id”)</a:t>
            </a:r>
            <a:r>
              <a:rPr lang="ko-KR" altLang="en-US" dirty="0"/>
              <a:t>로 받을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F8BE4E-9667-AC7F-F779-2BF2395C56B4}"/>
              </a:ext>
            </a:extLst>
          </p:cNvPr>
          <p:cNvSpPr/>
          <p:nvPr/>
        </p:nvSpPr>
        <p:spPr>
          <a:xfrm>
            <a:off x="4572000" y="1860550"/>
            <a:ext cx="590550" cy="412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89F10F-030B-BCDA-3F06-86851FB84CA5}"/>
              </a:ext>
            </a:extLst>
          </p:cNvPr>
          <p:cNvSpPr/>
          <p:nvPr/>
        </p:nvSpPr>
        <p:spPr>
          <a:xfrm>
            <a:off x="5019675" y="3423444"/>
            <a:ext cx="590550" cy="412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91CAAC1-F4F8-D1EA-B4A1-C77BF4ACA202}"/>
              </a:ext>
            </a:extLst>
          </p:cNvPr>
          <p:cNvCxnSpPr/>
          <p:nvPr/>
        </p:nvCxnSpPr>
        <p:spPr>
          <a:xfrm flipV="1">
            <a:off x="4867275" y="2324100"/>
            <a:ext cx="0" cy="3937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A65E72-2FC4-AADB-2EC9-D4A334294D7C}"/>
              </a:ext>
            </a:extLst>
          </p:cNvPr>
          <p:cNvCxnSpPr/>
          <p:nvPr/>
        </p:nvCxnSpPr>
        <p:spPr>
          <a:xfrm flipV="1">
            <a:off x="5362575" y="3836194"/>
            <a:ext cx="0" cy="3937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481EE7-63F0-07BC-25E7-872DB7821A97}"/>
              </a:ext>
            </a:extLst>
          </p:cNvPr>
          <p:cNvSpPr txBox="1"/>
          <p:nvPr/>
        </p:nvSpPr>
        <p:spPr>
          <a:xfrm>
            <a:off x="4897082" y="4229894"/>
            <a:ext cx="1198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Key </a:t>
            </a:r>
            <a:r>
              <a:rPr lang="ko-KR" altLang="en-US" sz="2000" dirty="0"/>
              <a:t>이름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EB9A0-5070-6C91-96A2-C9E225958FE2}"/>
              </a:ext>
            </a:extLst>
          </p:cNvPr>
          <p:cNvSpPr txBox="1"/>
          <p:nvPr/>
        </p:nvSpPr>
        <p:spPr>
          <a:xfrm>
            <a:off x="4411307" y="2640777"/>
            <a:ext cx="1198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Key </a:t>
            </a:r>
            <a:r>
              <a:rPr lang="ko-KR" altLang="en-US" sz="2000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4176822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9307F-261F-791D-5E72-18AA9CDA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프론트에서 보내는 요청 정보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345EB-CDFA-3F5E-7A9E-D314B4F9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310"/>
            <a:ext cx="4724400" cy="4351338"/>
          </a:xfrm>
        </p:spPr>
        <p:txBody>
          <a:bodyPr/>
          <a:lstStyle/>
          <a:p>
            <a:r>
              <a:rPr lang="en-US" altLang="ko-KR" dirty="0"/>
              <a:t>Get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hicc.co.kr/</a:t>
            </a:r>
            <a:r>
              <a:rPr lang="en-US" altLang="ko-KR" dirty="0" err="1"/>
              <a:t>user?id</a:t>
            </a:r>
            <a:r>
              <a:rPr lang="en-US" altLang="ko-KR" dirty="0"/>
              <a:t>=1&amp;pw=2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DB7A115-7252-E16D-4062-95ABD68ACEA0}"/>
              </a:ext>
            </a:extLst>
          </p:cNvPr>
          <p:cNvSpPr txBox="1">
            <a:spLocks/>
          </p:cNvSpPr>
          <p:nvPr/>
        </p:nvSpPr>
        <p:spPr>
          <a:xfrm>
            <a:off x="6204857" y="1690688"/>
            <a:ext cx="4724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Post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url</a:t>
            </a:r>
            <a:r>
              <a:rPr lang="en-US" altLang="ko-KR" dirty="0"/>
              <a:t> : hicc.co.kr/user</a:t>
            </a:r>
          </a:p>
          <a:p>
            <a:pPr marL="0" indent="0">
              <a:buNone/>
            </a:pPr>
            <a:r>
              <a:rPr lang="en-US" altLang="ko-KR" dirty="0"/>
              <a:t>Payload: {</a:t>
            </a:r>
          </a:p>
          <a:p>
            <a:pPr marL="0" indent="0">
              <a:buNone/>
            </a:pPr>
            <a:r>
              <a:rPr lang="en-US" altLang="ko-KR" dirty="0"/>
              <a:t>   “id” : 1,</a:t>
            </a:r>
          </a:p>
          <a:p>
            <a:pPr marL="0" indent="0">
              <a:buNone/>
            </a:pPr>
            <a:r>
              <a:rPr lang="en-US" altLang="ko-KR" dirty="0"/>
              <a:t>   “pw” : 2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CC0E5A-1650-6A11-6E06-72463DE23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566" y="5211637"/>
            <a:ext cx="5258534" cy="905001"/>
          </a:xfrm>
          <a:prstGeom prst="rect">
            <a:avLst/>
          </a:prstGeom>
        </p:spPr>
      </p:pic>
      <p:pic>
        <p:nvPicPr>
          <p:cNvPr id="6" name="내용 개체 틀 6">
            <a:extLst>
              <a:ext uri="{FF2B5EF4-FFF2-40B4-BE49-F238E27FC236}">
                <a16:creationId xmlns:a16="http://schemas.microsoft.com/office/drawing/2014/main" id="{168656C0-E8C0-BBB8-5D4A-F44E8ADF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72" y="4984603"/>
            <a:ext cx="5144218" cy="10574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A6ED0FA-71B2-8353-7EFD-9862F46E6D4E}"/>
              </a:ext>
            </a:extLst>
          </p:cNvPr>
          <p:cNvSpPr/>
          <p:nvPr/>
        </p:nvSpPr>
        <p:spPr>
          <a:xfrm>
            <a:off x="620486" y="1760310"/>
            <a:ext cx="5366658" cy="44309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8B01A4-0F64-6E60-27D9-2872B154DF43}"/>
              </a:ext>
            </a:extLst>
          </p:cNvPr>
          <p:cNvSpPr/>
          <p:nvPr/>
        </p:nvSpPr>
        <p:spPr>
          <a:xfrm>
            <a:off x="6155504" y="1760310"/>
            <a:ext cx="5366658" cy="44309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28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38C34-3EF8-D024-A9CD-EE63A1F3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응답하는 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9FE8C-127E-E8BB-C4EB-ACA13BC15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응답에는 대략 두 가지 방법이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화면을 응답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데이터를 응답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69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50A63-104F-4408-A6D4-A295F613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화면 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D0D21-C8EA-87ED-0875-A1D38432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Render </a:t>
            </a:r>
            <a:r>
              <a:rPr lang="ko-KR" altLang="en-US" dirty="0"/>
              <a:t>함수를 이용하여 응답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다음과 같이</a:t>
            </a:r>
            <a:r>
              <a:rPr lang="en-US" altLang="ko-KR" dirty="0"/>
              <a:t> </a:t>
            </a:r>
            <a:r>
              <a:rPr lang="ko-KR" altLang="en-US" dirty="0"/>
              <a:t>매개변수로 받은 </a:t>
            </a:r>
            <a:r>
              <a:rPr lang="en-US" altLang="ko-KR" dirty="0"/>
              <a:t>request</a:t>
            </a:r>
            <a:r>
              <a:rPr lang="ko-KR" altLang="en-US" dirty="0"/>
              <a:t>와 함께 응답할 화면을 명시하여 </a:t>
            </a:r>
            <a:r>
              <a:rPr lang="ko-KR" altLang="en-US" dirty="0" err="1"/>
              <a:t>랜더링한다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584052-04A8-CE6C-3099-B020F614E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0072"/>
            <a:ext cx="9859751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14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307E6-6F8E-5216-E638-927B861E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9D429-E8FA-580F-7408-798779F34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이라는 형식으로 데이터를 변환하여 응답하게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파이썬에서는</a:t>
            </a:r>
            <a:r>
              <a:rPr lang="ko-KR" altLang="en-US" dirty="0"/>
              <a:t> 대략 다음 두 가지 방법으로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형식으로 데이터를 변환한다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JsonReponse</a:t>
            </a:r>
            <a:r>
              <a:rPr lang="en-US" altLang="ko-KR" dirty="0"/>
              <a:t>()</a:t>
            </a:r>
            <a:r>
              <a:rPr lang="ko-KR" altLang="en-US" dirty="0"/>
              <a:t>를 활용하여 </a:t>
            </a:r>
            <a:r>
              <a:rPr lang="en-US" altLang="ko-KR" dirty="0"/>
              <a:t>Python </a:t>
            </a:r>
            <a:r>
              <a:rPr lang="ko-KR" altLang="en-US" dirty="0"/>
              <a:t>데이터 타입을 쉽게 </a:t>
            </a:r>
            <a:r>
              <a:rPr lang="en-US" altLang="ko-KR" dirty="0"/>
              <a:t>Json</a:t>
            </a:r>
            <a:r>
              <a:rPr lang="ko-KR" altLang="en-US" dirty="0"/>
              <a:t>으로 변환한다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/>
              <a:t>Django Serializer</a:t>
            </a:r>
            <a:r>
              <a:rPr lang="ko-KR" altLang="en-US" dirty="0"/>
              <a:t>를 이용하여 데이터 구조를 미리 저장하고</a:t>
            </a:r>
            <a:r>
              <a:rPr lang="en-US" altLang="ko-KR" dirty="0"/>
              <a:t>, </a:t>
            </a:r>
            <a:r>
              <a:rPr lang="ko-KR" altLang="en-US" dirty="0"/>
              <a:t>이를 이용하여 변환한다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2122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64B24-9386-C1F6-CA83-AF82C9FF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JsonResponse</a:t>
            </a:r>
            <a:r>
              <a:rPr lang="en-US" altLang="ko-KR" b="1" dirty="0"/>
              <a:t>()</a:t>
            </a:r>
            <a:r>
              <a:rPr lang="ko-KR" altLang="en-US" b="1" dirty="0"/>
              <a:t>를 활용하여 응답하기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9D93D-3A28-28E6-B89E-4D5B7A010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</a:t>
            </a: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/>
              <a:t>dictionary</a:t>
            </a:r>
            <a:r>
              <a:rPr lang="ko-KR" altLang="en-US" dirty="0"/>
              <a:t>를 </a:t>
            </a:r>
            <a:r>
              <a:rPr lang="en-US" altLang="ko-KR" dirty="0" err="1"/>
              <a:t>JsonResponse</a:t>
            </a:r>
            <a:r>
              <a:rPr lang="en-US" altLang="ko-KR" dirty="0"/>
              <a:t>()</a:t>
            </a:r>
            <a:r>
              <a:rPr lang="ko-KR" altLang="en-US" dirty="0"/>
              <a:t>의 매개변수로 넣어주면 </a:t>
            </a:r>
            <a:r>
              <a:rPr lang="en-US" altLang="ko-KR" dirty="0"/>
              <a:t>Json</a:t>
            </a:r>
            <a:r>
              <a:rPr lang="ko-KR" altLang="en-US" dirty="0"/>
              <a:t>형태로 만들어준다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이러한 </a:t>
            </a:r>
            <a:r>
              <a:rPr lang="en-US" altLang="ko-KR" dirty="0"/>
              <a:t>Json</a:t>
            </a:r>
            <a:r>
              <a:rPr lang="ko-KR" altLang="en-US" dirty="0"/>
              <a:t>파일을 </a:t>
            </a:r>
            <a:r>
              <a:rPr lang="ko-KR" altLang="en-US" dirty="0" err="1"/>
              <a:t>리턴해주면</a:t>
            </a:r>
            <a:r>
              <a:rPr lang="ko-KR" altLang="en-US" dirty="0"/>
              <a:t> </a:t>
            </a:r>
            <a:r>
              <a:rPr lang="ko-KR" altLang="en-US" dirty="0" err="1"/>
              <a:t>프론트엔드가</a:t>
            </a:r>
            <a:r>
              <a:rPr lang="ko-KR" altLang="en-US" dirty="0"/>
              <a:t> 데이터를 받을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0E06B5-D4F8-02F1-9007-DBB8C6B51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439" y="3481182"/>
            <a:ext cx="5134692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04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94313-A808-9CC0-EEC2-717EF344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JsonResponse</a:t>
            </a:r>
            <a:r>
              <a:rPr lang="en-US" altLang="ko-KR" b="1" dirty="0"/>
              <a:t>()</a:t>
            </a:r>
            <a:r>
              <a:rPr lang="ko-KR" altLang="en-US" b="1" dirty="0"/>
              <a:t>를 활용하여 응답하기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BE656-9C4B-5F4D-95DA-B52E710C5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Dictionary</a:t>
            </a:r>
            <a:r>
              <a:rPr lang="ko-KR" altLang="en-US" dirty="0"/>
              <a:t>이외의 형식의 데이터를 변환하여 응답하고 싶다면 두 번째 </a:t>
            </a:r>
            <a:r>
              <a:rPr lang="en-US" altLang="ko-KR" dirty="0"/>
              <a:t>argument</a:t>
            </a:r>
            <a:r>
              <a:rPr lang="ko-KR" altLang="en-US" dirty="0"/>
              <a:t>를 </a:t>
            </a:r>
            <a:r>
              <a:rPr lang="en-US" altLang="ko-KR" dirty="0"/>
              <a:t>safe=False</a:t>
            </a:r>
            <a:r>
              <a:rPr lang="ko-KR" altLang="en-US" dirty="0"/>
              <a:t>로 설정한다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370622-252A-CFA3-3B92-4A21B4EED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008" y="3429000"/>
            <a:ext cx="7602011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87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32E9-9BDB-41CD-B8B3-C9826515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/>
              <a:t>HTTP method</a:t>
            </a:r>
            <a:r>
              <a:rPr lang="ko-KR" altLang="en-US" b="1" dirty="0"/>
              <a:t>에 대해</a:t>
            </a:r>
            <a:r>
              <a:rPr lang="en-US" altLang="ko-KR" b="1" dirty="0"/>
              <a:t> (GET, POST)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1A6821C-8B20-5D28-A06B-71A10A4BD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위 두 가지 방법을 잘 활용하여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및 회원가입 기능을 만들어보자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아래 링크에서 </a:t>
            </a:r>
            <a:r>
              <a:rPr lang="en-US" altLang="ko-KR" dirty="0"/>
              <a:t>html </a:t>
            </a:r>
            <a:r>
              <a:rPr lang="ko-KR" altLang="en-US" dirty="0"/>
              <a:t>코드를 가져와주자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0077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0ED39-4DFE-90C2-6B5D-BEC3EB0AC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87312"/>
            <a:ext cx="10515600" cy="1325563"/>
          </a:xfrm>
        </p:spPr>
        <p:txBody>
          <a:bodyPr/>
          <a:lstStyle/>
          <a:p>
            <a:r>
              <a:rPr lang="ko-KR" altLang="en-US" b="1" dirty="0"/>
              <a:t>실습과제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D9C99-C2C5-50F4-3182-60473787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200"/>
            <a:ext cx="10515600" cy="567848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127.0.0.1:8000 </a:t>
            </a:r>
            <a:r>
              <a:rPr lang="ko-KR" altLang="en-US" sz="2000" dirty="0"/>
              <a:t>으로 요청했을 때에는 </a:t>
            </a:r>
            <a:r>
              <a:rPr lang="en-US" altLang="ko-KR" sz="2000" dirty="0"/>
              <a:t>login.html</a:t>
            </a:r>
            <a:r>
              <a:rPr lang="ko-KR" altLang="en-US" sz="2000" dirty="0"/>
              <a:t>에 보이도록 해주세요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Login</a:t>
            </a:r>
            <a:r>
              <a:rPr lang="ko-KR" altLang="en-US" sz="2000" dirty="0"/>
              <a:t>페이지의 회원가입하기 버튼을 누르면 </a:t>
            </a:r>
            <a:r>
              <a:rPr lang="en-US" altLang="ko-KR" sz="2000" dirty="0"/>
              <a:t>127.0.0.0:8000/signup </a:t>
            </a:r>
            <a:r>
              <a:rPr lang="ko-KR" altLang="en-US" sz="2000" dirty="0"/>
              <a:t>으로 </a:t>
            </a:r>
            <a:r>
              <a:rPr lang="en-US" altLang="ko-KR" sz="2000" dirty="0"/>
              <a:t>get</a:t>
            </a:r>
            <a:r>
              <a:rPr lang="ko-KR" altLang="en-US" sz="2000" dirty="0"/>
              <a:t>요청을 하게 </a:t>
            </a:r>
            <a:r>
              <a:rPr lang="ko-KR" altLang="en-US" sz="2000" dirty="0" err="1"/>
              <a:t>만들어두었습니다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요청이 오면 </a:t>
            </a:r>
            <a:r>
              <a:rPr lang="en-US" altLang="ko-KR" sz="2000" dirty="0"/>
              <a:t>signup.html</a:t>
            </a:r>
            <a:r>
              <a:rPr lang="ko-KR" altLang="en-US" sz="2000" dirty="0"/>
              <a:t>을 보여주세요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Signup</a:t>
            </a:r>
            <a:r>
              <a:rPr lang="ko-KR" altLang="en-US" sz="2000" dirty="0"/>
              <a:t>페이지의 회원 정보를 입력하고 회원 가입 버튼을 누르면 </a:t>
            </a:r>
            <a:r>
              <a:rPr lang="en-US" altLang="ko-KR" sz="2000" dirty="0"/>
              <a:t>127.0.0.1:8000/signup </a:t>
            </a:r>
            <a:r>
              <a:rPr lang="ko-KR" altLang="en-US" sz="2000" dirty="0"/>
              <a:t>으로 </a:t>
            </a:r>
            <a:r>
              <a:rPr lang="en-US" altLang="ko-KR" sz="2000" dirty="0"/>
              <a:t>post </a:t>
            </a:r>
            <a:r>
              <a:rPr lang="ko-KR" altLang="en-US" sz="2000" dirty="0"/>
              <a:t>요청을 가게 만들어 두었습니다</a:t>
            </a:r>
            <a:r>
              <a:rPr lang="en-US" altLang="ko-KR" sz="2000" dirty="0"/>
              <a:t>. Post </a:t>
            </a:r>
            <a:r>
              <a:rPr lang="ko-KR" altLang="en-US" sz="2000" dirty="0"/>
              <a:t>요청이 오면 회원을 저장해주세요</a:t>
            </a:r>
            <a:r>
              <a:rPr lang="en-US" altLang="ko-KR" sz="2000" dirty="0"/>
              <a:t>. </a:t>
            </a:r>
            <a:r>
              <a:rPr lang="ko-KR" altLang="en-US" sz="2000" dirty="0"/>
              <a:t>만약 </a:t>
            </a:r>
            <a:r>
              <a:rPr lang="en-US" altLang="ko-KR" sz="2000" dirty="0"/>
              <a:t>id</a:t>
            </a:r>
            <a:r>
              <a:rPr lang="ko-KR" altLang="en-US" sz="2000" dirty="0"/>
              <a:t>가 중복되면 응답으로 </a:t>
            </a:r>
            <a:r>
              <a:rPr lang="en-US" altLang="ko-KR" sz="2000" dirty="0" err="1"/>
              <a:t>isSuccess</a:t>
            </a:r>
            <a:r>
              <a:rPr lang="ko-KR" altLang="en-US" sz="2000" dirty="0"/>
              <a:t>라는 파라미터에 </a:t>
            </a:r>
            <a:r>
              <a:rPr lang="en-US" altLang="ko-KR" sz="2000" dirty="0"/>
              <a:t>false</a:t>
            </a:r>
            <a:r>
              <a:rPr lang="ko-KR" altLang="en-US" sz="2000" dirty="0"/>
              <a:t>를 보내주시고</a:t>
            </a:r>
            <a:r>
              <a:rPr lang="en-US" altLang="ko-KR" sz="2000" dirty="0"/>
              <a:t>, </a:t>
            </a:r>
            <a:r>
              <a:rPr lang="ko-KR" altLang="en-US" sz="2000" dirty="0"/>
              <a:t>아니면 </a:t>
            </a:r>
            <a:r>
              <a:rPr lang="en-US" altLang="ko-KR" sz="2000" dirty="0"/>
              <a:t>true</a:t>
            </a:r>
            <a:r>
              <a:rPr lang="ko-KR" altLang="en-US" sz="2000" dirty="0"/>
              <a:t>를 보내주세요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로그인 버튼을 누르면 </a:t>
            </a:r>
            <a:r>
              <a:rPr lang="en-US" altLang="ko-KR" sz="2000" dirty="0"/>
              <a:t>127.0.0.1:8000/login</a:t>
            </a:r>
            <a:r>
              <a:rPr lang="ko-KR" altLang="en-US" sz="2000" dirty="0"/>
              <a:t>으로 </a:t>
            </a:r>
            <a:r>
              <a:rPr lang="en-US" altLang="ko-KR" sz="2000" dirty="0"/>
              <a:t>post</a:t>
            </a:r>
            <a:r>
              <a:rPr lang="ko-KR" altLang="en-US" sz="2000" dirty="0"/>
              <a:t>요청을 보내게 만들어 두었습니다</a:t>
            </a:r>
            <a:r>
              <a:rPr lang="en-US" altLang="ko-KR" sz="2000" dirty="0"/>
              <a:t>. Post</a:t>
            </a:r>
            <a:r>
              <a:rPr lang="ko-KR" altLang="en-US" sz="2000" dirty="0"/>
              <a:t>요청이 오면 회원정보와 일치하는 정보가 있으면 </a:t>
            </a:r>
            <a:r>
              <a:rPr lang="en-US" altLang="ko-KR" sz="2000" dirty="0" err="1"/>
              <a:t>isSuccess</a:t>
            </a:r>
            <a:r>
              <a:rPr lang="ko-KR" altLang="en-US" sz="2000" dirty="0"/>
              <a:t>이라는 </a:t>
            </a:r>
            <a:r>
              <a:rPr lang="en-US" altLang="ko-KR" sz="2000" dirty="0"/>
              <a:t>parameter</a:t>
            </a:r>
            <a:r>
              <a:rPr lang="ko-KR" altLang="en-US" sz="2000" dirty="0"/>
              <a:t>에 </a:t>
            </a:r>
            <a:r>
              <a:rPr lang="en-US" altLang="ko-KR" sz="2000" dirty="0"/>
              <a:t>true, </a:t>
            </a:r>
            <a:r>
              <a:rPr lang="ko-KR" altLang="en-US" sz="2000" dirty="0"/>
              <a:t>없으면 </a:t>
            </a:r>
            <a:r>
              <a:rPr lang="en-US" altLang="ko-KR" sz="2000" dirty="0"/>
              <a:t>false</a:t>
            </a:r>
            <a:r>
              <a:rPr lang="ko-KR" altLang="en-US" sz="2000" dirty="0"/>
              <a:t>를 보내주세요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필요한 </a:t>
            </a:r>
            <a:r>
              <a:rPr lang="en-US" altLang="ko-KR" sz="2000" dirty="0"/>
              <a:t>login.html</a:t>
            </a:r>
            <a:r>
              <a:rPr lang="ko-KR" altLang="en-US" sz="2000" dirty="0"/>
              <a:t>과 </a:t>
            </a:r>
            <a:r>
              <a:rPr lang="en-US" altLang="ko-KR" sz="2000" dirty="0"/>
              <a:t>signup.html</a:t>
            </a:r>
            <a:r>
              <a:rPr lang="ko-KR" altLang="en-US" sz="2000" dirty="0"/>
              <a:t>은 아래 링크에 </a:t>
            </a:r>
            <a:r>
              <a:rPr lang="ko-KR" altLang="en-US" sz="2000" dirty="0" err="1"/>
              <a:t>첨부해두었습니다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https://ink-friend-5fe.notion.site/2-880b4abe8cb54e869cdced787f00f546?pvs=4</a:t>
            </a:r>
          </a:p>
        </p:txBody>
      </p:sp>
    </p:spTree>
    <p:extLst>
      <p:ext uri="{BB962C8B-B14F-4D97-AF65-F5344CB8AC3E}">
        <p14:creationId xmlns:p14="http://schemas.microsoft.com/office/powerpoint/2010/main" val="293980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46769-A42F-944D-C00A-66E02C92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비즈니스 로직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87600F-159A-02E9-2360-87583FB08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사용자의 요구사항을 만족하기 위한 코드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회원가입에서 비즈니스 로직이란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r>
              <a:rPr lang="ko-KR" altLang="en-US" dirty="0"/>
              <a:t>회원 </a:t>
            </a:r>
            <a:r>
              <a:rPr lang="en-US" altLang="ko-KR" dirty="0"/>
              <a:t>id </a:t>
            </a:r>
            <a:r>
              <a:rPr lang="ko-KR" altLang="en-US" dirty="0"/>
              <a:t>중복 확인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회원 본인 인증 확인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회원 정보를 </a:t>
            </a:r>
            <a:r>
              <a:rPr lang="en-US" altLang="ko-KR" dirty="0" err="1"/>
              <a:t>db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즉 우리는 </a:t>
            </a:r>
            <a:r>
              <a:rPr lang="en-US" altLang="ko-KR" dirty="0"/>
              <a:t>1</a:t>
            </a:r>
            <a:r>
              <a:rPr lang="ko-KR" altLang="en-US" dirty="0"/>
              <a:t>주차에 단순히 요청을 받아 응답하는 기능만 구현했을 뿐</a:t>
            </a:r>
            <a:r>
              <a:rPr lang="en-US" altLang="ko-KR" dirty="0"/>
              <a:t>, </a:t>
            </a:r>
            <a:r>
              <a:rPr lang="ko-KR" altLang="en-US" dirty="0"/>
              <a:t>실질적 비즈니스 로직을 작성해본 적은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1780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E6845-22AF-F04B-B800-5536FD7A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실습과제의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0123-C357-191A-425C-1DCE5980F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로그인을 하지 않아도</a:t>
            </a:r>
            <a:r>
              <a:rPr lang="en-US" altLang="ko-KR" dirty="0"/>
              <a:t>,  </a:t>
            </a:r>
            <a:r>
              <a:rPr lang="en-US" altLang="ko-KR" dirty="0" err="1"/>
              <a:t>loginSuccess</a:t>
            </a:r>
            <a:r>
              <a:rPr lang="ko-KR" altLang="en-US" dirty="0"/>
              <a:t>페이지로 들어갈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-&gt; </a:t>
            </a:r>
            <a:r>
              <a:rPr lang="ko-KR" altLang="en-US" dirty="0"/>
              <a:t>이는 세션</a:t>
            </a:r>
            <a:r>
              <a:rPr lang="en-US" altLang="ko-KR" dirty="0"/>
              <a:t> or </a:t>
            </a:r>
            <a:r>
              <a:rPr lang="ko-KR" altLang="en-US" dirty="0"/>
              <a:t>토큰 등의 방식으로 문제를 해결한다</a:t>
            </a:r>
            <a:r>
              <a:rPr lang="en-US" altLang="ko-KR" dirty="0"/>
              <a:t>.(</a:t>
            </a:r>
            <a:r>
              <a:rPr lang="ko-KR" altLang="en-US" dirty="0"/>
              <a:t>이 부분은 강의에 포함되지 않으니</a:t>
            </a:r>
            <a:r>
              <a:rPr lang="en-US" altLang="ko-KR" dirty="0"/>
              <a:t>, </a:t>
            </a:r>
            <a:r>
              <a:rPr lang="ko-KR" altLang="en-US" dirty="0"/>
              <a:t>로그인 기능을 구현할 때 따로 공부하자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Post </a:t>
            </a:r>
            <a:r>
              <a:rPr lang="ko-KR" altLang="en-US" dirty="0"/>
              <a:t>또한 회원정보를 안전하게 보내는 방법이 아니라고 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실제로는 비밀번호를 바로 보내지 않고 비밀번호를 </a:t>
            </a:r>
            <a:r>
              <a:rPr lang="ko-KR" altLang="en-US" dirty="0" err="1"/>
              <a:t>해쉬로</a:t>
            </a:r>
            <a:r>
              <a:rPr lang="ko-KR" altLang="en-US" dirty="0"/>
              <a:t> 암호화하여 아무도 원래 비밀번호를 알 수 없게 만들어 보낸다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예 </a:t>
            </a:r>
            <a:r>
              <a:rPr lang="en-US" altLang="ko-KR" dirty="0"/>
              <a:t>1111 -&gt; wqrwqqwe42w24qw21ywmoot32kwqeh92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회원 </a:t>
            </a:r>
            <a:r>
              <a:rPr lang="en-US" altLang="ko-KR" dirty="0"/>
              <a:t>list</a:t>
            </a:r>
            <a:r>
              <a:rPr lang="ko-KR" altLang="en-US" dirty="0"/>
              <a:t>는 서버 내부에 전역으로 </a:t>
            </a:r>
            <a:r>
              <a:rPr lang="ko-KR" altLang="en-US" dirty="0" err="1"/>
              <a:t>저장해두었다</a:t>
            </a:r>
            <a:r>
              <a:rPr lang="en-US" altLang="ko-KR" dirty="0"/>
              <a:t>. </a:t>
            </a:r>
            <a:r>
              <a:rPr lang="ko-KR" altLang="en-US" dirty="0"/>
              <a:t>하지만 서버에는 전역으로 변수를 두면 안된다</a:t>
            </a:r>
            <a:r>
              <a:rPr lang="en-US" altLang="ko-KR" dirty="0"/>
              <a:t>. </a:t>
            </a:r>
            <a:r>
              <a:rPr lang="ko-KR" altLang="en-US" dirty="0"/>
              <a:t>서버는 항상 </a:t>
            </a:r>
            <a:r>
              <a:rPr lang="en-US" altLang="ko-KR" dirty="0"/>
              <a:t>stateless</a:t>
            </a:r>
            <a:r>
              <a:rPr lang="ko-KR" altLang="en-US" dirty="0"/>
              <a:t>하게 설계해야 한다</a:t>
            </a:r>
            <a:r>
              <a:rPr lang="en-US" altLang="ko-KR" dirty="0"/>
              <a:t>. </a:t>
            </a:r>
            <a:r>
              <a:rPr lang="ko-KR" altLang="en-US" dirty="0"/>
              <a:t>이를 해결하기 위해 다음 주에는 </a:t>
            </a:r>
            <a:r>
              <a:rPr lang="en-US" altLang="ko-KR" dirty="0" err="1"/>
              <a:t>django</a:t>
            </a:r>
            <a:r>
              <a:rPr lang="ko-KR" altLang="en-US" dirty="0"/>
              <a:t>에서 </a:t>
            </a:r>
            <a:r>
              <a:rPr lang="en-US" altLang="ko-KR" dirty="0"/>
              <a:t>database</a:t>
            </a:r>
            <a:r>
              <a:rPr lang="ko-KR" altLang="en-US" dirty="0"/>
              <a:t>를 배울 예정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회원정보가 서버를 다시 시작하면 사라진다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87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095DE-BDE8-6DD4-665D-3E135F64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그럼 어디에 비즈니스 로직을 작성할까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F83AB-2739-0596-3BEC-4F3D058C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바로 </a:t>
            </a:r>
            <a:r>
              <a:rPr lang="en-US" altLang="ko-KR" dirty="0"/>
              <a:t>views.py</a:t>
            </a:r>
            <a:r>
              <a:rPr lang="ko-KR" altLang="en-US" dirty="0"/>
              <a:t>에 작성하게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87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37459-97BC-9A36-691B-974261CC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비즈니스 로직에는 어떤 종류가 있을까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EADDA-8B5E-515E-24F6-1D24B12CF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</a:t>
            </a:r>
            <a:r>
              <a:rPr lang="en-US" altLang="ko-KR" dirty="0"/>
              <a:t>(create): </a:t>
            </a:r>
            <a:r>
              <a:rPr lang="ko-KR" altLang="en-US" dirty="0"/>
              <a:t>회원 </a:t>
            </a:r>
            <a:r>
              <a:rPr lang="ko-KR" altLang="en-US" dirty="0" err="1"/>
              <a:t>정보등의</a:t>
            </a:r>
            <a:r>
              <a:rPr lang="ko-KR" altLang="en-US" dirty="0"/>
              <a:t> 정보를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조회</a:t>
            </a:r>
            <a:r>
              <a:rPr lang="en-US" altLang="ko-KR" dirty="0"/>
              <a:t>(read): </a:t>
            </a:r>
            <a:r>
              <a:rPr lang="en-US" altLang="ko-KR" dirty="0" err="1"/>
              <a:t>db</a:t>
            </a:r>
            <a:r>
              <a:rPr lang="ko-KR" altLang="en-US" dirty="0"/>
              <a:t>에 있는 데이터를 가져와 클라이언트의 요구에 따라 정보를 제공한다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변경</a:t>
            </a:r>
            <a:r>
              <a:rPr lang="en-US" altLang="ko-KR" dirty="0"/>
              <a:t>(update): </a:t>
            </a:r>
            <a:r>
              <a:rPr lang="en-US" altLang="ko-KR" dirty="0" err="1"/>
              <a:t>db</a:t>
            </a:r>
            <a:r>
              <a:rPr lang="ko-KR" altLang="en-US" dirty="0"/>
              <a:t>에 저장되어 있는 정보를 변경한다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삭제</a:t>
            </a:r>
            <a:r>
              <a:rPr lang="en-US" altLang="ko-KR" dirty="0"/>
              <a:t>(delete): </a:t>
            </a:r>
            <a:r>
              <a:rPr lang="en-US" altLang="ko-KR" dirty="0" err="1"/>
              <a:t>db</a:t>
            </a:r>
            <a:r>
              <a:rPr lang="ko-KR" altLang="en-US" dirty="0"/>
              <a:t>에 저장되어 있는 정보를 삭제한다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819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B41DF-2E2E-962E-91C1-7ACD621B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이러한 비즈니스 로직에 대한 요청은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7B913-B4E5-F9E7-1E46-616F0A4AD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클라이언트가 서버에 특정 작업을 요청할 때 어떤 작업을 명시해야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</a:t>
            </a:r>
            <a:r>
              <a:rPr lang="en-US" altLang="ko-KR" dirty="0" err="1"/>
              <a:t>url</a:t>
            </a:r>
            <a:r>
              <a:rPr lang="ko-KR" altLang="en-US" dirty="0"/>
              <a:t>로 표현해보면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hicc.co.kr/user/create</a:t>
            </a:r>
          </a:p>
          <a:p>
            <a:pPr>
              <a:buFontTx/>
              <a:buChar char="-"/>
            </a:pPr>
            <a:r>
              <a:rPr lang="en-US" altLang="ko-KR" dirty="0"/>
              <a:t>hicc.co.kr/user/1/get</a:t>
            </a:r>
          </a:p>
          <a:p>
            <a:pPr>
              <a:buFontTx/>
              <a:buChar char="-"/>
            </a:pPr>
            <a:r>
              <a:rPr lang="en-US" altLang="ko-KR" dirty="0"/>
              <a:t>hicc.co.kr/user/1/delete</a:t>
            </a:r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crud</a:t>
            </a:r>
            <a:r>
              <a:rPr lang="ko-KR" altLang="en-US" dirty="0"/>
              <a:t>에 대한 정보를 </a:t>
            </a:r>
            <a:r>
              <a:rPr lang="en-US" altLang="ko-KR" dirty="0" err="1"/>
              <a:t>url</a:t>
            </a:r>
            <a:r>
              <a:rPr lang="ko-KR" altLang="en-US" dirty="0"/>
              <a:t>에 넣으면 </a:t>
            </a:r>
            <a:r>
              <a:rPr lang="en-US" altLang="ko-KR" dirty="0" err="1"/>
              <a:t>url</a:t>
            </a:r>
            <a:r>
              <a:rPr lang="ko-KR" altLang="en-US" dirty="0"/>
              <a:t>이 지저분하다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15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42624-99ED-9F40-4C34-6D189CB9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6439"/>
            <a:ext cx="10515600" cy="1325563"/>
          </a:xfrm>
        </p:spPr>
        <p:txBody>
          <a:bodyPr/>
          <a:lstStyle/>
          <a:p>
            <a:r>
              <a:rPr lang="ko-KR" altLang="en-US" b="1" dirty="0"/>
              <a:t>그래서 </a:t>
            </a:r>
            <a:r>
              <a:rPr lang="en-US" altLang="ko-KR" b="1" dirty="0"/>
              <a:t>HTTP Method</a:t>
            </a:r>
            <a:r>
              <a:rPr lang="ko-KR" altLang="en-US" b="1" dirty="0"/>
              <a:t>를 사용한다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0740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0D835-6C79-784C-F1BF-EF99C2B2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HTTP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BDCB0-EACD-DDF7-D45F-63CDA831F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요청 및 응답을 보낼 때 사용하는 규칙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GET</a:t>
            </a:r>
            <a:r>
              <a:rPr lang="ko-KR" altLang="en-US" dirty="0"/>
              <a:t>이라고 명시된 </a:t>
            </a:r>
            <a:r>
              <a:rPr lang="en-US" altLang="ko-KR" dirty="0"/>
              <a:t>HTTP Method</a:t>
            </a:r>
            <a:r>
              <a:rPr lang="ko-KR" altLang="en-US" dirty="0"/>
              <a:t>는 내가 어떤 요청을 보낼 지 명시하는 부분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67209B-9043-FE6B-20F8-EF3FCA670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57" y="2350634"/>
            <a:ext cx="67056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39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32E9-9BDB-41CD-B8B3-C9826515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/>
              <a:t>HTTP method</a:t>
            </a:r>
            <a:r>
              <a:rPr lang="ko-KR" altLang="en-US" b="1" dirty="0"/>
              <a:t>에 대해</a:t>
            </a:r>
            <a:r>
              <a:rPr lang="en-US" altLang="ko-KR" b="1" dirty="0"/>
              <a:t> (GET, POST)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1A6821C-8B20-5D28-A06B-71A10A4BD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</a:t>
            </a:r>
            <a:r>
              <a:rPr lang="ko-KR" altLang="en-US" dirty="0"/>
              <a:t>에서 데이터를 전송할 때 쓰이는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대표적으로 </a:t>
            </a:r>
            <a:r>
              <a:rPr lang="en-US" altLang="ko-KR" dirty="0">
                <a:solidFill>
                  <a:srgbClr val="0070C0"/>
                </a:solidFill>
              </a:rPr>
              <a:t>4</a:t>
            </a:r>
            <a:r>
              <a:rPr lang="ko-KR" altLang="en-US" dirty="0">
                <a:solidFill>
                  <a:srgbClr val="0070C0"/>
                </a:solidFill>
              </a:rPr>
              <a:t>가지가 존재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GET, POST, PATCH, DELETE(</a:t>
            </a:r>
            <a:r>
              <a:rPr lang="ko-KR" altLang="en-US" dirty="0"/>
              <a:t>각각 </a:t>
            </a:r>
            <a:r>
              <a:rPr lang="en-US" altLang="ko-KR" dirty="0"/>
              <a:t>read, create, update, delete)</a:t>
            </a:r>
          </a:p>
          <a:p>
            <a:endParaRPr lang="en-US" altLang="ko-KR" dirty="0"/>
          </a:p>
          <a:p>
            <a:r>
              <a:rPr lang="ko-KR" altLang="en-US" dirty="0"/>
              <a:t>여기서 우리는 </a:t>
            </a:r>
            <a:r>
              <a:rPr lang="en-US" altLang="ko-KR" dirty="0">
                <a:solidFill>
                  <a:srgbClr val="0070C0"/>
                </a:solidFill>
              </a:rPr>
              <a:t>GET</a:t>
            </a:r>
            <a:r>
              <a:rPr lang="ko-KR" altLang="en-US" dirty="0">
                <a:solidFill>
                  <a:srgbClr val="0070C0"/>
                </a:solidFill>
              </a:rPr>
              <a:t>과 </a:t>
            </a:r>
            <a:r>
              <a:rPr lang="en-US" altLang="ko-KR" dirty="0">
                <a:solidFill>
                  <a:srgbClr val="0070C0"/>
                </a:solidFill>
              </a:rPr>
              <a:t>POST</a:t>
            </a:r>
            <a:r>
              <a:rPr lang="ko-KR" altLang="en-US" dirty="0"/>
              <a:t>에 대해 알아볼 예정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477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5699</TotalTime>
  <Words>1174</Words>
  <Application>Microsoft Office PowerPoint</Application>
  <PresentationFormat>와이드스크린</PresentationFormat>
  <Paragraphs>181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210 맨발의청춘 L</vt:lpstr>
      <vt:lpstr>HY견고딕</vt:lpstr>
      <vt:lpstr>맑은 고딕</vt:lpstr>
      <vt:lpstr>Arial</vt:lpstr>
      <vt:lpstr>Office 테마</vt:lpstr>
      <vt:lpstr>HICC Django Seminar  2주차</vt:lpstr>
      <vt:lpstr>Http요청시 구조</vt:lpstr>
      <vt:lpstr>비즈니스 로직</vt:lpstr>
      <vt:lpstr>그럼 어디에 비즈니스 로직을 작성할까?</vt:lpstr>
      <vt:lpstr>비즈니스 로직에는 어떤 종류가 있을까</vt:lpstr>
      <vt:lpstr>이러한 비즈니스 로직에 대한 요청은?</vt:lpstr>
      <vt:lpstr>그래서 HTTP Method를 사용한다.</vt:lpstr>
      <vt:lpstr>HTTP란?</vt:lpstr>
      <vt:lpstr>HTTP method에 대해 (GET, POST)</vt:lpstr>
      <vt:lpstr>HTTP method에 대해 (GET, POST)</vt:lpstr>
      <vt:lpstr>HTTP method에 대해 (GET, POST)</vt:lpstr>
      <vt:lpstr>HTTP method에 대해 (GET, POST)</vt:lpstr>
      <vt:lpstr>Id와 pw를 get과 post로 보낸다면??</vt:lpstr>
      <vt:lpstr>요약</vt:lpstr>
      <vt:lpstr>그럼 프로젝트에서 요청이  get or post인 지 어떻게 구분할까?</vt:lpstr>
      <vt:lpstr>request를 이용해 http method 확인</vt:lpstr>
      <vt:lpstr>즉 이를 활용하면 동일한 url에 대하여 두 가지 이상의 처리를 할 수 있다.</vt:lpstr>
      <vt:lpstr>요청에서 데이터 받기 및 응답으로 데이터 보내기</vt:lpstr>
      <vt:lpstr>Json이란?</vt:lpstr>
      <vt:lpstr>요청에서 정보 받기</vt:lpstr>
      <vt:lpstr>요청에서 정보 받기</vt:lpstr>
      <vt:lpstr>프론트에서 보내는 요청 정보 받기</vt:lpstr>
      <vt:lpstr>응답하는 법</vt:lpstr>
      <vt:lpstr>화면 응답</vt:lpstr>
      <vt:lpstr>데이터 응답</vt:lpstr>
      <vt:lpstr>JsonResponse()를 활용하여 응답하기</vt:lpstr>
      <vt:lpstr>JsonResponse()를 활용하여 응답하기2</vt:lpstr>
      <vt:lpstr>HTTP method에 대해 (GET, POST)</vt:lpstr>
      <vt:lpstr>실습과제</vt:lpstr>
      <vt:lpstr>실습과제의 문제점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HICC Python Seminar</dc:title>
  <dc:creator>HICC</dc:creator>
  <cp:lastModifiedBy>찬호 윤</cp:lastModifiedBy>
  <cp:revision>168</cp:revision>
  <dcterms:created xsi:type="dcterms:W3CDTF">2019-03-20T07:13:25Z</dcterms:created>
  <dcterms:modified xsi:type="dcterms:W3CDTF">2024-05-13T18:29:18Z</dcterms:modified>
</cp:coreProperties>
</file>