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6" r:id="rId3"/>
    <p:sldId id="275" r:id="rId4"/>
    <p:sldId id="276" r:id="rId5"/>
    <p:sldId id="273" r:id="rId6"/>
    <p:sldId id="279" r:id="rId7"/>
    <p:sldId id="278" r:id="rId8"/>
    <p:sldId id="271" r:id="rId9"/>
    <p:sldId id="262" r:id="rId10"/>
    <p:sldId id="265" r:id="rId11"/>
    <p:sldId id="292" r:id="rId12"/>
    <p:sldId id="264" r:id="rId13"/>
    <p:sldId id="268" r:id="rId14"/>
    <p:sldId id="267" r:id="rId15"/>
    <p:sldId id="269" r:id="rId16"/>
    <p:sldId id="280" r:id="rId17"/>
    <p:sldId id="274" r:id="rId18"/>
    <p:sldId id="270" r:id="rId19"/>
    <p:sldId id="259" r:id="rId20"/>
    <p:sldId id="257" r:id="rId21"/>
    <p:sldId id="263" r:id="rId22"/>
    <p:sldId id="260" r:id="rId23"/>
    <p:sldId id="281" r:id="rId24"/>
    <p:sldId id="284" r:id="rId25"/>
    <p:sldId id="287" r:id="rId26"/>
    <p:sldId id="286" r:id="rId27"/>
    <p:sldId id="291" r:id="rId28"/>
    <p:sldId id="285" r:id="rId29"/>
    <p:sldId id="288" r:id="rId30"/>
    <p:sldId id="282" r:id="rId31"/>
    <p:sldId id="294" r:id="rId32"/>
    <p:sldId id="293" r:id="rId33"/>
    <p:sldId id="298" r:id="rId34"/>
    <p:sldId id="289" r:id="rId35"/>
    <p:sldId id="290" r:id="rId36"/>
    <p:sldId id="306" r:id="rId37"/>
    <p:sldId id="307" r:id="rId38"/>
    <p:sldId id="301" r:id="rId39"/>
    <p:sldId id="303" r:id="rId40"/>
    <p:sldId id="304" r:id="rId41"/>
    <p:sldId id="305" r:id="rId42"/>
    <p:sldId id="300" r:id="rId43"/>
    <p:sldId id="308" r:id="rId44"/>
    <p:sldId id="309" r:id="rId45"/>
    <p:sldId id="312" r:id="rId46"/>
    <p:sldId id="311" r:id="rId47"/>
    <p:sldId id="31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5" autoAdjust="0"/>
    <p:restoredTop sz="94660"/>
  </p:normalViewPr>
  <p:slideViewPr>
    <p:cSldViewPr snapToGrid="0">
      <p:cViewPr>
        <p:scale>
          <a:sx n="85" d="100"/>
          <a:sy n="85" d="100"/>
        </p:scale>
        <p:origin x="345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93AE-17C9-4469-ADBD-4E30A82FA45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2A21-94E4-44B4-8B8C-E7CC3190C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2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526AB-6885-4AEB-B8AA-BD09C0102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A669E-15CE-49B7-B4A6-CAAB919B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668A2-5D1E-4AF3-A8BE-D2635CDD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7AD90-863E-4528-8C60-308DC3E6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6779D-B5DC-4733-8257-E88BF37E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BF2D6BC-CBFD-49B4-8160-D3A8070A0DE5}"/>
              </a:ext>
            </a:extLst>
          </p:cNvPr>
          <p:cNvSpPr/>
          <p:nvPr userDrawn="1"/>
        </p:nvSpPr>
        <p:spPr>
          <a:xfrm>
            <a:off x="213064" y="161986"/>
            <a:ext cx="11765872" cy="6534028"/>
          </a:xfrm>
          <a:prstGeom prst="frame">
            <a:avLst>
              <a:gd name="adj1" fmla="val 30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A341-FFCD-478B-84F9-8E3864CC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E6A28-5377-4BB4-BACE-3E196BAF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BF07C-2C62-4399-BEE9-A05DA5F4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16DDE-1E78-4519-8151-4FCBC25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300D-8748-4BF7-B3CB-E0E3E6F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9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8F10AC-3769-4F72-AF4E-7CD87D2B4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295B2-2793-4EA1-B917-7E936A73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389E3-71D2-4C2F-B1FC-ED7D650B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AEA76-3B98-446B-8C7F-09A70CB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86BBF-AFA0-4660-8DF8-75F68F93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2C6D-A321-4518-9F83-04799635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8F953-015E-4D9B-82C9-C152B453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2pPr>
            <a:lvl3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3pPr>
            <a:lvl4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4pPr>
            <a:lvl5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B33B6-B8B0-4427-A9E9-2EDF65E5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666DD-8371-49BA-831E-F76AD286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EADC1-4607-4552-BC2A-9718798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45212C8B-A6B3-4DB5-B01C-19AB2F7A9639}"/>
              </a:ext>
            </a:extLst>
          </p:cNvPr>
          <p:cNvSpPr/>
          <p:nvPr userDrawn="1"/>
        </p:nvSpPr>
        <p:spPr>
          <a:xfrm>
            <a:off x="213064" y="161986"/>
            <a:ext cx="11765872" cy="6534028"/>
          </a:xfrm>
          <a:prstGeom prst="frame">
            <a:avLst>
              <a:gd name="adj1" fmla="val 30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4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F8AC8-FAC4-47A0-AACA-B3E4F9E2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B4784-CB92-4E59-B5A9-F4EF008E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8078E-FF4E-4D42-8B7C-6711120E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72A3F-9BFB-413D-BC7E-1EBCC388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D35A0-1804-4EDF-9AC2-FF83A4E0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640B-3841-46AE-A52E-B291BB99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05E31-10A4-460B-8D44-4B3B2E10E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23060-8A82-4AB9-A856-E59E760A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11AE2-7019-4915-A988-6015D2A4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ACB82-B0D7-407F-9982-D864182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F3E4-86C0-41BB-8AEA-437ED4B1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4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56B20-07EE-44C6-ABD1-21CC2EDD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F15FC-9E1F-4C36-A570-826BDC09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FD819-C6AF-44DB-9810-E90533D2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42040F-BDBF-4E79-8D9B-3A166839E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A926C0-55FA-4AF8-A331-EC84E6E80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B195E5-552D-44A8-96D6-00B807D1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ED59EF-5238-4949-A9B9-002FF1BE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ED584-450F-459C-937C-0E216F78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1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AB1FA-3C3A-484E-9D98-0DA3E74E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09843C-0889-459B-A400-FE543D81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E51CBA-ADD1-4851-8914-C1385A2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77D1C-1B1F-4E2D-B946-2718B72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7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B71B9-D05D-47AB-82B4-93B382C4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EDF4B-C2D7-4F52-A073-3D97C21B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A70DC-F30A-4265-A873-F4100CC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B60C5-49AB-41D4-8C74-92107FA3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0F353-49D0-4D1D-821C-D3FB03DA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A461D7-9F4E-4AAD-8143-7678EA99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BB683-D5FB-4DA7-A52C-41407739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C01DC-255C-4B28-8811-7A6B5822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387A0-27BF-4B08-8A0A-DD42DC50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82A0C-ECDB-47FC-9760-4133301A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BD7468-DD77-4062-956F-F35538EE1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4D091-1359-4E83-99CA-B73C90759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210BF0-4918-4824-B617-7560C79B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C85A5-0C55-40B1-8235-C50B67F1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C0BCF-C66E-4297-874E-5A5D03D0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6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3EA4E-65F2-47B8-A693-DAA0ED30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5832D-8BB3-415C-A3D7-29BC567D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3CD1E-873D-49D6-81B7-F02F82F32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BF95-5446-48C1-8106-2365475B8A3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F1068-7EF8-4569-BEB7-124637DD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16056-1244-4E8F-8990-4E4D1A84C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3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ink-friend-5fe.notion.site/3-1d0638ecd03545a08eff7f4ec5eb3664?pvs=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B72B1-E7AD-4536-8E20-983630E0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236"/>
            <a:ext cx="9144000" cy="2510751"/>
          </a:xfrm>
        </p:spPr>
        <p:txBody>
          <a:bodyPr>
            <a:normAutofit/>
          </a:bodyPr>
          <a:lstStyle/>
          <a:p>
            <a:r>
              <a:rPr lang="en-US" altLang="ko-KR" dirty="0"/>
              <a:t>HICC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F0"/>
                </a:solidFill>
              </a:rPr>
              <a:t>Django</a:t>
            </a:r>
            <a:r>
              <a:rPr lang="ko-KR" altLang="en-US" dirty="0"/>
              <a:t> </a:t>
            </a:r>
            <a:r>
              <a:rPr lang="en-US" altLang="ko-KR" dirty="0"/>
              <a:t>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200" dirty="0"/>
              <a:t>3</a:t>
            </a:r>
            <a:r>
              <a:rPr lang="ko-KR" altLang="en-US" sz="3200" dirty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17B7F-19D9-4EB9-A8C1-B53C25A0D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485" y="4465674"/>
            <a:ext cx="8359822" cy="167571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dirty="0"/>
              <a:t>Django models</a:t>
            </a:r>
            <a:r>
              <a:rPr lang="ko-KR" altLang="en-US" dirty="0"/>
              <a:t>를 이용하여 테이블 생성하기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/>
              <a:t>Django ORM</a:t>
            </a:r>
            <a:r>
              <a:rPr lang="ko-KR" altLang="en-US" dirty="0"/>
              <a:t>를 이용하여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CRUD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94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D688CA3-B81C-71DC-C021-E27B6509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99" y="2358743"/>
            <a:ext cx="9955014" cy="27531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FBF4FE-D3E6-C181-CDAC-19218E4C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models.py </a:t>
            </a:r>
            <a:r>
              <a:rPr lang="ko-KR" altLang="en-US" b="1" dirty="0"/>
              <a:t>이해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6B97FF-78EF-F29F-BE4F-C4060A47F47C}"/>
              </a:ext>
            </a:extLst>
          </p:cNvPr>
          <p:cNvSpPr/>
          <p:nvPr/>
        </p:nvSpPr>
        <p:spPr>
          <a:xfrm>
            <a:off x="1245905" y="2601685"/>
            <a:ext cx="4169738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3803D69-5701-C626-FC1D-2E72579543FD}"/>
              </a:ext>
            </a:extLst>
          </p:cNvPr>
          <p:cNvCxnSpPr/>
          <p:nvPr/>
        </p:nvCxnSpPr>
        <p:spPr>
          <a:xfrm flipV="1">
            <a:off x="1398814" y="3096985"/>
            <a:ext cx="0" cy="2378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792700-364D-20FD-52EC-09332256BF65}"/>
              </a:ext>
            </a:extLst>
          </p:cNvPr>
          <p:cNvSpPr txBox="1"/>
          <p:nvPr/>
        </p:nvSpPr>
        <p:spPr>
          <a:xfrm>
            <a:off x="957944" y="5475514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라는 테이블을 정의하겠다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A0DA40-0774-6F84-DABB-C48364817336}"/>
              </a:ext>
            </a:extLst>
          </p:cNvPr>
          <p:cNvSpPr/>
          <p:nvPr/>
        </p:nvSpPr>
        <p:spPr>
          <a:xfrm>
            <a:off x="2993571" y="2676378"/>
            <a:ext cx="2139043" cy="3246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F86C0F-836A-8602-DC96-BE6282DA0686}"/>
              </a:ext>
            </a:extLst>
          </p:cNvPr>
          <p:cNvCxnSpPr>
            <a:cxnSpLocks/>
          </p:cNvCxnSpPr>
          <p:nvPr/>
        </p:nvCxnSpPr>
        <p:spPr>
          <a:xfrm>
            <a:off x="4784271" y="2273607"/>
            <a:ext cx="0" cy="40277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760C42-855A-D4A1-A563-18E782D3B83B}"/>
              </a:ext>
            </a:extLst>
          </p:cNvPr>
          <p:cNvSpPr txBox="1"/>
          <p:nvPr/>
        </p:nvSpPr>
        <p:spPr>
          <a:xfrm>
            <a:off x="4218216" y="1397313"/>
            <a:ext cx="574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models.py</a:t>
            </a:r>
            <a:r>
              <a:rPr lang="ko-KR" altLang="en-US" dirty="0"/>
              <a:t>안의 </a:t>
            </a:r>
            <a:r>
              <a:rPr lang="en-US" altLang="ko-KR" dirty="0"/>
              <a:t>Model</a:t>
            </a:r>
            <a:r>
              <a:rPr lang="ko-KR" altLang="en-US" dirty="0"/>
              <a:t>이라는 클래스를 상속하겠다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상속을 통해</a:t>
            </a:r>
            <a:r>
              <a:rPr lang="en-US" altLang="ko-KR" dirty="0"/>
              <a:t> </a:t>
            </a:r>
            <a:r>
              <a:rPr lang="ko-KR" altLang="en-US" dirty="0"/>
              <a:t>테이블을 저장하기 위한 다양한 기능을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59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774CF4-D1E9-98F5-C2F0-65F802A9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0" y="1344844"/>
            <a:ext cx="9955014" cy="27531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FBF4FE-D3E6-C181-CDAC-19218E4C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models.py </a:t>
            </a:r>
            <a:r>
              <a:rPr lang="ko-KR" altLang="en-US" b="1" dirty="0"/>
              <a:t>이해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45EAD-D925-AF52-A029-670B293654CC}"/>
              </a:ext>
            </a:extLst>
          </p:cNvPr>
          <p:cNvSpPr/>
          <p:nvPr/>
        </p:nvSpPr>
        <p:spPr>
          <a:xfrm>
            <a:off x="1632856" y="2130475"/>
            <a:ext cx="500744" cy="326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97C099-F90A-3743-B1DF-703327E0FB37}"/>
              </a:ext>
            </a:extLst>
          </p:cNvPr>
          <p:cNvCxnSpPr>
            <a:cxnSpLocks/>
          </p:cNvCxnSpPr>
          <p:nvPr/>
        </p:nvCxnSpPr>
        <p:spPr>
          <a:xfrm flipV="1">
            <a:off x="2133600" y="3709266"/>
            <a:ext cx="0" cy="590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4B81EA-0010-B297-34C5-4F1449ED3D57}"/>
              </a:ext>
            </a:extLst>
          </p:cNvPr>
          <p:cNvSpPr/>
          <p:nvPr/>
        </p:nvSpPr>
        <p:spPr>
          <a:xfrm>
            <a:off x="1713153" y="2954813"/>
            <a:ext cx="420447" cy="326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7C7088-5D3D-B13E-34B2-6FDE0AD1277D}"/>
              </a:ext>
            </a:extLst>
          </p:cNvPr>
          <p:cNvSpPr/>
          <p:nvPr/>
        </p:nvSpPr>
        <p:spPr>
          <a:xfrm>
            <a:off x="1632856" y="3382693"/>
            <a:ext cx="1823358" cy="326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457A60-61E9-3D7A-F9E5-5C68423CF300}"/>
              </a:ext>
            </a:extLst>
          </p:cNvPr>
          <p:cNvSpPr txBox="1"/>
          <p:nvPr/>
        </p:nvSpPr>
        <p:spPr>
          <a:xfrm>
            <a:off x="1197429" y="4327867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테이블의 </a:t>
            </a:r>
            <a:r>
              <a:rPr lang="ko-KR" altLang="en-US" dirty="0" err="1"/>
              <a:t>필드명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729D97-8474-C258-1D87-A7EFBF6F7256}"/>
              </a:ext>
            </a:extLst>
          </p:cNvPr>
          <p:cNvSpPr/>
          <p:nvPr/>
        </p:nvSpPr>
        <p:spPr>
          <a:xfrm>
            <a:off x="3401786" y="2128155"/>
            <a:ext cx="2057400" cy="3265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A9C188-1FF6-E546-7A93-D9E578A4FB7A}"/>
              </a:ext>
            </a:extLst>
          </p:cNvPr>
          <p:cNvSpPr/>
          <p:nvPr/>
        </p:nvSpPr>
        <p:spPr>
          <a:xfrm>
            <a:off x="3521529" y="2954813"/>
            <a:ext cx="1442357" cy="3265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528B3A-6DEC-FE3A-FE68-7AB3E0C7B398}"/>
              </a:ext>
            </a:extLst>
          </p:cNvPr>
          <p:cNvSpPr/>
          <p:nvPr/>
        </p:nvSpPr>
        <p:spPr>
          <a:xfrm>
            <a:off x="4855029" y="3368142"/>
            <a:ext cx="2122714" cy="3265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92D30-6A15-F929-7F3A-C5835F277F32}"/>
              </a:ext>
            </a:extLst>
          </p:cNvPr>
          <p:cNvSpPr txBox="1"/>
          <p:nvPr/>
        </p:nvSpPr>
        <p:spPr>
          <a:xfrm>
            <a:off x="5020260" y="4261240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필드 타입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CFE46C-3241-9992-85A9-7BBB0D583F0D}"/>
              </a:ext>
            </a:extLst>
          </p:cNvPr>
          <p:cNvCxnSpPr>
            <a:cxnSpLocks/>
          </p:cNvCxnSpPr>
          <p:nvPr/>
        </p:nvCxnSpPr>
        <p:spPr>
          <a:xfrm flipV="1">
            <a:off x="5601402" y="3737276"/>
            <a:ext cx="0" cy="5905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2709E-72CE-A2D1-2CD1-689FF55E2BB5}"/>
              </a:ext>
            </a:extLst>
          </p:cNvPr>
          <p:cNvSpPr/>
          <p:nvPr/>
        </p:nvSpPr>
        <p:spPr>
          <a:xfrm>
            <a:off x="5540061" y="2046380"/>
            <a:ext cx="2437098" cy="4083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B9F390-EE37-5AAC-5947-44EBF339B037}"/>
              </a:ext>
            </a:extLst>
          </p:cNvPr>
          <p:cNvSpPr/>
          <p:nvPr/>
        </p:nvSpPr>
        <p:spPr>
          <a:xfrm>
            <a:off x="5057480" y="2886086"/>
            <a:ext cx="1992987" cy="4083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366FAC-C634-2B22-3F4D-8CB9C8DC9D46}"/>
              </a:ext>
            </a:extLst>
          </p:cNvPr>
          <p:cNvSpPr/>
          <p:nvPr/>
        </p:nvSpPr>
        <p:spPr>
          <a:xfrm>
            <a:off x="7050467" y="3307950"/>
            <a:ext cx="2626464" cy="4083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4D2F8A9-48FC-4E3E-C043-A3EB57AD742A}"/>
              </a:ext>
            </a:extLst>
          </p:cNvPr>
          <p:cNvCxnSpPr>
            <a:cxnSpLocks/>
          </p:cNvCxnSpPr>
          <p:nvPr/>
        </p:nvCxnSpPr>
        <p:spPr>
          <a:xfrm flipV="1">
            <a:off x="8289439" y="3737276"/>
            <a:ext cx="0" cy="5905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37B588-4121-F7F2-6B3D-C6068CEAC8FF}"/>
              </a:ext>
            </a:extLst>
          </p:cNvPr>
          <p:cNvSpPr txBox="1"/>
          <p:nvPr/>
        </p:nvSpPr>
        <p:spPr>
          <a:xfrm>
            <a:off x="7691468" y="4296682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필드 속성</a:t>
            </a:r>
          </a:p>
        </p:txBody>
      </p:sp>
    </p:spTree>
    <p:extLst>
      <p:ext uri="{BB962C8B-B14F-4D97-AF65-F5344CB8AC3E}">
        <p14:creationId xmlns:p14="http://schemas.microsoft.com/office/powerpoint/2010/main" val="219703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FB5C688-055B-24DF-9865-88FEEBBB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7" y="4429174"/>
            <a:ext cx="5379365" cy="17130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774CF4-D1E9-98F5-C2F0-65F802A9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08" y="1377378"/>
            <a:ext cx="9955014" cy="27531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FBF4FE-D3E6-C181-CDAC-19218E4C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models.py </a:t>
            </a:r>
            <a:r>
              <a:rPr lang="ko-KR" altLang="en-US" b="1" dirty="0"/>
              <a:t>이해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45EAD-D925-AF52-A029-670B293654CC}"/>
              </a:ext>
            </a:extLst>
          </p:cNvPr>
          <p:cNvSpPr/>
          <p:nvPr/>
        </p:nvSpPr>
        <p:spPr>
          <a:xfrm>
            <a:off x="1632856" y="2133599"/>
            <a:ext cx="500744" cy="326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97C099-F90A-3743-B1DF-703327E0FB37}"/>
              </a:ext>
            </a:extLst>
          </p:cNvPr>
          <p:cNvCxnSpPr>
            <a:cxnSpLocks/>
          </p:cNvCxnSpPr>
          <p:nvPr/>
        </p:nvCxnSpPr>
        <p:spPr>
          <a:xfrm flipV="1">
            <a:off x="2133600" y="3709266"/>
            <a:ext cx="0" cy="590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4B81EA-0010-B297-34C5-4F1449ED3D57}"/>
              </a:ext>
            </a:extLst>
          </p:cNvPr>
          <p:cNvSpPr/>
          <p:nvPr/>
        </p:nvSpPr>
        <p:spPr>
          <a:xfrm>
            <a:off x="1713155" y="2561479"/>
            <a:ext cx="676260" cy="326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4B81EA-0010-B297-34C5-4F1449ED3D57}"/>
              </a:ext>
            </a:extLst>
          </p:cNvPr>
          <p:cNvSpPr/>
          <p:nvPr/>
        </p:nvSpPr>
        <p:spPr>
          <a:xfrm>
            <a:off x="1713153" y="2954813"/>
            <a:ext cx="420447" cy="326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7C7088-5D3D-B13E-34B2-6FDE0AD1277D}"/>
              </a:ext>
            </a:extLst>
          </p:cNvPr>
          <p:cNvSpPr/>
          <p:nvPr/>
        </p:nvSpPr>
        <p:spPr>
          <a:xfrm>
            <a:off x="1632856" y="3382693"/>
            <a:ext cx="1823358" cy="326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457A60-61E9-3D7A-F9E5-5C68423CF300}"/>
              </a:ext>
            </a:extLst>
          </p:cNvPr>
          <p:cNvSpPr txBox="1"/>
          <p:nvPr/>
        </p:nvSpPr>
        <p:spPr>
          <a:xfrm>
            <a:off x="1197429" y="4327867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테이블의 </a:t>
            </a:r>
            <a:r>
              <a:rPr lang="ko-KR" altLang="en-US" dirty="0" err="1"/>
              <a:t>필드명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AF017D5-E759-B3C3-E9AF-035EA930E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21525"/>
              </p:ext>
            </p:extLst>
          </p:nvPr>
        </p:nvGraphicFramePr>
        <p:xfrm>
          <a:off x="578758" y="4894579"/>
          <a:ext cx="44939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496">
                  <a:extLst>
                    <a:ext uri="{9D8B030D-6E8A-4147-A177-3AD203B41FA5}">
                      <a16:colId xmlns:a16="http://schemas.microsoft.com/office/drawing/2014/main" val="2972431566"/>
                    </a:ext>
                  </a:extLst>
                </a:gridCol>
                <a:gridCol w="1123496">
                  <a:extLst>
                    <a:ext uri="{9D8B030D-6E8A-4147-A177-3AD203B41FA5}">
                      <a16:colId xmlns:a16="http://schemas.microsoft.com/office/drawing/2014/main" val="1255427902"/>
                    </a:ext>
                  </a:extLst>
                </a:gridCol>
                <a:gridCol w="1103993">
                  <a:extLst>
                    <a:ext uri="{9D8B030D-6E8A-4147-A177-3AD203B41FA5}">
                      <a16:colId xmlns:a16="http://schemas.microsoft.com/office/drawing/2014/main" val="318636858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947562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Signup_date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4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윤찬호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차노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2024/12/12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1317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729D97-8474-C258-1D87-A7EFBF6F7256}"/>
              </a:ext>
            </a:extLst>
          </p:cNvPr>
          <p:cNvSpPr/>
          <p:nvPr/>
        </p:nvSpPr>
        <p:spPr>
          <a:xfrm>
            <a:off x="3401786" y="2128155"/>
            <a:ext cx="2057400" cy="3265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7180B8-670C-F1F6-6682-13D9114EFF6E}"/>
              </a:ext>
            </a:extLst>
          </p:cNvPr>
          <p:cNvSpPr/>
          <p:nvPr/>
        </p:nvSpPr>
        <p:spPr>
          <a:xfrm>
            <a:off x="3739244" y="2541484"/>
            <a:ext cx="1551214" cy="3265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A9C188-1FF6-E546-7A93-D9E578A4FB7A}"/>
              </a:ext>
            </a:extLst>
          </p:cNvPr>
          <p:cNvSpPr/>
          <p:nvPr/>
        </p:nvSpPr>
        <p:spPr>
          <a:xfrm>
            <a:off x="3521529" y="2954813"/>
            <a:ext cx="1442357" cy="3265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528B3A-6DEC-FE3A-FE68-7AB3E0C7B398}"/>
              </a:ext>
            </a:extLst>
          </p:cNvPr>
          <p:cNvSpPr/>
          <p:nvPr/>
        </p:nvSpPr>
        <p:spPr>
          <a:xfrm>
            <a:off x="4855029" y="3368142"/>
            <a:ext cx="2122714" cy="3265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63EDF4-05DA-AB67-077D-16D506C4AF37}"/>
              </a:ext>
            </a:extLst>
          </p:cNvPr>
          <p:cNvSpPr/>
          <p:nvPr/>
        </p:nvSpPr>
        <p:spPr>
          <a:xfrm>
            <a:off x="6906070" y="4719542"/>
            <a:ext cx="957943" cy="11138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281EEF-13F2-AD98-B8C6-AAA949616ED3}"/>
              </a:ext>
            </a:extLst>
          </p:cNvPr>
          <p:cNvCxnSpPr>
            <a:cxnSpLocks/>
          </p:cNvCxnSpPr>
          <p:nvPr/>
        </p:nvCxnSpPr>
        <p:spPr>
          <a:xfrm>
            <a:off x="5769429" y="3709266"/>
            <a:ext cx="1148441" cy="1268491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692D30-6A15-F929-7F3A-C5835F277F32}"/>
              </a:ext>
            </a:extLst>
          </p:cNvPr>
          <p:cNvSpPr txBox="1"/>
          <p:nvPr/>
        </p:nvSpPr>
        <p:spPr>
          <a:xfrm>
            <a:off x="6422714" y="4059842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필드 타입</a:t>
            </a:r>
          </a:p>
        </p:txBody>
      </p:sp>
    </p:spTree>
    <p:extLst>
      <p:ext uri="{BB962C8B-B14F-4D97-AF65-F5344CB8AC3E}">
        <p14:creationId xmlns:p14="http://schemas.microsoft.com/office/powerpoint/2010/main" val="6660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674A6-863F-B313-8EED-A5528F20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필드 타입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0C45A-B1CD-2750-38E7-3FA31F34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9" y="1825625"/>
            <a:ext cx="1156062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models.AutoField</a:t>
            </a:r>
            <a:r>
              <a:rPr lang="en-US" altLang="ko-KR" dirty="0"/>
              <a:t> : 1</a:t>
            </a:r>
            <a:r>
              <a:rPr lang="ko-KR" altLang="en-US" dirty="0"/>
              <a:t>부터 증가하는 </a:t>
            </a:r>
            <a:r>
              <a:rPr lang="ko-KR" altLang="en-US" dirty="0" err="1"/>
              <a:t>기본키</a:t>
            </a:r>
            <a:r>
              <a:rPr lang="en-US" altLang="ko-KR" dirty="0"/>
              <a:t> </a:t>
            </a:r>
            <a:r>
              <a:rPr lang="ko-KR" altLang="en-US" dirty="0"/>
              <a:t>생성 필드</a:t>
            </a:r>
            <a:r>
              <a:rPr lang="en-US" altLang="ko-KR" dirty="0"/>
              <a:t>, </a:t>
            </a:r>
            <a:r>
              <a:rPr lang="ko-KR" altLang="en-US" dirty="0"/>
              <a:t>명시하지 않으면 자동생성</a:t>
            </a:r>
            <a:endParaRPr lang="en-US" altLang="ko-KR" dirty="0"/>
          </a:p>
          <a:p>
            <a:r>
              <a:rPr lang="en-US" altLang="ko-KR" dirty="0" err="1"/>
              <a:t>models.CharField</a:t>
            </a:r>
            <a:r>
              <a:rPr lang="en-US" altLang="ko-KR" dirty="0"/>
              <a:t> : </a:t>
            </a:r>
            <a:r>
              <a:rPr lang="ko-KR" altLang="en-US" dirty="0"/>
              <a:t>제한된 길이의 문자열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en-US" altLang="ko-KR" dirty="0" err="1"/>
              <a:t>max_length</a:t>
            </a:r>
            <a:r>
              <a:rPr lang="en-US" altLang="ko-KR" dirty="0"/>
              <a:t>=15</a:t>
            </a:r>
            <a:r>
              <a:rPr lang="ko-KR" altLang="en-US" dirty="0"/>
              <a:t>등으로 최대 길이 지정해야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models.EmailField</a:t>
            </a:r>
            <a:r>
              <a:rPr lang="en-US" altLang="ko-KR" dirty="0"/>
              <a:t> : </a:t>
            </a:r>
            <a:r>
              <a:rPr lang="ko-KR" altLang="en-US" dirty="0"/>
              <a:t>이메일 주소 형태 저장할 때</a:t>
            </a:r>
            <a:endParaRPr lang="en-US" altLang="ko-KR" dirty="0"/>
          </a:p>
          <a:p>
            <a:r>
              <a:rPr lang="en-US" altLang="ko-KR" dirty="0" err="1"/>
              <a:t>models.TextField</a:t>
            </a:r>
            <a:r>
              <a:rPr lang="en-US" altLang="ko-KR" dirty="0"/>
              <a:t> : </a:t>
            </a:r>
            <a:r>
              <a:rPr lang="ko-KR" altLang="en-US" dirty="0"/>
              <a:t>제한되지 않은 대용량 문자열 넣을 때</a:t>
            </a:r>
            <a:endParaRPr lang="en-US" altLang="ko-KR" dirty="0"/>
          </a:p>
          <a:p>
            <a:r>
              <a:rPr lang="en-US" altLang="ko-KR" dirty="0" err="1"/>
              <a:t>models.IntegerField</a:t>
            </a:r>
            <a:r>
              <a:rPr lang="en-US" altLang="ko-KR" dirty="0"/>
              <a:t> : 32</a:t>
            </a:r>
            <a:r>
              <a:rPr lang="ko-KR" altLang="en-US" dirty="0"/>
              <a:t>비트 정수형 필드</a:t>
            </a:r>
            <a:endParaRPr lang="en-US" altLang="ko-KR" dirty="0"/>
          </a:p>
          <a:p>
            <a:r>
              <a:rPr lang="en-US" altLang="ko-KR" dirty="0" err="1"/>
              <a:t>models.FloatField</a:t>
            </a:r>
            <a:r>
              <a:rPr lang="en-US" altLang="ko-KR" dirty="0"/>
              <a:t> : </a:t>
            </a:r>
            <a:r>
              <a:rPr lang="ko-KR" altLang="en-US" dirty="0"/>
              <a:t>실수 필드</a:t>
            </a:r>
            <a:endParaRPr lang="en-US" altLang="ko-KR" dirty="0"/>
          </a:p>
          <a:p>
            <a:r>
              <a:rPr lang="en-US" altLang="ko-KR" dirty="0" err="1"/>
              <a:t>models.BooleanField</a:t>
            </a:r>
            <a:r>
              <a:rPr lang="en-US" altLang="ko-KR" dirty="0"/>
              <a:t> : True or False </a:t>
            </a:r>
            <a:r>
              <a:rPr lang="ko-KR" altLang="en-US" dirty="0"/>
              <a:t>넣을 때</a:t>
            </a:r>
            <a:endParaRPr lang="en-US" altLang="ko-KR" dirty="0"/>
          </a:p>
          <a:p>
            <a:r>
              <a:rPr lang="en-US" altLang="ko-KR" dirty="0" err="1"/>
              <a:t>models.DateTimeField</a:t>
            </a:r>
            <a:r>
              <a:rPr lang="en-US" altLang="ko-KR" dirty="0"/>
              <a:t> :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날짜 넣을 때</a:t>
            </a:r>
            <a:endParaRPr lang="en-US" altLang="ko-KR" dirty="0"/>
          </a:p>
          <a:p>
            <a:r>
              <a:rPr lang="en-US" altLang="ko-KR" dirty="0" err="1"/>
              <a:t>models.ForeignKey</a:t>
            </a:r>
            <a:r>
              <a:rPr lang="en-US" altLang="ko-KR" dirty="0"/>
              <a:t> : </a:t>
            </a:r>
            <a:r>
              <a:rPr lang="ko-KR" altLang="en-US" dirty="0" err="1"/>
              <a:t>외래키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1:N </a:t>
            </a:r>
            <a:r>
              <a:rPr lang="ko-KR" altLang="en-US" dirty="0"/>
              <a:t>관계 부여할 때 사용</a:t>
            </a:r>
            <a:endParaRPr lang="en-US" altLang="ko-KR" dirty="0"/>
          </a:p>
          <a:p>
            <a:r>
              <a:rPr lang="en-US" altLang="ko-KR" dirty="0" err="1"/>
              <a:t>models.ManyToManyField</a:t>
            </a:r>
            <a:r>
              <a:rPr lang="en-US" altLang="ko-KR" dirty="0"/>
              <a:t> : N:N</a:t>
            </a:r>
            <a:r>
              <a:rPr lang="ko-KR" altLang="en-US" dirty="0"/>
              <a:t> 관계 부여할 때 사용</a:t>
            </a:r>
            <a:endParaRPr lang="en-US" altLang="ko-KR" dirty="0"/>
          </a:p>
          <a:p>
            <a:r>
              <a:rPr lang="en-US" altLang="ko-KR" dirty="0" err="1"/>
              <a:t>Models.OneToOne</a:t>
            </a:r>
            <a:r>
              <a:rPr lang="en-US" altLang="ko-KR" dirty="0"/>
              <a:t> : 1:1 </a:t>
            </a:r>
            <a:r>
              <a:rPr lang="ko-KR" altLang="en-US" dirty="0"/>
              <a:t>관계 부여할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필드 종류는 다음 링크 참고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5198-DEED-215F-C954-ABBB868CAD08}"/>
              </a:ext>
            </a:extLst>
          </p:cNvPr>
          <p:cNvSpPr txBox="1"/>
          <p:nvPr/>
        </p:nvSpPr>
        <p:spPr>
          <a:xfrm>
            <a:off x="5780315" y="536520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https://github.com/dkyou7/TIL/blob/master/%ED%8C%8C%EC%9D%B4%EC%8D%AC/Django/5.%20%5BDjango%5D%20Model%20%ED%95%84%EB%93%9C%ED%83%80%EC%9E%85%20%EC%A0%95%EB%A6%AC.md</a:t>
            </a:r>
          </a:p>
        </p:txBody>
      </p:sp>
    </p:spTree>
    <p:extLst>
      <p:ext uri="{BB962C8B-B14F-4D97-AF65-F5344CB8AC3E}">
        <p14:creationId xmlns:p14="http://schemas.microsoft.com/office/powerpoint/2010/main" val="23737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3C18F95-0BA7-5028-8826-1A3315C5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95" y="1943435"/>
            <a:ext cx="9955014" cy="27531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FBF4FE-D3E6-C181-CDAC-19218E4C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models.py </a:t>
            </a:r>
            <a:r>
              <a:rPr lang="ko-KR" altLang="en-US" b="1" dirty="0"/>
              <a:t>이해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6B97FF-78EF-F29F-BE4F-C4060A47F47C}"/>
              </a:ext>
            </a:extLst>
          </p:cNvPr>
          <p:cNvSpPr/>
          <p:nvPr/>
        </p:nvSpPr>
        <p:spPr>
          <a:xfrm>
            <a:off x="4963886" y="3429000"/>
            <a:ext cx="2416628" cy="457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3803D69-5701-C626-FC1D-2E72579543FD}"/>
              </a:ext>
            </a:extLst>
          </p:cNvPr>
          <p:cNvCxnSpPr>
            <a:cxnSpLocks/>
          </p:cNvCxnSpPr>
          <p:nvPr/>
        </p:nvCxnSpPr>
        <p:spPr>
          <a:xfrm flipV="1">
            <a:off x="7380514" y="4343400"/>
            <a:ext cx="0" cy="941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792700-364D-20FD-52EC-09332256BF65}"/>
              </a:ext>
            </a:extLst>
          </p:cNvPr>
          <p:cNvSpPr txBox="1"/>
          <p:nvPr/>
        </p:nvSpPr>
        <p:spPr>
          <a:xfrm>
            <a:off x="5404759" y="5339005"/>
            <a:ext cx="5747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필드 옵션</a:t>
            </a:r>
            <a:endParaRPr lang="en-US" altLang="ko-KR" dirty="0"/>
          </a:p>
          <a:p>
            <a:r>
              <a:rPr lang="en-US" altLang="ko-KR" dirty="0" err="1"/>
              <a:t>max_lenght</a:t>
            </a:r>
            <a:r>
              <a:rPr lang="ko-KR" altLang="en-US" dirty="0"/>
              <a:t>는 최대 길이를 의미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21</a:t>
            </a:r>
            <a:r>
              <a:rPr lang="ko-KR" altLang="en-US" dirty="0"/>
              <a:t>글자는 저장 못  하도록 강제한다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Auto_now_add</a:t>
            </a:r>
            <a:r>
              <a:rPr lang="ko-KR" altLang="en-US" dirty="0"/>
              <a:t>는 현재 시간으로 자동 저장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CC3A4-4C3E-EED4-C9F8-064D8B852A60}"/>
              </a:ext>
            </a:extLst>
          </p:cNvPr>
          <p:cNvSpPr/>
          <p:nvPr/>
        </p:nvSpPr>
        <p:spPr>
          <a:xfrm>
            <a:off x="6917873" y="3886200"/>
            <a:ext cx="2993567" cy="457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6B2AC9-57AA-DCA1-631A-B700356C30AB}"/>
              </a:ext>
            </a:extLst>
          </p:cNvPr>
          <p:cNvSpPr/>
          <p:nvPr/>
        </p:nvSpPr>
        <p:spPr>
          <a:xfrm>
            <a:off x="5290190" y="3015139"/>
            <a:ext cx="2416628" cy="457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40770D-8F75-6A5B-3A7E-6B94EFD56240}"/>
              </a:ext>
            </a:extLst>
          </p:cNvPr>
          <p:cNvSpPr/>
          <p:nvPr/>
        </p:nvSpPr>
        <p:spPr>
          <a:xfrm>
            <a:off x="5469572" y="2618656"/>
            <a:ext cx="2810516" cy="457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0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ABD8E-4D5B-DD09-B885-931AACED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필드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F453B-8270-15B4-0705-DE03932A348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b="1" i="0" dirty="0">
                <a:effectLst/>
                <a:latin typeface="-apple-system"/>
              </a:rPr>
              <a:t>null (DB </a:t>
            </a:r>
            <a:r>
              <a:rPr lang="ko-KR" altLang="en-US" b="1" i="0" dirty="0">
                <a:effectLst/>
                <a:latin typeface="-apple-system"/>
              </a:rPr>
              <a:t>옵션</a:t>
            </a:r>
            <a:r>
              <a:rPr lang="en-US" altLang="ko-KR" b="1" i="0" dirty="0">
                <a:effectLst/>
                <a:latin typeface="-apple-system"/>
              </a:rPr>
              <a:t>)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en-US" altLang="ko-KR" b="0" i="0" dirty="0">
                <a:effectLst/>
                <a:latin typeface="-apple-system"/>
              </a:rPr>
              <a:t>: DB </a:t>
            </a:r>
            <a:r>
              <a:rPr lang="ko-KR" altLang="en-US" b="0" i="0" dirty="0">
                <a:effectLst/>
                <a:latin typeface="-apple-system"/>
              </a:rPr>
              <a:t>필드에 </a:t>
            </a:r>
            <a:r>
              <a:rPr lang="en-US" altLang="ko-KR" b="0" i="0" dirty="0">
                <a:effectLst/>
                <a:latin typeface="-apple-system"/>
              </a:rPr>
              <a:t>NULL </a:t>
            </a:r>
            <a:r>
              <a:rPr lang="ko-KR" altLang="en-US" b="0" i="0" dirty="0">
                <a:effectLst/>
                <a:latin typeface="-apple-system"/>
              </a:rPr>
              <a:t>허용 여부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디폴트 </a:t>
            </a:r>
            <a:r>
              <a:rPr lang="en-US" altLang="ko-KR" b="0" i="0" dirty="0">
                <a:effectLst/>
                <a:latin typeface="-apple-system"/>
              </a:rPr>
              <a:t>: False)</a:t>
            </a:r>
          </a:p>
          <a:p>
            <a:r>
              <a:rPr lang="en-US" altLang="ko-KR" b="1" i="0" dirty="0">
                <a:effectLst/>
                <a:latin typeface="-apple-system"/>
              </a:rPr>
              <a:t>unique (DB </a:t>
            </a:r>
            <a:r>
              <a:rPr lang="ko-KR" altLang="en-US" b="1" i="0" dirty="0">
                <a:effectLst/>
                <a:latin typeface="-apple-system"/>
              </a:rPr>
              <a:t>옵션</a:t>
            </a:r>
            <a:r>
              <a:rPr lang="en-US" altLang="ko-KR" b="1" i="0" dirty="0">
                <a:effectLst/>
                <a:latin typeface="-apple-system"/>
              </a:rPr>
              <a:t>)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유일성 여부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디폴트 </a:t>
            </a:r>
            <a:r>
              <a:rPr lang="en-US" altLang="ko-KR" b="0" i="0" dirty="0">
                <a:effectLst/>
                <a:latin typeface="-apple-system"/>
              </a:rPr>
              <a:t>: False)</a:t>
            </a:r>
          </a:p>
          <a:p>
            <a:r>
              <a:rPr lang="en-US" altLang="ko-KR" b="1" i="0" dirty="0">
                <a:effectLst/>
                <a:latin typeface="-apple-system"/>
              </a:rPr>
              <a:t>blank</a:t>
            </a:r>
            <a:r>
              <a:rPr lang="en-US" altLang="ko-KR" b="0" i="0" dirty="0">
                <a:effectLst/>
                <a:latin typeface="-apple-system"/>
              </a:rPr>
              <a:t> : </a:t>
            </a:r>
            <a:r>
              <a:rPr lang="ko-KR" altLang="en-US" b="0" i="0" dirty="0" err="1">
                <a:effectLst/>
                <a:latin typeface="-apple-system"/>
              </a:rPr>
              <a:t>입력값</a:t>
            </a:r>
            <a:r>
              <a:rPr lang="ko-KR" altLang="en-US" b="0" i="0" dirty="0">
                <a:effectLst/>
                <a:latin typeface="-apple-system"/>
              </a:rPr>
              <a:t> 유효성 </a:t>
            </a:r>
            <a:r>
              <a:rPr lang="en-US" altLang="ko-KR" b="0" i="0" dirty="0">
                <a:effectLst/>
                <a:latin typeface="-apple-system"/>
              </a:rPr>
              <a:t>(validation) </a:t>
            </a:r>
            <a:r>
              <a:rPr lang="ko-KR" altLang="en-US" b="0" i="0" dirty="0">
                <a:effectLst/>
                <a:latin typeface="-apple-system"/>
              </a:rPr>
              <a:t>검사 시에 </a:t>
            </a:r>
            <a:r>
              <a:rPr lang="en-US" altLang="ko-KR" b="0" i="0" dirty="0">
                <a:effectLst/>
                <a:latin typeface="-apple-system"/>
              </a:rPr>
              <a:t>empty </a:t>
            </a:r>
            <a:r>
              <a:rPr lang="ko-KR" altLang="en-US" b="0" i="0" dirty="0">
                <a:effectLst/>
                <a:latin typeface="-apple-system"/>
              </a:rPr>
              <a:t>값 허용 여부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디폴트 </a:t>
            </a:r>
            <a:r>
              <a:rPr lang="en-US" altLang="ko-KR" b="0" i="0" dirty="0">
                <a:effectLst/>
                <a:latin typeface="-apple-system"/>
              </a:rPr>
              <a:t>: False)</a:t>
            </a:r>
          </a:p>
          <a:p>
            <a:r>
              <a:rPr lang="en-US" altLang="ko-KR" b="1" i="0" dirty="0">
                <a:effectLst/>
                <a:latin typeface="-apple-system"/>
              </a:rPr>
              <a:t>default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디폴트 값 지정</a:t>
            </a:r>
            <a:r>
              <a:rPr lang="en-US" altLang="ko-KR" b="0" i="0" dirty="0">
                <a:effectLst/>
                <a:latin typeface="-apple-system"/>
              </a:rPr>
              <a:t>. </a:t>
            </a:r>
            <a:r>
              <a:rPr lang="ko-KR" altLang="en-US" b="0" i="0" dirty="0">
                <a:effectLst/>
                <a:latin typeface="-apple-system"/>
              </a:rPr>
              <a:t>값이 지정되지 않았을 때 사용</a:t>
            </a:r>
            <a:endParaRPr lang="en-US" altLang="ko-KR" b="0" i="0" dirty="0">
              <a:effectLst/>
              <a:latin typeface="-apple-system"/>
            </a:endParaRPr>
          </a:p>
          <a:p>
            <a:r>
              <a:rPr lang="en-US" altLang="ko-KR" b="1" i="0" dirty="0" err="1">
                <a:effectLst/>
                <a:latin typeface="-apple-system"/>
              </a:rPr>
              <a:t>auto_now_add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레코드 생성시 현재 시간으로 자동 저장</a:t>
            </a:r>
            <a:endParaRPr lang="en-US" altLang="ko-KR" b="0" i="0" dirty="0">
              <a:effectLst/>
              <a:latin typeface="-apple-system"/>
            </a:endParaRPr>
          </a:p>
          <a:p>
            <a:endParaRPr lang="en-US" altLang="ko-KR" dirty="0"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33CFC-5FD5-7B80-E3C6-006F70B0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84" y="5200310"/>
            <a:ext cx="11522563" cy="3848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BBB299-2C10-3285-28B1-A5F25837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4" y="5845110"/>
            <a:ext cx="8211696" cy="466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A7A591-810D-74BD-D9FF-4FBB53400719}"/>
              </a:ext>
            </a:extLst>
          </p:cNvPr>
          <p:cNvSpPr txBox="1"/>
          <p:nvPr/>
        </p:nvSpPr>
        <p:spPr>
          <a:xfrm>
            <a:off x="6524216" y="476835"/>
            <a:ext cx="43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과 </a:t>
            </a:r>
            <a:r>
              <a:rPr lang="en-US" altLang="ko-KR" dirty="0"/>
              <a:t>blank : null</a:t>
            </a:r>
            <a:r>
              <a:rPr lang="ko-KR" altLang="en-US" dirty="0"/>
              <a:t>은 완전히 없다</a:t>
            </a:r>
            <a:r>
              <a:rPr lang="en-US" altLang="ko-KR" dirty="0"/>
              <a:t>, blank</a:t>
            </a:r>
            <a:r>
              <a:rPr lang="ko-KR" altLang="en-US" dirty="0"/>
              <a:t>는 </a:t>
            </a:r>
            <a:r>
              <a:rPr lang="en-US" altLang="ko-KR" dirty="0"/>
              <a:t>“” or “ “</a:t>
            </a:r>
            <a:r>
              <a:rPr lang="ko-KR" altLang="en-US" dirty="0"/>
              <a:t>과 같이 빈 </a:t>
            </a:r>
            <a:r>
              <a:rPr lang="en-US" altLang="ko-KR" dirty="0"/>
              <a:t>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2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87E31-2D59-2C52-07EC-84363121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models.py </a:t>
            </a:r>
            <a:r>
              <a:rPr lang="ko-KR" altLang="en-US" b="1" dirty="0"/>
              <a:t>이해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386C0-28F9-0BF9-86AF-5E866721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models.py</a:t>
            </a:r>
            <a:r>
              <a:rPr lang="ko-KR" altLang="en-US" dirty="0"/>
              <a:t>의 각 클래스는 디폴트로 </a:t>
            </a:r>
            <a:r>
              <a:rPr lang="en-US" altLang="ko-KR" b="1" i="0" dirty="0">
                <a:solidFill>
                  <a:srgbClr val="ECECEC"/>
                </a:solidFill>
                <a:effectLst/>
                <a:latin typeface="-apple-system"/>
              </a:rPr>
              <a:t> </a:t>
            </a:r>
            <a:r>
              <a:rPr lang="en-US" altLang="ko-KR" b="1" i="0" dirty="0">
                <a:effectLst/>
                <a:latin typeface="-apple-system"/>
              </a:rPr>
              <a:t>objects = </a:t>
            </a:r>
            <a:r>
              <a:rPr lang="en-US" altLang="ko-KR" b="1" i="0" dirty="0" err="1">
                <a:effectLst/>
                <a:latin typeface="-apple-system"/>
              </a:rPr>
              <a:t>models.Manager</a:t>
            </a:r>
            <a:r>
              <a:rPr lang="en-US" altLang="ko-KR" b="1" i="0" dirty="0">
                <a:effectLst/>
                <a:latin typeface="-apple-system"/>
              </a:rPr>
              <a:t>()</a:t>
            </a:r>
            <a:r>
              <a:rPr lang="ko-KR" altLang="en-US" i="0" dirty="0">
                <a:effectLst/>
                <a:latin typeface="-apple-system"/>
              </a:rPr>
              <a:t>를 갖는다</a:t>
            </a:r>
            <a:r>
              <a:rPr lang="en-US" altLang="ko-KR" i="0" dirty="0">
                <a:effectLst/>
                <a:latin typeface="-apple-system"/>
              </a:rPr>
              <a:t>.(</a:t>
            </a:r>
            <a:r>
              <a:rPr lang="ko-KR" altLang="en-US" i="0" dirty="0">
                <a:effectLst/>
                <a:latin typeface="-apple-system"/>
              </a:rPr>
              <a:t>즉 명시 </a:t>
            </a:r>
            <a:r>
              <a:rPr lang="ko-KR" altLang="en-US" i="0" dirty="0" err="1">
                <a:effectLst/>
                <a:latin typeface="-apple-system"/>
              </a:rPr>
              <a:t>안해도</a:t>
            </a:r>
            <a:r>
              <a:rPr lang="ko-KR" altLang="en-US" i="0" dirty="0">
                <a:effectLst/>
                <a:latin typeface="-apple-system"/>
              </a:rPr>
              <a:t> 된다</a:t>
            </a:r>
            <a:r>
              <a:rPr lang="en-US" altLang="ko-KR" i="0" dirty="0">
                <a:effectLst/>
                <a:latin typeface="-apple-system"/>
              </a:rPr>
              <a:t>.)</a:t>
            </a:r>
          </a:p>
          <a:p>
            <a:endParaRPr lang="en-US" altLang="ko-KR" dirty="0">
              <a:latin typeface="-apple-system"/>
            </a:endParaRPr>
          </a:p>
          <a:p>
            <a:r>
              <a:rPr lang="en-US" altLang="ko-KR" dirty="0">
                <a:latin typeface="-apple-system"/>
              </a:rPr>
              <a:t>objects, </a:t>
            </a:r>
            <a:r>
              <a:rPr lang="ko-KR" altLang="en-US" dirty="0">
                <a:latin typeface="-apple-system"/>
              </a:rPr>
              <a:t>즉 </a:t>
            </a:r>
            <a:r>
              <a:rPr lang="en-US" altLang="ko-KR" dirty="0">
                <a:latin typeface="-apple-system"/>
              </a:rPr>
              <a:t>Manager</a:t>
            </a:r>
            <a:r>
              <a:rPr lang="ko-KR" altLang="en-US" dirty="0">
                <a:latin typeface="-apple-system"/>
              </a:rPr>
              <a:t>는 </a:t>
            </a:r>
            <a:r>
              <a:rPr lang="en-US" altLang="ko-KR" dirty="0" err="1">
                <a:latin typeface="-apple-system"/>
              </a:rPr>
              <a:t>db</a:t>
            </a:r>
            <a:r>
              <a:rPr lang="ko-KR" altLang="en-US" dirty="0">
                <a:latin typeface="-apple-system"/>
              </a:rPr>
              <a:t>에서 데이터를 읽어와 </a:t>
            </a:r>
            <a:r>
              <a:rPr lang="en-US" altLang="ko-KR" dirty="0" err="1">
                <a:latin typeface="-apple-system"/>
              </a:rPr>
              <a:t>QuerySet</a:t>
            </a:r>
            <a:r>
              <a:rPr lang="ko-KR" altLang="en-US" dirty="0">
                <a:latin typeface="-apple-system"/>
              </a:rPr>
              <a:t>으로 만들어준다</a:t>
            </a:r>
            <a:r>
              <a:rPr lang="en-US" altLang="ko-KR" dirty="0">
                <a:latin typeface="-apple-system"/>
              </a:rPr>
              <a:t>.</a:t>
            </a:r>
          </a:p>
          <a:p>
            <a:endParaRPr lang="en-US" altLang="ko-KR" dirty="0">
              <a:latin typeface="-apple-system"/>
            </a:endParaRPr>
          </a:p>
          <a:p>
            <a:r>
              <a:rPr lang="ko-KR" altLang="en-US" dirty="0">
                <a:latin typeface="-apple-system"/>
              </a:rPr>
              <a:t>이는 </a:t>
            </a:r>
            <a:r>
              <a:rPr lang="en-US" altLang="ko-KR" dirty="0" err="1">
                <a:latin typeface="-apple-system"/>
              </a:rPr>
              <a:t>orm</a:t>
            </a:r>
            <a:r>
              <a:rPr lang="ko-KR" altLang="en-US" dirty="0">
                <a:latin typeface="-apple-system"/>
              </a:rPr>
              <a:t>에 대해 배울 때 다시 언급될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4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01FE-4C13-B27B-45FD-3B4623F2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위와 같이 </a:t>
            </a:r>
            <a:r>
              <a:rPr lang="en-US" altLang="ko-KR" b="1" dirty="0"/>
              <a:t>models.py</a:t>
            </a:r>
            <a:r>
              <a:rPr lang="ko-KR" altLang="en-US" b="1" dirty="0"/>
              <a:t>를 작성하였다면</a:t>
            </a:r>
            <a:br>
              <a:rPr lang="en-US" altLang="ko-KR" b="1" dirty="0"/>
            </a:br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en-US" altLang="ko-KR" b="1" dirty="0" err="1"/>
              <a:t>db</a:t>
            </a:r>
            <a:r>
              <a:rPr lang="ko-KR" altLang="en-US" b="1" dirty="0"/>
              <a:t>에 적용시켜야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ADF7F-015D-A508-02C8-3D4EBCBF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models.py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터미널에 </a:t>
            </a:r>
            <a:r>
              <a:rPr lang="en-US" altLang="ko-KR" dirty="0"/>
              <a:t>python manage.py  </a:t>
            </a:r>
            <a:r>
              <a:rPr lang="en-US" altLang="ko-KR" dirty="0" err="1"/>
              <a:t>makemigrations</a:t>
            </a:r>
            <a:r>
              <a:rPr lang="en-US" altLang="ko-KR" dirty="0"/>
              <a:t> [</a:t>
            </a:r>
            <a:r>
              <a:rPr lang="ko-KR" altLang="en-US" dirty="0" err="1"/>
              <a:t>앱이름</a:t>
            </a:r>
            <a:r>
              <a:rPr lang="en-US" altLang="ko-KR" dirty="0"/>
              <a:t>] </a:t>
            </a:r>
            <a:r>
              <a:rPr lang="ko-KR" altLang="en-US" dirty="0"/>
              <a:t>을 통해 </a:t>
            </a:r>
            <a:r>
              <a:rPr lang="en-US" altLang="ko-KR" dirty="0"/>
              <a:t>model</a:t>
            </a:r>
            <a:r>
              <a:rPr lang="ko-KR" altLang="en-US" dirty="0"/>
              <a:t>에 담긴 정보를 담는 파일을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터미널에 </a:t>
            </a:r>
            <a:r>
              <a:rPr lang="en-US" altLang="ko-KR" dirty="0"/>
              <a:t>python manage.py migrate </a:t>
            </a:r>
            <a:r>
              <a:rPr lang="ko-KR" altLang="en-US" dirty="0"/>
              <a:t>를 통해 만들어진 파일 정보를 통해 </a:t>
            </a:r>
            <a:r>
              <a:rPr lang="en-US" altLang="ko-KR" dirty="0" err="1"/>
              <a:t>db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CAFB17-2C06-7C17-29A3-8FB4B1B10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82" t="32524" r="405" b="31534"/>
          <a:stretch/>
        </p:blipFill>
        <p:spPr>
          <a:xfrm>
            <a:off x="1137558" y="3788228"/>
            <a:ext cx="6400800" cy="3374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C4CC90-DAFA-4CDF-B41B-8322B3CF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55" y="5052293"/>
            <a:ext cx="563006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D2A98-EF24-F144-5E31-16A9741D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실습</a:t>
            </a:r>
            <a:r>
              <a:rPr lang="en-US" altLang="ko-KR" sz="4000" b="1" dirty="0"/>
              <a:t>: Models.py</a:t>
            </a:r>
            <a:r>
              <a:rPr lang="ko-KR" altLang="en-US" sz="4000" b="1" dirty="0"/>
              <a:t>를 만들고 </a:t>
            </a:r>
            <a:r>
              <a:rPr lang="en-US" altLang="ko-KR" sz="4000" b="1" dirty="0" err="1"/>
              <a:t>db</a:t>
            </a:r>
            <a:r>
              <a:rPr lang="ko-KR" altLang="en-US" sz="4000" b="1" dirty="0"/>
              <a:t>에 반영해보자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5D96E-13A4-D222-595E-23BA7657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</a:t>
            </a:r>
            <a:r>
              <a:rPr lang="ko-KR" altLang="en-US" dirty="0"/>
              <a:t>테이블은</a:t>
            </a:r>
            <a:endParaRPr lang="en-US" altLang="ko-KR" dirty="0"/>
          </a:p>
          <a:p>
            <a:pPr lvl="1"/>
            <a:r>
              <a:rPr lang="en-US" altLang="ko-KR" dirty="0"/>
              <a:t>id(</a:t>
            </a:r>
            <a:r>
              <a:rPr lang="en-US" altLang="ko-KR" dirty="0" err="1"/>
              <a:t>AutoField</a:t>
            </a:r>
            <a:r>
              <a:rPr lang="en-US" altLang="ko-KR" dirty="0"/>
              <a:t>, </a:t>
            </a:r>
            <a:r>
              <a:rPr lang="en-US" altLang="ko-KR" dirty="0" err="1"/>
              <a:t>primary_key</a:t>
            </a:r>
            <a:r>
              <a:rPr lang="en-US" altLang="ko-KR" dirty="0"/>
              <a:t>=true),</a:t>
            </a:r>
          </a:p>
          <a:p>
            <a:pPr lvl="1"/>
            <a:r>
              <a:rPr lang="en-US" altLang="ko-KR" dirty="0"/>
              <a:t>name(</a:t>
            </a:r>
            <a:r>
              <a:rPr lang="en-US" altLang="ko-KR" dirty="0" err="1"/>
              <a:t>charfield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글자</a:t>
            </a:r>
            <a:r>
              <a:rPr lang="en-US" altLang="ko-KR" dirty="0"/>
              <a:t>, unique), </a:t>
            </a:r>
          </a:p>
          <a:p>
            <a:pPr lvl="1"/>
            <a:r>
              <a:rPr lang="en-US" altLang="ko-KR" dirty="0"/>
              <a:t>pw (</a:t>
            </a:r>
            <a:r>
              <a:rPr lang="en-US" altLang="ko-KR" dirty="0" err="1"/>
              <a:t>charfield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글자</a:t>
            </a:r>
            <a:r>
              <a:rPr lang="en-US" altLang="ko-KR" dirty="0"/>
              <a:t>), </a:t>
            </a:r>
          </a:p>
          <a:p>
            <a:pPr lvl="1"/>
            <a:r>
              <a:rPr lang="en-US" altLang="ko-KR" dirty="0"/>
              <a:t>Email(</a:t>
            </a:r>
            <a:r>
              <a:rPr lang="en-US" altLang="ko-KR" dirty="0" err="1"/>
              <a:t>emailField</a:t>
            </a:r>
            <a:r>
              <a:rPr lang="en-US" altLang="ko-KR" dirty="0"/>
              <a:t>)</a:t>
            </a:r>
            <a:r>
              <a:rPr lang="ko-KR" altLang="en-US" dirty="0"/>
              <a:t>을 갖는다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models.py</a:t>
            </a:r>
            <a:r>
              <a:rPr lang="ko-KR" altLang="en-US" dirty="0"/>
              <a:t>를 이용하여 </a:t>
            </a:r>
            <a:r>
              <a:rPr lang="en-US" altLang="ko-KR" dirty="0" err="1"/>
              <a:t>db</a:t>
            </a:r>
            <a:r>
              <a:rPr lang="ko-KR" altLang="en-US" dirty="0"/>
              <a:t>에 반영해보자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67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FD84-A8DC-7789-EA53-10CA01EB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Django ORM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6F82E-B8B0-D471-F288-BD113955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에서 사용할 수 있는 </a:t>
            </a:r>
            <a:r>
              <a:rPr lang="en-US" altLang="ko-KR" dirty="0"/>
              <a:t>ORM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Django ORM</a:t>
            </a:r>
            <a:r>
              <a:rPr lang="ko-KR" altLang="en-US" dirty="0"/>
              <a:t>을 사용하면</a:t>
            </a:r>
            <a:r>
              <a:rPr lang="en-US" altLang="ko-KR" dirty="0"/>
              <a:t>, </a:t>
            </a:r>
            <a:r>
              <a:rPr lang="en-US" altLang="ko-KR" dirty="0" err="1"/>
              <a:t>sql</a:t>
            </a:r>
            <a:r>
              <a:rPr lang="ko-KR" altLang="en-US" dirty="0"/>
              <a:t>문 없이도 데이터베이스의 데이터를 읽기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9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5FF66-AEA9-6F07-33A8-352FC112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Django</a:t>
            </a:r>
            <a:r>
              <a:rPr lang="ko-KR" altLang="en-US" b="1" dirty="0"/>
              <a:t>에 </a:t>
            </a:r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연동하기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32287-C2F8-A9AE-34CE-D82638B8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터미널에 </a:t>
            </a:r>
            <a:r>
              <a:rPr lang="en-US" altLang="ko-KR" dirty="0"/>
              <a:t>pip install </a:t>
            </a:r>
            <a:r>
              <a:rPr lang="en-US" altLang="ko-KR" dirty="0" err="1"/>
              <a:t>mysqlclient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en-US" altLang="ko-KR" dirty="0" err="1"/>
              <a:t>mysqlclient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에 접근하는 것을 도와주는 라이브러리이다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6875C-4363-B235-CDF1-16224EBE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3359037"/>
            <a:ext cx="10798629" cy="21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4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BE887-28FD-8BEB-FC19-78970531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ORM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AB436-2890-381D-9AFB-5EF22DA9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Relational Mapping</a:t>
            </a:r>
            <a:r>
              <a:rPr lang="ko-KR" altLang="en-US" dirty="0"/>
              <a:t>으로 객체와 관계형 데이터베이스를 자동으로 매핑</a:t>
            </a:r>
            <a:r>
              <a:rPr lang="en-US" altLang="ko-KR" dirty="0"/>
              <a:t>(</a:t>
            </a:r>
            <a:r>
              <a:rPr lang="ko-KR" altLang="en-US" dirty="0"/>
              <a:t>연결</a:t>
            </a:r>
            <a:r>
              <a:rPr lang="en-US" altLang="ko-KR" dirty="0"/>
              <a:t>)</a:t>
            </a:r>
            <a:r>
              <a:rPr lang="ko-KR" altLang="en-US" dirty="0"/>
              <a:t>해주는 것을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객체와 </a:t>
            </a:r>
            <a:r>
              <a:rPr lang="en-US" altLang="ko-KR" dirty="0"/>
              <a:t>DB</a:t>
            </a:r>
            <a:r>
              <a:rPr lang="ko-KR" altLang="en-US" dirty="0"/>
              <a:t>사이의 번역가 역할</a:t>
            </a:r>
            <a:endParaRPr lang="en-US" altLang="ko-KR" dirty="0"/>
          </a:p>
          <a:p>
            <a:r>
              <a:rPr lang="ko-KR" altLang="en-US" dirty="0"/>
              <a:t>즉 </a:t>
            </a:r>
            <a:r>
              <a:rPr lang="ko-KR" altLang="en-US" dirty="0" err="1"/>
              <a:t>쿼리문</a:t>
            </a:r>
            <a:r>
              <a:rPr lang="ko-KR" altLang="en-US" dirty="0"/>
              <a:t> 없이 </a:t>
            </a:r>
            <a:r>
              <a:rPr lang="ko-KR" altLang="en-US" dirty="0" err="1"/>
              <a:t>백엔드</a:t>
            </a:r>
            <a:r>
              <a:rPr lang="ko-KR" altLang="en-US" dirty="0"/>
              <a:t> 언어로만 </a:t>
            </a:r>
            <a:r>
              <a:rPr lang="en-US" altLang="ko-KR" dirty="0"/>
              <a:t>DB</a:t>
            </a:r>
            <a:r>
              <a:rPr lang="ko-KR" altLang="en-US" dirty="0"/>
              <a:t>에 접근할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A973F4-B8A9-DF7F-5F61-7DC4FFB4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2337"/>
            <a:ext cx="5393872" cy="27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6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38850-2959-86BE-E8D4-EEE4B95A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454"/>
            <a:ext cx="10515600" cy="1325563"/>
          </a:xfrm>
        </p:spPr>
        <p:txBody>
          <a:bodyPr/>
          <a:lstStyle/>
          <a:p>
            <a:r>
              <a:rPr lang="ko-KR" altLang="en-US" b="1" dirty="0"/>
              <a:t>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9085B-6041-7180-73C2-A12E39C0F99B}"/>
              </a:ext>
            </a:extLst>
          </p:cNvPr>
          <p:cNvSpPr txBox="1"/>
          <p:nvPr/>
        </p:nvSpPr>
        <p:spPr>
          <a:xfrm>
            <a:off x="1502229" y="1707017"/>
            <a:ext cx="2520043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Django Model</a:t>
            </a:r>
            <a:r>
              <a:rPr lang="ko-KR" altLang="en-US" sz="2400" dirty="0"/>
              <a:t>을 사용하여 </a:t>
            </a:r>
            <a:r>
              <a:rPr lang="en-US" altLang="ko-KR" sz="2400" dirty="0"/>
              <a:t>DB</a:t>
            </a:r>
            <a:r>
              <a:rPr lang="ko-KR" altLang="en-US" sz="2400" dirty="0"/>
              <a:t>에 테이블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6AA680-F6A5-F76D-2361-5B568C78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002" y="2283159"/>
            <a:ext cx="2216783" cy="2791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44FA7-156D-52A9-7E07-420EBAAF77D7}"/>
              </a:ext>
            </a:extLst>
          </p:cNvPr>
          <p:cNvSpPr txBox="1"/>
          <p:nvPr/>
        </p:nvSpPr>
        <p:spPr>
          <a:xfrm>
            <a:off x="1502228" y="3032580"/>
            <a:ext cx="2868386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Django </a:t>
            </a:r>
            <a:r>
              <a:rPr lang="en-US" altLang="ko-KR" sz="2400" dirty="0" err="1"/>
              <a:t>Orm</a:t>
            </a:r>
            <a:r>
              <a:rPr lang="ko-KR" altLang="en-US" sz="2400" dirty="0"/>
              <a:t>을 이용하여 </a:t>
            </a:r>
            <a:r>
              <a:rPr lang="en-US" altLang="ko-KR" sz="2400" dirty="0"/>
              <a:t>DB</a:t>
            </a:r>
            <a:r>
              <a:rPr lang="ko-KR" altLang="en-US" sz="2400" dirty="0"/>
              <a:t>에 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레코드</a:t>
            </a:r>
            <a:r>
              <a:rPr lang="en-US" altLang="ko-KR" sz="2400" dirty="0"/>
              <a:t>) </a:t>
            </a:r>
            <a:r>
              <a:rPr lang="ko-KR" altLang="en-US" sz="2400" dirty="0"/>
              <a:t>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2AC30-2AF5-E72E-B794-054FB475E948}"/>
              </a:ext>
            </a:extLst>
          </p:cNvPr>
          <p:cNvSpPr txBox="1"/>
          <p:nvPr/>
        </p:nvSpPr>
        <p:spPr>
          <a:xfrm>
            <a:off x="1502228" y="4485823"/>
            <a:ext cx="2868386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Django </a:t>
            </a:r>
            <a:r>
              <a:rPr lang="en-US" altLang="ko-KR" sz="2400" dirty="0" err="1"/>
              <a:t>Orm</a:t>
            </a:r>
            <a:r>
              <a:rPr lang="ko-KR" altLang="en-US" sz="2400" dirty="0"/>
              <a:t>을 이용하여 </a:t>
            </a:r>
            <a:r>
              <a:rPr lang="en-US" altLang="ko-KR" sz="2400" dirty="0"/>
              <a:t>DB</a:t>
            </a:r>
            <a:r>
              <a:rPr lang="ko-KR" altLang="en-US" sz="2400" dirty="0"/>
              <a:t>에서 데이터 읽기</a:t>
            </a:r>
            <a:r>
              <a:rPr lang="en-US" altLang="ko-KR" sz="2400" dirty="0"/>
              <a:t>, </a:t>
            </a:r>
            <a:r>
              <a:rPr lang="ko-KR" altLang="en-US" sz="2400" dirty="0"/>
              <a:t>변경</a:t>
            </a:r>
            <a:r>
              <a:rPr lang="en-US" altLang="ko-KR" sz="2400" dirty="0"/>
              <a:t>, </a:t>
            </a:r>
            <a:r>
              <a:rPr lang="ko-KR" altLang="en-US" sz="2400" dirty="0"/>
              <a:t>삭제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98A242-526C-5784-D513-A0608A92BDC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22272" y="2307182"/>
            <a:ext cx="5214257" cy="5407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D7FF10-603A-CC30-2627-1D5367724916}"/>
              </a:ext>
            </a:extLst>
          </p:cNvPr>
          <p:cNvSpPr txBox="1"/>
          <p:nvPr/>
        </p:nvSpPr>
        <p:spPr>
          <a:xfrm>
            <a:off x="4991100" y="1912349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 TABLE user (</a:t>
            </a:r>
          </a:p>
          <a:p>
            <a:r>
              <a:rPr lang="en-US" altLang="ko-KR" b="1" dirty="0"/>
              <a:t>	‘id’ NOT NULL);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B902B3-650B-ABAA-3948-9DDCF2EAE8AC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370614" y="3632745"/>
            <a:ext cx="4815388" cy="461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545BA3-6A87-A68B-3473-6FE4AD161E59}"/>
              </a:ext>
            </a:extLst>
          </p:cNvPr>
          <p:cNvSpPr txBox="1"/>
          <p:nvPr/>
        </p:nvSpPr>
        <p:spPr>
          <a:xfrm>
            <a:off x="4840651" y="3032581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INSERT INTO user (id) VALUES (1)</a:t>
            </a:r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DC16D2-331C-2E21-39F8-B4DF94E336D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370614" y="4599214"/>
            <a:ext cx="4865915" cy="671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5658AD-9036-5330-5312-3A40DA610B52}"/>
              </a:ext>
            </a:extLst>
          </p:cNvPr>
          <p:cNvSpPr txBox="1"/>
          <p:nvPr/>
        </p:nvSpPr>
        <p:spPr>
          <a:xfrm>
            <a:off x="4991100" y="4292986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* FROM user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698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3161-B5A2-C2EE-3D8C-303411C2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Django ORM</a:t>
            </a:r>
            <a:r>
              <a:rPr lang="ko-KR" altLang="en-US" b="1" dirty="0"/>
              <a:t>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C899B-2A6C-C2BE-1769-74552A147A5B}"/>
              </a:ext>
            </a:extLst>
          </p:cNvPr>
          <p:cNvSpPr txBox="1"/>
          <p:nvPr/>
        </p:nvSpPr>
        <p:spPr>
          <a:xfrm>
            <a:off x="838200" y="2139043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Select</a:t>
            </a:r>
            <a:r>
              <a:rPr lang="ko-KR" altLang="en-US" sz="2800" dirty="0"/>
              <a:t> </a:t>
            </a:r>
            <a:r>
              <a:rPr lang="en-US" altLang="ko-KR" sz="2800" dirty="0"/>
              <a:t>* from User</a:t>
            </a:r>
          </a:p>
          <a:p>
            <a:endParaRPr lang="en-US" altLang="ko-KR" sz="2800" dirty="0"/>
          </a:p>
          <a:p>
            <a:r>
              <a:rPr lang="en-US" altLang="ko-KR" sz="2800" dirty="0"/>
              <a:t>select count(id) from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98D61-C960-23DB-79ED-210B69626AD9}"/>
              </a:ext>
            </a:extLst>
          </p:cNvPr>
          <p:cNvSpPr txBox="1"/>
          <p:nvPr/>
        </p:nvSpPr>
        <p:spPr>
          <a:xfrm>
            <a:off x="6825343" y="2139043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User.objects.all</a:t>
            </a:r>
            <a:r>
              <a:rPr lang="en-US" altLang="ko-KR" sz="2800" dirty="0"/>
              <a:t>()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User.objects.count</a:t>
            </a:r>
            <a:r>
              <a:rPr lang="en-US" altLang="ko-KR" sz="2800" dirty="0"/>
              <a:t>(id)</a:t>
            </a:r>
            <a:endParaRPr lang="ko-KR" altLang="en-US" sz="2800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D4BD4BBA-C264-AC33-23EA-2FACB79895A0}"/>
              </a:ext>
            </a:extLst>
          </p:cNvPr>
          <p:cNvSpPr/>
          <p:nvPr/>
        </p:nvSpPr>
        <p:spPr>
          <a:xfrm>
            <a:off x="5366658" y="2423130"/>
            <a:ext cx="767443" cy="35922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E937F-A922-EDFB-FF83-54C4D7023D30}"/>
              </a:ext>
            </a:extLst>
          </p:cNvPr>
          <p:cNvSpPr txBox="1"/>
          <p:nvPr/>
        </p:nvSpPr>
        <p:spPr>
          <a:xfrm>
            <a:off x="2620735" y="1431157"/>
            <a:ext cx="87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DB</a:t>
            </a:r>
            <a:endParaRPr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0DB69-051E-568C-03BA-39F1428014E2}"/>
              </a:ext>
            </a:extLst>
          </p:cNvPr>
          <p:cNvSpPr txBox="1"/>
          <p:nvPr/>
        </p:nvSpPr>
        <p:spPr>
          <a:xfrm>
            <a:off x="7848599" y="1336745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Django</a:t>
            </a:r>
            <a:endParaRPr lang="ko-KR" altLang="en-US" sz="4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519006-ED46-654B-E8F9-1BDA1DA2085C}"/>
              </a:ext>
            </a:extLst>
          </p:cNvPr>
          <p:cNvCxnSpPr/>
          <p:nvPr/>
        </p:nvCxnSpPr>
        <p:spPr>
          <a:xfrm>
            <a:off x="838200" y="2139043"/>
            <a:ext cx="9753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5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946DDFB-5AF4-5E43-DC9F-91BBE6D1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46" y="1413891"/>
            <a:ext cx="5306165" cy="6382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1096AE-85BF-0365-3C13-D1F879D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ORM</a:t>
            </a:r>
            <a:r>
              <a:rPr lang="ko-KR" altLang="en-US" b="1" dirty="0"/>
              <a:t>은 크게 세 부분으로 </a:t>
            </a:r>
            <a:r>
              <a:rPr lang="ko-KR" altLang="en-US" b="1" dirty="0" err="1"/>
              <a:t>나눠져있다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CD51B-C3D8-A6A1-A1A1-B78951F4C8C3}"/>
              </a:ext>
            </a:extLst>
          </p:cNvPr>
          <p:cNvSpPr/>
          <p:nvPr/>
        </p:nvSpPr>
        <p:spPr>
          <a:xfrm>
            <a:off x="3363685" y="1413891"/>
            <a:ext cx="631372" cy="519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FD071A-A254-D0D0-851B-D8CD0AF2226E}"/>
              </a:ext>
            </a:extLst>
          </p:cNvPr>
          <p:cNvCxnSpPr/>
          <p:nvPr/>
        </p:nvCxnSpPr>
        <p:spPr>
          <a:xfrm flipV="1">
            <a:off x="2144485" y="1967570"/>
            <a:ext cx="1534886" cy="1193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912A37-FC34-6BE8-C71D-C3FBA2CE7FF8}"/>
              </a:ext>
            </a:extLst>
          </p:cNvPr>
          <p:cNvSpPr txBox="1"/>
          <p:nvPr/>
        </p:nvSpPr>
        <p:spPr>
          <a:xfrm>
            <a:off x="440871" y="3247382"/>
            <a:ext cx="3929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Django</a:t>
            </a:r>
            <a:r>
              <a:rPr lang="ko-KR" altLang="en-US" dirty="0"/>
              <a:t>는 모델 클래스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r>
              <a:rPr lang="ko-KR" altLang="en-US" dirty="0"/>
              <a:t> 단위로 쿼리를 한다</a:t>
            </a:r>
            <a:r>
              <a:rPr lang="en-US" altLang="ko-KR" dirty="0"/>
              <a:t>.(</a:t>
            </a:r>
            <a:r>
              <a:rPr lang="en-US" altLang="ko-KR" dirty="0" err="1"/>
              <a:t>sql</a:t>
            </a:r>
            <a:r>
              <a:rPr lang="ko-KR" altLang="en-US" dirty="0"/>
              <a:t>도 테이블 단위로 쿼리 한다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Sql</a:t>
            </a:r>
            <a:r>
              <a:rPr lang="ko-KR" altLang="en-US" dirty="0"/>
              <a:t>의 </a:t>
            </a:r>
            <a:r>
              <a:rPr lang="en-US" altLang="ko-KR" dirty="0"/>
              <a:t>From </a:t>
            </a:r>
            <a:r>
              <a:rPr lang="ko-KR" altLang="en-US" dirty="0"/>
              <a:t>절과 동일 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 어떤 테이블에서 무엇을 가져올 때</a:t>
            </a:r>
            <a:r>
              <a:rPr lang="en-US" altLang="ko-KR" dirty="0"/>
              <a:t>, </a:t>
            </a:r>
            <a:r>
              <a:rPr lang="ko-KR" altLang="en-US" b="1" dirty="0"/>
              <a:t>어떤 테이블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B6B059-3AA1-F220-9FA9-B0FADA96C05F}"/>
              </a:ext>
            </a:extLst>
          </p:cNvPr>
          <p:cNvSpPr/>
          <p:nvPr/>
        </p:nvSpPr>
        <p:spPr>
          <a:xfrm>
            <a:off x="4128096" y="1446246"/>
            <a:ext cx="1094014" cy="455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F437AC-1513-0F0F-E662-CA5BF7390420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675103" y="1901254"/>
            <a:ext cx="1339254" cy="1315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6CEC0D-6D08-5A87-9BBD-34F4150A21AC}"/>
              </a:ext>
            </a:extLst>
          </p:cNvPr>
          <p:cNvSpPr txBox="1"/>
          <p:nvPr/>
        </p:nvSpPr>
        <p:spPr>
          <a:xfrm>
            <a:off x="4185557" y="3247382"/>
            <a:ext cx="3929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Manager</a:t>
            </a:r>
            <a:r>
              <a:rPr lang="ko-KR" altLang="en-US" dirty="0"/>
              <a:t>를 통해 </a:t>
            </a:r>
            <a:r>
              <a:rPr lang="en-US" altLang="ko-KR" dirty="0" err="1"/>
              <a:t>QuerySet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여기서 </a:t>
            </a:r>
            <a:r>
              <a:rPr lang="en-US" altLang="ko-KR" dirty="0"/>
              <a:t>Manager</a:t>
            </a:r>
            <a:r>
              <a:rPr lang="ko-KR" altLang="en-US" dirty="0"/>
              <a:t>는 </a:t>
            </a:r>
            <a:r>
              <a:rPr lang="en-US" altLang="ko-KR" dirty="0"/>
              <a:t>model</a:t>
            </a:r>
            <a:r>
              <a:rPr lang="ko-KR" altLang="en-US" dirty="0"/>
              <a:t>과 </a:t>
            </a:r>
            <a:r>
              <a:rPr lang="en-US" altLang="ko-KR" dirty="0" err="1"/>
              <a:t>db</a:t>
            </a:r>
            <a:r>
              <a:rPr lang="ko-KR" altLang="en-US" dirty="0"/>
              <a:t>사이에 데이터가 오갈 수 있게 하는 역할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QuerySet</a:t>
            </a:r>
            <a:r>
              <a:rPr lang="ko-KR" altLang="en-US" dirty="0"/>
              <a:t>은 </a:t>
            </a:r>
            <a:r>
              <a:rPr lang="en-US" altLang="ko-KR" dirty="0" err="1"/>
              <a:t>db</a:t>
            </a:r>
            <a:r>
              <a:rPr lang="ko-KR" altLang="en-US" dirty="0"/>
              <a:t>객체들의 집합</a:t>
            </a:r>
            <a:r>
              <a:rPr lang="en-US" altLang="ko-KR" dirty="0"/>
              <a:t>(</a:t>
            </a:r>
            <a:r>
              <a:rPr lang="ko-KR" altLang="en-US" dirty="0"/>
              <a:t>즉 레코드의 집합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 특정 테이블의 모든 레코드를 의미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0B4FDD-6D75-C347-B4B9-6E57030381DA}"/>
              </a:ext>
            </a:extLst>
          </p:cNvPr>
          <p:cNvSpPr/>
          <p:nvPr/>
        </p:nvSpPr>
        <p:spPr>
          <a:xfrm>
            <a:off x="5344730" y="1446246"/>
            <a:ext cx="2933856" cy="455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3FC5C9D-E9B0-3C50-436B-A76069EFF9D8}"/>
              </a:ext>
            </a:extLst>
          </p:cNvPr>
          <p:cNvCxnSpPr>
            <a:cxnSpLocks/>
          </p:cNvCxnSpPr>
          <p:nvPr/>
        </p:nvCxnSpPr>
        <p:spPr>
          <a:xfrm flipH="1" flipV="1">
            <a:off x="6753224" y="1901254"/>
            <a:ext cx="2779319" cy="1259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23E3BD-9858-9778-CAE1-04158A330BCE}"/>
              </a:ext>
            </a:extLst>
          </p:cNvPr>
          <p:cNvSpPr txBox="1"/>
          <p:nvPr/>
        </p:nvSpPr>
        <p:spPr>
          <a:xfrm>
            <a:off x="8365671" y="3247382"/>
            <a:ext cx="2824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가져올 데이터에 대한 조건을 명시한다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여기서는 </a:t>
            </a:r>
            <a:r>
              <a:rPr lang="en-US" altLang="ko-KR" dirty="0"/>
              <a:t>User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 err="1"/>
              <a:t>chanho</a:t>
            </a:r>
            <a:r>
              <a:rPr lang="ko-KR" altLang="en-US" dirty="0"/>
              <a:t>인 모든 데이터</a:t>
            </a:r>
            <a:r>
              <a:rPr lang="en-US" altLang="ko-KR" dirty="0"/>
              <a:t>(</a:t>
            </a:r>
            <a:r>
              <a:rPr lang="ko-KR" altLang="en-US" dirty="0"/>
              <a:t>레코드</a:t>
            </a:r>
            <a:r>
              <a:rPr lang="en-US" altLang="ko-KR" dirty="0"/>
              <a:t>, 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을 가져오라는 뜻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B84E50-EBF7-ADC1-37F2-282F292CEE6D}"/>
              </a:ext>
            </a:extLst>
          </p:cNvPr>
          <p:cNvSpPr txBox="1"/>
          <p:nvPr/>
        </p:nvSpPr>
        <p:spPr>
          <a:xfrm>
            <a:off x="3363686" y="6035182"/>
            <a:ext cx="547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즉 이 문장이 하나의 쿼리문이다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9251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CE3D7-75C9-D258-FA74-F10ECE62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조건에 대해 좀 더 알아보자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C4889-6DB5-1CA9-0AF1-19624BBA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729"/>
            <a:ext cx="10515600" cy="509451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objects.all</a:t>
            </a:r>
            <a:r>
              <a:rPr lang="en-US" altLang="ko-KR" sz="2400" dirty="0"/>
              <a:t>() : </a:t>
            </a:r>
            <a:r>
              <a:rPr lang="ko-KR" altLang="en-US" sz="2400" dirty="0"/>
              <a:t>모든 데이터를 가져온다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objects.get</a:t>
            </a:r>
            <a:r>
              <a:rPr lang="en-US" altLang="ko-KR" sz="2400" dirty="0"/>
              <a:t>(id=1) : </a:t>
            </a:r>
            <a:r>
              <a:rPr lang="ko-KR" altLang="en-US" sz="2400" dirty="0"/>
              <a:t>테이블에서 </a:t>
            </a:r>
            <a:r>
              <a:rPr lang="en-US" altLang="ko-KR" sz="2400" dirty="0"/>
              <a:t>id</a:t>
            </a:r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인 데이터를 가져온다</a:t>
            </a:r>
            <a:r>
              <a:rPr lang="en-US" altLang="ko-KR" sz="2400" dirty="0"/>
              <a:t>. </a:t>
            </a:r>
            <a:r>
              <a:rPr lang="ko-KR" altLang="en-US" sz="2400" dirty="0"/>
              <a:t>없으면 </a:t>
            </a:r>
            <a:r>
              <a:rPr lang="en-US" altLang="ko-KR" sz="2400" dirty="0"/>
              <a:t>error</a:t>
            </a:r>
            <a:r>
              <a:rPr lang="ko-KR" altLang="en-US" sz="2400" dirty="0"/>
              <a:t>를 발생시킨다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</a:t>
            </a:r>
            <a:r>
              <a:rPr lang="en-US" altLang="ko-KR" sz="2400" dirty="0"/>
              <a:t>id</a:t>
            </a:r>
            <a:r>
              <a:rPr lang="ko-KR" altLang="en-US" sz="2400" dirty="0"/>
              <a:t>가 </a:t>
            </a:r>
            <a:r>
              <a:rPr lang="en-US" altLang="ko-KR" sz="2400" dirty="0"/>
              <a:t>1</a:t>
            </a:r>
            <a:r>
              <a:rPr lang="ko-KR" altLang="en-US" sz="2400" dirty="0"/>
              <a:t>인 데이터가 여러 개여도 </a:t>
            </a:r>
            <a:r>
              <a:rPr lang="en-US" altLang="ko-KR" sz="2400" dirty="0"/>
              <a:t>error</a:t>
            </a:r>
            <a:r>
              <a:rPr lang="ko-KR" altLang="en-US" sz="2400" dirty="0"/>
              <a:t>를 발생시킨다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objects.aggregate</a:t>
            </a:r>
            <a:r>
              <a:rPr lang="en-US" altLang="ko-KR" sz="2400" dirty="0"/>
              <a:t>() : SUM, COUNT, AVG, MIN, MAX </a:t>
            </a:r>
            <a:r>
              <a:rPr lang="ko-KR" altLang="en-US" sz="2400" dirty="0"/>
              <a:t>등의 집계 함수를 사용 가능하다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objects.count</a:t>
            </a:r>
            <a:r>
              <a:rPr lang="en-US" altLang="ko-KR" sz="2400" dirty="0"/>
              <a:t>() : </a:t>
            </a:r>
            <a:r>
              <a:rPr lang="ko-KR" altLang="en-US" sz="2400" dirty="0"/>
              <a:t>레코드의 개수를 알려준다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objects.filter</a:t>
            </a:r>
            <a:r>
              <a:rPr lang="en-US" altLang="ko-KR" sz="2400" dirty="0"/>
              <a:t>() : </a:t>
            </a:r>
            <a:r>
              <a:rPr lang="ko-KR" altLang="en-US" sz="2400" dirty="0"/>
              <a:t>필드에 대해 </a:t>
            </a:r>
            <a:r>
              <a:rPr lang="en-US" altLang="ko-KR" sz="2400" dirty="0"/>
              <a:t>and, or, &gt;, &gt;=, = </a:t>
            </a:r>
            <a:r>
              <a:rPr lang="ko-KR" altLang="en-US" sz="2400" dirty="0"/>
              <a:t>등의 비교를 제공 즉 전체 데이터에서 일부 데이터를 필터링하는 것</a:t>
            </a:r>
            <a:r>
              <a:rPr lang="en-US" altLang="ko-KR" sz="2400" dirty="0"/>
              <a:t>, </a:t>
            </a:r>
            <a:r>
              <a:rPr lang="ko-KR" altLang="en-US" sz="2400" dirty="0"/>
              <a:t>없으면 빈 리스트를 </a:t>
            </a:r>
            <a:r>
              <a:rPr lang="ko-KR" altLang="en-US" sz="2400" dirty="0" err="1"/>
              <a:t>리턴한다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 외에도 </a:t>
            </a:r>
            <a:r>
              <a:rPr lang="en-US" altLang="ko-KR" sz="2400" dirty="0"/>
              <a:t>group by, union </a:t>
            </a:r>
            <a:r>
              <a:rPr lang="ko-KR" altLang="en-US" sz="2400" dirty="0"/>
              <a:t>등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mysql</a:t>
            </a:r>
            <a:r>
              <a:rPr lang="ko-KR" altLang="en-US" sz="2400" dirty="0"/>
              <a:t>에서 사용하는 대부분의 문법에 대해 지원을 해준다</a:t>
            </a:r>
            <a:r>
              <a:rPr lang="en-US" altLang="ko-KR" sz="2400" dirty="0"/>
              <a:t>. </a:t>
            </a:r>
            <a:r>
              <a:rPr lang="ko-KR" altLang="en-US" sz="2400" dirty="0"/>
              <a:t>이에 대해서는 스스로 필요할 때 찾아가면서 하자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706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C215A-514D-3DBC-4695-19C58A39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get() vs filter()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58D0E-0FEB-D5D7-1E3C-ED8C9CC4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get()</a:t>
            </a:r>
            <a:r>
              <a:rPr lang="ko-KR" altLang="en-US" dirty="0"/>
              <a:t>은 한 개의 </a:t>
            </a:r>
            <a:r>
              <a:rPr lang="en-US" altLang="ko-KR" dirty="0"/>
              <a:t>row</a:t>
            </a:r>
            <a:r>
              <a:rPr lang="ko-KR" altLang="en-US" dirty="0"/>
              <a:t>만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get()</a:t>
            </a:r>
            <a:r>
              <a:rPr lang="ko-KR" altLang="en-US" dirty="0"/>
              <a:t>은 해당 조건의 데이터가 여러 개 이거나</a:t>
            </a:r>
            <a:r>
              <a:rPr lang="en-US" altLang="ko-KR" dirty="0"/>
              <a:t>, </a:t>
            </a:r>
            <a:r>
              <a:rPr lang="ko-KR" altLang="en-US" dirty="0"/>
              <a:t>없으면 에러를 </a:t>
            </a:r>
            <a:r>
              <a:rPr lang="ko-KR" altLang="en-US" dirty="0" err="1"/>
              <a:t>리턴시킨다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filter()</a:t>
            </a:r>
            <a:r>
              <a:rPr lang="ko-KR" altLang="en-US" dirty="0"/>
              <a:t>는 해당 조건의 모든 데이터를 리스트</a:t>
            </a:r>
            <a:r>
              <a:rPr lang="en-US" altLang="ko-KR" dirty="0"/>
              <a:t>(</a:t>
            </a:r>
            <a:r>
              <a:rPr lang="en-US" altLang="ko-KR" dirty="0" err="1"/>
              <a:t>QuerySet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21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03084-D6A9-2997-8146-552506A3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filter</a:t>
            </a:r>
            <a:r>
              <a:rPr lang="ko-KR" altLang="en-US" b="1" dirty="0"/>
              <a:t>에 대해 자세히 알아보자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AB7E9-7EC4-B42E-DA68-579CAE38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b="1" dirty="0" err="1"/>
              <a:t>object.filter</a:t>
            </a:r>
            <a:r>
              <a:rPr lang="en-US" altLang="ko-KR" sz="2000" b="1" dirty="0"/>
              <a:t>(id=1) </a:t>
            </a:r>
            <a:r>
              <a:rPr lang="en-US" altLang="ko-KR" sz="2000" dirty="0"/>
              <a:t>: id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인 데이터들을 필터링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 err="1"/>
              <a:t>object.filter</a:t>
            </a:r>
            <a:r>
              <a:rPr lang="en-US" altLang="ko-KR" sz="2000" b="1" dirty="0"/>
              <a:t>(id=1, name=‘</a:t>
            </a:r>
            <a:r>
              <a:rPr lang="ko-KR" altLang="en-US" sz="2000" b="1" dirty="0"/>
              <a:t>찬호</a:t>
            </a:r>
            <a:r>
              <a:rPr lang="en-US" altLang="ko-KR" sz="2000" b="1" dirty="0"/>
              <a:t>’) </a:t>
            </a:r>
            <a:r>
              <a:rPr lang="en-US" altLang="ko-KR" sz="2000" dirty="0"/>
              <a:t>: id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이면서 </a:t>
            </a:r>
            <a:r>
              <a:rPr lang="en-US" altLang="ko-KR" sz="2000" dirty="0"/>
              <a:t>name</a:t>
            </a:r>
            <a:r>
              <a:rPr lang="ko-KR" altLang="en-US" sz="2000" dirty="0"/>
              <a:t>이 찬호인 데이터</a:t>
            </a:r>
            <a:r>
              <a:rPr lang="en-US" altLang="ko-KR" sz="2000" dirty="0"/>
              <a:t>( </a:t>
            </a:r>
            <a:r>
              <a:rPr lang="ko-KR" altLang="en-US" sz="2000" dirty="0"/>
              <a:t>즉 </a:t>
            </a:r>
            <a:r>
              <a:rPr lang="en-US" altLang="ko-KR" sz="2000" dirty="0"/>
              <a:t>and </a:t>
            </a:r>
            <a:r>
              <a:rPr lang="ko-KR" altLang="en-US" sz="2000" dirty="0"/>
              <a:t>연산자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b="1" dirty="0" err="1"/>
              <a:t>object.filter</a:t>
            </a:r>
            <a:r>
              <a:rPr lang="en-US" altLang="ko-KR" sz="2000" b="1" dirty="0"/>
              <a:t>(id__[1, 2, 3]) </a:t>
            </a:r>
            <a:r>
              <a:rPr lang="en-US" altLang="ko-KR" sz="2000" dirty="0"/>
              <a:t>: id</a:t>
            </a:r>
            <a:r>
              <a:rPr lang="ko-KR" altLang="en-US" sz="2000" dirty="0"/>
              <a:t>가 </a:t>
            </a:r>
            <a:r>
              <a:rPr lang="en-US" altLang="ko-KR" sz="2000" dirty="0"/>
              <a:t>1or2or3</a:t>
            </a:r>
            <a:r>
              <a:rPr lang="ko-KR" altLang="en-US" sz="2000" dirty="0"/>
              <a:t>인 데이터들을 필터링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 err="1"/>
              <a:t>object.filter</a:t>
            </a:r>
            <a:r>
              <a:rPr lang="en-US" altLang="ko-KR" sz="2000" b="1" dirty="0"/>
              <a:t>(id__</a:t>
            </a:r>
            <a:r>
              <a:rPr lang="en-US" altLang="ko-KR" sz="2000" b="1" dirty="0" err="1"/>
              <a:t>gte</a:t>
            </a:r>
            <a:r>
              <a:rPr lang="en-US" altLang="ko-KR" sz="2000" b="1" dirty="0"/>
              <a:t>=3) </a:t>
            </a:r>
            <a:r>
              <a:rPr lang="en-US" altLang="ko-KR" sz="2000" dirty="0"/>
              <a:t>: id</a:t>
            </a:r>
            <a:r>
              <a:rPr lang="ko-KR" altLang="en-US" sz="2000" dirty="0"/>
              <a:t>가 </a:t>
            </a:r>
            <a:r>
              <a:rPr lang="en-US" altLang="ko-KR" sz="2000" dirty="0"/>
              <a:t>3</a:t>
            </a:r>
            <a:r>
              <a:rPr lang="ko-KR" altLang="en-US" sz="2000" dirty="0"/>
              <a:t>이상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gt</a:t>
            </a:r>
            <a:r>
              <a:rPr lang="en-US" altLang="ko-KR" sz="2000" dirty="0"/>
              <a:t>(&gt;), </a:t>
            </a:r>
            <a:r>
              <a:rPr lang="en-US" altLang="ko-KR" sz="2000" dirty="0" err="1"/>
              <a:t>lt</a:t>
            </a:r>
            <a:r>
              <a:rPr lang="en-US" altLang="ko-KR" sz="2000" dirty="0"/>
              <a:t>(&lt;), </a:t>
            </a:r>
            <a:r>
              <a:rPr lang="en-US" altLang="ko-KR" sz="2000" dirty="0" err="1"/>
              <a:t>gte</a:t>
            </a:r>
            <a:r>
              <a:rPr lang="en-US" altLang="ko-KR" sz="2000" dirty="0"/>
              <a:t>(&gt;=), </a:t>
            </a:r>
            <a:r>
              <a:rPr lang="en-US" altLang="ko-KR" sz="2000" dirty="0" err="1"/>
              <a:t>lte</a:t>
            </a:r>
            <a:r>
              <a:rPr lang="en-US" altLang="ko-KR" sz="2000" dirty="0"/>
              <a:t>(&lt;=)</a:t>
            </a:r>
            <a:r>
              <a:rPr lang="ko-KR" altLang="en-US" sz="2000" dirty="0"/>
              <a:t>등이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참고로 </a:t>
            </a:r>
            <a:r>
              <a:rPr lang="en-US" altLang="ko-KR" sz="2000" dirty="0"/>
              <a:t>or</a:t>
            </a:r>
            <a:r>
              <a:rPr lang="ko-KR" altLang="en-US" sz="2000" dirty="0"/>
              <a:t>은 </a:t>
            </a:r>
            <a:r>
              <a:rPr lang="en-US" altLang="ko-KR" sz="2000" dirty="0"/>
              <a:t>Q</a:t>
            </a:r>
            <a:r>
              <a:rPr lang="ko-KR" altLang="en-US" sz="2000" dirty="0"/>
              <a:t>라는 객체를 사용해야 한다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filter </a:t>
            </a:r>
            <a:r>
              <a:rPr lang="ko-KR" altLang="en-US" sz="2000" dirty="0"/>
              <a:t>뒤에 다시 </a:t>
            </a:r>
            <a:r>
              <a:rPr lang="en-US" altLang="ko-KR" sz="2000" dirty="0"/>
              <a:t>filter</a:t>
            </a:r>
            <a:r>
              <a:rPr lang="ko-KR" altLang="en-US" sz="2000" dirty="0"/>
              <a:t>를 붙일 수도 있다</a:t>
            </a:r>
            <a:r>
              <a:rPr lang="en-US" altLang="ko-KR" sz="2000" dirty="0"/>
              <a:t>. : filter(id=1).filter(name=‘</a:t>
            </a:r>
            <a:r>
              <a:rPr lang="ko-KR" altLang="en-US" sz="2000" dirty="0"/>
              <a:t>찬호</a:t>
            </a:r>
            <a:r>
              <a:rPr lang="en-US" altLang="ko-KR" sz="20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44627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3A658-40C0-16D6-FCFB-DD38E311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C530A-68FE-05D0-6633-01A960F1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3"/>
            <a:ext cx="107497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User</a:t>
            </a:r>
            <a:r>
              <a:rPr lang="ko-KR" altLang="en-US" sz="2400" b="1" dirty="0"/>
              <a:t>의 모든 데이터를 가져와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User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id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1, pw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123</a:t>
            </a:r>
            <a:r>
              <a:rPr lang="ko-KR" altLang="en-US" sz="2400" b="1" dirty="0"/>
              <a:t>인 데이터들을 가져와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User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id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이상이면서 </a:t>
            </a:r>
            <a:r>
              <a:rPr lang="en-US" altLang="ko-KR" sz="2400" b="1" dirty="0"/>
              <a:t>email</a:t>
            </a:r>
            <a:r>
              <a:rPr lang="ko-KR" altLang="en-US" sz="2400" b="1" dirty="0"/>
              <a:t>이 </a:t>
            </a:r>
            <a:r>
              <a:rPr lang="en-US" altLang="ko-KR" sz="2400" b="1" dirty="0"/>
              <a:t>1@gmail.com</a:t>
            </a:r>
            <a:r>
              <a:rPr lang="ko-KR" altLang="en-US" sz="2400" b="1" dirty="0"/>
              <a:t>인 데이터들을 가져와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98889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3A658-40C0-16D6-FCFB-DD38E311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C530A-68FE-05D0-6633-01A960F1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3"/>
            <a:ext cx="107497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User</a:t>
            </a:r>
            <a:r>
              <a:rPr lang="ko-KR" altLang="en-US" sz="2400" b="1" dirty="0"/>
              <a:t>의 모든 데이터를 가져와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dirty="0" err="1"/>
              <a:t>User.objects.all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b="1" dirty="0"/>
              <a:t>User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id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1, pw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123</a:t>
            </a:r>
            <a:r>
              <a:rPr lang="ko-KR" altLang="en-US" sz="2400" b="1" dirty="0"/>
              <a:t>인 데이터들을 가져와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dirty="0" err="1"/>
              <a:t>User.objects.filter</a:t>
            </a:r>
            <a:r>
              <a:rPr lang="en-US" altLang="ko-KR" sz="2400" dirty="0"/>
              <a:t>(id=1, pw=2)</a:t>
            </a:r>
          </a:p>
          <a:p>
            <a:pPr marL="0" indent="0">
              <a:buNone/>
            </a:pPr>
            <a:r>
              <a:rPr lang="en-US" altLang="ko-KR" sz="2400" b="1" dirty="0"/>
              <a:t>User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id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이상이면서 </a:t>
            </a:r>
            <a:r>
              <a:rPr lang="en-US" altLang="ko-KR" sz="2400" b="1" dirty="0"/>
              <a:t>email</a:t>
            </a:r>
            <a:r>
              <a:rPr lang="ko-KR" altLang="en-US" sz="2400" b="1" dirty="0"/>
              <a:t>이 </a:t>
            </a:r>
            <a:r>
              <a:rPr lang="en-US" altLang="ko-KR" sz="2400" b="1" dirty="0"/>
              <a:t>1@gmail.com</a:t>
            </a:r>
            <a:r>
              <a:rPr lang="ko-KR" altLang="en-US" sz="2400" b="1" dirty="0"/>
              <a:t>인 데이터들을 가져와</a:t>
            </a:r>
            <a:r>
              <a:rPr lang="en-US" altLang="ko-KR" sz="2400" dirty="0" err="1"/>
              <a:t>User.objects.filter</a:t>
            </a:r>
            <a:r>
              <a:rPr lang="en-US" altLang="ko-KR" sz="2400" dirty="0"/>
              <a:t>(id__</a:t>
            </a:r>
            <a:r>
              <a:rPr lang="en-US" altLang="ko-KR" sz="2400" dirty="0" err="1"/>
              <a:t>gte</a:t>
            </a:r>
            <a:r>
              <a:rPr lang="en-US" altLang="ko-KR" sz="2400" dirty="0"/>
              <a:t>=3, email=`1@gmail.com’)</a:t>
            </a:r>
          </a:p>
          <a:p>
            <a:pPr marL="0" indent="0">
              <a:buNone/>
            </a:pPr>
            <a:r>
              <a:rPr lang="ko-KR" altLang="en-US" sz="2400" dirty="0"/>
              <a:t>혹은 </a:t>
            </a:r>
            <a:r>
              <a:rPr lang="en-US" altLang="ko-KR" sz="2400" dirty="0" err="1"/>
              <a:t>User.objects.filter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id__get</a:t>
            </a:r>
            <a:r>
              <a:rPr lang="en-US" altLang="ko-KR" sz="2400" dirty="0"/>
              <a:t>=3).filter(email=‘1@gmail.com’)</a:t>
            </a:r>
          </a:p>
        </p:txBody>
      </p:sp>
    </p:spTree>
    <p:extLst>
      <p:ext uri="{BB962C8B-B14F-4D97-AF65-F5344CB8AC3E}">
        <p14:creationId xmlns:p14="http://schemas.microsoft.com/office/powerpoint/2010/main" val="318033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3A658-40C0-16D6-FCFB-DD38E3117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데이터 저장</a:t>
            </a:r>
            <a:r>
              <a:rPr lang="en-US" altLang="ko-KR" b="1" dirty="0"/>
              <a:t>, </a:t>
            </a:r>
            <a:r>
              <a:rPr lang="ko-KR" altLang="en-US" b="1" dirty="0"/>
              <a:t>읽기</a:t>
            </a:r>
            <a:r>
              <a:rPr lang="en-US" altLang="ko-KR" b="1" dirty="0"/>
              <a:t>,</a:t>
            </a:r>
            <a:r>
              <a:rPr lang="ko-KR" altLang="en-US" b="1" dirty="0"/>
              <a:t> 변경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693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ADF7F-015D-A508-02C8-3D4EBCBF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settings.py</a:t>
            </a:r>
            <a:r>
              <a:rPr lang="ko-KR" altLang="en-US" dirty="0"/>
              <a:t>에 연결할 데이터베이스에 대한 정보를 명시해야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DATABASES</a:t>
            </a:r>
            <a:r>
              <a:rPr lang="ko-KR" altLang="en-US" dirty="0"/>
              <a:t>라는 변수를 다음과 같이 변경한다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mysql</a:t>
            </a:r>
            <a:r>
              <a:rPr lang="ko-KR" altLang="en-US" dirty="0"/>
              <a:t>에 스키마 명과 동일한 테이블을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EBD4070-CDD9-E596-4FAD-E332A882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632" y="3861009"/>
            <a:ext cx="4692012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DATABASES =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'ENGINE'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django.db.backends.mysql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'NAME'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hicc_cafe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'USER'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'PASSWORD’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1234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'HOST'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localhost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'PORT'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'3306'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1201FE-4C13-B27B-45FD-3B4623F2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Django</a:t>
            </a:r>
            <a:r>
              <a:rPr lang="ko-KR" altLang="en-US" b="1" dirty="0"/>
              <a:t>에 </a:t>
            </a:r>
            <a:r>
              <a:rPr lang="en-US" altLang="ko-KR" b="1" dirty="0" err="1"/>
              <a:t>Mysql</a:t>
            </a:r>
            <a:r>
              <a:rPr lang="en-US" altLang="ko-KR" b="1" dirty="0"/>
              <a:t> </a:t>
            </a:r>
            <a:r>
              <a:rPr lang="ko-KR" altLang="en-US" b="1" dirty="0"/>
              <a:t>연동하기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3F434E-B3F9-3A31-D6D3-09E0639A16FD}"/>
              </a:ext>
            </a:extLst>
          </p:cNvPr>
          <p:cNvCxnSpPr>
            <a:cxnSpLocks/>
          </p:cNvCxnSpPr>
          <p:nvPr/>
        </p:nvCxnSpPr>
        <p:spPr>
          <a:xfrm flipH="1">
            <a:off x="3758577" y="4806043"/>
            <a:ext cx="25115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B99FA6-6164-91F9-0BA9-B2EFC10BBB01}"/>
              </a:ext>
            </a:extLst>
          </p:cNvPr>
          <p:cNvCxnSpPr>
            <a:cxnSpLocks/>
          </p:cNvCxnSpPr>
          <p:nvPr/>
        </p:nvCxnSpPr>
        <p:spPr>
          <a:xfrm flipH="1">
            <a:off x="3173186" y="5060303"/>
            <a:ext cx="30969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65F389-6842-4D7E-7A9D-3F0C8FCBF333}"/>
              </a:ext>
            </a:extLst>
          </p:cNvPr>
          <p:cNvCxnSpPr>
            <a:cxnSpLocks/>
          </p:cNvCxnSpPr>
          <p:nvPr/>
        </p:nvCxnSpPr>
        <p:spPr>
          <a:xfrm flipH="1">
            <a:off x="4308339" y="5290490"/>
            <a:ext cx="19618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A6C861-4EBC-4C07-A318-3B8448CE7574}"/>
              </a:ext>
            </a:extLst>
          </p:cNvPr>
          <p:cNvSpPr txBox="1"/>
          <p:nvPr/>
        </p:nvSpPr>
        <p:spPr>
          <a:xfrm>
            <a:off x="6240236" y="4621377"/>
            <a:ext cx="11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스키마명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74E74B-3565-FCAF-7B02-6824A7F27588}"/>
              </a:ext>
            </a:extLst>
          </p:cNvPr>
          <p:cNvSpPr txBox="1"/>
          <p:nvPr/>
        </p:nvSpPr>
        <p:spPr>
          <a:xfrm>
            <a:off x="6240235" y="4884022"/>
            <a:ext cx="413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을 설치할 때 사용한 </a:t>
            </a:r>
            <a:r>
              <a:rPr lang="en-US" altLang="ko-KR" dirty="0"/>
              <a:t>user</a:t>
            </a:r>
            <a:r>
              <a:rPr lang="ko-KR" altLang="en-US" dirty="0"/>
              <a:t>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AD6DD-2455-2A04-5076-F38F667F3349}"/>
              </a:ext>
            </a:extLst>
          </p:cNvPr>
          <p:cNvSpPr txBox="1"/>
          <p:nvPr/>
        </p:nvSpPr>
        <p:spPr>
          <a:xfrm>
            <a:off x="6240235" y="5138282"/>
            <a:ext cx="39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을 설치할 때 사용한 </a:t>
            </a:r>
            <a:r>
              <a:rPr lang="en-US" altLang="ko-KR" dirty="0"/>
              <a:t>password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52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8F7B8-8817-A98B-DC22-0037D4E5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69413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 </a:t>
            </a:r>
            <a:r>
              <a:rPr lang="ko-KR" altLang="en-US" sz="3600" b="1" dirty="0"/>
              <a:t>클래스를 이용하여 인스턴스 저장하기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방법 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4E880-0B87-9C0B-D031-247E004D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저장하는 법은 간단하다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views.py </a:t>
            </a:r>
            <a:r>
              <a:rPr lang="ko-KR" altLang="en-US" dirty="0"/>
              <a:t>비즈니스 로직에서 아래와 같이 저장하면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4459A-435F-F153-E40C-257571B1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07252"/>
            <a:ext cx="6839905" cy="223868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C6BF5E-5600-8A7F-DB80-568BC4DD23C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565073" y="3783727"/>
            <a:ext cx="4468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819674-285A-BCC1-D23D-3A860FD7850C}"/>
              </a:ext>
            </a:extLst>
          </p:cNvPr>
          <p:cNvSpPr/>
          <p:nvPr/>
        </p:nvSpPr>
        <p:spPr>
          <a:xfrm>
            <a:off x="1295403" y="3608614"/>
            <a:ext cx="2269670" cy="350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6E210-8757-96A2-AD7B-11B579A762D1}"/>
              </a:ext>
            </a:extLst>
          </p:cNvPr>
          <p:cNvSpPr/>
          <p:nvPr/>
        </p:nvSpPr>
        <p:spPr>
          <a:xfrm>
            <a:off x="1442360" y="4003178"/>
            <a:ext cx="5187040" cy="1254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EE0F1-5FAE-0F5A-1094-C44969F7475C}"/>
              </a:ext>
            </a:extLst>
          </p:cNvPr>
          <p:cNvSpPr/>
          <p:nvPr/>
        </p:nvSpPr>
        <p:spPr>
          <a:xfrm>
            <a:off x="1363440" y="5276999"/>
            <a:ext cx="1983918" cy="375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72A45-26D5-5284-A107-E40D0BB165D6}"/>
              </a:ext>
            </a:extLst>
          </p:cNvPr>
          <p:cNvCxnSpPr>
            <a:cxnSpLocks/>
          </p:cNvCxnSpPr>
          <p:nvPr/>
        </p:nvCxnSpPr>
        <p:spPr>
          <a:xfrm flipH="1">
            <a:off x="6629400" y="4616727"/>
            <a:ext cx="1404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3DF1C0-DB64-58CF-2824-01C4AA280D43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347358" y="5464681"/>
            <a:ext cx="4686298" cy="24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B51BFD-FEB8-EEB5-D7B6-0382C7FDE4B5}"/>
              </a:ext>
            </a:extLst>
          </p:cNvPr>
          <p:cNvSpPr txBox="1"/>
          <p:nvPr/>
        </p:nvSpPr>
        <p:spPr>
          <a:xfrm>
            <a:off x="8116254" y="3608614"/>
            <a:ext cx="24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인스턴스 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F4320-1094-F100-B424-40DF4817C2DD}"/>
              </a:ext>
            </a:extLst>
          </p:cNvPr>
          <p:cNvSpPr txBox="1"/>
          <p:nvPr/>
        </p:nvSpPr>
        <p:spPr>
          <a:xfrm>
            <a:off x="8033657" y="4413754"/>
            <a:ext cx="24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데이터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D58470-956A-E12F-40E6-BD0E34BC4759}"/>
              </a:ext>
            </a:extLst>
          </p:cNvPr>
          <p:cNvSpPr txBox="1"/>
          <p:nvPr/>
        </p:nvSpPr>
        <p:spPr>
          <a:xfrm>
            <a:off x="8033656" y="5304481"/>
            <a:ext cx="24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인스턴스 </a:t>
            </a:r>
            <a:r>
              <a:rPr lang="en-US" altLang="ko-KR" dirty="0" err="1"/>
              <a:t>db</a:t>
            </a:r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101980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DCF4100-7362-5573-7E9C-39D22D98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55" y="2446086"/>
            <a:ext cx="8964276" cy="11145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508F7B8-8817-A98B-DC22-0037D4E5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69413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 </a:t>
            </a:r>
            <a:r>
              <a:rPr lang="ko-KR" altLang="en-US" sz="3600" b="1" dirty="0"/>
              <a:t>클래스를 이용하여 인스턴스 저장하기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방법 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4E880-0B87-9C0B-D031-247E004D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생성자를 이용하여 인스턴스를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C6BF5E-5600-8A7F-DB80-568BC4DD23C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755439" y="2926365"/>
            <a:ext cx="0" cy="736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819674-285A-BCC1-D23D-3A860FD7850C}"/>
              </a:ext>
            </a:extLst>
          </p:cNvPr>
          <p:cNvSpPr/>
          <p:nvPr/>
        </p:nvSpPr>
        <p:spPr>
          <a:xfrm>
            <a:off x="2097607" y="2576138"/>
            <a:ext cx="7315664" cy="350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EE0F1-5FAE-0F5A-1094-C44969F7475C}"/>
              </a:ext>
            </a:extLst>
          </p:cNvPr>
          <p:cNvSpPr/>
          <p:nvPr/>
        </p:nvSpPr>
        <p:spPr>
          <a:xfrm>
            <a:off x="950646" y="3003376"/>
            <a:ext cx="1983918" cy="375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3DF1C0-DB64-58CF-2824-01C4AA280D4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42605" y="3378741"/>
            <a:ext cx="0" cy="1182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B51BFD-FEB8-EEB5-D7B6-0382C7FDE4B5}"/>
              </a:ext>
            </a:extLst>
          </p:cNvPr>
          <p:cNvSpPr txBox="1"/>
          <p:nvPr/>
        </p:nvSpPr>
        <p:spPr>
          <a:xfrm>
            <a:off x="4610119" y="3621981"/>
            <a:ext cx="332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인스턴스 생성 및 초기화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D58470-956A-E12F-40E6-BD0E34BC4759}"/>
              </a:ext>
            </a:extLst>
          </p:cNvPr>
          <p:cNvSpPr txBox="1"/>
          <p:nvPr/>
        </p:nvSpPr>
        <p:spPr>
          <a:xfrm>
            <a:off x="838199" y="4625693"/>
            <a:ext cx="244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인스턴스 </a:t>
            </a:r>
            <a:r>
              <a:rPr lang="en-US" altLang="ko-KR" dirty="0" err="1"/>
              <a:t>db</a:t>
            </a:r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212900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6E66-FD14-82D5-671D-54DAA800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C65DA-4BE5-FF07-925C-51B15F60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model</a:t>
            </a:r>
            <a:r>
              <a:rPr lang="ko-KR" altLang="en-US" dirty="0"/>
              <a:t>의 </a:t>
            </a:r>
            <a:r>
              <a:rPr lang="en-US" altLang="ko-KR" dirty="0"/>
              <a:t>objects</a:t>
            </a:r>
            <a:r>
              <a:rPr lang="ko-KR" altLang="en-US" dirty="0"/>
              <a:t>를 사용해 데이터 가져오기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가져온 데이터에서 원하는 정보만 필터링하기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5D0CE-19A3-7B35-054E-0E7DD29C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28" y="5312089"/>
            <a:ext cx="4210638" cy="800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10C371-5499-6C7E-7E97-67C82F54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5" y="4038916"/>
            <a:ext cx="5433967" cy="615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85F758-B58E-ACB8-7647-0CE6D4C8E131}"/>
              </a:ext>
            </a:extLst>
          </p:cNvPr>
          <p:cNvSpPr txBox="1"/>
          <p:nvPr/>
        </p:nvSpPr>
        <p:spPr>
          <a:xfrm>
            <a:off x="6546656" y="4161773"/>
            <a:ext cx="34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이렇게 저장을 했다면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B4187-4AF7-8F2E-FC7A-AD0EDD1904A0}"/>
              </a:ext>
            </a:extLst>
          </p:cNvPr>
          <p:cNvSpPr txBox="1"/>
          <p:nvPr/>
        </p:nvSpPr>
        <p:spPr>
          <a:xfrm>
            <a:off x="5380749" y="5527529"/>
            <a:ext cx="34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이렇게 정보를 가져올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7BC6FB2-3A5C-F316-0198-039C91445116}"/>
              </a:ext>
            </a:extLst>
          </p:cNvPr>
          <p:cNvSpPr/>
          <p:nvPr/>
        </p:nvSpPr>
        <p:spPr>
          <a:xfrm>
            <a:off x="2933934" y="4869320"/>
            <a:ext cx="387077" cy="3085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29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A3FD-B44D-FCAE-4C96-619290A0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참고</a:t>
            </a:r>
            <a:r>
              <a:rPr lang="en-US" altLang="ko-KR" b="1" dirty="0"/>
              <a:t>: </a:t>
            </a:r>
            <a:r>
              <a:rPr lang="en-US" altLang="ko-KR" b="1" dirty="0" err="1"/>
              <a:t>QuerySet</a:t>
            </a:r>
            <a:r>
              <a:rPr lang="en-US" altLang="ko-KR" b="1" dirty="0"/>
              <a:t> </a:t>
            </a:r>
            <a:r>
              <a:rPr lang="ko-KR" altLang="en-US" b="1" dirty="0"/>
              <a:t>데이터를 </a:t>
            </a:r>
            <a:r>
              <a:rPr lang="ko-KR" altLang="en-US" b="1" dirty="0" err="1"/>
              <a:t>응답하는법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FF915-D038-DBEA-3A82-064A92CE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다음과 같이 가져올 데이터 필드 명을 명시한다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외래키</a:t>
            </a:r>
            <a:r>
              <a:rPr lang="ko-KR" altLang="en-US" dirty="0"/>
              <a:t> 데이터의 값의 경우 </a:t>
            </a:r>
            <a:r>
              <a:rPr lang="en-US" altLang="ko-KR" dirty="0"/>
              <a:t>_</a:t>
            </a:r>
            <a:r>
              <a:rPr lang="ko-KR" altLang="en-US" dirty="0"/>
              <a:t>를 통해 가져온다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 err="1"/>
              <a:t>user_id</a:t>
            </a:r>
            <a:r>
              <a:rPr lang="ko-KR" altLang="en-US" dirty="0"/>
              <a:t>는 </a:t>
            </a:r>
            <a:r>
              <a:rPr lang="en-US" altLang="ko-KR" dirty="0"/>
              <a:t>user</a:t>
            </a:r>
            <a:r>
              <a:rPr lang="ko-KR" altLang="en-US" dirty="0"/>
              <a:t>인스턴스의 </a:t>
            </a:r>
            <a:r>
              <a:rPr lang="en-US" altLang="ko-KR" dirty="0"/>
              <a:t>id</a:t>
            </a:r>
            <a:r>
              <a:rPr lang="ko-KR" altLang="en-US" dirty="0"/>
              <a:t>를 가져오겠다는 뜻</a:t>
            </a:r>
            <a:endParaRPr lang="en-US" altLang="ko-KR" dirty="0"/>
          </a:p>
          <a:p>
            <a:r>
              <a:rPr lang="en-US" altLang="ko-KR" dirty="0"/>
              <a:t>Values()</a:t>
            </a:r>
            <a:r>
              <a:rPr lang="ko-KR" altLang="en-US" dirty="0"/>
              <a:t>를 통해 가져온 데이터도 </a:t>
            </a:r>
            <a:r>
              <a:rPr lang="en-US" altLang="ko-KR" dirty="0" err="1"/>
              <a:t>QuerySet</a:t>
            </a:r>
            <a:r>
              <a:rPr lang="en-US" altLang="ko-KR" dirty="0"/>
              <a:t> </a:t>
            </a:r>
            <a:r>
              <a:rPr lang="ko-KR" altLang="en-US" dirty="0"/>
              <a:t>형식이므로 </a:t>
            </a:r>
            <a:r>
              <a:rPr lang="en-US" altLang="ko-KR" dirty="0"/>
              <a:t>list</a:t>
            </a:r>
            <a:r>
              <a:rPr lang="ko-KR" altLang="en-US" dirty="0"/>
              <a:t>로 변경해줘야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list()</a:t>
            </a:r>
            <a:r>
              <a:rPr lang="ko-KR" altLang="en-US" dirty="0"/>
              <a:t>메서드로 변환하여 보낸다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D9B6DB-7182-D02D-D372-F63D8F88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6" y="1758956"/>
            <a:ext cx="11431595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78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6E66-FD14-82D5-671D-54DAA800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C65DA-4BE5-FF07-925C-51B15F60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orm</a:t>
            </a:r>
            <a:r>
              <a:rPr lang="ko-KR" altLang="en-US" dirty="0"/>
              <a:t>을 이용하여 데이터 가져오기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가져온 데이터 수정하기</a:t>
            </a:r>
            <a:endParaRPr lang="en-US" altLang="ko-KR" dirty="0"/>
          </a:p>
          <a:p>
            <a:r>
              <a:rPr lang="en-US" altLang="ko-KR" dirty="0"/>
              <a:t>3. save()</a:t>
            </a:r>
            <a:r>
              <a:rPr lang="ko-KR" altLang="en-US" dirty="0"/>
              <a:t>를 호출하여 저장하기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73768-B19C-CC41-BB4C-CD3BE0DE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527758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6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6E66-FD14-82D5-671D-54DAA800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C65DA-4BE5-FF07-925C-51B15F60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orm</a:t>
            </a:r>
            <a:r>
              <a:rPr lang="ko-KR" altLang="en-US" dirty="0"/>
              <a:t>을 이용하여 데이터 가져오기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가져온 데이터 삭제하기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0A560E-511D-5AA5-683A-B88B3267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7" y="3729317"/>
            <a:ext cx="528711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4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A605DB8-01E5-CBF1-2D7B-4798C0CF8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Model, </a:t>
            </a:r>
            <a:r>
              <a:rPr lang="en-US" altLang="ko-KR" b="1" dirty="0" err="1"/>
              <a:t>Orm</a:t>
            </a:r>
            <a:r>
              <a:rPr lang="ko-KR" altLang="en-US" b="1" dirty="0"/>
              <a:t>을 활용한 </a:t>
            </a:r>
            <a:br>
              <a:rPr lang="en-US" altLang="ko-KR" b="1" dirty="0"/>
            </a:br>
            <a:r>
              <a:rPr lang="ko-KR" altLang="en-US" b="1" dirty="0" err="1"/>
              <a:t>외래키</a:t>
            </a:r>
            <a:r>
              <a:rPr lang="ko-KR" altLang="en-US" b="1" dirty="0"/>
              <a:t> 전략</a:t>
            </a:r>
          </a:p>
        </p:txBody>
      </p:sp>
    </p:spTree>
    <p:extLst>
      <p:ext uri="{BB962C8B-B14F-4D97-AF65-F5344CB8AC3E}">
        <p14:creationId xmlns:p14="http://schemas.microsoft.com/office/powerpoint/2010/main" val="464040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2743B-2FEF-2524-34DB-8EF271EC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1:N, N:N, 1:1 </a:t>
            </a:r>
            <a:r>
              <a:rPr lang="ko-KR" altLang="en-US" b="1" dirty="0"/>
              <a:t>관계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6ACB1-9F68-91CD-9259-678AF92D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1:N</a:t>
            </a:r>
            <a:r>
              <a:rPr lang="ko-KR" altLang="en-US" dirty="0"/>
              <a:t> 관계 </a:t>
            </a:r>
            <a:r>
              <a:rPr lang="en-US" altLang="ko-KR" dirty="0"/>
              <a:t>: </a:t>
            </a:r>
            <a:r>
              <a:rPr lang="ko-KR" altLang="en-US" dirty="0"/>
              <a:t>팀과 선수 관계</a:t>
            </a:r>
            <a:r>
              <a:rPr lang="en-US" altLang="ko-KR" dirty="0"/>
              <a:t>, </a:t>
            </a:r>
            <a:r>
              <a:rPr lang="ko-KR" altLang="en-US" dirty="0"/>
              <a:t>한 팀에는 여러 선수가 있다</a:t>
            </a:r>
            <a:r>
              <a:rPr lang="en-US" altLang="ko-KR" dirty="0"/>
              <a:t>. </a:t>
            </a:r>
            <a:r>
              <a:rPr lang="ko-KR" altLang="en-US" dirty="0"/>
              <a:t>한 선수는 여러 팀에 소속될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N:N</a:t>
            </a:r>
            <a:r>
              <a:rPr lang="ko-KR" altLang="en-US" dirty="0"/>
              <a:t> 관계</a:t>
            </a:r>
            <a:r>
              <a:rPr lang="en-US" altLang="ko-KR" dirty="0"/>
              <a:t> : </a:t>
            </a:r>
            <a:r>
              <a:rPr lang="ko-KR" altLang="en-US" dirty="0"/>
              <a:t>학원과 학생의 관계</a:t>
            </a:r>
            <a:r>
              <a:rPr lang="en-US" altLang="ko-KR" dirty="0"/>
              <a:t>, </a:t>
            </a:r>
            <a:r>
              <a:rPr lang="ko-KR" altLang="en-US" dirty="0"/>
              <a:t>한 학원에는 여러 학생이 있다</a:t>
            </a:r>
            <a:r>
              <a:rPr lang="en-US" altLang="ko-KR" dirty="0"/>
              <a:t>. </a:t>
            </a:r>
            <a:r>
              <a:rPr lang="ko-KR" altLang="en-US" dirty="0"/>
              <a:t>한 학생은 여러 학원을 다닐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1:1</a:t>
            </a:r>
            <a:r>
              <a:rPr lang="ko-KR" altLang="en-US" dirty="0"/>
              <a:t> 관계 </a:t>
            </a:r>
            <a:r>
              <a:rPr lang="en-US" altLang="ko-KR" dirty="0"/>
              <a:t>: </a:t>
            </a:r>
            <a:r>
              <a:rPr lang="ko-KR" altLang="en-US" dirty="0"/>
              <a:t>사람과 주민등록번호 관계</a:t>
            </a:r>
            <a:r>
              <a:rPr lang="en-US" altLang="ko-KR" dirty="0"/>
              <a:t>, </a:t>
            </a:r>
            <a:r>
              <a:rPr lang="ko-KR" altLang="en-US" dirty="0"/>
              <a:t>한 사람의 주민 등록 번호는 오직 한 개이며</a:t>
            </a:r>
            <a:r>
              <a:rPr lang="en-US" altLang="ko-KR" dirty="0"/>
              <a:t>, </a:t>
            </a:r>
            <a:r>
              <a:rPr lang="ko-KR" altLang="en-US" dirty="0"/>
              <a:t>한 주민 등록 번호에 해당하는 사람도 오직 한 명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234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F21AC-9080-9A60-FB5C-DB1CC86D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ForeignKey</a:t>
            </a:r>
            <a:r>
              <a:rPr lang="en-US" altLang="ko-KR" b="1" dirty="0"/>
              <a:t>(), </a:t>
            </a:r>
            <a:r>
              <a:rPr lang="en-US" altLang="ko-KR" b="1" dirty="0" err="1"/>
              <a:t>ManyToManyField</a:t>
            </a:r>
            <a:r>
              <a:rPr lang="en-US" altLang="ko-KR" b="1" dirty="0"/>
              <a:t>(), </a:t>
            </a:r>
            <a:r>
              <a:rPr lang="en-US" altLang="ko-KR" b="1" dirty="0" err="1"/>
              <a:t>OneToOne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37601-2D22-1994-9C71-72FB811F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795"/>
            <a:ext cx="10515600" cy="4351338"/>
          </a:xfrm>
        </p:spPr>
        <p:txBody>
          <a:bodyPr/>
          <a:lstStyle/>
          <a:p>
            <a:r>
              <a:rPr lang="ko-KR" altLang="en-US" dirty="0"/>
              <a:t>모두 외래키를 지정하기 위한 필드 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models.ForeignKey</a:t>
            </a:r>
            <a:r>
              <a:rPr lang="en-US" altLang="ko-KR" dirty="0"/>
              <a:t>()</a:t>
            </a:r>
            <a:r>
              <a:rPr lang="ko-KR" altLang="en-US" dirty="0"/>
              <a:t> 는 </a:t>
            </a:r>
            <a:r>
              <a:rPr lang="en-US" altLang="ko-KR" dirty="0"/>
              <a:t>1:N </a:t>
            </a:r>
            <a:r>
              <a:rPr lang="ko-KR" altLang="en-US" dirty="0"/>
              <a:t>관계를 설정하기 위한 타입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models.ManyToManyField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N:N</a:t>
            </a:r>
            <a:r>
              <a:rPr lang="ko-KR" altLang="en-US" dirty="0"/>
              <a:t>의 관계를 설정하기 위한 타입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models.OneToOne</a:t>
            </a:r>
            <a:r>
              <a:rPr lang="en-US" altLang="ko-KR" dirty="0"/>
              <a:t>()</a:t>
            </a:r>
            <a:r>
              <a:rPr lang="ko-KR" altLang="en-US" dirty="0"/>
              <a:t>은 </a:t>
            </a:r>
            <a:r>
              <a:rPr lang="en-US" altLang="ko-KR" dirty="0"/>
              <a:t>1:1</a:t>
            </a:r>
            <a:r>
              <a:rPr lang="ko-KR" altLang="en-US" dirty="0"/>
              <a:t>의 관계를 설정하기 위한 타입</a:t>
            </a:r>
          </a:p>
        </p:txBody>
      </p:sp>
    </p:spTree>
    <p:extLst>
      <p:ext uri="{BB962C8B-B14F-4D97-AF65-F5344CB8AC3E}">
        <p14:creationId xmlns:p14="http://schemas.microsoft.com/office/powerpoint/2010/main" val="3586641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E39288F-3EB5-6B51-C1BC-DC0F4CCF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이 중 우리는 자주 쓰이는 </a:t>
            </a:r>
            <a:br>
              <a:rPr lang="en-US" altLang="ko-KR" b="1" dirty="0"/>
            </a:br>
            <a:r>
              <a:rPr lang="en-US" altLang="ko-KR" b="1" dirty="0" err="1"/>
              <a:t>ForeignKey</a:t>
            </a:r>
            <a:r>
              <a:rPr lang="en-US" altLang="ko-KR" b="1" dirty="0"/>
              <a:t>, </a:t>
            </a:r>
            <a:r>
              <a:rPr lang="en-US" altLang="ko-KR" b="1" dirty="0" err="1"/>
              <a:t>OneToOne</a:t>
            </a:r>
            <a:r>
              <a:rPr lang="ko-KR" altLang="en-US" b="1" dirty="0"/>
              <a:t>에 대해 알아보자</a:t>
            </a:r>
          </a:p>
        </p:txBody>
      </p:sp>
    </p:spTree>
    <p:extLst>
      <p:ext uri="{BB962C8B-B14F-4D97-AF65-F5344CB8AC3E}">
        <p14:creationId xmlns:p14="http://schemas.microsoft.com/office/powerpoint/2010/main" val="302378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44FC-CF17-2545-1F43-0C209FC57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Django Model, </a:t>
            </a:r>
            <a:r>
              <a:rPr lang="en-US" altLang="ko-KR" b="1" dirty="0" err="1"/>
              <a:t>orm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1092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820E4-8963-7430-FC3D-53636340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models.py</a:t>
            </a:r>
            <a:r>
              <a:rPr lang="ko-KR" altLang="en-US" b="1" dirty="0"/>
              <a:t>에 설정하는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946DA-2063-2FB3-2FB7-87DA9908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err="1"/>
              <a:t>ForeignKey</a:t>
            </a:r>
            <a:r>
              <a:rPr lang="en-US" altLang="ko-KR" sz="2000" b="1" dirty="0"/>
              <a:t>(), </a:t>
            </a:r>
            <a:r>
              <a:rPr lang="en-US" altLang="ko-KR" sz="2000" b="1" dirty="0" err="1"/>
              <a:t>OneToOne</a:t>
            </a:r>
            <a:r>
              <a:rPr lang="en-US" altLang="ko-KR" sz="2000" b="1" dirty="0"/>
              <a:t>() </a:t>
            </a:r>
            <a:r>
              <a:rPr lang="ko-KR" altLang="en-US" sz="2000" dirty="0"/>
              <a:t>모두 설정하는 방법은 동일하다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models.ForeignKey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외래키클래스명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on_delete</a:t>
            </a:r>
            <a:r>
              <a:rPr lang="en-US" altLang="ko-KR" sz="2000" dirty="0"/>
              <a:t>=</a:t>
            </a:r>
            <a:r>
              <a:rPr lang="ko-KR" altLang="en-US" sz="2000" dirty="0"/>
              <a:t>삭제방법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models.OneToOne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외래키클래스명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on_delete</a:t>
            </a:r>
            <a:r>
              <a:rPr lang="en-US" altLang="ko-KR" sz="2000" dirty="0"/>
              <a:t>=</a:t>
            </a:r>
            <a:r>
              <a:rPr lang="ko-KR" altLang="en-US" sz="2000" dirty="0"/>
              <a:t>삭제방법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외래키</a:t>
            </a:r>
            <a:r>
              <a:rPr lang="ko-KR" altLang="en-US" sz="2000" dirty="0"/>
              <a:t> 클래스명에 자신이 외래키로 참고할 </a:t>
            </a:r>
            <a:r>
              <a:rPr lang="en-US" altLang="ko-KR" sz="2000" dirty="0"/>
              <a:t>model </a:t>
            </a:r>
            <a:r>
              <a:rPr lang="ko-KR" altLang="en-US" sz="2000" dirty="0"/>
              <a:t>클래스 명을 명시한다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on_delet</a:t>
            </a:r>
            <a:r>
              <a:rPr lang="ko-KR" altLang="en-US" sz="2000" dirty="0"/>
              <a:t>에 삭제 방법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models.CASCADE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models.PROTECT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models.SET_NULL</a:t>
            </a:r>
            <a:r>
              <a:rPr lang="en-US" altLang="ko-KR" sz="2000" dirty="0"/>
              <a:t>] </a:t>
            </a:r>
            <a:r>
              <a:rPr lang="ko-KR" altLang="en-US" sz="2000" dirty="0"/>
              <a:t>중 하나를 명시한다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B34D16-BE37-0EB4-0ECC-B6E476E7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71034"/>
            <a:ext cx="8849960" cy="571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24BCBD-DE65-2E16-AD60-E4177482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97425"/>
            <a:ext cx="1011696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98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90C7E-5C58-1A02-A895-9F74CFE3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F34CA6-3B4E-5988-6688-4EFB38B1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14" y="1793598"/>
            <a:ext cx="7083568" cy="1855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EC74BB-D8A0-8069-E31D-1A6F1D71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9" y="3982539"/>
            <a:ext cx="7127739" cy="1937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30239-73DF-EDF8-C4C9-BF6FDEE931AD}"/>
              </a:ext>
            </a:extLst>
          </p:cNvPr>
          <p:cNvSpPr txBox="1"/>
          <p:nvPr/>
        </p:nvSpPr>
        <p:spPr>
          <a:xfrm>
            <a:off x="794029" y="1424266"/>
            <a:ext cx="708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사람이 여러 차를 소유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1BACB-F41D-916C-7903-ADBB239377AB}"/>
              </a:ext>
            </a:extLst>
          </p:cNvPr>
          <p:cNvSpPr txBox="1"/>
          <p:nvPr/>
        </p:nvSpPr>
        <p:spPr>
          <a:xfrm>
            <a:off x="699597" y="3648970"/>
            <a:ext cx="708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사람은 차 한 대를 소유</a:t>
            </a:r>
          </a:p>
        </p:txBody>
      </p:sp>
    </p:spTree>
    <p:extLst>
      <p:ext uri="{BB962C8B-B14F-4D97-AF65-F5344CB8AC3E}">
        <p14:creationId xmlns:p14="http://schemas.microsoft.com/office/powerpoint/2010/main" val="2339983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84A0741-C09F-D84F-4524-767CB6DE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569"/>
            <a:ext cx="5820587" cy="11717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31DB20-5C95-4955-E5FD-28A9F455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ForeignKey</a:t>
            </a:r>
            <a:r>
              <a:rPr lang="en-US" altLang="ko-KR" b="1" dirty="0"/>
              <a:t>(), </a:t>
            </a:r>
            <a:r>
              <a:rPr lang="en-US" altLang="ko-KR" b="1" dirty="0" err="1"/>
              <a:t>OneToOneField</a:t>
            </a:r>
            <a:r>
              <a:rPr lang="en-US" altLang="ko-KR" b="1" dirty="0"/>
              <a:t> </a:t>
            </a:r>
            <a:r>
              <a:rPr lang="ko-KR" altLang="en-US" b="1" dirty="0"/>
              <a:t>정보 저장하기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110C87-CFCB-2E83-66F4-881C0E200024}"/>
              </a:ext>
            </a:extLst>
          </p:cNvPr>
          <p:cNvCxnSpPr>
            <a:cxnSpLocks/>
          </p:cNvCxnSpPr>
          <p:nvPr/>
        </p:nvCxnSpPr>
        <p:spPr>
          <a:xfrm>
            <a:off x="6333482" y="3029123"/>
            <a:ext cx="18007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6C0741-A12C-EFA6-376B-DA3C26305082}"/>
              </a:ext>
            </a:extLst>
          </p:cNvPr>
          <p:cNvCxnSpPr>
            <a:cxnSpLocks/>
          </p:cNvCxnSpPr>
          <p:nvPr/>
        </p:nvCxnSpPr>
        <p:spPr>
          <a:xfrm>
            <a:off x="5138591" y="3591039"/>
            <a:ext cx="2995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289BEF-4107-8DDC-7F42-8FD7CC6EB859}"/>
              </a:ext>
            </a:extLst>
          </p:cNvPr>
          <p:cNvSpPr txBox="1"/>
          <p:nvPr/>
        </p:nvSpPr>
        <p:spPr>
          <a:xfrm>
            <a:off x="8309816" y="2775148"/>
            <a:ext cx="318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외래키로 사용할 인스턴스를 가져온다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24B3D-A17A-82DD-2D16-BE2DD1D75A2D}"/>
              </a:ext>
            </a:extLst>
          </p:cNvPr>
          <p:cNvSpPr txBox="1"/>
          <p:nvPr/>
        </p:nvSpPr>
        <p:spPr>
          <a:xfrm>
            <a:off x="8309816" y="3406373"/>
            <a:ext cx="318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필드에 인스턴스를 넣어 저장한다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E5A5746-3B1A-76EF-489B-97BBAC63D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0586"/>
            <a:ext cx="5007228" cy="13115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222338-F4FF-3FFB-B70A-85F76DBBFF26}"/>
              </a:ext>
            </a:extLst>
          </p:cNvPr>
          <p:cNvSpPr txBox="1"/>
          <p:nvPr/>
        </p:nvSpPr>
        <p:spPr>
          <a:xfrm>
            <a:off x="656348" y="1733433"/>
            <a:ext cx="10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둘 다 방법은 동일하다</a:t>
            </a:r>
            <a:r>
              <a:rPr lang="en-US" altLang="ko-KR" sz="2800" dirty="0"/>
              <a:t>. </a:t>
            </a:r>
            <a:r>
              <a:rPr lang="ko-KR" altLang="en-US" sz="2800" dirty="0"/>
              <a:t>인스턴스를 필드에 입력하면 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8156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84A0741-C09F-D84F-4524-767CB6DE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569"/>
            <a:ext cx="5820587" cy="11717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31DB20-5C95-4955-E5FD-28A9F455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/>
              <a:t>ForeignKey</a:t>
            </a:r>
            <a:r>
              <a:rPr lang="en-US" altLang="ko-KR" sz="3600" b="1" dirty="0"/>
              <a:t>(), </a:t>
            </a:r>
            <a:r>
              <a:rPr lang="en-US" altLang="ko-KR" sz="3600" b="1" dirty="0" err="1"/>
              <a:t>OneToOneField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정보 저장하기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110C87-CFCB-2E83-66F4-881C0E200024}"/>
              </a:ext>
            </a:extLst>
          </p:cNvPr>
          <p:cNvCxnSpPr>
            <a:cxnSpLocks/>
          </p:cNvCxnSpPr>
          <p:nvPr/>
        </p:nvCxnSpPr>
        <p:spPr>
          <a:xfrm>
            <a:off x="6333482" y="3029123"/>
            <a:ext cx="18007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6C0741-A12C-EFA6-376B-DA3C26305082}"/>
              </a:ext>
            </a:extLst>
          </p:cNvPr>
          <p:cNvCxnSpPr>
            <a:cxnSpLocks/>
          </p:cNvCxnSpPr>
          <p:nvPr/>
        </p:nvCxnSpPr>
        <p:spPr>
          <a:xfrm>
            <a:off x="5138591" y="3591039"/>
            <a:ext cx="2995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289BEF-4107-8DDC-7F42-8FD7CC6EB859}"/>
              </a:ext>
            </a:extLst>
          </p:cNvPr>
          <p:cNvSpPr txBox="1"/>
          <p:nvPr/>
        </p:nvSpPr>
        <p:spPr>
          <a:xfrm>
            <a:off x="8309816" y="2775148"/>
            <a:ext cx="318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외래키로 사용할 인스턴스를 가져온다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24B3D-A17A-82DD-2D16-BE2DD1D75A2D}"/>
              </a:ext>
            </a:extLst>
          </p:cNvPr>
          <p:cNvSpPr txBox="1"/>
          <p:nvPr/>
        </p:nvSpPr>
        <p:spPr>
          <a:xfrm>
            <a:off x="8309816" y="3406373"/>
            <a:ext cx="318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필드에 인스턴스를 넣어 저장한다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E5A5746-3B1A-76EF-489B-97BBAC63D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0586"/>
            <a:ext cx="5007228" cy="13115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222338-F4FF-3FFB-B70A-85F76DBBFF26}"/>
              </a:ext>
            </a:extLst>
          </p:cNvPr>
          <p:cNvSpPr txBox="1"/>
          <p:nvPr/>
        </p:nvSpPr>
        <p:spPr>
          <a:xfrm>
            <a:off x="656348" y="1733433"/>
            <a:ext cx="10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둘 다 방법은 동일하다</a:t>
            </a:r>
            <a:r>
              <a:rPr lang="en-US" altLang="ko-KR" sz="2800" dirty="0"/>
              <a:t>. </a:t>
            </a:r>
            <a:r>
              <a:rPr lang="ko-KR" altLang="en-US" sz="2800" dirty="0"/>
              <a:t>인스턴스를 필드에 입력하면 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4300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805EC3-D0EF-00EB-AA41-1B864A42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18" y="2418774"/>
            <a:ext cx="5420481" cy="724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D5DE79-74F1-52E9-48D1-C4E2979B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48" y="3304896"/>
            <a:ext cx="5963482" cy="724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31DB20-5C95-4955-E5FD-28A9F455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/>
              <a:t>ForeignKey</a:t>
            </a:r>
            <a:r>
              <a:rPr lang="en-US" altLang="ko-KR" sz="3600" b="1" dirty="0"/>
              <a:t>(), </a:t>
            </a:r>
            <a:r>
              <a:rPr lang="en-US" altLang="ko-KR" sz="3600" b="1" dirty="0" err="1"/>
              <a:t>OneToOneField</a:t>
            </a:r>
            <a:r>
              <a:rPr lang="ko-KR" altLang="en-US" sz="3600" b="1" dirty="0"/>
              <a:t>를 이용해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정보 가져오기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6C0741-A12C-EFA6-376B-DA3C26305082}"/>
              </a:ext>
            </a:extLst>
          </p:cNvPr>
          <p:cNvCxnSpPr>
            <a:cxnSpLocks/>
          </p:cNvCxnSpPr>
          <p:nvPr/>
        </p:nvCxnSpPr>
        <p:spPr>
          <a:xfrm>
            <a:off x="6484947" y="3591039"/>
            <a:ext cx="6002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289BEF-4107-8DDC-7F42-8FD7CC6EB859}"/>
              </a:ext>
            </a:extLst>
          </p:cNvPr>
          <p:cNvSpPr txBox="1"/>
          <p:nvPr/>
        </p:nvSpPr>
        <p:spPr>
          <a:xfrm>
            <a:off x="7085198" y="2495167"/>
            <a:ext cx="318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</a:t>
            </a:r>
            <a:r>
              <a:rPr lang="ko-KR" altLang="en-US" dirty="0"/>
              <a:t>인스턴스 중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person</a:t>
            </a:r>
            <a:r>
              <a:rPr lang="ko-KR" altLang="en-US" dirty="0"/>
              <a:t>인스턴스를 외래키로 갖는 </a:t>
            </a:r>
            <a:r>
              <a:rPr lang="en-US" altLang="ko-KR" dirty="0"/>
              <a:t>car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222338-F4FF-3FFB-B70A-85F76DBBFF26}"/>
              </a:ext>
            </a:extLst>
          </p:cNvPr>
          <p:cNvSpPr txBox="1"/>
          <p:nvPr/>
        </p:nvSpPr>
        <p:spPr>
          <a:xfrm>
            <a:off x="656348" y="1733433"/>
            <a:ext cx="10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컬럼명</a:t>
            </a:r>
            <a:r>
              <a:rPr lang="ko-KR" altLang="en-US" sz="2800" dirty="0"/>
              <a:t> 뒤에 </a:t>
            </a:r>
            <a:r>
              <a:rPr lang="en-US" altLang="ko-KR" sz="2800" dirty="0"/>
              <a:t>_</a:t>
            </a:r>
            <a:r>
              <a:rPr lang="ko-KR" altLang="en-US" sz="2800" dirty="0" err="1"/>
              <a:t>필드명</a:t>
            </a:r>
            <a:r>
              <a:rPr lang="ko-KR" altLang="en-US" sz="2800" dirty="0"/>
              <a:t> 으로 </a:t>
            </a:r>
            <a:r>
              <a:rPr lang="ko-KR" altLang="en-US" sz="2800" dirty="0" err="1"/>
              <a:t>조회가능하다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3B3CE0-F48B-90A5-48B9-FC46400E9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44" y="4869320"/>
            <a:ext cx="5551217" cy="145400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71F508-37AD-93F8-0652-BEA4F3F5DDEE}"/>
              </a:ext>
            </a:extLst>
          </p:cNvPr>
          <p:cNvCxnSpPr>
            <a:cxnSpLocks/>
          </p:cNvCxnSpPr>
          <p:nvPr/>
        </p:nvCxnSpPr>
        <p:spPr>
          <a:xfrm>
            <a:off x="5806159" y="2775148"/>
            <a:ext cx="12790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15D5D6-8807-D141-64AB-68B268B73C28}"/>
              </a:ext>
            </a:extLst>
          </p:cNvPr>
          <p:cNvSpPr txBox="1"/>
          <p:nvPr/>
        </p:nvSpPr>
        <p:spPr>
          <a:xfrm>
            <a:off x="7085198" y="3439504"/>
            <a:ext cx="318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</a:t>
            </a:r>
            <a:r>
              <a:rPr lang="ko-KR" altLang="en-US" dirty="0"/>
              <a:t>인스턴스 중 </a:t>
            </a:r>
            <a:r>
              <a:rPr lang="en-US" altLang="ko-KR" dirty="0"/>
              <a:t>name</a:t>
            </a:r>
            <a:r>
              <a:rPr lang="ko-KR" altLang="en-US" dirty="0"/>
              <a:t>이 찬호인 </a:t>
            </a:r>
            <a:r>
              <a:rPr lang="en-US" altLang="ko-KR" dirty="0"/>
              <a:t>person</a:t>
            </a:r>
            <a:r>
              <a:rPr lang="ko-KR" altLang="en-US" dirty="0"/>
              <a:t>인스턴스를 외래키로 갖는 </a:t>
            </a:r>
            <a:r>
              <a:rPr lang="en-US" altLang="ko-KR" dirty="0"/>
              <a:t>car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944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7E47D-1D9D-1C66-633E-3EB32593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실습과제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D886-154C-43A5-AA4C-4554F6D0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커뮤니티 기능을 만들어주세요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login.html,</a:t>
            </a:r>
            <a:r>
              <a:rPr lang="ko-KR" altLang="en-US" dirty="0"/>
              <a:t> </a:t>
            </a:r>
            <a:r>
              <a:rPr lang="en-US" altLang="ko-KR" dirty="0"/>
              <a:t>signup.html, cafe.html </a:t>
            </a:r>
            <a:r>
              <a:rPr lang="ko-KR" altLang="en-US" dirty="0"/>
              <a:t>등의 </a:t>
            </a:r>
            <a:r>
              <a:rPr lang="ko-KR" altLang="en-US" dirty="0" err="1"/>
              <a:t>프론트엔드는</a:t>
            </a:r>
            <a:r>
              <a:rPr lang="ko-KR" altLang="en-US" dirty="0"/>
              <a:t> 구현을 다 완료했습니다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베이스에 저장하는 </a:t>
            </a:r>
            <a:r>
              <a:rPr lang="en-US" altLang="ko-KR" dirty="0"/>
              <a:t>models.py</a:t>
            </a:r>
            <a:r>
              <a:rPr lang="ko-KR" altLang="en-US" dirty="0"/>
              <a:t>는 구현이 되지 않았어요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article(</a:t>
            </a:r>
            <a:r>
              <a:rPr lang="ko-KR" altLang="en-US" dirty="0"/>
              <a:t>글</a:t>
            </a:r>
            <a:r>
              <a:rPr lang="en-US" altLang="ko-KR" dirty="0"/>
              <a:t>) </a:t>
            </a:r>
            <a:r>
              <a:rPr lang="ko-KR" altLang="en-US" dirty="0"/>
              <a:t>리스트 전체 조회</a:t>
            </a:r>
            <a:r>
              <a:rPr lang="en-US" altLang="ko-KR" dirty="0"/>
              <a:t>, </a:t>
            </a:r>
            <a:r>
              <a:rPr lang="ko-KR" altLang="en-US" dirty="0"/>
              <a:t>글 생성 기능은 구현이 되지 않았어요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페이지와 링크를 확인해 기능을 구현해주세요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108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D2A98-EF24-F144-5E31-16A9741D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실습</a:t>
            </a:r>
            <a:r>
              <a:rPr lang="en-US" altLang="ko-KR" sz="4000" b="1" dirty="0"/>
              <a:t>: Models.py</a:t>
            </a:r>
            <a:r>
              <a:rPr lang="ko-KR" altLang="en-US" sz="4000" b="1" dirty="0"/>
              <a:t>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5D96E-13A4-D222-595E-23BA7657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테이블은</a:t>
            </a:r>
            <a:endParaRPr lang="en-US" altLang="ko-KR" dirty="0"/>
          </a:p>
          <a:p>
            <a:pPr lvl="1"/>
            <a:r>
              <a:rPr lang="en-US" altLang="ko-KR" dirty="0"/>
              <a:t>id(</a:t>
            </a:r>
            <a:r>
              <a:rPr lang="en-US" altLang="ko-KR" dirty="0" err="1"/>
              <a:t>AutoField</a:t>
            </a:r>
            <a:r>
              <a:rPr lang="en-US" altLang="ko-KR" dirty="0"/>
              <a:t>, </a:t>
            </a:r>
            <a:r>
              <a:rPr lang="en-US" altLang="ko-KR" dirty="0" err="1"/>
              <a:t>primary_key</a:t>
            </a:r>
            <a:r>
              <a:rPr lang="en-US" altLang="ko-KR" dirty="0"/>
              <a:t>=true),</a:t>
            </a:r>
          </a:p>
          <a:p>
            <a:pPr lvl="1"/>
            <a:r>
              <a:rPr lang="en-US" altLang="ko-KR" dirty="0"/>
              <a:t>name(</a:t>
            </a:r>
            <a:r>
              <a:rPr lang="en-US" altLang="ko-KR" dirty="0" err="1"/>
              <a:t>charfield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글자</a:t>
            </a:r>
            <a:r>
              <a:rPr lang="en-US" altLang="ko-KR" dirty="0"/>
              <a:t>, unique), </a:t>
            </a:r>
          </a:p>
          <a:p>
            <a:pPr lvl="1"/>
            <a:r>
              <a:rPr lang="en-US" altLang="ko-KR" dirty="0"/>
              <a:t>pw (</a:t>
            </a:r>
            <a:r>
              <a:rPr lang="en-US" altLang="ko-KR" dirty="0" err="1"/>
              <a:t>charfield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글자</a:t>
            </a:r>
            <a:r>
              <a:rPr lang="en-US" altLang="ko-KR" dirty="0"/>
              <a:t>), </a:t>
            </a:r>
          </a:p>
          <a:p>
            <a:pPr lvl="1"/>
            <a:r>
              <a:rPr lang="en-US" altLang="ko-KR" dirty="0"/>
              <a:t>Email(</a:t>
            </a:r>
            <a:r>
              <a:rPr lang="en-US" altLang="ko-KR" dirty="0" err="1"/>
              <a:t>emailField</a:t>
            </a:r>
            <a:r>
              <a:rPr lang="en-US" altLang="ko-KR" dirty="0"/>
              <a:t>)</a:t>
            </a:r>
            <a:r>
              <a:rPr lang="ko-KR" altLang="en-US" dirty="0"/>
              <a:t>을 갖는다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Article </a:t>
            </a:r>
            <a:r>
              <a:rPr lang="ko-KR" altLang="en-US" dirty="0"/>
              <a:t>테이블은 </a:t>
            </a:r>
            <a:endParaRPr lang="en-US" altLang="ko-KR" dirty="0"/>
          </a:p>
          <a:p>
            <a:pPr lvl="1"/>
            <a:r>
              <a:rPr lang="en-US" altLang="ko-KR" dirty="0"/>
              <a:t>user(User</a:t>
            </a:r>
            <a:r>
              <a:rPr lang="ko-KR" altLang="en-US" dirty="0"/>
              <a:t>를 </a:t>
            </a:r>
            <a:r>
              <a:rPr lang="en-US" altLang="ko-KR" dirty="0" err="1"/>
              <a:t>ForeignKey</a:t>
            </a:r>
            <a:r>
              <a:rPr lang="ko-KR" altLang="en-US" dirty="0"/>
              <a:t>로 갖는다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id(</a:t>
            </a:r>
            <a:r>
              <a:rPr lang="ko-KR" altLang="en-US" dirty="0" err="1"/>
              <a:t>기본키</a:t>
            </a:r>
            <a:r>
              <a:rPr lang="en-US" altLang="ko-KR" dirty="0"/>
              <a:t>), </a:t>
            </a:r>
          </a:p>
          <a:p>
            <a:pPr lvl="1"/>
            <a:r>
              <a:rPr lang="en-US" altLang="ko-KR" dirty="0"/>
              <a:t>title(</a:t>
            </a:r>
            <a:r>
              <a:rPr lang="en-US" altLang="ko-KR" dirty="0" err="1"/>
              <a:t>charfield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30</a:t>
            </a:r>
            <a:r>
              <a:rPr lang="ko-KR" altLang="en-US" dirty="0"/>
              <a:t>글자</a:t>
            </a:r>
            <a:r>
              <a:rPr lang="en-US" altLang="ko-KR" dirty="0"/>
              <a:t>), </a:t>
            </a:r>
          </a:p>
          <a:p>
            <a:pPr lvl="1"/>
            <a:r>
              <a:rPr lang="en-US" altLang="ko-KR" dirty="0"/>
              <a:t>content(</a:t>
            </a:r>
            <a:r>
              <a:rPr lang="en-US" altLang="ko-KR" dirty="0" err="1"/>
              <a:t>textfield</a:t>
            </a:r>
            <a:r>
              <a:rPr lang="en-US" altLang="ko-KR" dirty="0"/>
              <a:t>), </a:t>
            </a:r>
          </a:p>
          <a:p>
            <a:pPr lvl="1"/>
            <a:r>
              <a:rPr lang="en-US" altLang="ko-KR" dirty="0" err="1"/>
              <a:t>create_date</a:t>
            </a:r>
            <a:r>
              <a:rPr lang="en-US" altLang="ko-KR" dirty="0"/>
              <a:t>(</a:t>
            </a:r>
            <a:r>
              <a:rPr lang="en-US" altLang="ko-KR" dirty="0" err="1"/>
              <a:t>DateTimeFiled</a:t>
            </a:r>
            <a:r>
              <a:rPr lang="ko-KR" altLang="en-US" dirty="0"/>
              <a:t>며</a:t>
            </a:r>
            <a:r>
              <a:rPr lang="en-US" altLang="ko-KR" dirty="0"/>
              <a:t>, </a:t>
            </a:r>
            <a:r>
              <a:rPr lang="en-US" altLang="ko-KR" dirty="0" err="1"/>
              <a:t>auto_now_add</a:t>
            </a:r>
            <a:r>
              <a:rPr lang="en-US" altLang="ko-KR" dirty="0"/>
              <a:t>)</a:t>
            </a:r>
            <a:r>
              <a:rPr lang="ko-KR" altLang="en-US" dirty="0"/>
              <a:t>을 갖는다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37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D2A98-EF24-F144-5E31-16A9741D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과제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5D96E-13A4-D222-595E-23BA7657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https://ink-friend-5fe.notion.site/3-1d0638ecd03545a08eff7f4ec5eb3664?pvs=4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13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D2F-A7B6-9743-EB4D-AD715EB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왜 </a:t>
            </a:r>
            <a:r>
              <a:rPr lang="en-US" altLang="ko-KR" b="1" dirty="0"/>
              <a:t>Django model, </a:t>
            </a:r>
            <a:r>
              <a:rPr lang="en-US" altLang="ko-KR" b="1" dirty="0" err="1"/>
              <a:t>orm</a:t>
            </a:r>
            <a:r>
              <a:rPr lang="ko-KR" altLang="en-US" b="1" dirty="0"/>
              <a:t>을 사용할까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636D0F4-F7B9-3273-E449-35C5EC24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언어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,</a:t>
            </a:r>
            <a:r>
              <a:rPr lang="ko-KR" altLang="en-US" dirty="0" err="1"/>
              <a:t>자바등</a:t>
            </a:r>
            <a:r>
              <a:rPr lang="en-US" altLang="ko-KR" dirty="0"/>
              <a:t>)</a:t>
            </a:r>
            <a:r>
              <a:rPr lang="ko-KR" altLang="en-US" dirty="0"/>
              <a:t>만 다뤄도 되므로</a:t>
            </a:r>
            <a:r>
              <a:rPr lang="en-US" altLang="ko-KR" dirty="0"/>
              <a:t>, </a:t>
            </a:r>
            <a:r>
              <a:rPr lang="ko-KR" altLang="en-US" dirty="0"/>
              <a:t>집중력 있게 구현이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메서드로 </a:t>
            </a:r>
            <a:r>
              <a:rPr lang="en-US" altLang="ko-KR" dirty="0" err="1"/>
              <a:t>db</a:t>
            </a:r>
            <a:r>
              <a:rPr lang="ko-KR" altLang="en-US" dirty="0"/>
              <a:t>를 조작</a:t>
            </a:r>
            <a:r>
              <a:rPr lang="en-US" altLang="ko-KR" dirty="0"/>
              <a:t>(CRUD)</a:t>
            </a:r>
            <a:r>
              <a:rPr lang="ko-KR" altLang="en-US" dirty="0"/>
              <a:t>하기에 재사용 및 유지보수에 유리하다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코드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, </a:t>
            </a:r>
            <a:r>
              <a:rPr lang="ko-KR" altLang="en-US" dirty="0" err="1"/>
              <a:t>자바등</a:t>
            </a:r>
            <a:r>
              <a:rPr lang="en-US" altLang="ko-KR" dirty="0"/>
              <a:t>)</a:t>
            </a:r>
            <a:r>
              <a:rPr lang="ko-KR" altLang="en-US" dirty="0"/>
              <a:t>만으로 여러 </a:t>
            </a:r>
            <a:r>
              <a:rPr lang="en-US" altLang="ko-KR" dirty="0"/>
              <a:t>DB</a:t>
            </a:r>
            <a:r>
              <a:rPr lang="ko-KR" altLang="en-US" dirty="0"/>
              <a:t>를 다룰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17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BFED1-F755-D4E1-ACD5-9650964F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Django Model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D13A6-E664-6C85-9017-F4D2BFA3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Django model</a:t>
            </a:r>
            <a:r>
              <a:rPr lang="ko-KR" altLang="en-US" dirty="0"/>
              <a:t>이란 테이블을 정의하기 위해 </a:t>
            </a:r>
            <a:r>
              <a:rPr lang="en-US" altLang="ko-KR" dirty="0" err="1"/>
              <a:t>django</a:t>
            </a:r>
            <a:r>
              <a:rPr lang="ko-KR" altLang="en-US" dirty="0"/>
              <a:t>에서 쓰이는 클래스를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800" dirty="0" err="1"/>
              <a:t>sql</a:t>
            </a:r>
            <a:r>
              <a:rPr lang="ko-KR" altLang="en-US" sz="2800" dirty="0"/>
              <a:t>문을 작성안하고 </a:t>
            </a:r>
            <a:r>
              <a:rPr lang="ko-KR" altLang="en-US" sz="2800" dirty="0" err="1"/>
              <a:t>파이썬만으로</a:t>
            </a:r>
            <a:r>
              <a:rPr lang="ko-KR" altLang="en-US" sz="2800" dirty="0"/>
              <a:t> 테이블을 생성할 수 있다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08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1144B-8249-0AAF-DF4B-6F56AA0F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B1E96-E925-6C50-BB93-5EF22CFB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235"/>
            <a:ext cx="10515600" cy="4351338"/>
          </a:xfrm>
        </p:spPr>
        <p:txBody>
          <a:bodyPr/>
          <a:lstStyle/>
          <a:p>
            <a:r>
              <a:rPr lang="en-US" altLang="ko-KR" dirty="0"/>
              <a:t>models.py</a:t>
            </a:r>
            <a:r>
              <a:rPr lang="ko-KR" altLang="en-US" dirty="0"/>
              <a:t>의 하나의 클래스는 하나의 테이블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model </a:t>
            </a:r>
            <a:r>
              <a:rPr lang="ko-KR" altLang="en-US" dirty="0"/>
              <a:t>클래스를 이용해 만든 인스턴스는 하나의 레코드</a:t>
            </a:r>
            <a:r>
              <a:rPr lang="en-US" altLang="ko-KR" dirty="0"/>
              <a:t>(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C0F59DD-B5C8-5CE6-A715-932E3D66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34" y="3494145"/>
            <a:ext cx="4781331" cy="24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4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CE51E-A543-3838-CE46-B7E7163F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Model(</a:t>
            </a:r>
            <a:r>
              <a:rPr lang="ko-KR" altLang="en-US" b="1" dirty="0"/>
              <a:t>테이블 생성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C63FA4-5610-CD32-3C30-BC1819CA2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11" y="707571"/>
            <a:ext cx="4735418" cy="2559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0C5EDB-16E3-7342-4DEC-BFD48784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36" y="4120242"/>
            <a:ext cx="7047461" cy="2108074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089EB51-EE0C-08F4-C43C-DECC7E0F1A5A}"/>
              </a:ext>
            </a:extLst>
          </p:cNvPr>
          <p:cNvSpPr/>
          <p:nvPr/>
        </p:nvSpPr>
        <p:spPr>
          <a:xfrm>
            <a:off x="8262257" y="3429000"/>
            <a:ext cx="342900" cy="4898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91BDB-51C2-F678-DCD7-5656941F9B8B}"/>
              </a:ext>
            </a:extLst>
          </p:cNvPr>
          <p:cNvSpPr txBox="1"/>
          <p:nvPr/>
        </p:nvSpPr>
        <p:spPr>
          <a:xfrm>
            <a:off x="903514" y="1589314"/>
            <a:ext cx="3755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다음과 같이 </a:t>
            </a:r>
            <a:r>
              <a:rPr lang="en-US" altLang="ko-KR" sz="2400" dirty="0" err="1"/>
              <a:t>sql</a:t>
            </a:r>
            <a:r>
              <a:rPr lang="ko-KR" altLang="en-US" sz="2400" dirty="0"/>
              <a:t>문을 작성안하고 </a:t>
            </a:r>
            <a:endParaRPr lang="en-US" altLang="ko-KR" sz="2400" dirty="0"/>
          </a:p>
          <a:p>
            <a:r>
              <a:rPr lang="ko-KR" altLang="en-US" sz="2400" dirty="0" err="1"/>
              <a:t>파이썬만으로</a:t>
            </a:r>
            <a:r>
              <a:rPr lang="ko-KR" altLang="en-US" sz="2400" dirty="0"/>
              <a:t> 테이블을 생성할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955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5B79B5E0-AB95-E760-0B3C-C0C8A7D4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8" y="2434660"/>
            <a:ext cx="6241179" cy="41115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FBF4FE-D3E6-C181-CDAC-19218E4C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models.py </a:t>
            </a:r>
            <a:r>
              <a:rPr lang="ko-KR" altLang="en-US" b="1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1724-A08F-E620-31FF-D45DF763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models.py</a:t>
            </a:r>
            <a:r>
              <a:rPr lang="ko-KR" altLang="en-US" dirty="0"/>
              <a:t>에 </a:t>
            </a:r>
            <a:r>
              <a:rPr lang="en-US" altLang="ko-KR" dirty="0"/>
              <a:t>class</a:t>
            </a:r>
            <a:r>
              <a:rPr lang="ko-KR" altLang="en-US" dirty="0"/>
              <a:t>로 테이블을 정의하면 된다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8C1FD7-613E-33C0-BE34-94BB74F04559}"/>
              </a:ext>
            </a:extLst>
          </p:cNvPr>
          <p:cNvSpPr/>
          <p:nvPr/>
        </p:nvSpPr>
        <p:spPr>
          <a:xfrm>
            <a:off x="1153886" y="3162300"/>
            <a:ext cx="3499757" cy="1964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EE8818-E8D1-16AE-3DDF-67619F47F955}"/>
              </a:ext>
            </a:extLst>
          </p:cNvPr>
          <p:cNvSpPr/>
          <p:nvPr/>
        </p:nvSpPr>
        <p:spPr>
          <a:xfrm>
            <a:off x="1153886" y="5199475"/>
            <a:ext cx="5366657" cy="1346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D56CE8-AA8C-6011-1D96-4BAA119F223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653643" y="3298371"/>
            <a:ext cx="3526971" cy="846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9AB2D2-769E-3D62-1899-B2AC05CEDD0D}"/>
              </a:ext>
            </a:extLst>
          </p:cNvPr>
          <p:cNvCxnSpPr>
            <a:cxnSpLocks/>
          </p:cNvCxnSpPr>
          <p:nvPr/>
        </p:nvCxnSpPr>
        <p:spPr>
          <a:xfrm flipH="1">
            <a:off x="6520543" y="3341914"/>
            <a:ext cx="1660071" cy="2530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962472-0C86-110C-5243-8C6AE2625956}"/>
              </a:ext>
            </a:extLst>
          </p:cNvPr>
          <p:cNvSpPr txBox="1"/>
          <p:nvPr/>
        </p:nvSpPr>
        <p:spPr>
          <a:xfrm>
            <a:off x="8245929" y="2975205"/>
            <a:ext cx="259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하나의 클래스는</a:t>
            </a:r>
            <a:endParaRPr lang="en-US" altLang="ko-KR" b="1" dirty="0"/>
          </a:p>
          <a:p>
            <a:r>
              <a:rPr lang="ko-KR" altLang="en-US" b="1" dirty="0"/>
              <a:t>하나의 테이블</a:t>
            </a:r>
          </a:p>
        </p:txBody>
      </p:sp>
    </p:spTree>
    <p:extLst>
      <p:ext uri="{BB962C8B-B14F-4D97-AF65-F5344CB8AC3E}">
        <p14:creationId xmlns:p14="http://schemas.microsoft.com/office/powerpoint/2010/main" val="222611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2186</Words>
  <Application>Microsoft Office PowerPoint</Application>
  <PresentationFormat>와이드스크린</PresentationFormat>
  <Paragraphs>265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210 맨발의청춘 L</vt:lpstr>
      <vt:lpstr>-apple-system</vt:lpstr>
      <vt:lpstr>Arial Unicode MS</vt:lpstr>
      <vt:lpstr>맑은 고딕</vt:lpstr>
      <vt:lpstr>Arial</vt:lpstr>
      <vt:lpstr>Office 테마</vt:lpstr>
      <vt:lpstr>HICC Django Seminar  3주차</vt:lpstr>
      <vt:lpstr>Django에 MySql 연동하기 1</vt:lpstr>
      <vt:lpstr>Django에 Mysql 연동하기 2</vt:lpstr>
      <vt:lpstr>Django Model, orm</vt:lpstr>
      <vt:lpstr>왜 Django model, orm을 사용할까?</vt:lpstr>
      <vt:lpstr>Django Model이란?</vt:lpstr>
      <vt:lpstr>개념</vt:lpstr>
      <vt:lpstr>Model(테이블 생성)</vt:lpstr>
      <vt:lpstr>models.py 사용법</vt:lpstr>
      <vt:lpstr>models.py 이해1</vt:lpstr>
      <vt:lpstr>models.py 이해2</vt:lpstr>
      <vt:lpstr>models.py 이해2</vt:lpstr>
      <vt:lpstr>필드 타입 종류</vt:lpstr>
      <vt:lpstr>models.py 이해3</vt:lpstr>
      <vt:lpstr>필드 옵션</vt:lpstr>
      <vt:lpstr>models.py 이해4</vt:lpstr>
      <vt:lpstr>위와 같이 models.py를 작성하였다면 mysql db에 적용시켜야 한다.</vt:lpstr>
      <vt:lpstr>실습: Models.py를 만들고 db에 반영해보자</vt:lpstr>
      <vt:lpstr>Django ORM이란?</vt:lpstr>
      <vt:lpstr>ORM이란?</vt:lpstr>
      <vt:lpstr>과정</vt:lpstr>
      <vt:lpstr>Django ORM 예시</vt:lpstr>
      <vt:lpstr>ORM은 크게 세 부분으로 나눠져있다.</vt:lpstr>
      <vt:lpstr>조건에 대해 좀 더 알아보자.</vt:lpstr>
      <vt:lpstr>get() vs filter()</vt:lpstr>
      <vt:lpstr>filter에 대해 자세히 알아보자</vt:lpstr>
      <vt:lpstr>예시</vt:lpstr>
      <vt:lpstr>예시</vt:lpstr>
      <vt:lpstr>데이터 저장, 읽기, 변경, 삭제</vt:lpstr>
      <vt:lpstr>Model 클래스를 이용하여 인스턴스 저장하기 방법 1</vt:lpstr>
      <vt:lpstr>Model 클래스를 이용하여 인스턴스 저장하기 방법 2</vt:lpstr>
      <vt:lpstr>데이터 읽기</vt:lpstr>
      <vt:lpstr>참고: QuerySet 데이터를 응답하는법</vt:lpstr>
      <vt:lpstr>데이터 변경</vt:lpstr>
      <vt:lpstr>데이터 삭제</vt:lpstr>
      <vt:lpstr>Model, Orm을 활용한  외래키 전략</vt:lpstr>
      <vt:lpstr>1:N, N:N, 1:1 관계 복습</vt:lpstr>
      <vt:lpstr>ForeignKey(), ManyToManyField(), OneToOne()</vt:lpstr>
      <vt:lpstr>이 중 우리는 자주 쓰이는  ForeignKey, OneToOne에 대해 알아보자</vt:lpstr>
      <vt:lpstr>models.py에 설정하는 방법</vt:lpstr>
      <vt:lpstr>예시</vt:lpstr>
      <vt:lpstr>ForeignKey(), OneToOneField 정보 저장하기</vt:lpstr>
      <vt:lpstr>ForeignKey(), OneToOneField 정보 저장하기</vt:lpstr>
      <vt:lpstr>ForeignKey(), OneToOneField를 이용해 정보 가져오기</vt:lpstr>
      <vt:lpstr>실습과제</vt:lpstr>
      <vt:lpstr>실습: Models.py 요구사항</vt:lpstr>
      <vt:lpstr>과제 링크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HICC Python Seminar</dc:title>
  <dc:creator>HICC</dc:creator>
  <cp:lastModifiedBy>찬호 윤</cp:lastModifiedBy>
  <cp:revision>210</cp:revision>
  <dcterms:created xsi:type="dcterms:W3CDTF">2019-03-20T07:13:25Z</dcterms:created>
  <dcterms:modified xsi:type="dcterms:W3CDTF">2024-05-20T18:34:05Z</dcterms:modified>
</cp:coreProperties>
</file>