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7" r:id="rId3"/>
    <p:sldId id="258" r:id="rId4"/>
    <p:sldId id="310" r:id="rId5"/>
    <p:sldId id="334" r:id="rId6"/>
    <p:sldId id="333" r:id="rId7"/>
    <p:sldId id="264" r:id="rId8"/>
    <p:sldId id="324" r:id="rId9"/>
    <p:sldId id="325" r:id="rId10"/>
    <p:sldId id="326" r:id="rId11"/>
    <p:sldId id="323" r:id="rId12"/>
    <p:sldId id="322" r:id="rId13"/>
    <p:sldId id="297" r:id="rId14"/>
    <p:sldId id="312" r:id="rId15"/>
    <p:sldId id="311" r:id="rId16"/>
    <p:sldId id="313" r:id="rId17"/>
    <p:sldId id="260" r:id="rId18"/>
    <p:sldId id="295" r:id="rId19"/>
    <p:sldId id="279" r:id="rId20"/>
    <p:sldId id="280" r:id="rId21"/>
    <p:sldId id="282" r:id="rId22"/>
    <p:sldId id="299" r:id="rId23"/>
    <p:sldId id="283" r:id="rId24"/>
    <p:sldId id="284" r:id="rId25"/>
    <p:sldId id="285" r:id="rId26"/>
    <p:sldId id="286" r:id="rId27"/>
    <p:sldId id="328" r:id="rId28"/>
    <p:sldId id="329" r:id="rId29"/>
    <p:sldId id="267" r:id="rId30"/>
    <p:sldId id="330" r:id="rId31"/>
    <p:sldId id="331" r:id="rId32"/>
    <p:sldId id="332" r:id="rId33"/>
    <p:sldId id="306" r:id="rId34"/>
    <p:sldId id="32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93AE-17C9-4469-ADBD-4E30A82FA45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2A21-94E4-44B4-8B8C-E7CC3190C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AE50-CA81-4383-A32E-63B91B56AF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AE50-CA81-4383-A32E-63B91B56A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AE50-CA81-4383-A32E-63B91B56A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AE50-CA81-4383-A32E-63B91B56A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1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AE50-CA81-4383-A32E-63B91B56A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6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22A21-94E4-44B4-8B8C-E7CC3190C63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26AB-6885-4AEB-B8AA-BD09C0102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A669E-15CE-49B7-B4A6-CAAB919B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668A2-5D1E-4AF3-A8BE-D2635CDD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AD90-863E-4528-8C60-308DC3E6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6779D-B5DC-4733-8257-E88BF37E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BF2D6BC-CBFD-49B4-8160-D3A8070A0DE5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A341-FFCD-478B-84F9-8E3864CC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E6A28-5377-4BB4-BACE-3E196BA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BF07C-2C62-4399-BEE9-A05DA5F4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16DDE-1E78-4519-8151-4FCBC25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300D-8748-4BF7-B3CB-E0E3E6F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8F10AC-3769-4F72-AF4E-7CD87D2B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295B2-2793-4EA1-B917-7E936A73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389E3-71D2-4C2F-B1FC-ED7D650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AEA76-3B98-446B-8C7F-09A70CB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86BBF-AFA0-4660-8DF8-75F68F9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5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HY견고딕"/>
                <a:cs typeface="HY견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31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2C6D-A321-4518-9F83-04799635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8F953-015E-4D9B-82C9-C152B453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2pPr>
            <a:lvl3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3pPr>
            <a:lvl4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4pPr>
            <a:lvl5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33B6-B8B0-4427-A9E9-2EDF65E5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666DD-8371-49BA-831E-F76AD286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EADC1-4607-4552-BC2A-9718798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45212C8B-A6B3-4DB5-B01C-19AB2F7A9639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4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8AC8-FAC4-47A0-AACA-B3E4F9E2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B4784-CB92-4E59-B5A9-F4EF008E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8078E-FF4E-4D42-8B7C-6711120E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72A3F-9BFB-413D-BC7E-1EBCC388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D35A0-1804-4EDF-9AC2-FF83A4E0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40B-3841-46AE-A52E-B291BB9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05E31-10A4-460B-8D44-4B3B2E10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23060-8A82-4AB9-A856-E59E760A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11AE2-7019-4915-A988-6015D2A4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ACB82-B0D7-407F-9982-D864182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F3E4-86C0-41BB-8AEA-437ED4B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4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6B20-07EE-44C6-ABD1-21CC2EDD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F15FC-9E1F-4C36-A570-826BDC09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FD819-C6AF-44DB-9810-E90533D2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2040F-BDBF-4E79-8D9B-3A166839E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926C0-55FA-4AF8-A331-EC84E6E8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B195E5-552D-44A8-96D6-00B807D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D59EF-5238-4949-A9B9-002FF1BE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ED584-450F-459C-937C-0E216F7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AB1FA-3C3A-484E-9D98-0DA3E74E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9843C-0889-459B-A400-FE543D8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51CBA-ADD1-4851-8914-C1385A2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77D1C-1B1F-4E2D-B946-2718B7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7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B71B9-D05D-47AB-82B4-93B382C4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EDF4B-C2D7-4F52-A073-3D97C21B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A70DC-F30A-4265-A873-F4100CC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B60C5-49AB-41D4-8C74-92107FA3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0F353-49D0-4D1D-821C-D3FB03DA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461D7-9F4E-4AAD-8143-7678EA99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BB683-D5FB-4DA7-A52C-4140773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01DC-255C-4B28-8811-7A6B5822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387A0-27BF-4B08-8A0A-DD42DC50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82A0C-ECDB-47FC-9760-4133301A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D7468-DD77-4062-956F-F35538EE1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4D091-1359-4E83-99CA-B73C9075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10BF0-4918-4824-B617-7560C79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85A5-0C55-40B1-8235-C50B67F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C0BCF-C66E-4297-874E-5A5D03D0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6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3EA4E-65F2-47B8-A693-DAA0ED30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5832D-8BB3-415C-A3D7-29BC567D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3CD1E-873D-49D6-81B7-F02F82F32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BF95-5446-48C1-8106-2365475B8A3F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1068-7EF8-4569-BEB7-124637DD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16056-1244-4E8F-8990-4E4D1A84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3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nk-friend-5fe.notion.site/b2248b19b98e46fcb3c79b417c683cdd?pvs=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B72B1-E7AD-4536-8E20-983630E0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236"/>
            <a:ext cx="9144000" cy="2510751"/>
          </a:xfrm>
        </p:spPr>
        <p:txBody>
          <a:bodyPr>
            <a:normAutofit/>
          </a:bodyPr>
          <a:lstStyle/>
          <a:p>
            <a:r>
              <a:rPr lang="en-US" altLang="ko-KR" dirty="0"/>
              <a:t>HICC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Django</a:t>
            </a:r>
            <a:r>
              <a:rPr lang="ko-KR" altLang="en-US" dirty="0"/>
              <a:t> </a:t>
            </a:r>
            <a:r>
              <a:rPr lang="en-US" altLang="ko-KR" dirty="0"/>
              <a:t>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1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17B7F-19D9-4EB9-A8C1-B53C25A0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71" y="4035098"/>
            <a:ext cx="8349842" cy="216975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altLang="ko-KR" dirty="0"/>
              <a:t>Django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MTV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App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디렉토리 구조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Hello world </a:t>
            </a:r>
            <a:r>
              <a:rPr lang="ko-KR" altLang="en-US" dirty="0"/>
              <a:t>출력하기</a:t>
            </a:r>
          </a:p>
        </p:txBody>
      </p:sp>
    </p:spTree>
    <p:extLst>
      <p:ext uri="{BB962C8B-B14F-4D97-AF65-F5344CB8AC3E}">
        <p14:creationId xmlns:p14="http://schemas.microsoft.com/office/powerpoint/2010/main" val="369194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Init.py</a:t>
            </a:r>
            <a:r>
              <a:rPr lang="ko-KR" altLang="en-US" b="1" dirty="0"/>
              <a:t>에 대한 이해</a:t>
            </a:r>
          </a:p>
        </p:txBody>
      </p:sp>
      <p:pic>
        <p:nvPicPr>
          <p:cNvPr id="1026" name="Picture 2" descr="gKxTyeueeZ4AAAAASUVORK5CYII= (752×516)">
            <a:extLst>
              <a:ext uri="{FF2B5EF4-FFF2-40B4-BE49-F238E27FC236}">
                <a16:creationId xmlns:a16="http://schemas.microsoft.com/office/drawing/2014/main" id="{9D733CF5-A40D-AF23-1DCC-933FE180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587500"/>
            <a:ext cx="502506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103D-A9F1-AB32-0B2B-27515C69CDEC}"/>
              </a:ext>
            </a:extLst>
          </p:cNvPr>
          <p:cNvSpPr txBox="1"/>
          <p:nvPr/>
        </p:nvSpPr>
        <p:spPr>
          <a:xfrm>
            <a:off x="5863265" y="1831816"/>
            <a:ext cx="459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  <a:r>
              <a:rPr lang="en-US" altLang="ko-KR" b="1" dirty="0"/>
              <a:t>(module)</a:t>
            </a:r>
          </a:p>
          <a:p>
            <a:r>
              <a:rPr lang="en-US" altLang="ko-KR" dirty="0" err="1"/>
              <a:t>py</a:t>
            </a:r>
            <a:r>
              <a:rPr lang="ko-KR" altLang="en-US" dirty="0"/>
              <a:t>로 되어있는 파이썬 파일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패키지</a:t>
            </a:r>
            <a:r>
              <a:rPr lang="en-US" altLang="ko-KR" b="1" dirty="0"/>
              <a:t>(package)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모듈의 집합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디렉토리 </a:t>
            </a:r>
            <a:r>
              <a:rPr lang="en-US" altLang="ko-KR" dirty="0"/>
              <a:t>+ </a:t>
            </a:r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/>
              <a:t>디렉토리 안에는 또 모듈이 있을 수 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그럼 디렉토리 또한 패키지일 수 있는 데</a:t>
            </a:r>
            <a:r>
              <a:rPr lang="en-US" altLang="ko-KR" b="1" dirty="0"/>
              <a:t>, </a:t>
            </a:r>
            <a:r>
              <a:rPr lang="ko-KR" altLang="en-US" b="1" dirty="0"/>
              <a:t>디렉토리와 패키지는 어떻게 구분할까</a:t>
            </a:r>
            <a:r>
              <a:rPr lang="en-US" altLang="ko-KR" b="1" dirty="0"/>
              <a:t>?</a:t>
            </a:r>
            <a:br>
              <a:rPr lang="en-US" altLang="ko-KR" dirty="0"/>
            </a:br>
            <a:r>
              <a:rPr lang="ko-KR" altLang="en-US" dirty="0"/>
              <a:t>그게 바로 </a:t>
            </a:r>
            <a:r>
              <a:rPr lang="en-US" altLang="ko-KR" dirty="0"/>
              <a:t>init.py</a:t>
            </a:r>
            <a:r>
              <a:rPr lang="ko-KR" altLang="en-US" dirty="0"/>
              <a:t>의 역할이다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init.py</a:t>
            </a:r>
            <a:r>
              <a:rPr lang="ko-KR" altLang="en-US" dirty="0"/>
              <a:t>를 내포하는 디렉토리는 패키지로 인식</a:t>
            </a:r>
          </a:p>
        </p:txBody>
      </p:sp>
    </p:spTree>
    <p:extLst>
      <p:ext uri="{BB962C8B-B14F-4D97-AF65-F5344CB8AC3E}">
        <p14:creationId xmlns:p14="http://schemas.microsoft.com/office/powerpoint/2010/main" val="254445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46456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4400">
                <a:latin typeface="HY견고딕" panose="02030600000101010101" pitchFamily="18" charset="-127"/>
                <a:ea typeface="HY견고딕" panose="02030600000101010101" pitchFamily="18" charset="-127"/>
              </a:rPr>
              <a:t>Http</a:t>
            </a: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구조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4B314-78FC-F454-9EA3-23B70FB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4" y="1371600"/>
            <a:ext cx="10591800" cy="459315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55FFCFF-3EC4-5477-5C82-1B7CED996527}"/>
              </a:ext>
            </a:extLst>
          </p:cNvPr>
          <p:cNvSpPr txBox="1"/>
          <p:nvPr/>
        </p:nvSpPr>
        <p:spPr>
          <a:xfrm>
            <a:off x="676154" y="3124200"/>
            <a:ext cx="228599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http://127.0.0.8000/app1/read</a:t>
            </a:r>
            <a:endParaRPr sz="10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CD9C51C-271E-9948-54B8-503D858F726A}"/>
              </a:ext>
            </a:extLst>
          </p:cNvPr>
          <p:cNvSpPr txBox="1"/>
          <p:nvPr/>
        </p:nvSpPr>
        <p:spPr>
          <a:xfrm>
            <a:off x="8490512" y="1752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1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E532822-7121-5BBA-D4B1-C650AD597B07}"/>
              </a:ext>
            </a:extLst>
          </p:cNvPr>
          <p:cNvSpPr txBox="1"/>
          <p:nvPr/>
        </p:nvSpPr>
        <p:spPr>
          <a:xfrm>
            <a:off x="8496299" y="4419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2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4AA60EA-204B-842E-30DF-56544F9274CD}"/>
              </a:ext>
            </a:extLst>
          </p:cNvPr>
          <p:cNvSpPr txBox="1"/>
          <p:nvPr/>
        </p:nvSpPr>
        <p:spPr>
          <a:xfrm>
            <a:off x="6934200" y="2514600"/>
            <a:ext cx="58114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read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190A4E01-0613-F00B-B3C6-743C82903F0C}"/>
              </a:ext>
            </a:extLst>
          </p:cNvPr>
          <p:cNvSpPr txBox="1">
            <a:spLocks/>
          </p:cNvSpPr>
          <p:nvPr/>
        </p:nvSpPr>
        <p:spPr>
          <a:xfrm>
            <a:off x="7924800" y="1071669"/>
            <a:ext cx="2994212" cy="690574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 기능 별로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묶어둔것</a:t>
            </a:r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kern="0" dirty="0">
              <a:solidFill>
                <a:sysClr val="windowText" lastClr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5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0400-45FB-06CD-4DE6-B42DA1AF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4921E-19D4-DA7A-45D6-DA669768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18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i="0" dirty="0">
                <a:effectLst/>
                <a:latin typeface="__Roboto_0db11f"/>
              </a:rPr>
              <a:t>App</a:t>
            </a:r>
            <a:r>
              <a:rPr lang="ko-KR" altLang="en-US" b="1" i="0" dirty="0">
                <a:effectLst/>
                <a:latin typeface="__Roboto_0db11f"/>
              </a:rPr>
              <a:t>은 특정한 기능을 수행하는 웹 어플리케이션</a:t>
            </a:r>
            <a:r>
              <a:rPr lang="ko-KR" altLang="en-US" b="0" i="0" dirty="0">
                <a:effectLst/>
                <a:latin typeface="__Roboto_0db11f"/>
              </a:rPr>
              <a:t>을 말한다</a:t>
            </a:r>
            <a:r>
              <a:rPr lang="en-US" altLang="ko-KR" b="0" i="0" dirty="0">
                <a:effectLst/>
                <a:latin typeface="__Roboto_0db11f"/>
              </a:rPr>
              <a:t>.</a:t>
            </a:r>
          </a:p>
          <a:p>
            <a:r>
              <a:rPr lang="en-US" altLang="ko-KR" b="0" i="0" dirty="0">
                <a:effectLst/>
                <a:latin typeface="__Roboto_0db11f"/>
              </a:rPr>
              <a:t>Django App</a:t>
            </a:r>
            <a:r>
              <a:rPr lang="ko-KR" altLang="en-US" b="0" i="0" dirty="0">
                <a:effectLst/>
                <a:latin typeface="__Roboto_0db11f"/>
              </a:rPr>
              <a:t>은 자신의 모델</a:t>
            </a:r>
            <a:r>
              <a:rPr lang="en-US" altLang="ko-KR" b="0" i="0" dirty="0">
                <a:effectLst/>
                <a:latin typeface="__Roboto_0db11f"/>
              </a:rPr>
              <a:t>, </a:t>
            </a:r>
            <a:r>
              <a:rPr lang="ko-KR" altLang="en-US" b="0" i="0" dirty="0">
                <a:effectLst/>
                <a:latin typeface="__Roboto_0db11f"/>
              </a:rPr>
              <a:t>뷰</a:t>
            </a:r>
            <a:r>
              <a:rPr lang="en-US" altLang="ko-KR" b="0" i="0" dirty="0">
                <a:effectLst/>
                <a:latin typeface="__Roboto_0db11f"/>
              </a:rPr>
              <a:t>, </a:t>
            </a:r>
            <a:r>
              <a:rPr lang="ko-KR" altLang="en-US" b="0" i="0" dirty="0">
                <a:effectLst/>
                <a:latin typeface="__Roboto_0db11f"/>
              </a:rPr>
              <a:t>템플릿</a:t>
            </a:r>
            <a:r>
              <a:rPr lang="en-US" altLang="ko-KR" b="0" i="0" dirty="0">
                <a:effectLst/>
                <a:latin typeface="__Roboto_0db11f"/>
              </a:rPr>
              <a:t>, URL </a:t>
            </a:r>
            <a:r>
              <a:rPr lang="ko-KR" altLang="en-US" b="0" i="0" dirty="0">
                <a:effectLst/>
                <a:latin typeface="__Roboto_0db11f"/>
              </a:rPr>
              <a:t>등을 독자적으로 가지고 있다</a:t>
            </a:r>
            <a:r>
              <a:rPr lang="en-US" altLang="ko-KR" b="0" i="0" dirty="0">
                <a:effectLst/>
                <a:latin typeface="__Roboto_0db11f"/>
              </a:rPr>
              <a:t>. </a:t>
            </a:r>
            <a:endParaRPr lang="en-US" altLang="ko-KR" dirty="0">
              <a:latin typeface="__Roboto_0db11f"/>
            </a:endParaRPr>
          </a:p>
          <a:p>
            <a:r>
              <a:rPr lang="ko-KR" altLang="en-US" b="1" i="0" dirty="0">
                <a:effectLst/>
                <a:latin typeface="__Roboto_0db11f"/>
              </a:rPr>
              <a:t>프로젝트는 이러한 </a:t>
            </a:r>
            <a:r>
              <a:rPr lang="en-US" altLang="ko-KR" b="1" i="0" dirty="0">
                <a:effectLst/>
                <a:latin typeface="__Roboto_0db11f"/>
              </a:rPr>
              <a:t>app</a:t>
            </a:r>
            <a:r>
              <a:rPr lang="ko-KR" altLang="en-US" b="1" i="0" dirty="0">
                <a:effectLst/>
                <a:latin typeface="__Roboto_0db11f"/>
              </a:rPr>
              <a:t>들과 각 설정을 모아둔 것</a:t>
            </a:r>
            <a:r>
              <a:rPr lang="ko-KR" altLang="en-US" b="0" i="0" dirty="0">
                <a:effectLst/>
                <a:latin typeface="__Roboto_0db11f"/>
              </a:rPr>
              <a:t>이다</a:t>
            </a:r>
            <a:r>
              <a:rPr lang="en-US" altLang="ko-KR" b="0" i="0" dirty="0">
                <a:effectLst/>
                <a:latin typeface="__Roboto_0db11f"/>
              </a:rPr>
              <a:t>. </a:t>
            </a:r>
            <a:r>
              <a:rPr lang="ko-KR" altLang="en-US" b="0" i="0" dirty="0">
                <a:effectLst/>
                <a:latin typeface="__Roboto_0db11f"/>
              </a:rPr>
              <a:t>하나의 </a:t>
            </a:r>
            <a:r>
              <a:rPr lang="en-US" altLang="ko-KR" b="0" i="0" dirty="0">
                <a:effectLst/>
                <a:latin typeface="__Roboto_0db11f"/>
              </a:rPr>
              <a:t>Django </a:t>
            </a:r>
            <a:r>
              <a:rPr lang="ko-KR" altLang="en-US" b="0" i="0" dirty="0">
                <a:effectLst/>
                <a:latin typeface="__Roboto_0db11f"/>
              </a:rPr>
              <a:t>프로젝트는 다수의 </a:t>
            </a:r>
            <a:r>
              <a:rPr lang="en-US" altLang="ko-KR" b="0" i="0" dirty="0">
                <a:effectLst/>
                <a:latin typeface="__Roboto_0db11f"/>
              </a:rPr>
              <a:t>app</a:t>
            </a:r>
            <a:r>
              <a:rPr lang="ko-KR" altLang="en-US" b="0" i="0" dirty="0">
                <a:effectLst/>
                <a:latin typeface="__Roboto_0db11f"/>
              </a:rPr>
              <a:t>을 포함할 수 있고</a:t>
            </a:r>
            <a:r>
              <a:rPr lang="en-US" altLang="ko-KR" b="0" i="0" dirty="0">
                <a:effectLst/>
                <a:latin typeface="__Roboto_0db11f"/>
              </a:rPr>
              <a:t>, app</a:t>
            </a:r>
            <a:r>
              <a:rPr lang="ko-KR" altLang="en-US" b="0" i="0" dirty="0">
                <a:effectLst/>
                <a:latin typeface="__Roboto_0db11f"/>
              </a:rPr>
              <a:t>은 다수의 </a:t>
            </a:r>
            <a:r>
              <a:rPr lang="en-US" altLang="ko-KR" b="0" i="0" dirty="0">
                <a:effectLst/>
                <a:latin typeface="__Roboto_0db11f"/>
              </a:rPr>
              <a:t>project</a:t>
            </a:r>
            <a:r>
              <a:rPr lang="ko-KR" altLang="en-US" b="0" i="0" dirty="0">
                <a:effectLst/>
                <a:latin typeface="__Roboto_0db11f"/>
              </a:rPr>
              <a:t>에 포함될 수 있다</a:t>
            </a:r>
            <a:r>
              <a:rPr lang="en-US" altLang="ko-KR" b="0" i="0" dirty="0">
                <a:effectLst/>
                <a:latin typeface="__Roboto_0db11f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__Roboto_0db11f"/>
            </a:endParaRPr>
          </a:p>
          <a:p>
            <a:r>
              <a:rPr lang="ko-KR" altLang="en-US" b="0" i="0" dirty="0">
                <a:effectLst/>
                <a:latin typeface="__Roboto_0db11f"/>
              </a:rPr>
              <a:t>즉 </a:t>
            </a:r>
            <a:r>
              <a:rPr lang="en-US" altLang="ko-KR" b="0" i="0" dirty="0">
                <a:effectLst/>
                <a:latin typeface="__Roboto_0db11f"/>
              </a:rPr>
              <a:t>App</a:t>
            </a:r>
            <a:r>
              <a:rPr lang="ko-KR" altLang="en-US" b="0" i="0" dirty="0">
                <a:effectLst/>
                <a:latin typeface="__Roboto_0db11f"/>
              </a:rPr>
              <a:t>이란 핸드폰 안에 여러 어플이 있듯이 특정 기능을 수행하는 단위</a:t>
            </a:r>
            <a:endParaRPr lang="en-US" altLang="ko-KR" b="0" i="0" dirty="0">
              <a:effectLst/>
              <a:latin typeface="__Roboto_0db11f"/>
            </a:endParaRPr>
          </a:p>
        </p:txBody>
      </p:sp>
    </p:spTree>
    <p:extLst>
      <p:ext uri="{BB962C8B-B14F-4D97-AF65-F5344CB8AC3E}">
        <p14:creationId xmlns:p14="http://schemas.microsoft.com/office/powerpoint/2010/main" val="49572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FDE6B5-D618-ADDA-2BD5-4E75D521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6" y="1570944"/>
            <a:ext cx="10776323" cy="44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10C415-D543-3534-A678-8AE05B9D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9" y="1333500"/>
            <a:ext cx="10444511" cy="47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2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46456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4400">
                <a:latin typeface="HY견고딕" panose="02030600000101010101" pitchFamily="18" charset="-127"/>
                <a:ea typeface="HY견고딕" panose="02030600000101010101" pitchFamily="18" charset="-127"/>
              </a:rPr>
              <a:t>Http</a:t>
            </a: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구조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4B314-78FC-F454-9EA3-23B70FB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4" y="1371600"/>
            <a:ext cx="10591800" cy="459315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55FFCFF-3EC4-5477-5C82-1B7CED996527}"/>
              </a:ext>
            </a:extLst>
          </p:cNvPr>
          <p:cNvSpPr txBox="1"/>
          <p:nvPr/>
        </p:nvSpPr>
        <p:spPr>
          <a:xfrm>
            <a:off x="676154" y="3124200"/>
            <a:ext cx="228599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http://127.0.0.8000/app1/read</a:t>
            </a:r>
            <a:endParaRPr sz="10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CD9C51C-271E-9948-54B8-503D858F726A}"/>
              </a:ext>
            </a:extLst>
          </p:cNvPr>
          <p:cNvSpPr txBox="1"/>
          <p:nvPr/>
        </p:nvSpPr>
        <p:spPr>
          <a:xfrm>
            <a:off x="8490512" y="1752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1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E532822-7121-5BBA-D4B1-C650AD597B07}"/>
              </a:ext>
            </a:extLst>
          </p:cNvPr>
          <p:cNvSpPr txBox="1"/>
          <p:nvPr/>
        </p:nvSpPr>
        <p:spPr>
          <a:xfrm>
            <a:off x="8496299" y="4419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2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4AA60EA-204B-842E-30DF-56544F9274CD}"/>
              </a:ext>
            </a:extLst>
          </p:cNvPr>
          <p:cNvSpPr txBox="1"/>
          <p:nvPr/>
        </p:nvSpPr>
        <p:spPr>
          <a:xfrm>
            <a:off x="6934200" y="2514600"/>
            <a:ext cx="58114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read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190A4E01-0613-F00B-B3C6-743C82903F0C}"/>
              </a:ext>
            </a:extLst>
          </p:cNvPr>
          <p:cNvSpPr txBox="1">
            <a:spLocks/>
          </p:cNvSpPr>
          <p:nvPr/>
        </p:nvSpPr>
        <p:spPr>
          <a:xfrm>
            <a:off x="7924800" y="1071669"/>
            <a:ext cx="2994212" cy="690574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 기능 별로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묶어둔것</a:t>
            </a:r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kern="0" dirty="0">
              <a:solidFill>
                <a:sysClr val="windowText" lastClr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2F403-234E-93DF-5283-45925044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57" y="2640239"/>
            <a:ext cx="4376057" cy="1325563"/>
          </a:xfrm>
        </p:spPr>
        <p:txBody>
          <a:bodyPr/>
          <a:lstStyle/>
          <a:p>
            <a:r>
              <a:rPr lang="ko-KR" altLang="en-US" b="1" dirty="0"/>
              <a:t>앱을 만들어보자</a:t>
            </a:r>
          </a:p>
        </p:txBody>
      </p:sp>
    </p:spTree>
    <p:extLst>
      <p:ext uri="{BB962C8B-B14F-4D97-AF65-F5344CB8AC3E}">
        <p14:creationId xmlns:p14="http://schemas.microsoft.com/office/powerpoint/2010/main" val="228398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4632"/>
            <a:ext cx="98915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15" dirty="0"/>
              <a:t>1. </a:t>
            </a:r>
            <a:r>
              <a:rPr sz="4400" b="1" spc="15" dirty="0"/>
              <a:t>Ap</a:t>
            </a:r>
            <a:r>
              <a:rPr sz="4400" b="1" spc="10" dirty="0"/>
              <a:t>p</a:t>
            </a:r>
            <a:r>
              <a:rPr lang="en-US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추가하기</a:t>
            </a:r>
            <a:r>
              <a:rPr lang="en-US" altLang="ko-KR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49298"/>
            <a:ext cx="857059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HY견고딕"/>
                <a:cs typeface="HY견고딕"/>
              </a:rPr>
              <a:t>Ap</a:t>
            </a:r>
            <a:r>
              <a:rPr sz="2800" spc="-5" dirty="0">
                <a:latin typeface="HY견고딕"/>
                <a:cs typeface="HY견고딕"/>
              </a:rPr>
              <a:t>p</a:t>
            </a:r>
            <a:r>
              <a:rPr sz="2800" spc="-285" dirty="0">
                <a:latin typeface="HY견고딕"/>
                <a:cs typeface="HY견고딕"/>
              </a:rPr>
              <a:t>을</a:t>
            </a:r>
            <a:r>
              <a:rPr sz="2800" spc="-140" dirty="0">
                <a:latin typeface="HY견고딕"/>
                <a:cs typeface="HY견고딕"/>
              </a:rPr>
              <a:t> </a:t>
            </a:r>
            <a:r>
              <a:rPr sz="2800" spc="-285" dirty="0">
                <a:latin typeface="HY견고딕"/>
                <a:cs typeface="HY견고딕"/>
              </a:rPr>
              <a:t>만들어보자</a:t>
            </a:r>
            <a:endParaRPr sz="2800" dirty="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50" dirty="0">
              <a:solidFill>
                <a:srgbClr val="FF0000"/>
              </a:solidFill>
              <a:latin typeface="HY견고딕"/>
              <a:cs typeface="HY견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80" dirty="0">
                <a:latin typeface="HY견고딕"/>
                <a:cs typeface="HY견고딕"/>
              </a:rPr>
              <a:t>터미널</a:t>
            </a:r>
            <a:r>
              <a:rPr sz="2800" spc="-285" dirty="0">
                <a:latin typeface="HY견고딕"/>
                <a:cs typeface="HY견고딕"/>
              </a:rPr>
              <a:t>에</a:t>
            </a:r>
            <a:r>
              <a:rPr sz="2800" spc="-170" dirty="0">
                <a:latin typeface="HY견고딕"/>
                <a:cs typeface="HY견고딕"/>
              </a:rPr>
              <a:t> </a:t>
            </a:r>
            <a:r>
              <a:rPr sz="2800" spc="25" dirty="0">
                <a:latin typeface="HY견고딕"/>
                <a:cs typeface="HY견고딕"/>
              </a:rPr>
              <a:t>p</a:t>
            </a:r>
            <a:r>
              <a:rPr sz="2800" spc="10" dirty="0">
                <a:latin typeface="HY견고딕"/>
                <a:cs typeface="HY견고딕"/>
              </a:rPr>
              <a:t>y</a:t>
            </a:r>
            <a:r>
              <a:rPr sz="2800" spc="-10" dirty="0">
                <a:latin typeface="HY견고딕"/>
                <a:cs typeface="HY견고딕"/>
              </a:rPr>
              <a:t>thon</a:t>
            </a:r>
            <a:r>
              <a:rPr sz="2800" spc="-140" dirty="0">
                <a:latin typeface="HY견고딕"/>
                <a:cs typeface="HY견고딕"/>
              </a:rPr>
              <a:t> </a:t>
            </a:r>
            <a:r>
              <a:rPr sz="2800" spc="-5" dirty="0">
                <a:latin typeface="HY견고딕"/>
                <a:cs typeface="HY견고딕"/>
              </a:rPr>
              <a:t>ma</a:t>
            </a:r>
            <a:r>
              <a:rPr sz="2800" spc="-20" dirty="0">
                <a:latin typeface="HY견고딕"/>
                <a:cs typeface="HY견고딕"/>
              </a:rPr>
              <a:t>nage</a:t>
            </a:r>
            <a:r>
              <a:rPr sz="2800" spc="-5" dirty="0">
                <a:latin typeface="HY견고딕"/>
                <a:cs typeface="HY견고딕"/>
              </a:rPr>
              <a:t>.</a:t>
            </a:r>
            <a:r>
              <a:rPr sz="2800" spc="25" dirty="0">
                <a:latin typeface="HY견고딕"/>
                <a:cs typeface="HY견고딕"/>
              </a:rPr>
              <a:t>py</a:t>
            </a:r>
            <a:r>
              <a:rPr sz="2800" spc="-110" dirty="0">
                <a:latin typeface="HY견고딕"/>
                <a:cs typeface="HY견고딕"/>
              </a:rPr>
              <a:t> </a:t>
            </a:r>
            <a:r>
              <a:rPr sz="2800" spc="10" dirty="0">
                <a:latin typeface="HY견고딕"/>
                <a:cs typeface="HY견고딕"/>
              </a:rPr>
              <a:t>startapp</a:t>
            </a:r>
            <a:r>
              <a:rPr sz="2800" spc="-155" dirty="0">
                <a:latin typeface="HY견고딕"/>
                <a:cs typeface="HY견고딕"/>
              </a:rPr>
              <a:t> </a:t>
            </a:r>
            <a:r>
              <a:rPr sz="2800" spc="-30" dirty="0">
                <a:latin typeface="HY견고딕"/>
                <a:cs typeface="HY견고딕"/>
              </a:rPr>
              <a:t>(a</a:t>
            </a:r>
            <a:r>
              <a:rPr sz="2800" spc="-45" dirty="0">
                <a:latin typeface="HY견고딕"/>
                <a:cs typeface="HY견고딕"/>
              </a:rPr>
              <a:t>p</a:t>
            </a:r>
            <a:r>
              <a:rPr sz="2800" spc="-20" dirty="0">
                <a:latin typeface="HY견고딕"/>
                <a:cs typeface="HY견고딕"/>
              </a:rPr>
              <a:t>p</a:t>
            </a:r>
            <a:r>
              <a:rPr sz="2800" spc="-285" dirty="0">
                <a:latin typeface="HY견고딕"/>
                <a:cs typeface="HY견고딕"/>
              </a:rPr>
              <a:t>이름</a:t>
            </a:r>
            <a:r>
              <a:rPr sz="2800" spc="-110" dirty="0">
                <a:latin typeface="HY견고딕"/>
                <a:cs typeface="HY견고딕"/>
              </a:rPr>
              <a:t>)</a:t>
            </a:r>
            <a:endParaRPr sz="2800" dirty="0">
              <a:latin typeface="HY견고딕"/>
              <a:cs typeface="HY견고딕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7" y="3715511"/>
            <a:ext cx="7997952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B2B0AC-4FB3-E832-60B4-C4FD072F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090" y="1404257"/>
            <a:ext cx="2623253" cy="1336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9DAE90-5793-E616-CD1E-0EAD9B5622A2}"/>
              </a:ext>
            </a:extLst>
          </p:cNvPr>
          <p:cNvSpPr/>
          <p:nvPr/>
        </p:nvSpPr>
        <p:spPr>
          <a:xfrm>
            <a:off x="8866414" y="2067027"/>
            <a:ext cx="386443" cy="229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CA1A4A-36C0-4881-8E32-F5158E1511BC}"/>
              </a:ext>
            </a:extLst>
          </p:cNvPr>
          <p:cNvCxnSpPr>
            <a:endCxn id="7" idx="1"/>
          </p:cNvCxnSpPr>
          <p:nvPr/>
        </p:nvCxnSpPr>
        <p:spPr>
          <a:xfrm>
            <a:off x="8648700" y="1877786"/>
            <a:ext cx="217714" cy="304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D0EAF8-8936-4389-71C5-329C0106850D}"/>
              </a:ext>
            </a:extLst>
          </p:cNvPr>
          <p:cNvSpPr txBox="1"/>
          <p:nvPr/>
        </p:nvSpPr>
        <p:spPr>
          <a:xfrm>
            <a:off x="7930242" y="1578191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터미널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649F563-375D-D8F5-E648-6B74046361EE}"/>
              </a:ext>
            </a:extLst>
          </p:cNvPr>
          <p:cNvSpPr txBox="1"/>
          <p:nvPr/>
        </p:nvSpPr>
        <p:spPr>
          <a:xfrm>
            <a:off x="573404" y="5886043"/>
            <a:ext cx="85705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</a:tabLst>
            </a:pPr>
            <a:r>
              <a:rPr lang="ko-KR" altLang="en-US" sz="2000" b="1" spc="5" dirty="0">
                <a:latin typeface="HY견고딕"/>
                <a:cs typeface="HY견고딕"/>
              </a:rPr>
              <a:t>참고</a:t>
            </a:r>
            <a:r>
              <a:rPr lang="en-US" altLang="ko-KR" sz="2000" b="1" spc="5" dirty="0">
                <a:latin typeface="HY견고딕"/>
                <a:cs typeface="HY견고딕"/>
              </a:rPr>
              <a:t>: </a:t>
            </a:r>
            <a:r>
              <a:rPr lang="ko-KR" altLang="en-US" sz="2000" b="1" spc="5" dirty="0">
                <a:latin typeface="HY견고딕"/>
                <a:cs typeface="HY견고딕"/>
              </a:rPr>
              <a:t>터미널이란 명령 줄 장치이다</a:t>
            </a:r>
            <a:r>
              <a:rPr lang="en-US" altLang="ko-KR" sz="2000" b="1" spc="5" dirty="0">
                <a:latin typeface="HY견고딕"/>
                <a:cs typeface="HY견고딕"/>
              </a:rPr>
              <a:t>. </a:t>
            </a:r>
            <a:r>
              <a:rPr lang="ko-KR" altLang="en-US" sz="2000" b="1" spc="5" dirty="0">
                <a:latin typeface="HY견고딕"/>
                <a:cs typeface="HY견고딕"/>
              </a:rPr>
              <a:t>즉 컴퓨터에게 명령을 시키는 것</a:t>
            </a:r>
            <a:r>
              <a:rPr lang="en-US" altLang="ko-KR" sz="2000" b="1" spc="5" dirty="0">
                <a:latin typeface="HY견고딕"/>
                <a:cs typeface="HY견고딕"/>
              </a:rPr>
              <a:t>.</a:t>
            </a:r>
            <a:endParaRPr sz="2000" b="1" dirty="0">
              <a:latin typeface="HY견고딕"/>
              <a:cs typeface="HY견고딕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FBEED1-5419-EE85-5B6B-04F0B4082CE6}"/>
              </a:ext>
            </a:extLst>
          </p:cNvPr>
          <p:cNvCxnSpPr>
            <a:cxnSpLocks/>
          </p:cNvCxnSpPr>
          <p:nvPr/>
        </p:nvCxnSpPr>
        <p:spPr>
          <a:xfrm flipV="1">
            <a:off x="7930242" y="4287011"/>
            <a:ext cx="0" cy="536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6C5B7F-1C35-FF77-5BB7-5AEBE59E245D}"/>
              </a:ext>
            </a:extLst>
          </p:cNvPr>
          <p:cNvSpPr/>
          <p:nvPr/>
        </p:nvSpPr>
        <p:spPr>
          <a:xfrm>
            <a:off x="6762750" y="3662209"/>
            <a:ext cx="2203898" cy="571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40891-92C6-0BAA-1549-ABDB9CC89483}"/>
              </a:ext>
            </a:extLst>
          </p:cNvPr>
          <p:cNvSpPr txBox="1"/>
          <p:nvPr/>
        </p:nvSpPr>
        <p:spPr>
          <a:xfrm>
            <a:off x="7574642" y="4823435"/>
            <a:ext cx="374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앱 이름</a:t>
            </a:r>
            <a:r>
              <a:rPr lang="en-US" altLang="ko-KR" b="1" dirty="0"/>
              <a:t>, </a:t>
            </a:r>
            <a:r>
              <a:rPr lang="ko-KR" altLang="en-US" b="1" dirty="0"/>
              <a:t>자신이 원하는 대로 명시</a:t>
            </a:r>
          </a:p>
        </p:txBody>
      </p:sp>
    </p:spTree>
    <p:extLst>
      <p:ext uri="{BB962C8B-B14F-4D97-AF65-F5344CB8AC3E}">
        <p14:creationId xmlns:p14="http://schemas.microsoft.com/office/powerpoint/2010/main" val="423324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8">
            <a:extLst>
              <a:ext uri="{FF2B5EF4-FFF2-40B4-BE49-F238E27FC236}">
                <a16:creationId xmlns:a16="http://schemas.microsoft.com/office/drawing/2014/main" id="{33A1EF96-C5C7-761B-58CD-F29AFBF51F59}"/>
              </a:ext>
            </a:extLst>
          </p:cNvPr>
          <p:cNvSpPr txBox="1"/>
          <p:nvPr/>
        </p:nvSpPr>
        <p:spPr>
          <a:xfrm>
            <a:off x="6705600" y="3048000"/>
            <a:ext cx="4953000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2460">
              <a:lnSpc>
                <a:spcPts val="3370"/>
              </a:lnSpc>
              <a:spcBef>
                <a:spcPts val="80"/>
              </a:spcBef>
            </a:pPr>
            <a:r>
              <a:rPr sz="1800" spc="-114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DB </a:t>
            </a:r>
            <a:r>
              <a:rPr sz="1800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정의</a:t>
            </a:r>
            <a:r>
              <a:rPr sz="1800" spc="-114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,</a:t>
            </a:r>
            <a:r>
              <a:rPr sz="1800" spc="-9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1800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연결</a:t>
            </a:r>
            <a:r>
              <a:rPr sz="1800" spc="-11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1800" spc="-15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기능</a:t>
            </a:r>
            <a:r>
              <a:rPr lang="ko-KR" altLang="en-US" spc="-15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을 위한 파일</a:t>
            </a:r>
            <a:endParaRPr lang="en-US" spc="-15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12700" marR="632460">
              <a:lnSpc>
                <a:spcPts val="3370"/>
              </a:lnSpc>
              <a:spcBef>
                <a:spcPts val="80"/>
              </a:spcBef>
            </a:pPr>
            <a:r>
              <a:rPr lang="ko-KR" altLang="en-US" sz="1800" spc="-15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테</a:t>
            </a:r>
            <a:r>
              <a:rPr sz="1800" spc="-15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스트를</a:t>
            </a:r>
            <a:r>
              <a:rPr sz="1800" spc="-9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1800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위한</a:t>
            </a:r>
            <a:r>
              <a:rPr sz="1800" spc="-1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1800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파일</a:t>
            </a:r>
            <a:endParaRPr lang="en-US" sz="1800" spc="-18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12700" marR="632460">
              <a:lnSpc>
                <a:spcPts val="3370"/>
              </a:lnSpc>
              <a:spcBef>
                <a:spcPts val="80"/>
              </a:spcBef>
            </a:pPr>
            <a:r>
              <a:rPr lang="ko-KR" altLang="en-US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경로를 위한 파일</a:t>
            </a:r>
            <a:r>
              <a:rPr lang="en-US" altLang="ko-KR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(</a:t>
            </a:r>
            <a:r>
              <a:rPr lang="ko-KR" altLang="en-US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복붙</a:t>
            </a:r>
            <a:r>
              <a:rPr lang="en-US" altLang="ko-KR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), </a:t>
            </a:r>
            <a:r>
              <a:rPr lang="ko-KR" altLang="en-US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처음에는 존재 </a:t>
            </a:r>
            <a:r>
              <a:rPr lang="en-US" altLang="ko-KR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x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ko-KR" altLang="en-US" sz="1800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로직 처리</a:t>
            </a:r>
            <a:r>
              <a:rPr lang="en-US" altLang="ko-KR" sz="1800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, </a:t>
            </a:r>
            <a:r>
              <a:rPr sz="1800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화면</a:t>
            </a:r>
            <a:r>
              <a:rPr sz="1800" spc="-11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1800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구성을</a:t>
            </a:r>
            <a:r>
              <a:rPr sz="1800" spc="-9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1800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위한</a:t>
            </a:r>
            <a:r>
              <a:rPr sz="1800" spc="-1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1800" spc="-18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파일</a:t>
            </a:r>
            <a:endParaRPr lang="en-US" sz="1800" spc="-18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0A1AF5-9759-FF84-9E5D-0816CFD7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82852"/>
            <a:ext cx="3436918" cy="409229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61A0D8-F559-4944-0B1B-AB0D731E2C1E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4267200"/>
            <a:ext cx="438941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B837F0-2CFC-AC4B-E4BE-A667B03FB32C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4114800"/>
            <a:ext cx="4389418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C37D26-7DE5-5E44-E968-6138D579E624}"/>
              </a:ext>
            </a:extLst>
          </p:cNvPr>
          <p:cNvCxnSpPr>
            <a:cxnSpLocks/>
          </p:cNvCxnSpPr>
          <p:nvPr/>
        </p:nvCxnSpPr>
        <p:spPr>
          <a:xfrm flipH="1">
            <a:off x="2124635" y="3733800"/>
            <a:ext cx="4398383" cy="183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FE4E168-036F-C92B-EE8B-8F7CA7452D7E}"/>
              </a:ext>
            </a:extLst>
          </p:cNvPr>
          <p:cNvCxnSpPr>
            <a:cxnSpLocks/>
          </p:cNvCxnSpPr>
          <p:nvPr/>
        </p:nvCxnSpPr>
        <p:spPr>
          <a:xfrm flipH="1">
            <a:off x="2215926" y="3364053"/>
            <a:ext cx="4261074" cy="33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bject 2">
            <a:extLst>
              <a:ext uri="{FF2B5EF4-FFF2-40B4-BE49-F238E27FC236}">
                <a16:creationId xmlns:a16="http://schemas.microsoft.com/office/drawing/2014/main" id="{F499AFF4-1EBD-1463-FDC1-B12347D5D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534632"/>
            <a:ext cx="439838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15" dirty="0"/>
              <a:t>참고 </a:t>
            </a:r>
            <a:r>
              <a:rPr sz="4400" b="1" spc="15" dirty="0"/>
              <a:t>Ap</a:t>
            </a:r>
            <a:r>
              <a:rPr sz="4400" b="1" spc="10" dirty="0"/>
              <a:t>p</a:t>
            </a:r>
            <a:r>
              <a:rPr lang="ko-KR" altLang="en-US" sz="4400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C0C5D05-8BF6-6EF7-38AA-53FCAF5EBEE7}"/>
              </a:ext>
            </a:extLst>
          </p:cNvPr>
          <p:cNvCxnSpPr>
            <a:cxnSpLocks/>
          </p:cNvCxnSpPr>
          <p:nvPr/>
        </p:nvCxnSpPr>
        <p:spPr>
          <a:xfrm flipH="1">
            <a:off x="2244224" y="2652568"/>
            <a:ext cx="4247373" cy="69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EAF6A7-A2DA-F445-8919-BF8B4C3095C1}"/>
              </a:ext>
            </a:extLst>
          </p:cNvPr>
          <p:cNvSpPr txBox="1"/>
          <p:nvPr/>
        </p:nvSpPr>
        <p:spPr>
          <a:xfrm>
            <a:off x="6582888" y="2368209"/>
            <a:ext cx="507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서버에 있는 데이터를 관리하는 관리자 용도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8BD012-8A9D-0FC0-A5AD-FF968C0784EE}"/>
              </a:ext>
            </a:extLst>
          </p:cNvPr>
          <p:cNvCxnSpPr>
            <a:cxnSpLocks/>
          </p:cNvCxnSpPr>
          <p:nvPr/>
        </p:nvCxnSpPr>
        <p:spPr>
          <a:xfrm flipH="1">
            <a:off x="2124635" y="2998785"/>
            <a:ext cx="4366962" cy="537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2B2A68-EA5A-FC1C-0AF5-A90DB4F06956}"/>
              </a:ext>
            </a:extLst>
          </p:cNvPr>
          <p:cNvSpPr txBox="1"/>
          <p:nvPr/>
        </p:nvSpPr>
        <p:spPr>
          <a:xfrm>
            <a:off x="6596589" y="2764930"/>
            <a:ext cx="507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앱에 대한 설정을 위한 용도</a:t>
            </a:r>
            <a:r>
              <a:rPr lang="en-US" altLang="ko-KR" b="1" dirty="0"/>
              <a:t>(</a:t>
            </a:r>
            <a:r>
              <a:rPr lang="ko-KR" altLang="en-US" b="1" dirty="0"/>
              <a:t>별명 </a:t>
            </a:r>
            <a:r>
              <a:rPr lang="ko-KR" altLang="en-US" b="1" dirty="0" err="1"/>
              <a:t>짓기등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A5A0E-61AE-7449-5326-06AAAB16FC60}"/>
              </a:ext>
            </a:extLst>
          </p:cNvPr>
          <p:cNvSpPr txBox="1"/>
          <p:nvPr/>
        </p:nvSpPr>
        <p:spPr>
          <a:xfrm>
            <a:off x="4500088" y="5258731"/>
            <a:ext cx="611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서버에 있는 데이터를 관리하는 관리자 </a:t>
            </a:r>
            <a:r>
              <a:rPr lang="ko-KR" altLang="en-US" b="1" dirty="0" err="1"/>
              <a:t>용도란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를 직접 </a:t>
            </a:r>
            <a:r>
              <a:rPr lang="en-US" altLang="ko-KR" dirty="0"/>
              <a:t>query</a:t>
            </a:r>
            <a:r>
              <a:rPr lang="ko-KR" altLang="en-US" dirty="0"/>
              <a:t>문을 짜서 관리하는 것은 생각보다 많이 불편하다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en-US" altLang="ko-KR" dirty="0" err="1"/>
              <a:t>django</a:t>
            </a:r>
            <a:r>
              <a:rPr lang="ko-KR" altLang="en-US" dirty="0"/>
              <a:t>에서는 미리 웹페이지를 </a:t>
            </a:r>
            <a:r>
              <a:rPr lang="ko-KR" altLang="en-US" dirty="0" err="1"/>
              <a:t>만들어둬서</a:t>
            </a:r>
            <a:r>
              <a:rPr lang="ko-KR" altLang="en-US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관리를 편하게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75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App </a:t>
            </a:r>
            <a:r>
              <a:rPr lang="ko-KR" altLang="en-US" b="1" dirty="0"/>
              <a:t>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77382-5F3E-EAE3-E5CE-E35D04C0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067"/>
            <a:ext cx="4971312" cy="34617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4361F6-00DD-F9C9-2C45-9BB09CCF1EF5}"/>
              </a:ext>
            </a:extLst>
          </p:cNvPr>
          <p:cNvSpPr/>
          <p:nvPr/>
        </p:nvSpPr>
        <p:spPr>
          <a:xfrm>
            <a:off x="1307805" y="4837813"/>
            <a:ext cx="2573079" cy="38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ECB756-B5AD-A17A-8DF8-2FF67DA8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162" y="1288294"/>
            <a:ext cx="4088517" cy="446884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AC1A37-C7CF-B2D0-D140-D0FE95FA45E7}"/>
              </a:ext>
            </a:extLst>
          </p:cNvPr>
          <p:cNvCxnSpPr>
            <a:cxnSpLocks/>
          </p:cNvCxnSpPr>
          <p:nvPr/>
        </p:nvCxnSpPr>
        <p:spPr>
          <a:xfrm flipV="1">
            <a:off x="1722473" y="5220585"/>
            <a:ext cx="0" cy="5365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BBD18B-6176-CCC8-83C5-B8A868429A1D}"/>
              </a:ext>
            </a:extLst>
          </p:cNvPr>
          <p:cNvSpPr txBox="1"/>
          <p:nvPr/>
        </p:nvSpPr>
        <p:spPr>
          <a:xfrm>
            <a:off x="1307805" y="5784539"/>
            <a:ext cx="472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반드시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앱이름을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추가해주어야 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오른쪽 프로젝트의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앱이름은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djangoSeminar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438913E-212A-C299-C6D8-65F89FECD8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7911" y="4356550"/>
            <a:ext cx="1567113" cy="5139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92AAC2-6C7E-7ABC-369A-6FF221B3CE56}"/>
              </a:ext>
            </a:extLst>
          </p:cNvPr>
          <p:cNvSpPr txBox="1"/>
          <p:nvPr/>
        </p:nvSpPr>
        <p:spPr>
          <a:xfrm>
            <a:off x="6714162" y="5840064"/>
            <a:ext cx="42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urls.py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파일을 앱 안으로 복사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D6980-3995-BCA8-38F4-E7FF70E51283}"/>
              </a:ext>
            </a:extLst>
          </p:cNvPr>
          <p:cNvSpPr txBox="1"/>
          <p:nvPr/>
        </p:nvSpPr>
        <p:spPr>
          <a:xfrm>
            <a:off x="729955" y="1729735"/>
            <a:ext cx="42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setting.py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5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E34E7-1633-F6AF-B656-3D717520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2ADF20-1879-965B-10A6-913BA43DD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3807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spc="-445" dirty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r>
              <a:rPr lang="ko-KR" altLang="en-US" sz="4400" spc="-445" dirty="0"/>
              <a:t> </a:t>
            </a:r>
            <a:r>
              <a:rPr sz="4400" b="1" spc="-445" dirty="0" err="1"/>
              <a:t>프레임워크란</a:t>
            </a:r>
            <a:endParaRPr sz="4400" b="1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9EDB75-68E8-CC70-E9D9-F5FF45A7DF70}"/>
              </a:ext>
            </a:extLst>
          </p:cNvPr>
          <p:cNvSpPr txBox="1"/>
          <p:nvPr/>
        </p:nvSpPr>
        <p:spPr>
          <a:xfrm>
            <a:off x="761999" y="1676400"/>
            <a:ext cx="10570029" cy="2635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웹 프레임 워크는 웹 서비스 개발을 위한 프레임 워크이다</a:t>
            </a:r>
            <a:r>
              <a:rPr lang="en-US" altLang="ko-KR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. </a:t>
            </a: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웹 프레임 워크를 사용하면 쉽고 빠르게 웹 사이트를 만들 </a:t>
            </a:r>
            <a:r>
              <a:rPr lang="ko-KR" altLang="en-US" sz="2400" spc="-180" dirty="0" err="1">
                <a:latin typeface="맑은고딕"/>
                <a:ea typeface="HY견고딕" panose="02030600000101010101" pitchFamily="18" charset="-127"/>
                <a:cs typeface="HY견고딕"/>
              </a:rPr>
              <a:t>수있다</a:t>
            </a:r>
            <a:r>
              <a:rPr lang="en-US" altLang="ko-KR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endParaRPr lang="en-US" altLang="ko-KR" sz="2400" spc="-180" dirty="0">
              <a:latin typeface="맑은고딕"/>
              <a:ea typeface="HY견고딕" panose="02030600000101010101" pitchFamily="18" charset="-127"/>
              <a:cs typeface="HY견고딕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웹 프레임 워크를 사용하지 않아도</a:t>
            </a:r>
            <a:r>
              <a:rPr lang="en-US" altLang="ko-KR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, </a:t>
            </a:r>
            <a:r>
              <a:rPr lang="ko-KR" altLang="en-US" sz="2400" spc="-180" dirty="0" err="1">
                <a:latin typeface="맑은고딕"/>
                <a:ea typeface="HY견고딕" panose="02030600000101010101" pitchFamily="18" charset="-127"/>
                <a:cs typeface="HY견고딕"/>
              </a:rPr>
              <a:t>백엔드</a:t>
            </a: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 서버를 구현할 수 있다</a:t>
            </a:r>
            <a:r>
              <a:rPr lang="en-US" altLang="ko-KR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. </a:t>
            </a: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허나 이는 모두가 똑같이 구현하게 되며</a:t>
            </a:r>
            <a:r>
              <a:rPr lang="en-US" altLang="ko-KR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, </a:t>
            </a: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생각보다 많이 길고 번거롭다</a:t>
            </a:r>
            <a:r>
              <a:rPr lang="en-US" altLang="ko-KR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. </a:t>
            </a: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이러한 귀찮은 코드들을 미리 </a:t>
            </a:r>
            <a:r>
              <a:rPr lang="ko-KR" altLang="en-US" sz="2400" spc="-180" dirty="0" err="1">
                <a:latin typeface="맑은고딕"/>
                <a:ea typeface="HY견고딕" panose="02030600000101010101" pitchFamily="18" charset="-127"/>
                <a:cs typeface="HY견고딕"/>
              </a:rPr>
              <a:t>짜두어</a:t>
            </a: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 라이브러리로 제공해주는 것이 웹 프레임워크 </a:t>
            </a:r>
            <a:r>
              <a:rPr lang="en-US" altLang="ko-KR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– </a:t>
            </a:r>
            <a:r>
              <a:rPr lang="ko-KR" altLang="en-US" sz="2400" spc="-180" dirty="0">
                <a:latin typeface="맑은고딕"/>
                <a:ea typeface="HY견고딕" panose="02030600000101010101" pitchFamily="18" charset="-127"/>
                <a:cs typeface="HY견고딕"/>
              </a:rPr>
              <a:t>윤찬호</a:t>
            </a:r>
            <a:endParaRPr lang="en-US" altLang="ko-KR" sz="2400" spc="-180" dirty="0">
              <a:latin typeface="맑은고딕"/>
              <a:ea typeface="HY견고딕" panose="02030600000101010101" pitchFamily="18" charset="-127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</a:tabLst>
            </a:pPr>
            <a:endParaRPr sz="2400" dirty="0">
              <a:latin typeface="맑은고딕"/>
              <a:cs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9567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urls.py </a:t>
            </a:r>
            <a:r>
              <a:rPr lang="ko-KR" altLang="en-US" dirty="0"/>
              <a:t>설정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2C8713C-3D13-9D9D-AD4A-1B0BEEF1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4" y="3528144"/>
            <a:ext cx="5949006" cy="2500307"/>
          </a:xfrm>
          <a:prstGeom prst="rect">
            <a:avLst/>
          </a:prstGeom>
        </p:spPr>
      </p:pic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4068B8D4-59B0-21B4-C12D-B8D14914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앱 밖의 </a:t>
            </a:r>
            <a:r>
              <a:rPr lang="en-US" altLang="ko-KR" dirty="0"/>
              <a:t>urls.py</a:t>
            </a:r>
            <a:r>
              <a:rPr lang="ko-KR" altLang="en-US" dirty="0"/>
              <a:t>에서 아래와 같이 설정해주어야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path(‘’, include(‘</a:t>
            </a:r>
            <a:r>
              <a:rPr lang="ko-KR" altLang="en-US" dirty="0">
                <a:solidFill>
                  <a:srgbClr val="00B0F0"/>
                </a:solidFill>
              </a:rPr>
              <a:t>앱 이름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r>
              <a:rPr lang="en-US" altLang="ko-KR" dirty="0" err="1">
                <a:solidFill>
                  <a:srgbClr val="00B0F0"/>
                </a:solidFill>
              </a:rPr>
              <a:t>urls</a:t>
            </a:r>
            <a:r>
              <a:rPr lang="en-US" altLang="ko-KR" dirty="0">
                <a:solidFill>
                  <a:srgbClr val="00B0F0"/>
                </a:solidFill>
              </a:rPr>
              <a:t>’)),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9696E7-B5B4-FDB5-B100-A93C42E2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24" y="3009095"/>
            <a:ext cx="2652913" cy="5190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93F2EE-56D2-F76C-B52F-66129FF1D225}"/>
              </a:ext>
            </a:extLst>
          </p:cNvPr>
          <p:cNvSpPr/>
          <p:nvPr/>
        </p:nvSpPr>
        <p:spPr>
          <a:xfrm>
            <a:off x="1509823" y="4997302"/>
            <a:ext cx="5263117" cy="340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556AE8-DA82-C3A4-78A9-AE42A1B73172}"/>
              </a:ext>
            </a:extLst>
          </p:cNvPr>
          <p:cNvCxnSpPr>
            <a:cxnSpLocks/>
          </p:cNvCxnSpPr>
          <p:nvPr/>
        </p:nvCxnSpPr>
        <p:spPr>
          <a:xfrm flipH="1">
            <a:off x="6772940" y="5154575"/>
            <a:ext cx="4588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5D2947-0030-72BC-57F0-8F714CD16855}"/>
              </a:ext>
            </a:extLst>
          </p:cNvPr>
          <p:cNvSpPr txBox="1"/>
          <p:nvPr/>
        </p:nvSpPr>
        <p:spPr>
          <a:xfrm>
            <a:off x="7364522" y="3528144"/>
            <a:ext cx="3194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뒤에서</a:t>
            </a:r>
            <a:r>
              <a:rPr lang="en-US" altLang="ko-KR" b="1" dirty="0"/>
              <a:t> </a:t>
            </a:r>
            <a:r>
              <a:rPr lang="ko-KR" altLang="en-US" b="1" dirty="0"/>
              <a:t>자세히 설명하겠지만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ko-KR" altLang="en-US" b="1" dirty="0"/>
              <a:t>간단히 말해</a:t>
            </a:r>
            <a:endParaRPr lang="en-US" altLang="ko-KR" b="1" dirty="0"/>
          </a:p>
          <a:p>
            <a:r>
              <a:rPr lang="ko-KR" altLang="en-US" b="1" dirty="0"/>
              <a:t>첫 번째 매개변수에 있는 경로에 대해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두 번째 매개변수로 위임한다는 뜻</a:t>
            </a:r>
          </a:p>
        </p:txBody>
      </p:sp>
    </p:spTree>
    <p:extLst>
      <p:ext uri="{BB962C8B-B14F-4D97-AF65-F5344CB8AC3E}">
        <p14:creationId xmlns:p14="http://schemas.microsoft.com/office/powerpoint/2010/main" val="124039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4068B8D4-59B0-21B4-C12D-B8D14914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웹 페이지에 </a:t>
            </a:r>
            <a:r>
              <a:rPr lang="en-US" altLang="ko-KR" dirty="0"/>
              <a:t>hello world</a:t>
            </a:r>
            <a:r>
              <a:rPr lang="ko-KR" altLang="en-US" dirty="0"/>
              <a:t>를 출력해보자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Templates </a:t>
            </a:r>
            <a:r>
              <a:rPr lang="ko-KR" altLang="en-US" dirty="0"/>
              <a:t>디렉토리 생성 및 파일 생성하기</a:t>
            </a:r>
            <a:endParaRPr lang="en-US" altLang="ko-KR" dirty="0"/>
          </a:p>
          <a:p>
            <a:r>
              <a:rPr lang="ko-KR" altLang="en-US" dirty="0"/>
              <a:t>반드시 </a:t>
            </a:r>
            <a:r>
              <a:rPr lang="en-US" altLang="ko-KR" dirty="0">
                <a:solidFill>
                  <a:srgbClr val="0070C0"/>
                </a:solidFill>
              </a:rPr>
              <a:t>templates/(</a:t>
            </a:r>
            <a:r>
              <a:rPr lang="ko-KR" altLang="en-US" dirty="0">
                <a:solidFill>
                  <a:srgbClr val="0070C0"/>
                </a:solidFill>
              </a:rPr>
              <a:t>앱 이름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/>
              <a:t>으로 디렉토리를 생성해야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394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BBC6F4E-6B99-BC74-F670-BC2AC57E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6" y="1794351"/>
            <a:ext cx="3208298" cy="2278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51465-992F-A926-B4F7-355A8743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00" y="1718143"/>
            <a:ext cx="3254022" cy="2430991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04942328-BF7F-CF44-14CF-52E867E12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5179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웹페이지 출력하기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88083E8B-6815-9FFA-9145-FB00DB32F15B}"/>
              </a:ext>
            </a:extLst>
          </p:cNvPr>
          <p:cNvSpPr txBox="1"/>
          <p:nvPr/>
        </p:nvSpPr>
        <p:spPr>
          <a:xfrm>
            <a:off x="4996557" y="1905000"/>
            <a:ext cx="2286000" cy="1302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2460">
              <a:lnSpc>
                <a:spcPts val="3370"/>
              </a:lnSpc>
              <a:spcBef>
                <a:spcPts val="80"/>
              </a:spcBef>
            </a:pPr>
            <a:r>
              <a:rPr lang="en-US" altLang="ko-KR" spc="-15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Css</a:t>
            </a:r>
            <a:r>
              <a:rPr lang="ko-KR" altLang="en-US" spc="-15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저장</a:t>
            </a:r>
            <a:endParaRPr lang="en-US" altLang="ko-KR" spc="-15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12700" marR="632460">
              <a:lnSpc>
                <a:spcPts val="3370"/>
              </a:lnSpc>
              <a:spcBef>
                <a:spcPts val="80"/>
              </a:spcBef>
            </a:pPr>
            <a:r>
              <a:rPr lang="en-US" altLang="ko-KR" spc="-15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javascript</a:t>
            </a:r>
            <a:r>
              <a:rPr lang="ko-KR" altLang="en-US" spc="-15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저장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US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Html </a:t>
            </a:r>
            <a:r>
              <a:rPr lang="ko-KR" altLang="en-US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저장</a:t>
            </a:r>
            <a:endParaRPr lang="en-US" sz="1800" spc="-18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F19B5-6B10-CAE7-734E-1DD761F03D83}"/>
              </a:ext>
            </a:extLst>
          </p:cNvPr>
          <p:cNvCxnSpPr>
            <a:cxnSpLocks/>
          </p:cNvCxnSpPr>
          <p:nvPr/>
        </p:nvCxnSpPr>
        <p:spPr>
          <a:xfrm flipH="1">
            <a:off x="1668186" y="2659300"/>
            <a:ext cx="3241259" cy="274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EECA03-40EB-A84A-F8F4-EA11B71C0C49}"/>
              </a:ext>
            </a:extLst>
          </p:cNvPr>
          <p:cNvCxnSpPr>
            <a:cxnSpLocks/>
          </p:cNvCxnSpPr>
          <p:nvPr/>
        </p:nvCxnSpPr>
        <p:spPr>
          <a:xfrm flipH="1">
            <a:off x="1742102" y="2220822"/>
            <a:ext cx="3167343" cy="324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bject 5">
            <a:extLst>
              <a:ext uri="{FF2B5EF4-FFF2-40B4-BE49-F238E27FC236}">
                <a16:creationId xmlns:a16="http://schemas.microsoft.com/office/drawing/2014/main" id="{CA9A45D1-D249-A896-F746-B49500774EA5}"/>
              </a:ext>
            </a:extLst>
          </p:cNvPr>
          <p:cNvSpPr/>
          <p:nvPr/>
        </p:nvSpPr>
        <p:spPr>
          <a:xfrm>
            <a:off x="753786" y="2978790"/>
            <a:ext cx="1379814" cy="527006"/>
          </a:xfrm>
          <a:custGeom>
            <a:avLst/>
            <a:gdLst/>
            <a:ahLst/>
            <a:cxnLst/>
            <a:rect l="l" t="t" r="r" b="b"/>
            <a:pathLst>
              <a:path w="2574290" h="384175">
                <a:moveTo>
                  <a:pt x="0" y="384048"/>
                </a:moveTo>
                <a:lnTo>
                  <a:pt x="2574036" y="384048"/>
                </a:lnTo>
                <a:lnTo>
                  <a:pt x="257403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A96455-F312-ED20-52D5-65612086D517}"/>
              </a:ext>
            </a:extLst>
          </p:cNvPr>
          <p:cNvCxnSpPr>
            <a:cxnSpLocks/>
          </p:cNvCxnSpPr>
          <p:nvPr/>
        </p:nvCxnSpPr>
        <p:spPr>
          <a:xfrm flipH="1">
            <a:off x="1932602" y="3014649"/>
            <a:ext cx="2963396" cy="221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584071-5749-189B-CC92-182B00DC057E}"/>
              </a:ext>
            </a:extLst>
          </p:cNvPr>
          <p:cNvCxnSpPr/>
          <p:nvPr/>
        </p:nvCxnSpPr>
        <p:spPr>
          <a:xfrm flipH="1" flipV="1">
            <a:off x="1668186" y="3657600"/>
            <a:ext cx="694014" cy="15240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:a16="http://schemas.microsoft.com/office/drawing/2014/main" id="{1A88C621-2B47-C154-367B-73F902D3A16E}"/>
              </a:ext>
            </a:extLst>
          </p:cNvPr>
          <p:cNvSpPr txBox="1"/>
          <p:nvPr/>
        </p:nvSpPr>
        <p:spPr>
          <a:xfrm>
            <a:off x="2573207" y="4937877"/>
            <a:ext cx="9641205" cy="717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2000" spc="-135" dirty="0">
                <a:latin typeface="HY견고딕"/>
                <a:cs typeface="HY견고딕"/>
              </a:rPr>
              <a:t>T</a:t>
            </a:r>
            <a:r>
              <a:rPr sz="2000" spc="-20" dirty="0">
                <a:latin typeface="HY견고딕"/>
                <a:cs typeface="HY견고딕"/>
              </a:rPr>
              <a:t>emplate</a:t>
            </a:r>
            <a:r>
              <a:rPr sz="2000" spc="-150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디렉토리</a:t>
            </a:r>
            <a:r>
              <a:rPr sz="2000" spc="-160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생성</a:t>
            </a:r>
            <a:r>
              <a:rPr sz="2000" spc="-165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및</a:t>
            </a:r>
            <a:r>
              <a:rPr sz="2000" spc="-175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파일</a:t>
            </a:r>
            <a:r>
              <a:rPr sz="2000" spc="-175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생성하기</a:t>
            </a:r>
            <a:endParaRPr sz="2000" dirty="0">
              <a:latin typeface="HY견고딕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41300" algn="l"/>
              </a:tabLst>
            </a:pPr>
            <a:r>
              <a:rPr sz="2000" spc="-285" dirty="0">
                <a:latin typeface="HY견고딕"/>
                <a:cs typeface="HY견고딕"/>
              </a:rPr>
              <a:t>반드시</a:t>
            </a:r>
            <a:r>
              <a:rPr sz="2000" spc="-170" dirty="0">
                <a:latin typeface="HY견고딕"/>
                <a:cs typeface="HY견고딕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HY견고딕"/>
                <a:cs typeface="HY견고딕"/>
              </a:rPr>
              <a:t>tem</a:t>
            </a:r>
            <a:r>
              <a:rPr sz="2000" spc="-75" dirty="0">
                <a:solidFill>
                  <a:srgbClr val="006FC0"/>
                </a:solidFill>
                <a:latin typeface="HY견고딕"/>
                <a:cs typeface="HY견고딕"/>
              </a:rPr>
              <a:t>pl</a:t>
            </a:r>
            <a:r>
              <a:rPr sz="2000" spc="-100" dirty="0">
                <a:solidFill>
                  <a:srgbClr val="006FC0"/>
                </a:solidFill>
                <a:latin typeface="HY견고딕"/>
                <a:cs typeface="HY견고딕"/>
              </a:rPr>
              <a:t>a</a:t>
            </a:r>
            <a:r>
              <a:rPr sz="2000" spc="70" dirty="0">
                <a:solidFill>
                  <a:srgbClr val="006FC0"/>
                </a:solidFill>
                <a:latin typeface="HY견고딕"/>
                <a:cs typeface="HY견고딕"/>
              </a:rPr>
              <a:t>tes/</a:t>
            </a:r>
            <a:r>
              <a:rPr sz="2000" spc="55" dirty="0">
                <a:solidFill>
                  <a:srgbClr val="006FC0"/>
                </a:solidFill>
                <a:latin typeface="HY견고딕"/>
                <a:cs typeface="HY견고딕"/>
              </a:rPr>
              <a:t>(</a:t>
            </a:r>
            <a:r>
              <a:rPr sz="2000" spc="-285" dirty="0">
                <a:solidFill>
                  <a:srgbClr val="006FC0"/>
                </a:solidFill>
                <a:latin typeface="HY견고딕"/>
                <a:cs typeface="HY견고딕"/>
              </a:rPr>
              <a:t>앱</a:t>
            </a:r>
            <a:r>
              <a:rPr sz="2000" spc="-130" dirty="0">
                <a:solidFill>
                  <a:srgbClr val="006FC0"/>
                </a:solidFill>
                <a:latin typeface="HY견고딕"/>
                <a:cs typeface="HY견고딕"/>
              </a:rPr>
              <a:t> </a:t>
            </a:r>
            <a:r>
              <a:rPr sz="2000" spc="-285" dirty="0">
                <a:solidFill>
                  <a:srgbClr val="006FC0"/>
                </a:solidFill>
                <a:latin typeface="HY견고딕"/>
                <a:cs typeface="HY견고딕"/>
              </a:rPr>
              <a:t>이름</a:t>
            </a:r>
            <a:r>
              <a:rPr sz="2000" spc="-110" dirty="0">
                <a:solidFill>
                  <a:srgbClr val="006FC0"/>
                </a:solidFill>
                <a:latin typeface="HY견고딕"/>
                <a:cs typeface="HY견고딕"/>
              </a:rPr>
              <a:t>)</a:t>
            </a:r>
            <a:r>
              <a:rPr sz="2000" spc="-285" dirty="0">
                <a:latin typeface="HY견고딕"/>
                <a:cs typeface="HY견고딕"/>
              </a:rPr>
              <a:t>으로</a:t>
            </a:r>
            <a:r>
              <a:rPr sz="2000" spc="-165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디렉토리를</a:t>
            </a:r>
            <a:r>
              <a:rPr sz="2000" spc="-155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생성해야</a:t>
            </a:r>
            <a:r>
              <a:rPr sz="2000" spc="-160" dirty="0">
                <a:latin typeface="HY견고딕"/>
                <a:cs typeface="HY견고딕"/>
              </a:rPr>
              <a:t> </a:t>
            </a:r>
            <a:r>
              <a:rPr sz="2000" spc="-285" dirty="0">
                <a:latin typeface="HY견고딕"/>
                <a:cs typeface="HY견고딕"/>
              </a:rPr>
              <a:t>합니다</a:t>
            </a:r>
            <a:r>
              <a:rPr sz="1400" spc="-155" dirty="0">
                <a:latin typeface="HY견고딕"/>
                <a:cs typeface="HY견고딕"/>
              </a:rPr>
              <a:t>.</a:t>
            </a:r>
            <a:endParaRPr sz="1400" dirty="0">
              <a:latin typeface="HY견고딕"/>
              <a:cs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736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4068B8D4-59B0-21B4-C12D-B8D14914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index.html </a:t>
            </a:r>
            <a:r>
              <a:rPr lang="ko-KR" altLang="en-US" dirty="0"/>
              <a:t>파일을 만들고 아래와 같이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17AC0-41E9-35C1-EC37-28139CC6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400068"/>
            <a:ext cx="5456297" cy="24882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04FD1C4-ED9A-8BA2-7084-7724C6D4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702" y="2847929"/>
            <a:ext cx="3452047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meta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charset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&lt;h1&gt;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World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&lt;/h1&gt;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5E7EE-B9A9-F927-9C9D-CA554BA70BE6}"/>
              </a:ext>
            </a:extLst>
          </p:cNvPr>
          <p:cNvSpPr txBox="1"/>
          <p:nvPr/>
        </p:nvSpPr>
        <p:spPr>
          <a:xfrm>
            <a:off x="7304852" y="2478597"/>
            <a:ext cx="185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8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4068B8D4-59B0-21B4-C12D-B8D14914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앱에 있는 </a:t>
            </a:r>
            <a:r>
              <a:rPr lang="en-US" altLang="ko-KR" dirty="0"/>
              <a:t>views.py </a:t>
            </a:r>
            <a:r>
              <a:rPr lang="ko-KR" altLang="en-US" dirty="0"/>
              <a:t>파일을 아래와 같이 작성합니다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 &lt;</a:t>
            </a:r>
            <a:r>
              <a:rPr lang="ko-KR" altLang="en-US" dirty="0"/>
              <a:t>함수이름</a:t>
            </a:r>
            <a:r>
              <a:rPr lang="en-US" altLang="ko-KR" dirty="0"/>
              <a:t>&gt;(request):</a:t>
            </a:r>
          </a:p>
          <a:p>
            <a:pPr marL="0" indent="0">
              <a:buNone/>
            </a:pPr>
            <a:r>
              <a:rPr lang="en-US" altLang="ko-KR" dirty="0"/>
              <a:t>      return render(request, ＇</a:t>
            </a:r>
            <a:r>
              <a:rPr lang="ko-KR" altLang="en-US" dirty="0"/>
              <a:t>앱 이름</a:t>
            </a:r>
            <a:r>
              <a:rPr lang="en-US" altLang="ko-KR" dirty="0"/>
              <a:t>/html</a:t>
            </a:r>
            <a:r>
              <a:rPr lang="ko-KR" altLang="en-US" dirty="0"/>
              <a:t>이름</a:t>
            </a:r>
            <a:r>
              <a:rPr lang="en-US" altLang="ko-KR" dirty="0"/>
              <a:t>’)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4F0F78-3395-4E8E-9EAA-B6F62640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2893"/>
            <a:ext cx="7104321" cy="23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7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4068B8D4-59B0-21B4-C12D-B8D14914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내 </a:t>
            </a:r>
            <a:r>
              <a:rPr lang="en-US" altLang="ko-KR" dirty="0"/>
              <a:t>urls.py </a:t>
            </a:r>
            <a:r>
              <a:rPr lang="ko-KR" altLang="en-US" dirty="0"/>
              <a:t>파일을 다음과 같이 작성</a:t>
            </a:r>
            <a:endParaRPr lang="en-US" altLang="ko-KR" dirty="0"/>
          </a:p>
          <a:p>
            <a:r>
              <a:rPr lang="en-US" altLang="ko-KR" dirty="0"/>
              <a:t>Views.py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path(‘</a:t>
            </a:r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ko-KR" altLang="en-US" dirty="0">
                <a:solidFill>
                  <a:srgbClr val="0070C0"/>
                </a:solidFill>
              </a:rPr>
              <a:t>경로</a:t>
            </a:r>
            <a:r>
              <a:rPr lang="en-US" altLang="ko-KR" dirty="0">
                <a:solidFill>
                  <a:srgbClr val="0070C0"/>
                </a:solidFill>
              </a:rPr>
              <a:t>’, views.</a:t>
            </a:r>
            <a:r>
              <a:rPr lang="ko-KR" altLang="en-US" dirty="0">
                <a:solidFill>
                  <a:srgbClr val="0070C0"/>
                </a:solidFill>
              </a:rPr>
              <a:t>함수이름</a:t>
            </a:r>
            <a:r>
              <a:rPr lang="en-US" altLang="ko-KR" dirty="0">
                <a:solidFill>
                  <a:srgbClr val="0070C0"/>
                </a:solidFill>
              </a:rPr>
              <a:t>),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BC0F7A-99FF-8BBA-605E-A2FDAAD3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5058"/>
            <a:ext cx="5041605" cy="26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4068B8D4-59B0-21B4-C12D-B8D14914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python manage.py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945A43-A856-2355-2692-9AFC9025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8" y="2527338"/>
            <a:ext cx="6054452" cy="34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652FC-D194-C56D-E63B-640CDE8C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랜더링이란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1B437-02A0-8BC6-F18B-8B6F8031A4E2}"/>
              </a:ext>
            </a:extLst>
          </p:cNvPr>
          <p:cNvSpPr txBox="1"/>
          <p:nvPr/>
        </p:nvSpPr>
        <p:spPr>
          <a:xfrm>
            <a:off x="838200" y="1690688"/>
            <a:ext cx="840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 err="1"/>
              <a:t>랜더링이란</a:t>
            </a:r>
            <a:r>
              <a:rPr lang="ko-KR" altLang="en-US" b="1" dirty="0"/>
              <a:t> 사용자가 볼 수 있는 실제 웹사이트를 만들어주는 것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dirty="0"/>
              <a:t>같은 페이지여도 실시간으로 달라지므로</a:t>
            </a:r>
            <a:r>
              <a:rPr lang="en-US" altLang="ko-KR" dirty="0"/>
              <a:t>, </a:t>
            </a:r>
            <a:r>
              <a:rPr lang="ko-KR" altLang="en-US" dirty="0"/>
              <a:t>페이지가 요청될 때마다</a:t>
            </a:r>
            <a:br>
              <a:rPr lang="en-US" altLang="ko-KR" dirty="0"/>
            </a:br>
            <a:r>
              <a:rPr lang="ko-KR" altLang="en-US" dirty="0"/>
              <a:t>새롭게 화면을 </a:t>
            </a:r>
            <a:r>
              <a:rPr lang="ko-KR" altLang="en-US" dirty="0" err="1"/>
              <a:t>그려나간다</a:t>
            </a:r>
            <a:r>
              <a:rPr lang="en-US" altLang="ko-KR" dirty="0"/>
              <a:t>.</a:t>
            </a:r>
          </a:p>
          <a:p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6447AC-E7D4-E3C7-121B-BC414DFF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33" y="383878"/>
            <a:ext cx="4025696" cy="21777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B145-2E38-148D-4781-206A0EDB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33" y="2561676"/>
            <a:ext cx="4025696" cy="21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8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랜더링</a:t>
            </a:r>
            <a:r>
              <a:rPr lang="ko-KR" altLang="en-US" b="1" dirty="0"/>
              <a:t> 원리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769B2E-5C16-A896-22BC-DE15F9A47186}"/>
              </a:ext>
            </a:extLst>
          </p:cNvPr>
          <p:cNvSpPr/>
          <p:nvPr/>
        </p:nvSpPr>
        <p:spPr>
          <a:xfrm>
            <a:off x="4692501" y="953682"/>
            <a:ext cx="1733106" cy="9675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Views.py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0FDB41-517A-FBBB-1F8E-5FF831892AB7}"/>
              </a:ext>
            </a:extLst>
          </p:cNvPr>
          <p:cNvSpPr/>
          <p:nvPr/>
        </p:nvSpPr>
        <p:spPr>
          <a:xfrm>
            <a:off x="9288427" y="952191"/>
            <a:ext cx="1733106" cy="9675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Template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C57A5A-22C1-460F-44DB-BB9F075FF4DD}"/>
              </a:ext>
            </a:extLst>
          </p:cNvPr>
          <p:cNvSpPr/>
          <p:nvPr/>
        </p:nvSpPr>
        <p:spPr>
          <a:xfrm>
            <a:off x="972879" y="4396562"/>
            <a:ext cx="1929807" cy="9675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Urls.py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B46D96-15FA-9420-045B-819D5495E7BC}"/>
              </a:ext>
            </a:extLst>
          </p:cNvPr>
          <p:cNvSpPr/>
          <p:nvPr/>
        </p:nvSpPr>
        <p:spPr>
          <a:xfrm>
            <a:off x="5922336" y="4396561"/>
            <a:ext cx="2137144" cy="9675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djangoSeminar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라는 앱의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Urls.py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D409757-2ACB-6306-B52D-37FC29116F57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559054" y="1921245"/>
            <a:ext cx="1431854" cy="2475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CC2474-9F8E-6FE9-29A5-7336554FCB51}"/>
              </a:ext>
            </a:extLst>
          </p:cNvPr>
          <p:cNvSpPr txBox="1"/>
          <p:nvPr/>
        </p:nvSpPr>
        <p:spPr>
          <a:xfrm>
            <a:off x="6696864" y="3422675"/>
            <a:ext cx="28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주소가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‘’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이므로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views.course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함수로 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7CF1E2-57F6-4A7E-DA94-823FFBFC00A5}"/>
              </a:ext>
            </a:extLst>
          </p:cNvPr>
          <p:cNvSpPr txBox="1"/>
          <p:nvPr/>
        </p:nvSpPr>
        <p:spPr>
          <a:xfrm>
            <a:off x="3343939" y="4396561"/>
            <a:ext cx="213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App/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urls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이동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3685A7-9F2F-AE72-373B-C6D155A764C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902686" y="4880343"/>
            <a:ext cx="30196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6C4072-9D34-B49F-D891-DCC715A86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425607" y="1435973"/>
            <a:ext cx="2862820" cy="1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DF576778-EE91-7F84-7B92-32D2A3131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3" t="60882" r="26085" b="14891"/>
          <a:stretch/>
        </p:blipFill>
        <p:spPr>
          <a:xfrm>
            <a:off x="8991448" y="2123625"/>
            <a:ext cx="2683346" cy="8516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4684EF-17C3-8E87-2FB1-CC65EA6B7A12}"/>
              </a:ext>
            </a:extLst>
          </p:cNvPr>
          <p:cNvSpPr txBox="1"/>
          <p:nvPr/>
        </p:nvSpPr>
        <p:spPr>
          <a:xfrm>
            <a:off x="6616676" y="744278"/>
            <a:ext cx="28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Index.html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템플릿으로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request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전달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(render)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D56F7E-7F1A-855A-7079-9743054BB2A9}"/>
              </a:ext>
            </a:extLst>
          </p:cNvPr>
          <p:cNvSpPr txBox="1"/>
          <p:nvPr/>
        </p:nvSpPr>
        <p:spPr>
          <a:xfrm>
            <a:off x="9502283" y="3095350"/>
            <a:ext cx="143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 코드 실행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28AB0-FD5E-FADF-2C91-213639D336F8}"/>
              </a:ext>
            </a:extLst>
          </p:cNvPr>
          <p:cNvSpPr txBox="1"/>
          <p:nvPr/>
        </p:nvSpPr>
        <p:spPr>
          <a:xfrm>
            <a:off x="565021" y="3608662"/>
            <a:ext cx="436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dirty="0"/>
              <a:t>http://www.hicc.co.kr/seminar/course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12479F-8549-1FD6-4D02-6F965DE24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21" y="5505694"/>
            <a:ext cx="4691129" cy="94641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DF75E1-124E-852D-3303-063D51513604}"/>
              </a:ext>
            </a:extLst>
          </p:cNvPr>
          <p:cNvSpPr/>
          <p:nvPr/>
        </p:nvSpPr>
        <p:spPr>
          <a:xfrm>
            <a:off x="819885" y="5976706"/>
            <a:ext cx="4165600" cy="203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FA93971-D88F-8B77-7242-2775DC1A9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888" y="5422027"/>
            <a:ext cx="3796960" cy="11815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40C2E61-73A6-27CD-E1B0-6149B5493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632" y="2140537"/>
            <a:ext cx="6118843" cy="82900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67CC2F-AB1A-C384-2B01-A5EC094C068D}"/>
              </a:ext>
            </a:extLst>
          </p:cNvPr>
          <p:cNvSpPr/>
          <p:nvPr/>
        </p:nvSpPr>
        <p:spPr>
          <a:xfrm>
            <a:off x="5645888" y="2439162"/>
            <a:ext cx="2666262" cy="378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5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5540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95" dirty="0"/>
              <a:t>참고</a:t>
            </a:r>
            <a:r>
              <a:rPr lang="en-US" altLang="ko-KR" sz="4400" b="1" spc="-195" dirty="0"/>
              <a:t>: </a:t>
            </a:r>
            <a:r>
              <a:rPr lang="ko-KR" altLang="en-US" sz="4400" b="1" spc="-195" dirty="0"/>
              <a:t>렌더링 </a:t>
            </a:r>
            <a:r>
              <a:rPr lang="ko-KR" altLang="en-US" sz="4400" b="1" spc="-195" dirty="0" err="1"/>
              <a:t>하는법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64487"/>
            <a:ext cx="8267700" cy="15595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75" dirty="0">
                <a:latin typeface="HY견고딕"/>
                <a:cs typeface="HY견고딕"/>
              </a:rPr>
              <a:t>vie</a:t>
            </a:r>
            <a:r>
              <a:rPr sz="2800" spc="120" dirty="0">
                <a:latin typeface="HY견고딕"/>
                <a:cs typeface="HY견고딕"/>
              </a:rPr>
              <a:t>w</a:t>
            </a:r>
            <a:r>
              <a:rPr sz="2800" spc="-60" dirty="0">
                <a:latin typeface="HY견고딕"/>
                <a:cs typeface="HY견고딕"/>
              </a:rPr>
              <a:t>s.py</a:t>
            </a:r>
            <a:r>
              <a:rPr sz="2800" spc="-160" dirty="0">
                <a:latin typeface="HY견고딕"/>
                <a:cs typeface="HY견고딕"/>
              </a:rPr>
              <a:t> </a:t>
            </a:r>
            <a:r>
              <a:rPr sz="2800" spc="-285" dirty="0">
                <a:latin typeface="HY견고딕"/>
                <a:cs typeface="HY견고딕"/>
              </a:rPr>
              <a:t>파일을</a:t>
            </a:r>
            <a:r>
              <a:rPr sz="2800" spc="-160" dirty="0">
                <a:latin typeface="HY견고딕"/>
                <a:cs typeface="HY견고딕"/>
              </a:rPr>
              <a:t> </a:t>
            </a:r>
            <a:r>
              <a:rPr sz="2800" spc="-285" dirty="0">
                <a:latin typeface="HY견고딕"/>
                <a:cs typeface="HY견고딕"/>
              </a:rPr>
              <a:t>아래와</a:t>
            </a:r>
            <a:r>
              <a:rPr sz="2800" spc="-165" dirty="0">
                <a:latin typeface="HY견고딕"/>
                <a:cs typeface="HY견고딕"/>
              </a:rPr>
              <a:t> </a:t>
            </a:r>
            <a:r>
              <a:rPr sz="2800" spc="-285" dirty="0">
                <a:latin typeface="HY견고딕"/>
                <a:cs typeface="HY견고딕"/>
              </a:rPr>
              <a:t>같이</a:t>
            </a:r>
            <a:r>
              <a:rPr sz="2800" spc="-175" dirty="0">
                <a:latin typeface="HY견고딕"/>
                <a:cs typeface="HY견고딕"/>
              </a:rPr>
              <a:t> </a:t>
            </a:r>
            <a:r>
              <a:rPr sz="2800" spc="-285" dirty="0">
                <a:latin typeface="HY견고딕"/>
                <a:cs typeface="HY견고딕"/>
              </a:rPr>
              <a:t>작성합니</a:t>
            </a:r>
            <a:r>
              <a:rPr sz="2800" spc="-280" dirty="0">
                <a:latin typeface="HY견고딕"/>
                <a:cs typeface="HY견고딕"/>
              </a:rPr>
              <a:t>다</a:t>
            </a:r>
            <a:r>
              <a:rPr sz="2800" spc="-160" dirty="0">
                <a:latin typeface="HY견고딕"/>
                <a:cs typeface="HY견고딕"/>
              </a:rPr>
              <a:t>.</a:t>
            </a:r>
            <a:endParaRPr sz="2800" dirty="0">
              <a:latin typeface="HY견고딕"/>
              <a:cs typeface="HY견고딕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5" dirty="0">
                <a:latin typeface="HY견고딕"/>
                <a:cs typeface="HY견고딕"/>
              </a:rPr>
              <a:t>def</a:t>
            </a:r>
            <a:r>
              <a:rPr sz="2800" spc="-220" dirty="0">
                <a:latin typeface="HY견고딕"/>
                <a:cs typeface="HY견고딕"/>
              </a:rPr>
              <a:t> </a:t>
            </a:r>
            <a:r>
              <a:rPr sz="2800" spc="-105" dirty="0">
                <a:latin typeface="HY견고딕"/>
                <a:cs typeface="HY견고딕"/>
              </a:rPr>
              <a:t>&lt;함수이름&gt;(request):</a:t>
            </a:r>
            <a:endParaRPr sz="2800" dirty="0">
              <a:latin typeface="HY견고딕"/>
              <a:cs typeface="HY견고딕"/>
            </a:endParaRPr>
          </a:p>
          <a:p>
            <a:pPr marL="584200">
              <a:lnSpc>
                <a:spcPct val="100000"/>
              </a:lnSpc>
              <a:spcBef>
                <a:spcPts val="670"/>
              </a:spcBef>
            </a:pPr>
            <a:r>
              <a:rPr sz="2800" spc="15" dirty="0">
                <a:latin typeface="HY견고딕"/>
                <a:cs typeface="HY견고딕"/>
              </a:rPr>
              <a:t>return</a:t>
            </a:r>
            <a:r>
              <a:rPr sz="2800" spc="-130" dirty="0">
                <a:latin typeface="HY견고딕"/>
                <a:cs typeface="HY견고딕"/>
              </a:rPr>
              <a:t> </a:t>
            </a:r>
            <a:r>
              <a:rPr sz="2800" spc="-15" dirty="0">
                <a:latin typeface="HY견고딕"/>
                <a:cs typeface="HY견고딕"/>
              </a:rPr>
              <a:t>render(request,</a:t>
            </a:r>
            <a:r>
              <a:rPr sz="2800" spc="-95" dirty="0">
                <a:latin typeface="HY견고딕"/>
                <a:cs typeface="HY견고딕"/>
              </a:rPr>
              <a:t> </a:t>
            </a:r>
            <a:r>
              <a:rPr sz="2800" spc="-285" dirty="0">
                <a:latin typeface="HY견고딕"/>
                <a:cs typeface="HY견고딕"/>
              </a:rPr>
              <a:t>＇앱</a:t>
            </a:r>
            <a:r>
              <a:rPr sz="2800" spc="-165" dirty="0">
                <a:latin typeface="HY견고딕"/>
                <a:cs typeface="HY견고딕"/>
              </a:rPr>
              <a:t> </a:t>
            </a:r>
            <a:r>
              <a:rPr sz="2800" spc="-275" dirty="0">
                <a:latin typeface="HY견고딕"/>
                <a:cs typeface="HY견고딕"/>
              </a:rPr>
              <a:t>이름/html이름’)</a:t>
            </a:r>
            <a:endParaRPr sz="2800" dirty="0">
              <a:latin typeface="HY견고딕"/>
              <a:cs typeface="HY견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3000FC-EFC2-75A8-1103-BCF09CE7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60318"/>
            <a:ext cx="7945494" cy="2207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20631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5" dirty="0"/>
              <a:t>Django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10360661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파이썬으</a:t>
            </a:r>
            <a:r>
              <a:rPr sz="2800" spc="-2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로</a:t>
            </a:r>
            <a:r>
              <a:rPr sz="2800" spc="-2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2800" spc="-2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작성된</a:t>
            </a:r>
            <a:r>
              <a:rPr sz="2800" spc="-27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2800" spc="-2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오픈 소스 웹</a:t>
            </a:r>
            <a:r>
              <a:rPr sz="2800" spc="-29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sz="2800" spc="-285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프레임워크</a:t>
            </a:r>
            <a:endParaRPr lang="en-US" sz="2800" spc="-285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endParaRPr lang="en-US" sz="2800" spc="-16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241300" indent="-228600"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다른 프레임워크에 비해 난이도가 매우 낮다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endParaRPr lang="en-US" sz="2800" spc="-16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241300" indent="-228600"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Model</a:t>
            </a:r>
            <a:r>
              <a:rPr lang="en-US" altLang="ko-KR" sz="2800" spc="-1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en-US" altLang="ko-KR" sz="2800" spc="-19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-</a:t>
            </a:r>
            <a:r>
              <a:rPr lang="en-US" altLang="ko-KR" sz="2800" spc="-18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en-US" altLang="ko-KR" sz="2800" spc="-1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T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e</a:t>
            </a:r>
            <a:r>
              <a:rPr lang="en-US" altLang="ko-KR" sz="2800" spc="-1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m</a:t>
            </a:r>
            <a:r>
              <a:rPr lang="en-US" altLang="ko-KR" sz="2800" spc="-7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pl</a:t>
            </a:r>
            <a:r>
              <a:rPr lang="en-US" altLang="ko-KR" sz="2800" spc="-1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a</a:t>
            </a:r>
            <a:r>
              <a:rPr lang="en-US" altLang="ko-KR" sz="2800" spc="5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te</a:t>
            </a:r>
            <a:r>
              <a:rPr lang="en-US" altLang="ko-KR" sz="2800" spc="-13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en-US" altLang="ko-KR" sz="2800" spc="-19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– </a:t>
            </a:r>
            <a:r>
              <a:rPr lang="en-US" altLang="ko-KR" sz="2800" spc="9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View</a:t>
            </a:r>
            <a:r>
              <a:rPr lang="en-US" altLang="ko-KR" sz="2800" spc="-19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ko-KR" altLang="en-US" sz="2800" spc="-2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의</a:t>
            </a:r>
            <a:r>
              <a:rPr lang="ko-KR" altLang="en-US" sz="2800" spc="-17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ko-KR" altLang="en-US" sz="2800" spc="-2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형식을</a:t>
            </a:r>
            <a:r>
              <a:rPr lang="ko-KR" altLang="en-US" sz="2800" spc="-16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ko-KR" altLang="en-US" sz="2800" spc="-2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따르고</a:t>
            </a:r>
            <a:r>
              <a:rPr lang="ko-KR" altLang="en-US" sz="2800" spc="-16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ko-KR" altLang="en-US" sz="2800" spc="-28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있다</a:t>
            </a:r>
            <a:r>
              <a:rPr lang="en-US" altLang="ko-KR" sz="2800" spc="-15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.(</a:t>
            </a:r>
            <a:r>
              <a:rPr lang="en-US" altLang="ko-KR" sz="2800" spc="-155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mtv</a:t>
            </a:r>
            <a:r>
              <a:rPr lang="en-US" altLang="ko-KR" sz="2800" spc="-155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)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altLang="ko-KR" sz="2800" spc="-16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71467D-6492-F509-B665-62E4859C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9788"/>
            <a:ext cx="9144000" cy="1259985"/>
          </a:xfrm>
        </p:spPr>
        <p:txBody>
          <a:bodyPr/>
          <a:lstStyle/>
          <a:p>
            <a:r>
              <a:rPr lang="en-US" altLang="ko-KR" b="1" dirty="0"/>
              <a:t>Urls.py</a:t>
            </a:r>
            <a:r>
              <a:rPr lang="ko-KR" altLang="en-US" b="1" dirty="0"/>
              <a:t> 작성법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14BB5B6-7AF4-2152-0575-AF1DCB772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-include()</a:t>
            </a:r>
          </a:p>
        </p:txBody>
      </p:sp>
    </p:spTree>
    <p:extLst>
      <p:ext uri="{BB962C8B-B14F-4D97-AF65-F5344CB8AC3E}">
        <p14:creationId xmlns:p14="http://schemas.microsoft.com/office/powerpoint/2010/main" val="1693264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48D05C-C461-0038-CCF4-326762B89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100625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urlpatterns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path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명시한다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6B1204-8967-97EB-2838-C795020D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1525076"/>
            <a:ext cx="7116168" cy="11094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DBF04B-5EBF-AE61-010E-16FB5ABB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2" y="3198167"/>
            <a:ext cx="7182826" cy="1234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E419C-C587-D763-1ABD-31D26CCE9364}"/>
              </a:ext>
            </a:extLst>
          </p:cNvPr>
          <p:cNvSpPr txBox="1"/>
          <p:nvPr/>
        </p:nvSpPr>
        <p:spPr>
          <a:xfrm>
            <a:off x="7836130" y="1611612"/>
            <a:ext cx="206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Path()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12E26-5440-C256-681C-065A8DFE5DDE}"/>
              </a:ext>
            </a:extLst>
          </p:cNvPr>
          <p:cNvSpPr txBox="1"/>
          <p:nvPr/>
        </p:nvSpPr>
        <p:spPr>
          <a:xfrm>
            <a:off x="7880465" y="2172832"/>
            <a:ext cx="302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r>
              <a:rPr lang="ko-KR" altLang="en-US" dirty="0"/>
              <a:t>에 들어온 요청을 어떻게 </a:t>
            </a:r>
            <a:r>
              <a:rPr lang="ko-KR" altLang="en-US" dirty="0" err="1"/>
              <a:t>처리하겠다라고</a:t>
            </a:r>
            <a:r>
              <a:rPr lang="ko-KR" altLang="en-US" dirty="0"/>
              <a:t> 선언하는 부분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3F7641-A199-89DB-99B6-A500ABD17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2" y="4996477"/>
            <a:ext cx="7253607" cy="1287191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9D4D20B-AEA1-D6F6-5541-5C287C2DFE23}"/>
              </a:ext>
            </a:extLst>
          </p:cNvPr>
          <p:cNvSpPr/>
          <p:nvPr/>
        </p:nvSpPr>
        <p:spPr>
          <a:xfrm>
            <a:off x="4036700" y="2743200"/>
            <a:ext cx="265929" cy="288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C48C73CC-BD36-735E-47B0-5668F9A0796E}"/>
              </a:ext>
            </a:extLst>
          </p:cNvPr>
          <p:cNvSpPr/>
          <p:nvPr/>
        </p:nvSpPr>
        <p:spPr>
          <a:xfrm>
            <a:off x="4001310" y="4608690"/>
            <a:ext cx="265929" cy="288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4995D-48C5-315E-C3A1-681295A05CAD}"/>
              </a:ext>
            </a:extLst>
          </p:cNvPr>
          <p:cNvSpPr txBox="1"/>
          <p:nvPr/>
        </p:nvSpPr>
        <p:spPr>
          <a:xfrm>
            <a:off x="7880465" y="4752777"/>
            <a:ext cx="38122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첫 인자</a:t>
            </a:r>
            <a:endParaRPr lang="en-US" altLang="ko-KR" b="1" dirty="0"/>
          </a:p>
          <a:p>
            <a:r>
              <a:rPr lang="ko-KR" altLang="en-US" dirty="0"/>
              <a:t>담당할 경로를 명시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두 번째 인자</a:t>
            </a:r>
            <a:endParaRPr lang="en-US" altLang="ko-KR" b="1" dirty="0"/>
          </a:p>
          <a:p>
            <a:r>
              <a:rPr lang="ko-KR" altLang="en-US" dirty="0"/>
              <a:t>이 요청을 처리한 부분을 명시한다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37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48D05C-C461-0038-CCF4-326762B89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70644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인자 작성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3F551-AC22-7FBD-1CBE-AAB44C1A0DF5}"/>
              </a:ext>
            </a:extLst>
          </p:cNvPr>
          <p:cNvSpPr txBox="1"/>
          <p:nvPr/>
        </p:nvSpPr>
        <p:spPr>
          <a:xfrm>
            <a:off x="7375072" y="671691"/>
            <a:ext cx="42395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인자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Url</a:t>
            </a:r>
            <a:r>
              <a:rPr lang="ko-KR" altLang="en-US" dirty="0"/>
              <a:t>의 그 시점까지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ko-KR" altLang="en-US" dirty="0"/>
              <a:t>이 일치하면 두번째 인자의 처리방법에 따라 처리한다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r>
              <a:rPr lang="ko-KR" altLang="en-US" b="1" dirty="0" err="1"/>
              <a:t>두번쨰</a:t>
            </a:r>
            <a:r>
              <a:rPr lang="ko-KR" altLang="en-US" b="1" dirty="0"/>
              <a:t> 인자</a:t>
            </a:r>
            <a:endParaRPr lang="en-US" altLang="ko-KR" b="1" dirty="0"/>
          </a:p>
          <a:p>
            <a:r>
              <a:rPr lang="en-US" altLang="ko-KR" b="1" dirty="0"/>
              <a:t>1. include():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includ</a:t>
            </a:r>
            <a:r>
              <a:rPr lang="ko-KR" altLang="en-US" dirty="0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는 다른 </a:t>
            </a:r>
            <a:r>
              <a:rPr lang="en-US" altLang="ko-KR" dirty="0"/>
              <a:t>urls.py</a:t>
            </a:r>
            <a:r>
              <a:rPr lang="ko-KR" altLang="en-US" dirty="0"/>
              <a:t>를 참조할 수 있게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참고로 </a:t>
            </a:r>
            <a:r>
              <a:rPr lang="en-US" altLang="ko-KR" dirty="0" err="1"/>
              <a:t>pharmacyApp.urls</a:t>
            </a:r>
            <a:r>
              <a:rPr lang="ko-KR" altLang="en-US" dirty="0"/>
              <a:t>란</a:t>
            </a:r>
            <a:endParaRPr lang="en-US" altLang="ko-KR" dirty="0"/>
          </a:p>
          <a:p>
            <a:r>
              <a:rPr lang="en-US" altLang="ko-KR" dirty="0" err="1"/>
              <a:t>PharmacyApp</a:t>
            </a:r>
            <a:r>
              <a:rPr lang="ko-KR" altLang="en-US" dirty="0"/>
              <a:t> 안의 </a:t>
            </a:r>
            <a:r>
              <a:rPr lang="en-US" altLang="ko-KR" dirty="0" err="1"/>
              <a:t>urls</a:t>
            </a:r>
            <a:r>
              <a:rPr lang="en-US" altLang="ko-KR" dirty="0"/>
              <a:t> </a:t>
            </a:r>
            <a:r>
              <a:rPr lang="ko-KR" altLang="en-US" dirty="0"/>
              <a:t>라는 뜻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 err="1"/>
              <a:t>a.b.c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폴더 안의 </a:t>
            </a:r>
            <a:r>
              <a:rPr lang="en-US" altLang="ko-KR" dirty="0"/>
              <a:t>b</a:t>
            </a:r>
            <a:r>
              <a:rPr lang="ko-KR" altLang="en-US" dirty="0"/>
              <a:t>폴더 안의 </a:t>
            </a:r>
            <a:r>
              <a:rPr lang="en-US" altLang="ko-KR" dirty="0"/>
              <a:t>c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views.userCreate</a:t>
            </a:r>
            <a:r>
              <a:rPr lang="en-US" altLang="ko-K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views.py</a:t>
            </a:r>
            <a:r>
              <a:rPr lang="ko-KR" altLang="en-US" dirty="0"/>
              <a:t>라는 폴더 안의 </a:t>
            </a:r>
            <a:r>
              <a:rPr lang="en-US" altLang="ko-KR" dirty="0" err="1"/>
              <a:t>userCreate</a:t>
            </a:r>
            <a:r>
              <a:rPr lang="ko-KR" altLang="en-US" dirty="0"/>
              <a:t>라는 메서드가 해당 요청을 처리하겠다는 것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063A79-9700-5C14-07FD-1A03FF66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8" y="1864491"/>
            <a:ext cx="6810217" cy="15645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D4B3985-F51C-03FD-BC1A-458B1254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10" y="4167067"/>
            <a:ext cx="6220693" cy="17242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AC0288-E4D2-35B1-F3B6-B407467A7B23}"/>
              </a:ext>
            </a:extLst>
          </p:cNvPr>
          <p:cNvSpPr/>
          <p:nvPr/>
        </p:nvSpPr>
        <p:spPr>
          <a:xfrm>
            <a:off x="1885950" y="2286000"/>
            <a:ext cx="1250950" cy="647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3C3E2F-DCB5-5C0D-2B99-F4B9C0DDB5D0}"/>
              </a:ext>
            </a:extLst>
          </p:cNvPr>
          <p:cNvCxnSpPr/>
          <p:nvPr/>
        </p:nvCxnSpPr>
        <p:spPr>
          <a:xfrm>
            <a:off x="2482850" y="2933700"/>
            <a:ext cx="0" cy="717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ACDC18-48F7-6F1F-964F-6DD24943D3C0}"/>
              </a:ext>
            </a:extLst>
          </p:cNvPr>
          <p:cNvSpPr txBox="1"/>
          <p:nvPr/>
        </p:nvSpPr>
        <p:spPr>
          <a:xfrm>
            <a:off x="946276" y="3684467"/>
            <a:ext cx="3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urls.py</a:t>
            </a:r>
            <a:r>
              <a:rPr lang="ko-KR" altLang="en-US" dirty="0"/>
              <a:t>에서 처리할 </a:t>
            </a:r>
            <a:r>
              <a:rPr lang="en-US" altLang="ko-KR" dirty="0" err="1"/>
              <a:t>urls</a:t>
            </a:r>
            <a:r>
              <a:rPr lang="en-US" altLang="ko-KR" dirty="0"/>
              <a:t> </a:t>
            </a:r>
            <a:r>
              <a:rPr lang="ko-KR" altLang="en-US" dirty="0"/>
              <a:t>작성 </a:t>
            </a:r>
          </a:p>
        </p:txBody>
      </p:sp>
    </p:spTree>
    <p:extLst>
      <p:ext uri="{BB962C8B-B14F-4D97-AF65-F5344CB8AC3E}">
        <p14:creationId xmlns:p14="http://schemas.microsoft.com/office/powerpoint/2010/main" val="71577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48D05C-C461-0038-CCF4-326762B89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70644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웹 페이지를 렌더링 해보자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1E87E-5C32-40FB-B93B-C309FF38C8C9}"/>
              </a:ext>
            </a:extLst>
          </p:cNvPr>
          <p:cNvSpPr txBox="1"/>
          <p:nvPr/>
        </p:nvSpPr>
        <p:spPr>
          <a:xfrm>
            <a:off x="838200" y="1681158"/>
            <a:ext cx="214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요구사항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F70FD-59AA-ECAF-B4F3-CF6126B0D916}"/>
              </a:ext>
            </a:extLst>
          </p:cNvPr>
          <p:cNvSpPr txBox="1"/>
          <p:nvPr/>
        </p:nvSpPr>
        <p:spPr>
          <a:xfrm>
            <a:off x="838200" y="2377622"/>
            <a:ext cx="904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localhost:8000/user/main </a:t>
            </a:r>
            <a:r>
              <a:rPr lang="ko-KR" altLang="en-US" dirty="0"/>
              <a:t>를 처리하게 만들어주세요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user/</a:t>
            </a:r>
            <a:r>
              <a:rPr lang="ko-KR" altLang="en-US" dirty="0"/>
              <a:t>는 </a:t>
            </a:r>
            <a:r>
              <a:rPr lang="en-US" altLang="ko-KR" dirty="0"/>
              <a:t>User</a:t>
            </a:r>
            <a:r>
              <a:rPr lang="ko-KR" altLang="en-US" dirty="0"/>
              <a:t>라는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urls.py</a:t>
            </a:r>
            <a:r>
              <a:rPr lang="ko-KR" altLang="en-US" dirty="0"/>
              <a:t>로 이동하기 위한 </a:t>
            </a:r>
            <a:r>
              <a:rPr lang="en-US" altLang="ko-KR" dirty="0"/>
              <a:t>urn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main/</a:t>
            </a:r>
            <a:r>
              <a:rPr lang="ko-KR" altLang="en-US" dirty="0"/>
              <a:t>는 </a:t>
            </a:r>
            <a:r>
              <a:rPr lang="en-US" altLang="ko-KR" dirty="0"/>
              <a:t>User</a:t>
            </a:r>
            <a:r>
              <a:rPr lang="ko-KR" altLang="en-US" dirty="0"/>
              <a:t>라는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views.py</a:t>
            </a:r>
            <a:r>
              <a:rPr lang="ko-KR" altLang="en-US" dirty="0"/>
              <a:t>에서 처리하기 위한 </a:t>
            </a:r>
            <a:r>
              <a:rPr lang="en-US" altLang="ko-KR" dirty="0"/>
              <a:t>urn</a:t>
            </a:r>
            <a:r>
              <a:rPr lang="ko-KR" altLang="en-US" dirty="0"/>
              <a:t>이에요</a:t>
            </a:r>
            <a:r>
              <a:rPr lang="en-US" altLang="ko-KR" dirty="0"/>
              <a:t>. Views.py</a:t>
            </a:r>
            <a:r>
              <a:rPr lang="ko-KR" altLang="en-US" dirty="0"/>
              <a:t>에서는 </a:t>
            </a:r>
            <a:r>
              <a:rPr lang="en-US" altLang="ko-KR" dirty="0"/>
              <a:t>main</a:t>
            </a:r>
            <a:r>
              <a:rPr lang="ko-KR" altLang="en-US" dirty="0"/>
              <a:t>함수에서 처리하게 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userCreate</a:t>
            </a:r>
            <a:r>
              <a:rPr lang="ko-KR" altLang="en-US" dirty="0"/>
              <a:t>함수에서는 </a:t>
            </a:r>
            <a:r>
              <a:rPr lang="en-US" altLang="ko-KR" dirty="0"/>
              <a:t>main.html</a:t>
            </a:r>
            <a:r>
              <a:rPr lang="ko-KR" altLang="en-US" dirty="0"/>
              <a:t>을 렌더링 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main.html, main.js</a:t>
            </a:r>
            <a:r>
              <a:rPr lang="ko-KR" altLang="en-US" dirty="0"/>
              <a:t>는 </a:t>
            </a:r>
            <a:r>
              <a:rPr lang="en-US" altLang="ko-KR" dirty="0"/>
              <a:t>notion</a:t>
            </a:r>
            <a:r>
              <a:rPr lang="ko-KR" altLang="en-US" dirty="0"/>
              <a:t>에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https://ink-friend-5fe.notion.site/b2248b19b98e46fcb3c79b417c683cdd?pvs=4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888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2A41C-324B-1471-EADC-4ACE38FF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단축키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3D57B-483F-EC7C-9E63-F96779FF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Art + enter : </a:t>
            </a:r>
            <a:r>
              <a:rPr lang="ko-KR" altLang="en-US" dirty="0"/>
              <a:t>문제 해결해준다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Ctrl + x: </a:t>
            </a:r>
            <a:r>
              <a:rPr lang="ko-KR" altLang="en-US" dirty="0"/>
              <a:t>한 줄 제거</a:t>
            </a:r>
            <a:endParaRPr lang="en-US" altLang="ko-KR" dirty="0"/>
          </a:p>
          <a:p>
            <a:r>
              <a:rPr lang="en-US" altLang="ko-KR" dirty="0"/>
              <a:t>Ctrl</a:t>
            </a:r>
            <a:r>
              <a:rPr lang="ko-KR" altLang="en-US" dirty="0"/>
              <a:t> </a:t>
            </a:r>
            <a:r>
              <a:rPr lang="en-US" altLang="ko-KR" dirty="0"/>
              <a:t>+ e: </a:t>
            </a:r>
            <a:r>
              <a:rPr lang="ko-KR" altLang="en-US" dirty="0"/>
              <a:t>전에 사용하던 페이지들로 빠르게 돌아갈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Ctrl + n: </a:t>
            </a:r>
            <a:r>
              <a:rPr lang="ko-KR" altLang="en-US" dirty="0"/>
              <a:t>전체 프로젝트에서 검색어로 원하는 것을 찾을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Ctrl + f: </a:t>
            </a:r>
            <a:r>
              <a:rPr lang="ko-KR" altLang="en-US" dirty="0"/>
              <a:t>파일 내에서 검색어로 원하는 것을 찾을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Ctrl + n: </a:t>
            </a:r>
            <a:r>
              <a:rPr lang="ko-KR" altLang="en-US" dirty="0" err="1"/>
              <a:t>한줄</a:t>
            </a:r>
            <a:r>
              <a:rPr lang="ko-KR" altLang="en-US" dirty="0"/>
              <a:t> 주석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897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ACD37-2799-E0B8-474A-65FF3D76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88FC7-5C99-6094-D812-D9E894AE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MTV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82685-87B7-D0BE-0C26-DD18F7CC2E42}"/>
              </a:ext>
            </a:extLst>
          </p:cNvPr>
          <p:cNvSpPr txBox="1"/>
          <p:nvPr/>
        </p:nvSpPr>
        <p:spPr>
          <a:xfrm>
            <a:off x="668102" y="150465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Model(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모델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)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 </a:t>
            </a:r>
            <a:r>
              <a:rPr lang="en-US" altLang="ko-KR" b="0" i="0" u="sng" dirty="0">
                <a:solidFill>
                  <a:srgbClr val="555555"/>
                </a:solidFill>
                <a:effectLst/>
                <a:latin typeface="Nanum Gothic"/>
              </a:rPr>
              <a:t>DB</a:t>
            </a:r>
            <a:r>
              <a:rPr lang="ko-KR" altLang="en-US" b="0" i="0" u="sng" dirty="0">
                <a:solidFill>
                  <a:srgbClr val="555555"/>
                </a:solidFill>
                <a:effectLst/>
                <a:latin typeface="Nanum Gothic"/>
              </a:rPr>
              <a:t>에 저장되는 데이터를 의미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모델은 클래스로 정의되며 </a:t>
            </a:r>
            <a:r>
              <a:rPr lang="ko-KR" altLang="en-US" b="1" i="0" dirty="0">
                <a:solidFill>
                  <a:srgbClr val="0593D3"/>
                </a:solidFill>
                <a:effectLst/>
                <a:latin typeface="Nanum Gothic"/>
              </a:rPr>
              <a:t>하나의 클래스가 하나의 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anum Gothic"/>
              </a:rPr>
              <a:t>DB Table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원래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DB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를 조작하기 위해선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SQL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을 다룰 줄 알아야 하지만</a:t>
            </a:r>
            <a:r>
              <a:rPr lang="ko-KR" altLang="en-US" b="1" i="0" dirty="0">
                <a:solidFill>
                  <a:srgbClr val="0593D3"/>
                </a:solidFill>
                <a:effectLst/>
                <a:latin typeface="Nanum Gothic"/>
              </a:rPr>
              <a:t> 장고는 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anum Gothic"/>
              </a:rPr>
              <a:t>ORM(Object Relational Mapping)</a:t>
            </a:r>
            <a:r>
              <a:rPr lang="ko-KR" altLang="en-US" b="1" i="0" dirty="0">
                <a:solidFill>
                  <a:srgbClr val="0593D3"/>
                </a:solidFill>
                <a:effectLst/>
                <a:latin typeface="Nanum Gothic"/>
              </a:rPr>
              <a:t>기능을 지원하기 때문에 파이썬 코드로 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anum Gothic"/>
              </a:rPr>
              <a:t>DB</a:t>
            </a:r>
            <a:r>
              <a:rPr lang="ko-KR" altLang="en-US" b="1" i="0" dirty="0">
                <a:solidFill>
                  <a:srgbClr val="0593D3"/>
                </a:solidFill>
                <a:effectLst/>
                <a:latin typeface="Nanum Gothic"/>
              </a:rPr>
              <a:t>를 조작할 수 있습니다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anum Gothic"/>
              </a:rPr>
              <a:t>.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(ORM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대해서는 추후 다루겠습니다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.)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​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View(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)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</a:t>
            </a:r>
            <a:r>
              <a:rPr lang="ko-KR" altLang="en-US" b="1" i="0" dirty="0">
                <a:solidFill>
                  <a:srgbClr val="0593D3"/>
                </a:solidFill>
                <a:effectLst/>
                <a:latin typeface="Nanum Gothic"/>
              </a:rPr>
              <a:t>요청에 따라 적절한 로직을 수행하여 결과를 템플릿으로 렌더링하며 응답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다만 </a:t>
            </a:r>
            <a:r>
              <a:rPr lang="ko-KR" altLang="en-US" b="0" i="0" u="sng" dirty="0">
                <a:solidFill>
                  <a:srgbClr val="555555"/>
                </a:solidFill>
                <a:effectLst/>
                <a:latin typeface="Nanum Gothic"/>
              </a:rPr>
              <a:t>항상 템플릿을 렌더링 하는 것은 아니고 </a:t>
            </a:r>
            <a:r>
              <a:rPr lang="ko-KR" altLang="en-US" u="sng" dirty="0">
                <a:solidFill>
                  <a:srgbClr val="555555"/>
                </a:solidFill>
                <a:latin typeface="Nanum Gothic"/>
              </a:rPr>
              <a:t>서버</a:t>
            </a:r>
            <a:r>
              <a:rPr lang="ko-KR" altLang="en-US" b="0" i="0" u="sng" dirty="0">
                <a:solidFill>
                  <a:srgbClr val="555555"/>
                </a:solidFill>
                <a:effectLst/>
                <a:latin typeface="Nanum Gothic"/>
              </a:rPr>
              <a:t>에서 데이터만 응답하는 경우도 있습니다</a:t>
            </a:r>
            <a:r>
              <a:rPr lang="en-US" altLang="ko-KR" b="0" i="0" u="sng" dirty="0">
                <a:solidFill>
                  <a:srgbClr val="555555"/>
                </a:solidFill>
                <a:effectLst/>
                <a:latin typeface="Nanum Gothic"/>
              </a:rPr>
              <a:t>.)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endParaRPr lang="en-US" altLang="ko-KR" dirty="0">
              <a:solidFill>
                <a:srgbClr val="555555"/>
              </a:solidFill>
              <a:latin typeface="Nanum Gothic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Template(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템플릿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)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 </a:t>
            </a:r>
            <a:r>
              <a:rPr lang="ko-KR" altLang="en-US" b="0" i="0" u="sng" dirty="0">
                <a:solidFill>
                  <a:srgbClr val="555555"/>
                </a:solidFill>
                <a:effectLst/>
                <a:latin typeface="Nanum Gothic"/>
              </a:rPr>
              <a:t>유저에게 보여지는 화면을 의미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장고는 뷰에서 로직을 처리한 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html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파일을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context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와 함께 렌더링하는데 이 때의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html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파일을 템플릿이라 칭합니다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​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5480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62E52-88BE-ACA0-8BDE-192C1BA1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DDEB9-C977-AC7A-B8C7-80E7D0470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58329"/>
            <a:ext cx="1096165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클래스를 프로그래밍적 언어로 표현하자면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어떠한 객체의 변수(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valiable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, 메소드(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의 집합이다</a:t>
            </a:r>
            <a:r>
              <a:rPr lang="en-US" altLang="ko-KR" sz="3200" dirty="0">
                <a:latin typeface="Arial Unicode MS"/>
              </a:rPr>
              <a:t>.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3076" name="Picture 4" descr="클래스">
            <a:extLst>
              <a:ext uri="{FF2B5EF4-FFF2-40B4-BE49-F238E27FC236}">
                <a16:creationId xmlns:a16="http://schemas.microsoft.com/office/drawing/2014/main" id="{A794E513-A9AD-77C6-E72C-5286A016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3" t="16734" r="8157" b="9222"/>
          <a:stretch/>
        </p:blipFill>
        <p:spPr bwMode="auto">
          <a:xfrm>
            <a:off x="1028700" y="3031671"/>
            <a:ext cx="3624943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5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1EC0F5-FA00-37E9-6FFD-E4678A21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79" y="589624"/>
            <a:ext cx="10118271" cy="515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02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230" y="693961"/>
            <a:ext cx="52717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85" dirty="0"/>
              <a:t>MTV</a:t>
            </a:r>
            <a:r>
              <a:rPr lang="ko-KR" altLang="en-US" sz="4400" spc="185" dirty="0"/>
              <a:t>란 일종의 패턴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49298"/>
            <a:ext cx="502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AFEF"/>
                </a:solidFill>
                <a:latin typeface="HY견고딕"/>
                <a:cs typeface="HY견고딕"/>
              </a:rPr>
              <a:t>Model</a:t>
            </a:r>
            <a:r>
              <a:rPr sz="2800" spc="-185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35" dirty="0">
                <a:solidFill>
                  <a:srgbClr val="00AFEF"/>
                </a:solidFill>
                <a:latin typeface="HY견고딕"/>
                <a:cs typeface="HY견고딕"/>
              </a:rPr>
              <a:t>Template</a:t>
            </a:r>
            <a:r>
              <a:rPr sz="2800" spc="-130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95" dirty="0">
                <a:solidFill>
                  <a:srgbClr val="00AFEF"/>
                </a:solidFill>
                <a:latin typeface="HY견고딕"/>
                <a:cs typeface="HY견고딕"/>
              </a:rPr>
              <a:t>View</a:t>
            </a:r>
            <a:r>
              <a:rPr sz="2800" spc="-229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285" dirty="0">
                <a:solidFill>
                  <a:srgbClr val="00AFEF"/>
                </a:solidFill>
                <a:latin typeface="HY견고딕"/>
                <a:cs typeface="HY견고딕"/>
              </a:rPr>
              <a:t>구조</a:t>
            </a:r>
            <a:endParaRPr sz="2800">
              <a:latin typeface="HY견고딕"/>
              <a:cs typeface="HY견고딕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2453394"/>
            <a:ext cx="1430527" cy="1951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0476" y="2663189"/>
            <a:ext cx="2724600" cy="16305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7532" y="2930945"/>
            <a:ext cx="1219451" cy="121936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55492" y="3353553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1891918" y="0"/>
                </a:moveTo>
                <a:lnTo>
                  <a:pt x="1891918" y="85725"/>
                </a:lnTo>
                <a:lnTo>
                  <a:pt x="1949153" y="57150"/>
                </a:lnTo>
                <a:lnTo>
                  <a:pt x="1906270" y="57150"/>
                </a:lnTo>
                <a:lnTo>
                  <a:pt x="1906270" y="28575"/>
                </a:lnTo>
                <a:lnTo>
                  <a:pt x="1948984" y="28575"/>
                </a:lnTo>
                <a:lnTo>
                  <a:pt x="1891918" y="0"/>
                </a:lnTo>
                <a:close/>
              </a:path>
              <a:path w="1978025" h="85725">
                <a:moveTo>
                  <a:pt x="189191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891918" y="57150"/>
                </a:lnTo>
                <a:lnTo>
                  <a:pt x="1891918" y="28575"/>
                </a:lnTo>
                <a:close/>
              </a:path>
              <a:path w="1978025" h="85725">
                <a:moveTo>
                  <a:pt x="1948984" y="28575"/>
                </a:moveTo>
                <a:lnTo>
                  <a:pt x="1906270" y="28575"/>
                </a:lnTo>
                <a:lnTo>
                  <a:pt x="1906270" y="57150"/>
                </a:lnTo>
                <a:lnTo>
                  <a:pt x="1949153" y="57150"/>
                </a:lnTo>
                <a:lnTo>
                  <a:pt x="1977643" y="42926"/>
                </a:lnTo>
                <a:lnTo>
                  <a:pt x="194898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91088" y="2970120"/>
            <a:ext cx="13528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HY견고딕"/>
                <a:cs typeface="HY견고딕"/>
              </a:rPr>
              <a:t>DB</a:t>
            </a:r>
            <a:r>
              <a:rPr lang="en-US" sz="1800" b="1" spc="-114" dirty="0">
                <a:latin typeface="HY견고딕"/>
                <a:cs typeface="HY견고딕"/>
              </a:rPr>
              <a:t> </a:t>
            </a:r>
            <a:r>
              <a:rPr lang="ko-KR" altLang="en-US" sz="1800" b="1" spc="-114" dirty="0">
                <a:latin typeface="HY견고딕"/>
                <a:cs typeface="HY견고딕"/>
              </a:rPr>
              <a:t>정보 제공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404" y="4382634"/>
            <a:ext cx="1265555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5080" indent="-77470">
              <a:lnSpc>
                <a:spcPct val="151300"/>
              </a:lnSpc>
              <a:spcBef>
                <a:spcPts val="95"/>
              </a:spcBef>
            </a:pPr>
            <a:r>
              <a:rPr sz="1800" spc="-15" dirty="0">
                <a:latin typeface="HY견고딕"/>
                <a:cs typeface="HY견고딕"/>
              </a:rPr>
              <a:t>Models.py  </a:t>
            </a:r>
            <a:r>
              <a:rPr sz="1800" spc="-120" dirty="0">
                <a:latin typeface="HY견고딕"/>
                <a:cs typeface="HY견고딕"/>
              </a:rPr>
              <a:t>D</a:t>
            </a:r>
            <a:r>
              <a:rPr sz="1800" spc="-114" dirty="0">
                <a:latin typeface="HY견고딕"/>
                <a:cs typeface="HY견고딕"/>
              </a:rPr>
              <a:t>B </a:t>
            </a:r>
            <a:r>
              <a:rPr sz="1800" spc="-180" dirty="0">
                <a:latin typeface="HY견고딕"/>
                <a:cs typeface="HY견고딕"/>
              </a:rPr>
              <a:t>데이터</a:t>
            </a:r>
            <a:endParaRPr sz="1800">
              <a:latin typeface="HY견고딕"/>
              <a:cs typeface="HY견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1443" y="4090535"/>
            <a:ext cx="1145540" cy="85534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10" dirty="0">
                <a:latin typeface="HY견고딕"/>
                <a:cs typeface="HY견고딕"/>
              </a:rPr>
              <a:t>Views.py</a:t>
            </a:r>
            <a:endParaRPr sz="1800" dirty="0">
              <a:latin typeface="HY견고딕"/>
              <a:cs typeface="HY견고딕"/>
            </a:endParaRPr>
          </a:p>
          <a:p>
            <a:pPr marL="324485">
              <a:lnSpc>
                <a:spcPct val="100000"/>
              </a:lnSpc>
              <a:spcBef>
                <a:spcPts val="1110"/>
              </a:spcBef>
            </a:pPr>
            <a:r>
              <a:rPr sz="1800" spc="-180" dirty="0">
                <a:latin typeface="HY견고딕"/>
                <a:cs typeface="HY견고딕"/>
              </a:rPr>
              <a:t>가공</a:t>
            </a:r>
            <a:endParaRPr sz="1800" dirty="0">
              <a:latin typeface="HY견고딕"/>
              <a:cs typeface="HY견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9264" y="4382634"/>
            <a:ext cx="1323975" cy="85534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05"/>
              </a:spcBef>
            </a:pPr>
            <a:r>
              <a:rPr sz="1800" spc="-20" dirty="0">
                <a:latin typeface="HY견고딕"/>
                <a:cs typeface="HY견고딕"/>
              </a:rPr>
              <a:t>Template</a:t>
            </a:r>
            <a:endParaRPr sz="1800">
              <a:latin typeface="HY견고딕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-180" dirty="0">
                <a:latin typeface="HY견고딕"/>
                <a:cs typeface="HY견고딕"/>
              </a:rPr>
              <a:t>보여지는</a:t>
            </a:r>
            <a:r>
              <a:rPr sz="1800" spc="-100" dirty="0">
                <a:latin typeface="HY견고딕"/>
                <a:cs typeface="HY견고딕"/>
              </a:rPr>
              <a:t> </a:t>
            </a:r>
            <a:r>
              <a:rPr sz="1800" spc="-180" dirty="0">
                <a:latin typeface="HY견고딕"/>
                <a:cs typeface="HY견고딕"/>
              </a:rPr>
              <a:t>화면</a:t>
            </a:r>
            <a:endParaRPr sz="1800">
              <a:latin typeface="HY견고딕"/>
              <a:cs typeface="HY견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88709" y="3353553"/>
            <a:ext cx="1764664" cy="85725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1678940" y="0"/>
                </a:moveTo>
                <a:lnTo>
                  <a:pt x="1678940" y="85725"/>
                </a:lnTo>
                <a:lnTo>
                  <a:pt x="1736174" y="57150"/>
                </a:lnTo>
                <a:lnTo>
                  <a:pt x="1693291" y="57150"/>
                </a:lnTo>
                <a:lnTo>
                  <a:pt x="1693291" y="28575"/>
                </a:lnTo>
                <a:lnTo>
                  <a:pt x="1736005" y="28575"/>
                </a:lnTo>
                <a:lnTo>
                  <a:pt x="1678940" y="0"/>
                </a:lnTo>
                <a:close/>
              </a:path>
              <a:path w="1764665" h="85725">
                <a:moveTo>
                  <a:pt x="167894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678940" y="57150"/>
                </a:lnTo>
                <a:lnTo>
                  <a:pt x="1678940" y="28575"/>
                </a:lnTo>
                <a:close/>
              </a:path>
              <a:path w="1764665" h="85725">
                <a:moveTo>
                  <a:pt x="1736005" y="28575"/>
                </a:moveTo>
                <a:lnTo>
                  <a:pt x="1693291" y="28575"/>
                </a:lnTo>
                <a:lnTo>
                  <a:pt x="1693291" y="57150"/>
                </a:lnTo>
                <a:lnTo>
                  <a:pt x="1736174" y="57150"/>
                </a:lnTo>
                <a:lnTo>
                  <a:pt x="1764665" y="42926"/>
                </a:lnTo>
                <a:lnTo>
                  <a:pt x="173600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20306" y="2739839"/>
            <a:ext cx="11182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HY견고딕"/>
                <a:cs typeface="HY견고딕"/>
              </a:rPr>
              <a:t>HTML에</a:t>
            </a:r>
            <a:endParaRPr sz="1800" b="1" dirty="0">
              <a:latin typeface="HY견고딕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ko-KR" altLang="en-US" b="1" spc="-180" dirty="0">
                <a:latin typeface="HY견고딕"/>
                <a:cs typeface="HY견고딕"/>
              </a:rPr>
              <a:t>정보</a:t>
            </a:r>
            <a:r>
              <a:rPr sz="1800" b="1" spc="-100" dirty="0">
                <a:latin typeface="HY견고딕"/>
                <a:cs typeface="HY견고딕"/>
              </a:rPr>
              <a:t> </a:t>
            </a:r>
            <a:r>
              <a:rPr lang="ko-KR" altLang="en-US" sz="1800" b="1" spc="-180" dirty="0">
                <a:latin typeface="HY견고딕"/>
                <a:cs typeface="HY견고딕"/>
              </a:rPr>
              <a:t>삽입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88709" y="3652258"/>
            <a:ext cx="1764664" cy="85725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51701" y="3790815"/>
            <a:ext cx="1717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렌더링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8154" y="3790815"/>
            <a:ext cx="1039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HY견고딕"/>
                <a:cs typeface="HY견고딕"/>
              </a:rPr>
              <a:t>D</a:t>
            </a:r>
            <a:r>
              <a:rPr sz="1800" spc="-120" dirty="0">
                <a:latin typeface="HY견고딕"/>
                <a:cs typeface="HY견고딕"/>
              </a:rPr>
              <a:t>B</a:t>
            </a:r>
            <a:r>
              <a:rPr lang="ko-KR" altLang="en-US" b="1" spc="-180" dirty="0">
                <a:latin typeface="HY견고딕"/>
                <a:cs typeface="HY견고딕"/>
              </a:rPr>
              <a:t>에 요청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5492" y="3652258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97802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978025" h="85725">
                <a:moveTo>
                  <a:pt x="1977643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977643" y="57150"/>
                </a:lnTo>
                <a:lnTo>
                  <a:pt x="1977643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DE966E75-979A-F9DE-9742-B96BD166723D}"/>
              </a:ext>
            </a:extLst>
          </p:cNvPr>
          <p:cNvSpPr/>
          <p:nvPr/>
        </p:nvSpPr>
        <p:spPr>
          <a:xfrm rot="5400000" flipV="1">
            <a:off x="4934711" y="531571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A9AB2971-28D4-99E9-21B2-2B088E38F7A9}"/>
              </a:ext>
            </a:extLst>
          </p:cNvPr>
          <p:cNvSpPr txBox="1"/>
          <p:nvPr/>
        </p:nvSpPr>
        <p:spPr>
          <a:xfrm>
            <a:off x="3716538" y="5164989"/>
            <a:ext cx="1717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40" dirty="0">
                <a:latin typeface="HY견고딕"/>
                <a:cs typeface="HY견고딕"/>
              </a:rPr>
              <a:t>1.Htt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요청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4B463128-1F60-0D6E-3D02-5031A91747C4}"/>
              </a:ext>
            </a:extLst>
          </p:cNvPr>
          <p:cNvSpPr txBox="1"/>
          <p:nvPr/>
        </p:nvSpPr>
        <p:spPr>
          <a:xfrm>
            <a:off x="5586387" y="5148178"/>
            <a:ext cx="266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40" dirty="0">
                <a:latin typeface="HY견고딕"/>
                <a:cs typeface="HY견고딕"/>
              </a:rPr>
              <a:t>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응답</a:t>
            </a:r>
            <a:endParaRPr lang="en-US" altLang="ko-KR" spc="-4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Html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혹은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j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son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데이터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00AF9422-C102-6A29-99F7-8E9E7D60790D}"/>
              </a:ext>
            </a:extLst>
          </p:cNvPr>
          <p:cNvSpPr/>
          <p:nvPr/>
        </p:nvSpPr>
        <p:spPr>
          <a:xfrm rot="16200000" flipV="1">
            <a:off x="5177493" y="531571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228425E-90C9-97B3-0F2B-C3330510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django.http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HttpResponse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BAC4A-950B-9947-1E20-BC3128EAF42D}"/>
              </a:ext>
            </a:extLst>
          </p:cNvPr>
          <p:cNvSpPr txBox="1"/>
          <p:nvPr/>
        </p:nvSpPr>
        <p:spPr>
          <a:xfrm>
            <a:off x="2347466" y="5633357"/>
            <a:ext cx="287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https://hicc.co.kr/calander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2F403-234E-93DF-5283-45925044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57" y="2640239"/>
            <a:ext cx="4376057" cy="1325563"/>
          </a:xfrm>
        </p:spPr>
        <p:txBody>
          <a:bodyPr/>
          <a:lstStyle/>
          <a:p>
            <a:r>
              <a:rPr lang="ko-KR" altLang="en-US" b="1" dirty="0"/>
              <a:t>프로젝트의 구조</a:t>
            </a:r>
          </a:p>
        </p:txBody>
      </p:sp>
    </p:spTree>
    <p:extLst>
      <p:ext uri="{BB962C8B-B14F-4D97-AF65-F5344CB8AC3E}">
        <p14:creationId xmlns:p14="http://schemas.microsoft.com/office/powerpoint/2010/main" val="373607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CC9BC5-970C-4682-C740-208F04396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4" r="17979" b="16541"/>
          <a:stretch/>
        </p:blipFill>
        <p:spPr>
          <a:xfrm>
            <a:off x="1035441" y="1581159"/>
            <a:ext cx="6114660" cy="4612256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3C3D8659-AEDA-E5C4-764B-2530318462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장고 프로젝트를 시작했을 때 폴더 구조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A872D-E06D-608F-E210-E9B19678B06D}"/>
              </a:ext>
            </a:extLst>
          </p:cNvPr>
          <p:cNvSpPr txBox="1"/>
          <p:nvPr/>
        </p:nvSpPr>
        <p:spPr>
          <a:xfrm>
            <a:off x="7985050" y="1939971"/>
            <a:ext cx="27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만든 프로젝트 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47A2A7-B1A0-AE10-8745-DD78A29A490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24450" y="2124637"/>
            <a:ext cx="2860600" cy="171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C732A1-7E97-4BF2-086A-93BABB6386D6}"/>
              </a:ext>
            </a:extLst>
          </p:cNvPr>
          <p:cNvCxnSpPr>
            <a:cxnSpLocks/>
          </p:cNvCxnSpPr>
          <p:nvPr/>
        </p:nvCxnSpPr>
        <p:spPr>
          <a:xfrm flipH="1">
            <a:off x="4157329" y="3991448"/>
            <a:ext cx="38277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9A6489-7AFE-70D8-B3EC-8C3127230252}"/>
              </a:ext>
            </a:extLst>
          </p:cNvPr>
          <p:cNvSpPr txBox="1"/>
          <p:nvPr/>
        </p:nvSpPr>
        <p:spPr>
          <a:xfrm>
            <a:off x="7985050" y="3806782"/>
            <a:ext cx="36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루트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설정파일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EFF024-61E1-2697-6454-A8050CB0DC2E}"/>
              </a:ext>
            </a:extLst>
          </p:cNvPr>
          <p:cNvCxnSpPr>
            <a:cxnSpLocks/>
          </p:cNvCxnSpPr>
          <p:nvPr/>
        </p:nvCxnSpPr>
        <p:spPr>
          <a:xfrm flipH="1">
            <a:off x="4157329" y="3632857"/>
            <a:ext cx="38277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CBCC53-C5F1-49A7-F923-8E0E75349A98}"/>
              </a:ext>
            </a:extLst>
          </p:cNvPr>
          <p:cNvSpPr txBox="1"/>
          <p:nvPr/>
        </p:nvSpPr>
        <p:spPr>
          <a:xfrm>
            <a:off x="7985050" y="3448191"/>
            <a:ext cx="36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설정 셋팅 파일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시간등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65F548-70FB-434A-5BBF-AACC89940134}"/>
              </a:ext>
            </a:extLst>
          </p:cNvPr>
          <p:cNvCxnSpPr>
            <a:cxnSpLocks/>
          </p:cNvCxnSpPr>
          <p:nvPr/>
        </p:nvCxnSpPr>
        <p:spPr>
          <a:xfrm flipH="1">
            <a:off x="4157329" y="2973641"/>
            <a:ext cx="38277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A09CC9-E23D-4E6A-C80E-9D5DF2D9E965}"/>
              </a:ext>
            </a:extLst>
          </p:cNvPr>
          <p:cNvSpPr txBox="1"/>
          <p:nvPr/>
        </p:nvSpPr>
        <p:spPr>
          <a:xfrm>
            <a:off x="7985050" y="2788975"/>
            <a:ext cx="36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init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지우면 작동하지 않음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83379B6-9CB9-6006-332E-E4CDB1BA2BD3}"/>
              </a:ext>
            </a:extLst>
          </p:cNvPr>
          <p:cNvCxnSpPr>
            <a:cxnSpLocks/>
          </p:cNvCxnSpPr>
          <p:nvPr/>
        </p:nvCxnSpPr>
        <p:spPr>
          <a:xfrm flipH="1">
            <a:off x="4157329" y="5146615"/>
            <a:ext cx="38277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5CD04E-2DF8-7D0E-9BBE-52B8C9528ED5}"/>
              </a:ext>
            </a:extLst>
          </p:cNvPr>
          <p:cNvSpPr txBox="1"/>
          <p:nvPr/>
        </p:nvSpPr>
        <p:spPr>
          <a:xfrm>
            <a:off x="8028214" y="4725604"/>
            <a:ext cx="407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서버 관리 기능 수행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python manage.py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runserver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Python: python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이라는 프로그램에서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manage.py: manage.py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이용하여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Runserver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서버를 시작한다는 뜻</a:t>
            </a:r>
          </a:p>
        </p:txBody>
      </p:sp>
    </p:spTree>
    <p:extLst>
      <p:ext uri="{BB962C8B-B14F-4D97-AF65-F5344CB8AC3E}">
        <p14:creationId xmlns:p14="http://schemas.microsoft.com/office/powerpoint/2010/main" val="391314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1320</Words>
  <Application>Microsoft Office PowerPoint</Application>
  <PresentationFormat>와이드스크린</PresentationFormat>
  <Paragraphs>216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__Roboto_0db11f</vt:lpstr>
      <vt:lpstr>210 맨발의청춘 L</vt:lpstr>
      <vt:lpstr>Arial Unicode MS</vt:lpstr>
      <vt:lpstr>HY견고딕</vt:lpstr>
      <vt:lpstr>Nanum Gothic</vt:lpstr>
      <vt:lpstr>Noto Sans KR</vt:lpstr>
      <vt:lpstr>맑은 고딕</vt:lpstr>
      <vt:lpstr>맑은고딕</vt:lpstr>
      <vt:lpstr>Arial</vt:lpstr>
      <vt:lpstr>Office 테마</vt:lpstr>
      <vt:lpstr>HICC Django Seminar  1주차</vt:lpstr>
      <vt:lpstr>웹 프레임워크란</vt:lpstr>
      <vt:lpstr>Django</vt:lpstr>
      <vt:lpstr>MTV란?</vt:lpstr>
      <vt:lpstr>클래스란?</vt:lpstr>
      <vt:lpstr>PowerPoint 프레젠테이션</vt:lpstr>
      <vt:lpstr>MTV란 일종의 패턴</vt:lpstr>
      <vt:lpstr>프로젝트의 구조</vt:lpstr>
      <vt:lpstr>장고 프로젝트를 시작했을 때 폴더 구조</vt:lpstr>
      <vt:lpstr>Init.py에 대한 이해</vt:lpstr>
      <vt:lpstr>Http요청시 구조</vt:lpstr>
      <vt:lpstr>App이란?</vt:lpstr>
      <vt:lpstr>PowerPoint 프레젠테이션</vt:lpstr>
      <vt:lpstr>PowerPoint 프레젠테이션</vt:lpstr>
      <vt:lpstr>Http요청시 구조</vt:lpstr>
      <vt:lpstr>앱을 만들어보자</vt:lpstr>
      <vt:lpstr>1. App 만들기(추가하기)</vt:lpstr>
      <vt:lpstr>참고 App의 구조</vt:lpstr>
      <vt:lpstr>2. App 등록</vt:lpstr>
      <vt:lpstr>프로젝트 urls.py 설정</vt:lpstr>
      <vt:lpstr>Hello world 출력하기</vt:lpstr>
      <vt:lpstr>웹페이지 출력하기</vt:lpstr>
      <vt:lpstr>Hello world 출력하기</vt:lpstr>
      <vt:lpstr>Hello world 출력하기</vt:lpstr>
      <vt:lpstr>Hello world 출력하기</vt:lpstr>
      <vt:lpstr>Hello world 출력하기</vt:lpstr>
      <vt:lpstr>랜더링이란?</vt:lpstr>
      <vt:lpstr>랜더링 원리</vt:lpstr>
      <vt:lpstr>참고: 렌더링 하는법</vt:lpstr>
      <vt:lpstr>Urls.py 작성법</vt:lpstr>
      <vt:lpstr>1. urlpatterns에 path를 명시한다.</vt:lpstr>
      <vt:lpstr>2. 인자 작성</vt:lpstr>
      <vt:lpstr>웹 페이지를 렌더링 해보자</vt:lpstr>
      <vt:lpstr>좋은 단축키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HICC Python Seminar</dc:title>
  <dc:creator>HICC</dc:creator>
  <cp:lastModifiedBy>찬호 윤</cp:lastModifiedBy>
  <cp:revision>117</cp:revision>
  <dcterms:created xsi:type="dcterms:W3CDTF">2019-03-20T07:13:25Z</dcterms:created>
  <dcterms:modified xsi:type="dcterms:W3CDTF">2024-05-07T04:54:48Z</dcterms:modified>
</cp:coreProperties>
</file>