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322" r:id="rId3"/>
    <p:sldId id="325" r:id="rId4"/>
    <p:sldId id="326" r:id="rId5"/>
    <p:sldId id="327" r:id="rId6"/>
    <p:sldId id="328" r:id="rId7"/>
    <p:sldId id="330" r:id="rId8"/>
    <p:sldId id="331" r:id="rId9"/>
    <p:sldId id="332" r:id="rId10"/>
    <p:sldId id="333" r:id="rId11"/>
    <p:sldId id="334" r:id="rId12"/>
    <p:sldId id="335" r:id="rId13"/>
    <p:sldId id="337" r:id="rId14"/>
  </p:sldIdLst>
  <p:sldSz cx="12192000" cy="6858000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A137C2-2653-4A78-8885-CDC9377A7C33}">
  <a:tblStyle styleId="{CFA137C2-2653-4A78-8885-CDC9377A7C3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276486D-3F1A-45D9-969D-64313DF3A158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/>
    <p:restoredTop sz="94674"/>
  </p:normalViewPr>
  <p:slideViewPr>
    <p:cSldViewPr snapToGrid="0">
      <p:cViewPr varScale="1">
        <p:scale>
          <a:sx n="122" d="100"/>
          <a:sy n="122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43942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1274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" name="Shape 926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5098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Shape 927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082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" name="Shape 926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5098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Shape 927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8128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" name="Shape 926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5098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Shape 927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1982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" name="Shape 926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5098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Shape 927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372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Shape 900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51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" name="Shape 926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5098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Shape 927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061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" name="Shape 926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5098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Shape 927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20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" name="Shape 926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5098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Shape 927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5773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" name="Shape 926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5098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Shape 927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125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" name="Shape 926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5098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Shape 927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9084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" name="Shape 926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5098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Shape 927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682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6" name="Shape 926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5098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Shape 927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203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Shape 21"/>
          <p:cNvSpPr/>
          <p:nvPr/>
        </p:nvSpPr>
        <p:spPr>
          <a:xfrm rot="5400000">
            <a:off x="6037306" y="-939662"/>
            <a:ext cx="131618" cy="900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 rot="5400000">
            <a:off x="4623594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604047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06582" y="1558979"/>
            <a:ext cx="4684815" cy="12206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4724400" y="635430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06582" y="529146"/>
            <a:ext cx="131618" cy="99752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31852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31852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386715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648202" y="1825625"/>
            <a:ext cx="386715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83188" y="987429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839789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5183188" y="987429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839789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Final Report</a:t>
            </a:r>
            <a:br>
              <a:rPr 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br>
              <a:rPr lang="en-US" sz="32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3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[LSTM</a:t>
            </a:r>
            <a:r>
              <a:rPr lang="ko-KR" altLang="en-US" sz="3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활용하여 온도 예측하기</a:t>
            </a:r>
            <a:r>
              <a:rPr lang="en-US" altLang="ko-KR" sz="3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]</a:t>
            </a:r>
            <a:r>
              <a:rPr lang="ko-KR" altLang="en-US" sz="3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sz="3200" b="1" i="0" u="none" strike="noStrike" cap="none" dirty="0">
              <a:solidFill>
                <a:schemeClr val="dk1"/>
              </a:solidFill>
              <a:latin typeface="Nanum Gothic" panose="020D0604000000000000" pitchFamily="34" charset="-127"/>
              <a:ea typeface="Nanum Gothic" panose="020D0604000000000000" pitchFamily="34" charset="-127"/>
              <a:sym typeface="Arial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1524000" y="448915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제출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rPr>
              <a:t>일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rPr>
              <a:t>: 2018년 </a:t>
            </a:r>
            <a:r>
              <a:rPr lang="en-US" altLang="ko-KR" sz="2000" b="1" i="0" u="none" strike="noStrike" cap="none" dirty="0">
                <a:solidFill>
                  <a:schemeClr val="dk1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rPr>
              <a:t>6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rPr>
              <a:t>월 </a:t>
            </a:r>
            <a:r>
              <a:rPr lang="en-US" altLang="ko-KR" sz="2000" b="1" i="0" u="none" strike="noStrike" cap="none" dirty="0">
                <a:solidFill>
                  <a:schemeClr val="dk1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rPr>
              <a:t>19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rPr>
              <a:t>일</a:t>
            </a:r>
            <a:endParaRPr sz="2000" b="1" i="0" u="none" strike="noStrike" cap="none" dirty="0">
              <a:solidFill>
                <a:schemeClr val="dk1"/>
              </a:solidFill>
              <a:latin typeface="Nanum Gothic" panose="020D0604000000000000" pitchFamily="34" charset="-127"/>
              <a:ea typeface="Nanum Gothic" panose="020D0604000000000000" pitchFamily="34" charset="-127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rPr>
              <a:t>발표자: </a:t>
            </a:r>
            <a:r>
              <a:rPr lang="ko-KR" altLang="en-US" sz="2000" b="1" i="0" u="none" strike="noStrike" cap="none" dirty="0">
                <a:solidFill>
                  <a:schemeClr val="dk1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rPr>
              <a:t>노윤지 </a:t>
            </a:r>
            <a:r>
              <a:rPr lang="en-US" altLang="ko-KR" sz="2000" b="1" i="0" u="none" strike="noStrike" cap="none" dirty="0">
                <a:solidFill>
                  <a:schemeClr val="dk1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rPr>
              <a:t>(</a:t>
            </a:r>
            <a:r>
              <a:rPr lang="ko-KR" altLang="en-US" sz="2000" b="1" i="0" u="none" strike="noStrike" cap="none" dirty="0">
                <a:solidFill>
                  <a:schemeClr val="dk1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rPr>
              <a:t>빅데이터 분석학과 </a:t>
            </a:r>
            <a:r>
              <a:rPr lang="en-US" altLang="ko-KR" sz="2000" b="1" i="0" u="none" strike="noStrike" cap="none" dirty="0">
                <a:solidFill>
                  <a:schemeClr val="dk1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rPr>
              <a:t>182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DBG06)</a:t>
            </a:r>
            <a:endParaRPr sz="2000" b="1" i="0" u="none" strike="noStrike" cap="none" dirty="0">
              <a:solidFill>
                <a:schemeClr val="dk1"/>
              </a:solidFill>
              <a:latin typeface="Nanum Gothic" panose="020D0604000000000000" pitchFamily="34" charset="-127"/>
              <a:ea typeface="Nanum Gothic" panose="020D0604000000000000" pitchFamily="34" charset="-127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3500" b="1" i="0" u="none" strike="noStrike" cap="none" dirty="0">
                <a:solidFill>
                  <a:schemeClr val="dk1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rPr>
              <a:t>6. </a:t>
            </a:r>
            <a:r>
              <a:rPr lang="ko-KR" altLang="en-US" sz="3500" b="1" i="0" u="none" strike="noStrike" cap="none" dirty="0">
                <a:solidFill>
                  <a:schemeClr val="dk1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rPr>
              <a:t>분석한 코드 설명 </a:t>
            </a:r>
            <a:endParaRPr sz="3500" b="1" i="0" u="none" strike="noStrike" cap="none" dirty="0">
              <a:solidFill>
                <a:schemeClr val="dk1"/>
              </a:solidFill>
              <a:latin typeface="Nanum Gothic" panose="020D0604000000000000" pitchFamily="34" charset="-127"/>
              <a:ea typeface="Nanum Gothic" panose="020D0604000000000000" pitchFamily="34" charset="-127"/>
              <a:sym typeface="Arial"/>
            </a:endParaRPr>
          </a:p>
        </p:txBody>
      </p:sp>
      <p:sp>
        <p:nvSpPr>
          <p:cNvPr id="8" name="Shape 974"/>
          <p:cNvSpPr txBox="1">
            <a:spLocks noGrp="1"/>
          </p:cNvSpPr>
          <p:nvPr>
            <p:ph type="body" idx="1"/>
          </p:nvPr>
        </p:nvSpPr>
        <p:spPr>
          <a:xfrm>
            <a:off x="733097" y="1836135"/>
            <a:ext cx="10972800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800" dirty="0"/>
              <a:t> </a:t>
            </a:r>
            <a:endParaRPr lang="en-US" altLang="ko-KR" sz="1800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CCD440-46C4-3646-8537-C6A2E6A64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89" y="1836135"/>
            <a:ext cx="6642100" cy="2768600"/>
          </a:xfrm>
          <a:prstGeom prst="rect">
            <a:avLst/>
          </a:prstGeom>
        </p:spPr>
      </p:pic>
      <p:sp>
        <p:nvSpPr>
          <p:cNvPr id="9" name="텍스트상자 8">
            <a:extLst>
              <a:ext uri="{FF2B5EF4-FFF2-40B4-BE49-F238E27FC236}">
                <a16:creationId xmlns:a16="http://schemas.microsoft.com/office/drawing/2014/main" id="{688E72BB-CFE4-D045-B58B-95996D169C1F}"/>
              </a:ext>
            </a:extLst>
          </p:cNvPr>
          <p:cNvSpPr txBox="1"/>
          <p:nvPr/>
        </p:nvSpPr>
        <p:spPr>
          <a:xfrm>
            <a:off x="5307725" y="4543241"/>
            <a:ext cx="6605752" cy="199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데이터의 분포가 큰 경우 일정 범위 내로 데이터의 모양을 재 조정하게 되는데 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 </a:t>
            </a:r>
            <a:r>
              <a:rPr lang="en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sklearn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 </a:t>
            </a:r>
            <a:r>
              <a:rPr lang="en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Scaler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함수를 이용하여 재 조정 할 수 있다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밑 </a:t>
            </a:r>
            <a:r>
              <a:rPr lang="en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MinMaxScaler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 데이터 분포를 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0~1 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사이로 재 조정하는 함수이다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학습 데이터 사이즈를 전체 데이터의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0.67,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나머지를 테스트 데이터로 사용한다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Create_dataset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함수는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시계열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수치를 입력 받아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데이터셋을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생성한다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endParaRPr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20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3500" b="1" i="0" u="none" strike="noStrike" cap="none" dirty="0">
                <a:solidFill>
                  <a:schemeClr val="dk1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rPr>
              <a:t>6. </a:t>
            </a:r>
            <a:r>
              <a:rPr lang="ko-KR" altLang="en-US" sz="3500" b="1" i="0" u="none" strike="noStrike" cap="none" dirty="0">
                <a:solidFill>
                  <a:schemeClr val="dk1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rPr>
              <a:t>분석한 코드 설명 </a:t>
            </a:r>
            <a:endParaRPr sz="3500" b="1" i="0" u="none" strike="noStrike" cap="none" dirty="0">
              <a:solidFill>
                <a:schemeClr val="dk1"/>
              </a:solidFill>
              <a:latin typeface="Nanum Gothic" panose="020D0604000000000000" pitchFamily="34" charset="-127"/>
              <a:ea typeface="Nanum Gothic" panose="020D0604000000000000" pitchFamily="34" charset="-127"/>
              <a:sym typeface="Arial"/>
            </a:endParaRPr>
          </a:p>
        </p:txBody>
      </p:sp>
      <p:sp>
        <p:nvSpPr>
          <p:cNvPr id="8" name="Shape 974"/>
          <p:cNvSpPr txBox="1">
            <a:spLocks noGrp="1"/>
          </p:cNvSpPr>
          <p:nvPr>
            <p:ph type="body" idx="1"/>
          </p:nvPr>
        </p:nvSpPr>
        <p:spPr>
          <a:xfrm>
            <a:off x="733097" y="1836135"/>
            <a:ext cx="10972800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800" dirty="0"/>
              <a:t> </a:t>
            </a:r>
            <a:endParaRPr lang="en-US" altLang="ko-KR" sz="1800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5BD1C48-8F9B-F445-B461-6F7D6639B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04" y="1836135"/>
            <a:ext cx="5930900" cy="1333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D181099-5B2F-0240-A252-04D426AD9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904" y="3379791"/>
            <a:ext cx="8763000" cy="1155700"/>
          </a:xfrm>
          <a:prstGeom prst="rect">
            <a:avLst/>
          </a:prstGeom>
        </p:spPr>
      </p:pic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0D6CE546-64EA-E943-8FCF-BF44B8485D76}"/>
              </a:ext>
            </a:extLst>
          </p:cNvPr>
          <p:cNvSpPr txBox="1"/>
          <p:nvPr/>
        </p:nvSpPr>
        <p:spPr>
          <a:xfrm>
            <a:off x="1125904" y="4611204"/>
            <a:ext cx="9405139" cy="199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Look_back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인자는 바로 이전 시점의 데이터를 기반으로 예측할 것이므로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1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 설정하였다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또한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dataset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생성한 후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LSTM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모델은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3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차원 구조로 데이터를 받으므로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reshape</a:t>
            </a:r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진행한다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모델은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LSTM 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모델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4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개와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Dense 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레이어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1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개로 이뤄져 있으며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손실함수는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mse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최적화 함수는 </a:t>
            </a:r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adam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사용하였다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Mean_squared_erro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함수란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/>
              <a:t>오차를 제곱해서 평균을 한 값의 제곱근을 뜻합니다</a:t>
            </a:r>
            <a:r>
              <a:rPr lang="en-US" altLang="ko-KR" dirty="0"/>
              <a:t>. </a:t>
            </a:r>
            <a:r>
              <a:rPr lang="ko-KR" altLang="en-US" dirty="0"/>
              <a:t>통계학의 표준편차와 유사하다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실 </a:t>
            </a:r>
            <a:r>
              <a:rPr lang="ko-KR" altLang="en-US" dirty="0" err="1"/>
              <a:t>도입전</a:t>
            </a:r>
            <a:r>
              <a:rPr lang="ko-KR" altLang="en-US" dirty="0"/>
              <a:t> 모델을 검증하기위한 용도로 쓰인다</a:t>
            </a:r>
            <a:r>
              <a:rPr lang="en-US" altLang="ko-KR" dirty="0"/>
              <a:t>.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epoch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300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번을 실행하였으며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Batch_size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10</a:t>
            </a:r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으로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설정하였다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kumimoji="1"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7891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3500" b="1" i="0" u="none" strike="noStrike" cap="none" dirty="0">
                <a:solidFill>
                  <a:schemeClr val="dk1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rPr>
              <a:t>6. </a:t>
            </a:r>
            <a:r>
              <a:rPr lang="ko-KR" altLang="en-US" sz="3500" b="1" i="0" u="none" strike="noStrike" cap="none" dirty="0">
                <a:solidFill>
                  <a:schemeClr val="dk1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rPr>
              <a:t>분석한 코드 설명 </a:t>
            </a:r>
            <a:endParaRPr sz="3500" b="1" i="0" u="none" strike="noStrike" cap="none" dirty="0">
              <a:solidFill>
                <a:schemeClr val="dk1"/>
              </a:solidFill>
              <a:latin typeface="Nanum Gothic" panose="020D0604000000000000" pitchFamily="34" charset="-127"/>
              <a:ea typeface="Nanum Gothic" panose="020D0604000000000000" pitchFamily="34" charset="-127"/>
              <a:sym typeface="Arial"/>
            </a:endParaRPr>
          </a:p>
        </p:txBody>
      </p:sp>
      <p:sp>
        <p:nvSpPr>
          <p:cNvPr id="8" name="Shape 974"/>
          <p:cNvSpPr txBox="1">
            <a:spLocks noGrp="1"/>
          </p:cNvSpPr>
          <p:nvPr>
            <p:ph type="body" idx="1"/>
          </p:nvPr>
        </p:nvSpPr>
        <p:spPr>
          <a:xfrm>
            <a:off x="733097" y="1836135"/>
            <a:ext cx="10972800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800" dirty="0"/>
              <a:t> </a:t>
            </a:r>
            <a:endParaRPr lang="en-US" altLang="ko-KR" sz="1800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FDCF2F-9D25-7249-BCC8-1AB2C323E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43" y="1836135"/>
            <a:ext cx="5334000" cy="3390900"/>
          </a:xfrm>
          <a:prstGeom prst="rect">
            <a:avLst/>
          </a:prstGeom>
        </p:spPr>
      </p:pic>
      <p:sp>
        <p:nvSpPr>
          <p:cNvPr id="6" name="텍스트상자 5">
            <a:extLst>
              <a:ext uri="{FF2B5EF4-FFF2-40B4-BE49-F238E27FC236}">
                <a16:creationId xmlns:a16="http://schemas.microsoft.com/office/drawing/2014/main" id="{417A30C5-14B8-3941-9CEC-A4A833A7983A}"/>
              </a:ext>
            </a:extLst>
          </p:cNvPr>
          <p:cNvSpPr txBox="1"/>
          <p:nvPr/>
        </p:nvSpPr>
        <p:spPr>
          <a:xfrm>
            <a:off x="6579548" y="4147535"/>
            <a:ext cx="5378395" cy="2316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Plot 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함수를 사용하여 각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epoch </a:t>
            </a:r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마다의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에러를 그래프로 표시한다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또한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train, test 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데이터에서 나온 모형의 </a:t>
            </a:r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출력값을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그래프로 표현하여 예측 값이 실제 값을 잘 따라고 있는지 한눈에 볼 수 있게 설정한다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정규화 했던 데이터를 다시 원래 값으로 돌려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test set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대한 모형의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RMSE 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값을 구한다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RMSE 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값을 통해 얼마나 모델이 정확한지 알 수 있다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37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텍스트상자 5">
            <a:extLst>
              <a:ext uri="{FF2B5EF4-FFF2-40B4-BE49-F238E27FC236}">
                <a16:creationId xmlns:a16="http://schemas.microsoft.com/office/drawing/2014/main" id="{417A30C5-14B8-3941-9CEC-A4A833A7983A}"/>
              </a:ext>
            </a:extLst>
          </p:cNvPr>
          <p:cNvSpPr txBox="1"/>
          <p:nvPr/>
        </p:nvSpPr>
        <p:spPr>
          <a:xfrm>
            <a:off x="1093148" y="721163"/>
            <a:ext cx="5378395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감사합니다</a:t>
            </a:r>
            <a:r>
              <a:rPr kumimoji="1" lang="en-US" altLang="ko-KR" sz="2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endParaRPr kumimoji="1" lang="ko-KR" altLang="en-US" sz="28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91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rPr>
              <a:t>목차</a:t>
            </a:r>
            <a:endParaRPr sz="3200" b="1" i="0" u="none" strike="noStrike" cap="none" dirty="0">
              <a:solidFill>
                <a:schemeClr val="dk1"/>
              </a:solidFill>
              <a:latin typeface="Nanum Gothic" panose="020D0604000000000000" pitchFamily="34" charset="-127"/>
              <a:ea typeface="Nanum Gothic" panose="020D0604000000000000" pitchFamily="34" charset="-127"/>
              <a:sym typeface="Arial"/>
            </a:endParaRPr>
          </a:p>
        </p:txBody>
      </p:sp>
      <p:sp>
        <p:nvSpPr>
          <p:cNvPr id="903" name="Shape 903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연구 배경 및 목적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선행연구 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선행연구 논문에 대한 소개 또는 유관 분야 사례에 대한 소개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pPr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분석 대상 데이터와 적용할 분석기법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분석결과에 대한 해석 및 요약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분석결과의 활용방안 및 의의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한계점 또는 문제점 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분석한 코드 설명 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altLang="ko-KR" sz="3500" b="1" i="0" u="none" strike="noStrike" cap="none" dirty="0">
                <a:solidFill>
                  <a:schemeClr val="dk1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rPr>
              <a:t>1. </a:t>
            </a:r>
            <a:r>
              <a:rPr lang="ko-KR" altLang="en-US" sz="3500" b="1" i="0" u="none" strike="noStrike" cap="none" dirty="0">
                <a:solidFill>
                  <a:schemeClr val="dk1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rPr>
              <a:t>연구 배경 및 목적 </a:t>
            </a:r>
            <a:endParaRPr sz="3500" b="1" i="0" u="none" strike="noStrike" cap="none" dirty="0">
              <a:solidFill>
                <a:schemeClr val="dk1"/>
              </a:solidFill>
              <a:latin typeface="Nanum Gothic" panose="020D0604000000000000" pitchFamily="34" charset="-127"/>
              <a:ea typeface="Nanum Gothic" panose="020D0604000000000000" pitchFamily="34" charset="-127"/>
              <a:sym typeface="Arial"/>
            </a:endParaRPr>
          </a:p>
        </p:txBody>
      </p:sp>
      <p:sp>
        <p:nvSpPr>
          <p:cNvPr id="8" name="Shape 974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972800" cy="4743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연구 배경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화폐는 물물교환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1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금속화폐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신용화폐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전자화폐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1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가상화폐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로 진화되어 왔다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pPr marL="2857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최초의 </a:t>
            </a:r>
            <a:r>
              <a:rPr lang="ko-KR" altLang="en-US" sz="1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블록체인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활용 사례는 비트코인이다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endParaRPr lang="ko-KR" altLang="en-US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비트코인은 투자수요가 급증함에 따라 가격도 급등했다 </a:t>
            </a:r>
            <a:endParaRPr lang="en-US" altLang="ko-KR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가상화폐들은 일시적으로 수요가 몰리면 수급불균형으로 인해 가격이 급등 내지 급락하는 사태를 자주 보였다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endParaRPr lang="ko-KR" altLang="en-US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이와 같은 급변하는 가상 화폐 중 높은 기술력을 자랑하는 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ADA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가격 변동 예측을 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LSTM 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모델을 활용하여 진행해보고자 한다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pPr marL="2857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또한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논외로 본인이 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ADA</a:t>
            </a:r>
            <a:r>
              <a:rPr lang="ko-KR" altLang="en-US" sz="1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보유하고 있기 때문에  다른 화폐들이 아닌 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ADA</a:t>
            </a:r>
            <a:r>
              <a:rPr lang="ko-KR" altLang="en-US" sz="18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선택하였다</a:t>
            </a:r>
            <a:r>
              <a:rPr lang="en-US" altLang="ko-KR" sz="18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endParaRPr lang="ko-KR" altLang="en-US" sz="18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altLang="ko-KR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altLang="ko-KR" sz="3500" b="1" i="0" u="none" strike="noStrike" cap="none" dirty="0">
                <a:solidFill>
                  <a:schemeClr val="dk1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rPr>
              <a:t>1. </a:t>
            </a:r>
            <a:r>
              <a:rPr lang="ko-KR" altLang="en-US" sz="3500" b="1" i="0" u="none" strike="noStrike" cap="none" dirty="0">
                <a:solidFill>
                  <a:schemeClr val="dk1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rPr>
              <a:t>연구 배경 및 목적 </a:t>
            </a:r>
            <a:endParaRPr sz="3500" b="1" i="0" u="none" strike="noStrike" cap="none" dirty="0">
              <a:solidFill>
                <a:schemeClr val="dk1"/>
              </a:solidFill>
              <a:latin typeface="Nanum Gothic" panose="020D0604000000000000" pitchFamily="34" charset="-127"/>
              <a:ea typeface="Nanum Gothic" panose="020D0604000000000000" pitchFamily="34" charset="-127"/>
              <a:sym typeface="Arial"/>
            </a:endParaRPr>
          </a:p>
        </p:txBody>
      </p:sp>
      <p:sp>
        <p:nvSpPr>
          <p:cNvPr id="8" name="Shape 974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972800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ko-KR" altLang="en-US" b="1" dirty="0"/>
              <a:t>연구 목적</a:t>
            </a:r>
            <a:endParaRPr lang="en-US" altLang="ko-KR" b="1" dirty="0"/>
          </a:p>
          <a:p>
            <a:pPr marL="2857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800" dirty="0"/>
              <a:t>Recurrent Neural Networks</a:t>
            </a:r>
            <a:r>
              <a:rPr lang="ko-KR" altLang="en-US" sz="1800" dirty="0"/>
              <a:t>의 한 종류인 </a:t>
            </a:r>
            <a:r>
              <a:rPr lang="en-US" altLang="ko-KR" sz="1800" dirty="0"/>
              <a:t>Long Short-Term Memory Networks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기반으로 </a:t>
            </a:r>
            <a:r>
              <a:rPr lang="ko-KR" altLang="en-US" sz="1800" dirty="0" err="1"/>
              <a:t>가상화폐</a:t>
            </a:r>
            <a:r>
              <a:rPr lang="ko-KR" altLang="en-US" sz="1800" dirty="0"/>
              <a:t> 중 하나인 </a:t>
            </a:r>
            <a:r>
              <a:rPr lang="en-US" altLang="ko-KR" sz="1800" dirty="0"/>
              <a:t>ADA</a:t>
            </a:r>
            <a:r>
              <a:rPr lang="ko-KR" altLang="en-US" sz="1800" dirty="0"/>
              <a:t>의 가격 예측을 실행해본다</a:t>
            </a:r>
            <a:r>
              <a:rPr lang="en-US" altLang="ko-KR" sz="1800" dirty="0"/>
              <a:t>. </a:t>
            </a:r>
          </a:p>
          <a:p>
            <a:pPr marL="2857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1800" dirty="0"/>
              <a:t>제안된 모델의 성능 검증은 </a:t>
            </a:r>
            <a:r>
              <a:rPr lang="ko-KR" altLang="en-US" sz="1800" dirty="0" err="1"/>
              <a:t>가상화폐</a:t>
            </a:r>
            <a:r>
              <a:rPr lang="ko-KR" altLang="en-US" sz="1800" dirty="0"/>
              <a:t> 거래소에서 제공하는 </a:t>
            </a:r>
            <a:r>
              <a:rPr lang="en-US" altLang="ko-KR" sz="1800" dirty="0"/>
              <a:t>2017</a:t>
            </a:r>
            <a:r>
              <a:rPr lang="ko-KR" altLang="en-US" sz="1800" dirty="0"/>
              <a:t>년 </a:t>
            </a:r>
            <a:r>
              <a:rPr lang="en-US" altLang="ko-KR" sz="1800" dirty="0"/>
              <a:t>10</a:t>
            </a:r>
            <a:r>
              <a:rPr lang="ko-KR" altLang="en-US" sz="1800" dirty="0"/>
              <a:t>월 </a:t>
            </a:r>
            <a:r>
              <a:rPr lang="en-US" altLang="ko-KR" sz="1800" dirty="0"/>
              <a:t>1</a:t>
            </a:r>
            <a:r>
              <a:rPr lang="ko-KR" altLang="en-US" sz="1800" dirty="0"/>
              <a:t>일부터 </a:t>
            </a:r>
            <a:r>
              <a:rPr lang="en-US" altLang="ko-KR" sz="1800" dirty="0"/>
              <a:t>2018</a:t>
            </a:r>
            <a:r>
              <a:rPr lang="ko-KR" altLang="en-US" sz="1800" dirty="0"/>
              <a:t>년 </a:t>
            </a:r>
            <a:r>
              <a:rPr lang="en-US" altLang="ko-KR" sz="1800" dirty="0"/>
              <a:t>6</a:t>
            </a:r>
            <a:r>
              <a:rPr lang="ko-KR" altLang="en-US" sz="1800" dirty="0"/>
              <a:t>월 </a:t>
            </a:r>
            <a:r>
              <a:rPr lang="en-US" altLang="ko-KR" sz="1800" dirty="0"/>
              <a:t>15</a:t>
            </a:r>
            <a:r>
              <a:rPr lang="ko-KR" altLang="en-US" sz="1800" dirty="0"/>
              <a:t>일까지의 </a:t>
            </a:r>
            <a:r>
              <a:rPr lang="en-US" altLang="ko-KR" sz="1800" dirty="0"/>
              <a:t>ADA </a:t>
            </a:r>
            <a:r>
              <a:rPr lang="ko-KR" altLang="en-US" sz="1800" dirty="0"/>
              <a:t>가격 데이터를 훈련용 셋과 테스트 셋으로 이용해 측정한다</a:t>
            </a:r>
            <a:r>
              <a:rPr lang="en-US" altLang="ko-KR" sz="1800" dirty="0"/>
              <a:t>. </a:t>
            </a:r>
            <a:endParaRPr lang="en-US" altLang="ko-KR" sz="1800" b="1" dirty="0"/>
          </a:p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altLang="ko-KR" sz="1800" b="1" dirty="0"/>
          </a:p>
          <a:p>
            <a:pPr marL="228594" marR="0" lvl="1" indent="-22859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altLang="ko-KR" sz="1600" b="1" dirty="0"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altLang="ko-KR" sz="1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9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altLang="ko-KR" dirty="0"/>
              <a:t>2. </a:t>
            </a:r>
            <a:r>
              <a:rPr lang="ko-KR" altLang="en-US" dirty="0"/>
              <a:t>선행연구 </a:t>
            </a:r>
            <a:r>
              <a:rPr lang="ko-KR" altLang="en-US" sz="35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5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974"/>
          <p:cNvSpPr txBox="1">
            <a:spLocks noGrp="1"/>
          </p:cNvSpPr>
          <p:nvPr>
            <p:ph type="body" idx="1"/>
          </p:nvPr>
        </p:nvSpPr>
        <p:spPr>
          <a:xfrm>
            <a:off x="733097" y="1836135"/>
            <a:ext cx="10972800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-457200">
              <a:lnSpc>
                <a:spcPct val="150000"/>
              </a:lnSpc>
              <a:spcBef>
                <a:spcPts val="0"/>
              </a:spcBef>
              <a:buSzPct val="120000"/>
              <a:buFont typeface="+mj-lt"/>
              <a:buAutoNum type="arabicParenR"/>
            </a:pPr>
            <a:r>
              <a:rPr lang="ko-KR" altLang="en-US" sz="1400" b="1" dirty="0"/>
              <a:t>윤재웅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전문구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(2017). </a:t>
            </a:r>
            <a:r>
              <a:rPr lang="en" altLang="ko-KR" sz="1400" b="1" dirty="0"/>
              <a:t>LSTM </a:t>
            </a:r>
            <a:r>
              <a:rPr lang="ko-KR" altLang="en-US" sz="1400" b="1" dirty="0"/>
              <a:t>기반 </a:t>
            </a:r>
            <a:r>
              <a:rPr lang="ko-KR" altLang="en-US" sz="1400" b="1" dirty="0" err="1"/>
              <a:t>딥러닝</a:t>
            </a:r>
            <a:r>
              <a:rPr lang="ko-KR" altLang="en-US" sz="1400" b="1" dirty="0"/>
              <a:t> 기술을 활용한 기온 예측 모델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대한전자공학회 학술대회</a:t>
            </a:r>
            <a:r>
              <a:rPr lang="en-US" altLang="ko-KR" sz="1400" b="1" dirty="0"/>
              <a:t>, 912-915. </a:t>
            </a:r>
          </a:p>
          <a:p>
            <a:pPr marL="628650" lvl="2" indent="-171450">
              <a:lnSpc>
                <a:spcPct val="150000"/>
              </a:lnSpc>
              <a:spcBef>
                <a:spcPts val="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altLang="ko-KR" sz="1200" dirty="0"/>
              <a:t>LSTM</a:t>
            </a:r>
            <a:r>
              <a:rPr lang="ko-KR" altLang="en-US" sz="1200" dirty="0"/>
              <a:t>을 기반으로 기온을 예측하는 모델을 제안하였음</a:t>
            </a:r>
            <a:r>
              <a:rPr lang="en-US" altLang="ko-KR" sz="1200" dirty="0"/>
              <a:t>. </a:t>
            </a:r>
            <a:r>
              <a:rPr lang="ko-KR" altLang="en-US" sz="1200" dirty="0"/>
              <a:t>제안된 모델의 성능 검증은 기상청 국가기후데이터 센터에서 제공하는 광주지역의 </a:t>
            </a:r>
            <a:r>
              <a:rPr lang="en-US" altLang="ko-KR" sz="1200" dirty="0"/>
              <a:t>2016</a:t>
            </a:r>
            <a:r>
              <a:rPr lang="ko-KR" altLang="en-US" sz="1200" dirty="0"/>
              <a:t>년 기온변화 데이터를 테스트 셋으로 이용해 측정하였다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기상청에서 제공하는 시간 단위로 기록된 </a:t>
            </a:r>
            <a:r>
              <a:rPr lang="en-US" altLang="ko-KR" sz="1200" dirty="0"/>
              <a:t>6</a:t>
            </a:r>
            <a:r>
              <a:rPr lang="ko-KR" altLang="en-US" sz="1200" dirty="0"/>
              <a:t>년간의 기온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해면기압</a:t>
            </a:r>
            <a:r>
              <a:rPr lang="en-US" altLang="ko-KR" sz="1200" dirty="0"/>
              <a:t>, </a:t>
            </a:r>
            <a:r>
              <a:rPr lang="ko-KR" altLang="en-US" sz="1200" dirty="0"/>
              <a:t>증기압 데이터를 토대로 입력데이터의 시간으로부터 </a:t>
            </a:r>
            <a:r>
              <a:rPr lang="en-US" altLang="ko-KR" sz="1200" dirty="0"/>
              <a:t>24</a:t>
            </a:r>
            <a:r>
              <a:rPr lang="ko-KR" altLang="en-US" sz="1200" dirty="0"/>
              <a:t>시간 이후의 기온을 예측하는 모델 제안</a:t>
            </a:r>
            <a:r>
              <a:rPr lang="en-US" altLang="ko-KR" sz="1200" dirty="0"/>
              <a:t>. MLNN </a:t>
            </a:r>
            <a:r>
              <a:rPr lang="ko-KR" altLang="en-US" sz="1200" dirty="0"/>
              <a:t>기반의 모델과 결과 비교를 통해 </a:t>
            </a:r>
            <a:r>
              <a:rPr lang="en-US" altLang="ko-KR" sz="1200" dirty="0"/>
              <a:t>LSTM </a:t>
            </a:r>
            <a:r>
              <a:rPr lang="ko-KR" altLang="en-US" sz="1200" dirty="0"/>
              <a:t>모델의 우수성을 확인하였음</a:t>
            </a:r>
            <a:r>
              <a:rPr lang="en-US" altLang="ko-KR" sz="1200" dirty="0"/>
              <a:t>.</a:t>
            </a:r>
          </a:p>
          <a:p>
            <a:pPr marL="457200" lvl="2" indent="0">
              <a:lnSpc>
                <a:spcPct val="150000"/>
              </a:lnSpc>
              <a:spcBef>
                <a:spcPts val="0"/>
              </a:spcBef>
              <a:buSzPct val="120000"/>
              <a:buNone/>
            </a:pPr>
            <a:endParaRPr lang="en-US" altLang="ko-KR" sz="1200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SzPct val="120000"/>
              <a:buFont typeface="+mj-lt"/>
              <a:buAutoNum type="arabicParenR" startAt="2"/>
            </a:pPr>
            <a:r>
              <a:rPr lang="en-US" altLang="ko-KR" sz="1400" dirty="0"/>
              <a:t> </a:t>
            </a:r>
            <a:r>
              <a:rPr lang="ko-KR" altLang="en-US" sz="1400" b="1" dirty="0"/>
              <a:t>이원규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안소영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임민섭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천승태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(2016). </a:t>
            </a:r>
            <a:r>
              <a:rPr lang="en" altLang="ko-KR" sz="1400" b="1" dirty="0"/>
              <a:t>LSTM</a:t>
            </a:r>
            <a:r>
              <a:rPr lang="ko-KR" altLang="en-US" sz="1400" b="1" dirty="0"/>
              <a:t>을 이용한 전력 데이터 예측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한국정보과학회 </a:t>
            </a:r>
            <a:r>
              <a:rPr lang="ko-KR" altLang="en-US" sz="1400" b="1" dirty="0" err="1"/>
              <a:t>학술발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표논문집</a:t>
            </a:r>
            <a:r>
              <a:rPr lang="en-US" altLang="ko-KR" sz="1400" b="1" dirty="0"/>
              <a:t>, 693-695. </a:t>
            </a:r>
            <a:endParaRPr lang="ko-KR" altLang="en-US" sz="1400" b="1" dirty="0"/>
          </a:p>
          <a:p>
            <a:pPr marL="628650" lvl="2" indent="-171450">
              <a:lnSpc>
                <a:spcPct val="150000"/>
              </a:lnSpc>
              <a:spcBef>
                <a:spcPts val="0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200" dirty="0"/>
              <a:t>생산 공장의 전력 데이터를 예측하는 모델을 </a:t>
            </a:r>
            <a:r>
              <a:rPr lang="en-US" altLang="ko-KR" sz="1200" dirty="0"/>
              <a:t>LSTM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설계 및 개발하여 테스트를 진행하였음</a:t>
            </a:r>
            <a:r>
              <a:rPr lang="en-US" altLang="ko-KR" sz="1200" dirty="0"/>
              <a:t>. </a:t>
            </a:r>
            <a:r>
              <a:rPr lang="ko-KR" altLang="en-US" sz="1200" dirty="0"/>
              <a:t>실험은 일반 가정집의 </a:t>
            </a:r>
            <a:r>
              <a:rPr lang="en-US" altLang="ko-KR" sz="1200" dirty="0"/>
              <a:t>2006</a:t>
            </a:r>
            <a:r>
              <a:rPr lang="ko-KR" altLang="en-US" sz="1200" dirty="0"/>
              <a:t>년에서 </a:t>
            </a:r>
            <a:r>
              <a:rPr lang="en-US" altLang="ko-KR" sz="1200" dirty="0"/>
              <a:t>2011</a:t>
            </a:r>
            <a:r>
              <a:rPr lang="ko-KR" altLang="en-US" sz="1200" dirty="0"/>
              <a:t>년까지의 전기 사용량 데이터를 이용하였으며</a:t>
            </a:r>
            <a:r>
              <a:rPr lang="en-US" altLang="ko-KR" sz="1200" dirty="0"/>
              <a:t>, 2006-2009</a:t>
            </a:r>
            <a:r>
              <a:rPr lang="ko-KR" altLang="en-US" sz="1200" dirty="0"/>
              <a:t>년의 데이터로 훈련을 진행하고</a:t>
            </a:r>
            <a:r>
              <a:rPr lang="en-US" altLang="ko-KR" sz="1200" dirty="0"/>
              <a:t> 2010-2011</a:t>
            </a:r>
            <a:r>
              <a:rPr lang="ko-KR" altLang="en-US" sz="1200" dirty="0"/>
              <a:t>년까지의 데이터로 </a:t>
            </a:r>
            <a:r>
              <a:rPr lang="en-US" altLang="ko-KR" sz="1200" dirty="0"/>
              <a:t>10</a:t>
            </a:r>
            <a:r>
              <a:rPr lang="ko-KR" altLang="en-US" sz="1200" dirty="0"/>
              <a:t>분 뒤의 값을 예측함</a:t>
            </a:r>
            <a:r>
              <a:rPr lang="en-US" altLang="ko-KR" sz="1200" dirty="0"/>
              <a:t>. </a:t>
            </a:r>
            <a:r>
              <a:rPr lang="ko-KR" altLang="en-US" sz="1200" dirty="0"/>
              <a:t>실험 결과 높은 정확도를 보였음</a:t>
            </a:r>
            <a:r>
              <a:rPr lang="en-US" altLang="ko-KR" sz="1200" dirty="0"/>
              <a:t>. </a:t>
            </a:r>
          </a:p>
          <a:p>
            <a:pPr marL="457200" lvl="2" indent="0">
              <a:lnSpc>
                <a:spcPct val="150000"/>
              </a:lnSpc>
              <a:spcBef>
                <a:spcPts val="0"/>
              </a:spcBef>
              <a:buSzPct val="120000"/>
              <a:buNone/>
            </a:pPr>
            <a:endParaRPr lang="en-US" altLang="ko-KR" sz="1200" dirty="0"/>
          </a:p>
          <a:p>
            <a:pPr marL="457200" lvl="1" indent="-457200">
              <a:lnSpc>
                <a:spcPct val="150000"/>
              </a:lnSpc>
              <a:spcBef>
                <a:spcPts val="0"/>
              </a:spcBef>
              <a:buSzPct val="120000"/>
              <a:buFont typeface="+mj-lt"/>
              <a:buAutoNum type="arabicParenR" startAt="3"/>
            </a:pPr>
            <a:r>
              <a:rPr lang="ko-KR" altLang="en-US" sz="1400" b="1" dirty="0"/>
              <a:t>권혁민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김화종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(2018). </a:t>
            </a:r>
            <a:r>
              <a:rPr lang="ko-KR" altLang="en-US" sz="1400" b="1" dirty="0" err="1"/>
              <a:t>텐서플로우</a:t>
            </a:r>
            <a:r>
              <a:rPr lang="ko-KR" altLang="en-US" sz="1400" b="1" dirty="0"/>
              <a:t> </a:t>
            </a:r>
            <a:r>
              <a:rPr lang="en" altLang="ko-KR" sz="1400" b="1" dirty="0"/>
              <a:t>LSTM </a:t>
            </a:r>
            <a:r>
              <a:rPr lang="ko-KR" altLang="en-US" sz="1400" b="1" dirty="0"/>
              <a:t>모델을 활용한 음식점 방문자수 예측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한국통신학회 학 술대회논문집</a:t>
            </a:r>
            <a:r>
              <a:rPr lang="en-US" altLang="ko-KR" sz="1400" b="1" dirty="0"/>
              <a:t>, 1014-1015. </a:t>
            </a:r>
          </a:p>
          <a:p>
            <a:pPr marL="628650" lvl="2" indent="-171450">
              <a:lnSpc>
                <a:spcPct val="150000"/>
              </a:lnSpc>
              <a:spcBef>
                <a:spcPts val="0"/>
              </a:spcBef>
              <a:buSzPct val="120000"/>
              <a:buFont typeface="Arial" panose="020B0604020202020204" pitchFamily="34" charset="0"/>
              <a:buChar char="•"/>
            </a:pPr>
            <a:r>
              <a:rPr lang="ko-KR" altLang="en-US" sz="1200" dirty="0"/>
              <a:t>시계열 데이터로 이루어진 음식점 방문자수 데이터의 패턴을 찾고 이를 이용하여 미래에 해당 음식점에 방문객들이 얼마나 올지 예측하기 위한 연구를 진행함</a:t>
            </a:r>
            <a:r>
              <a:rPr lang="en-US" altLang="ko-KR" sz="1200" dirty="0"/>
              <a:t>. LSTM </a:t>
            </a:r>
            <a:r>
              <a:rPr lang="ko-KR" altLang="en-US" sz="1200" dirty="0"/>
              <a:t>모델을 활용하였으며 </a:t>
            </a:r>
            <a:r>
              <a:rPr lang="ko-KR" altLang="en-US" sz="1200" dirty="0" err="1"/>
              <a:t>텐서플로우</a:t>
            </a:r>
            <a:r>
              <a:rPr lang="ko-KR" altLang="en-US" sz="1200" dirty="0"/>
              <a:t> 라이브러리를 활용하여 분석의 정확도를 높이고자 하였음</a:t>
            </a:r>
            <a:r>
              <a:rPr lang="en-US" altLang="ko-KR" sz="1200" dirty="0"/>
              <a:t>. </a:t>
            </a:r>
            <a:r>
              <a:rPr lang="ko-KR" altLang="en-US" sz="1200" dirty="0"/>
              <a:t>결과 만들어진 모델은 해당 음식점만의 패턴을 보여주기 때문에 다른 음식점의 모델로서는 활용되기가 힘들다는 단점이 있음</a:t>
            </a:r>
            <a:r>
              <a:rPr lang="en-US" altLang="ko-KR" sz="1200" dirty="0"/>
              <a:t>. 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b="1" dirty="0"/>
          </a:p>
          <a:p>
            <a:pPr marL="228594" marR="0" lvl="1" indent="-22859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altLang="ko-KR" sz="1600" b="1" dirty="0"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altLang="ko-KR" sz="1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8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3.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분석 대상 데이터와 적용할 분석 기법   </a:t>
            </a:r>
            <a:r>
              <a:rPr lang="ko-KR" altLang="en-US" sz="3500" b="1" i="0" u="none" strike="noStrike" cap="none" dirty="0">
                <a:solidFill>
                  <a:schemeClr val="dk1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rPr>
              <a:t> </a:t>
            </a:r>
            <a:endParaRPr sz="3500" b="1" i="0" u="none" strike="noStrike" cap="none" dirty="0">
              <a:solidFill>
                <a:schemeClr val="dk1"/>
              </a:solidFill>
              <a:latin typeface="Nanum Gothic" panose="020D0604000000000000" pitchFamily="34" charset="-127"/>
              <a:ea typeface="Nanum Gothic" panose="020D0604000000000000" pitchFamily="34" charset="-127"/>
              <a:sym typeface="Arial"/>
            </a:endParaRPr>
          </a:p>
        </p:txBody>
      </p:sp>
      <p:sp>
        <p:nvSpPr>
          <p:cNvPr id="8" name="Shape 974"/>
          <p:cNvSpPr txBox="1">
            <a:spLocks noGrp="1"/>
          </p:cNvSpPr>
          <p:nvPr>
            <p:ph type="body" idx="1"/>
          </p:nvPr>
        </p:nvSpPr>
        <p:spPr>
          <a:xfrm>
            <a:off x="733097" y="1836135"/>
            <a:ext cx="10972800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>
              <a:lnSpc>
                <a:spcPct val="150000"/>
              </a:lnSpc>
              <a:spcBef>
                <a:spcPts val="0"/>
              </a:spcBef>
              <a:buSzPct val="100000"/>
              <a:buAutoNum type="arabicParenR"/>
            </a:pPr>
            <a:r>
              <a:rPr lang="ko-KR" altLang="en-US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분석 대상 데이터 </a:t>
            </a:r>
            <a:endParaRPr lang="en-US" altLang="ko-KR" sz="18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171450" lvl="1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한국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가상화폐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거래소에서 제공하는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ADA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2017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년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10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월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일부터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2018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년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6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월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15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일까지의 데이터를 분석한다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 </a:t>
            </a:r>
          </a:p>
          <a:p>
            <a:pPr marL="171450" lvl="1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훈련 데이터는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67%, 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테스트 데이터는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33%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사용하여 진행한다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2) </a:t>
            </a:r>
            <a:r>
              <a:rPr lang="ko-KR" altLang="en-US" sz="18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적용할 분석 기법</a:t>
            </a:r>
            <a:endParaRPr lang="en-US" altLang="ko-KR" sz="18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171450" lvl="1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적용할 분석기법은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Long Short-Term Memory(LSTM)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활용한다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LSTM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은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순환신경망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종류 중 하나로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순환신경망은 내부에 정보가 지속되도록 순환 구조를 가진 시계열 개념이 추가된 것으로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은닉 계층에 과거의 데이터를 기억하여 학습을 진행하므로 데이터의 시간적 순서 관계가 중요한 시계열 데이터에 적합한 모델이다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그러나 순환신경망은 절차가 길어지면 어느 단계부터 학습이 더 이루어지지 않게 되는 기울기 소실이 발생하면서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과거의 학습 결과가 사라지는 장기 의존성 문제가 있다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lang="en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LSTM(Long Short-Term Memory)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은 기울기가 사라지는 문제를 극복하기 위해서 제안된 장기 의존성 을 학습할 수 있는 특별한 종류의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순환신경망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구조이다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lang="en-US" altLang="ko-KR" sz="9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4) 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이러한 장점 때문에 본 연구에서는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LSTM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학습 알고리즘으로 채택하였다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200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200" dirty="0"/>
              <a:t>________________________________________________________________________________________________________________________________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000" dirty="0"/>
              <a:t>4) </a:t>
            </a:r>
            <a:r>
              <a:rPr lang="ko-KR" altLang="en-US" sz="1000" dirty="0" err="1"/>
              <a:t>주일택</a:t>
            </a:r>
            <a:r>
              <a:rPr lang="en-US" altLang="ko-KR" sz="1000" dirty="0"/>
              <a:t>, </a:t>
            </a:r>
            <a:r>
              <a:rPr lang="ko-KR" altLang="en-US" sz="1000" dirty="0"/>
              <a:t>최승호 </a:t>
            </a:r>
            <a:r>
              <a:rPr lang="en-US" altLang="ko-KR" sz="1000" dirty="0"/>
              <a:t>(2018). </a:t>
            </a:r>
            <a:r>
              <a:rPr lang="ko-KR" altLang="en-US" sz="1000" dirty="0"/>
              <a:t>양방향 </a:t>
            </a:r>
            <a:r>
              <a:rPr lang="en" altLang="ko-KR" sz="1000" dirty="0"/>
              <a:t>LSTM </a:t>
            </a:r>
            <a:r>
              <a:rPr lang="ko-KR" altLang="en-US" sz="1000" dirty="0" err="1"/>
              <a:t>순환신경망</a:t>
            </a:r>
            <a:r>
              <a:rPr lang="ko-KR" altLang="en-US" sz="1000" dirty="0"/>
              <a:t> 기반 주가예측모델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한국정보전자통신기술학회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논문지</a:t>
            </a:r>
            <a:r>
              <a:rPr lang="ko-KR" altLang="en-US" sz="1000" dirty="0"/>
              <a:t> </a:t>
            </a:r>
            <a:r>
              <a:rPr lang="en-US" altLang="ko-KR" sz="1000" dirty="0"/>
              <a:t>, 11(2), 204-208. </a:t>
            </a:r>
            <a:endParaRPr lang="ko-KR" altLang="en-US" sz="1000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2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4.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분석 결과에 대한 해석 및 요약  </a:t>
            </a:r>
            <a:endParaRPr sz="3500" b="1" i="0" u="none" strike="noStrike" cap="none" dirty="0">
              <a:solidFill>
                <a:schemeClr val="dk1"/>
              </a:solidFill>
              <a:latin typeface="Nanum Gothic" panose="020D0604000000000000" pitchFamily="34" charset="-127"/>
              <a:ea typeface="Nanum Gothic" panose="020D0604000000000000" pitchFamily="34" charset="-127"/>
              <a:sym typeface="Arial"/>
            </a:endParaRPr>
          </a:p>
        </p:txBody>
      </p:sp>
      <p:sp>
        <p:nvSpPr>
          <p:cNvPr id="8" name="Shape 974"/>
          <p:cNvSpPr txBox="1">
            <a:spLocks noGrp="1"/>
          </p:cNvSpPr>
          <p:nvPr>
            <p:ph type="body" idx="1"/>
          </p:nvPr>
        </p:nvSpPr>
        <p:spPr>
          <a:xfrm>
            <a:off x="733097" y="1836135"/>
            <a:ext cx="10972800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 indent="-28575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 b="1" dirty="0"/>
              <a:t>분석 결과에 대한 해석 및 요약</a:t>
            </a:r>
            <a:endParaRPr lang="en-US" altLang="ko-KR" sz="1800" b="1" dirty="0"/>
          </a:p>
          <a:p>
            <a:pPr marL="285750" lvl="1" indent="-28575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endParaRPr lang="en-US" altLang="ko-KR" sz="1800" b="1" dirty="0"/>
          </a:p>
          <a:p>
            <a:pPr marL="285750" lvl="1" indent="-28575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endParaRPr lang="en-US" altLang="ko-KR" sz="1800" b="1" dirty="0"/>
          </a:p>
          <a:p>
            <a:pPr marL="285750" lvl="1" indent="-28575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endParaRPr lang="en-US" altLang="ko-KR" sz="1800" b="1" dirty="0"/>
          </a:p>
          <a:p>
            <a:pPr marL="285750" lvl="1" indent="-28575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endParaRPr lang="en-US" altLang="ko-KR" sz="1800" b="1" dirty="0"/>
          </a:p>
          <a:p>
            <a:pPr marL="285750" lvl="1" indent="-28575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endParaRPr lang="en-US" altLang="ko-KR" sz="1800" b="1" dirty="0"/>
          </a:p>
          <a:p>
            <a:pPr marL="285750" lvl="1" indent="-28575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endParaRPr lang="en-US" altLang="ko-KR" sz="1800" b="1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b="1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b="1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- 300</a:t>
            </a:r>
            <a:r>
              <a:rPr lang="ko-KR" altLang="en-US" sz="1400" dirty="0"/>
              <a:t>번 </a:t>
            </a:r>
            <a:r>
              <a:rPr lang="en-US" altLang="ko-KR" sz="1400" dirty="0"/>
              <a:t>epoch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실행한 결과 </a:t>
            </a:r>
            <a:r>
              <a:rPr lang="en-US" altLang="ko-KR" sz="1400" dirty="0"/>
              <a:t>100</a:t>
            </a:r>
            <a:r>
              <a:rPr lang="ko-KR" altLang="en-US" sz="1400" dirty="0"/>
              <a:t>번까지는 </a:t>
            </a:r>
            <a:r>
              <a:rPr lang="ko-KR" altLang="en-US" sz="1400" dirty="0" err="1"/>
              <a:t>손실값이</a:t>
            </a:r>
            <a:r>
              <a:rPr lang="ko-KR" altLang="en-US" sz="1400" dirty="0"/>
              <a:t> 계속 줄어들지만 </a:t>
            </a:r>
            <a:r>
              <a:rPr lang="en-US" altLang="ko-KR" sz="1400" dirty="0"/>
              <a:t>100</a:t>
            </a:r>
            <a:r>
              <a:rPr lang="ko-KR" altLang="en-US" sz="1400" dirty="0"/>
              <a:t>번을 기점으로는 아주 미미하게 작아지는 것을 알 수 있다</a:t>
            </a:r>
            <a:r>
              <a:rPr lang="en-US" altLang="ko-KR" sz="1400" dirty="0"/>
              <a:t>. 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- </a:t>
            </a:r>
            <a:r>
              <a:rPr lang="ko-KR" altLang="en-US" sz="1400" dirty="0"/>
              <a:t>결과를 보면 </a:t>
            </a:r>
            <a:r>
              <a:rPr lang="ko-KR" altLang="en-US" sz="1400" dirty="0" err="1"/>
              <a:t>예측값이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실제값을</a:t>
            </a:r>
            <a:r>
              <a:rPr lang="ko-KR" altLang="en-US" sz="1400" dirty="0"/>
              <a:t> 근접하게 따라잡고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근사하게 예측한 것으로 해석할 수 있다</a:t>
            </a:r>
            <a:r>
              <a:rPr lang="en-US" altLang="ko-KR" sz="1400" dirty="0"/>
              <a:t>. 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- </a:t>
            </a:r>
            <a:r>
              <a:rPr lang="en-US" altLang="ko-KR" sz="1400" dirty="0" err="1"/>
              <a:t>Rmse</a:t>
            </a:r>
            <a:r>
              <a:rPr lang="en-US" altLang="ko-KR" sz="1400" dirty="0"/>
              <a:t>(root mean </a:t>
            </a:r>
            <a:r>
              <a:rPr lang="en-US" altLang="ko-KR" sz="1400" dirty="0" err="1"/>
              <a:t>squqre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eror</a:t>
            </a:r>
            <a:r>
              <a:rPr lang="en-US" altLang="ko-KR" sz="1400" dirty="0"/>
              <a:t>)</a:t>
            </a:r>
            <a:r>
              <a:rPr lang="ko-KR" altLang="en-US" sz="1400" dirty="0"/>
              <a:t>값은 </a:t>
            </a:r>
            <a:r>
              <a:rPr lang="en-US" altLang="ko-KR" sz="1400" dirty="0"/>
              <a:t>0.017</a:t>
            </a:r>
            <a:r>
              <a:rPr lang="ko-KR" altLang="en-US" sz="1400" dirty="0"/>
              <a:t>로 아주 작게 나왔다</a:t>
            </a:r>
            <a:r>
              <a:rPr lang="en-US" altLang="ko-KR" sz="1400" dirty="0"/>
              <a:t>. 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b="1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800" b="1" dirty="0"/>
              <a:t> </a:t>
            </a:r>
            <a:endParaRPr lang="en-US" altLang="ko-KR" sz="1800" b="1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CCEC6E-40C7-B440-B8CE-A2068CAC7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135" y="2287852"/>
            <a:ext cx="4622800" cy="28727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D5E910-B1B1-5546-9D52-2F2EE1158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673" y="2287852"/>
            <a:ext cx="5016500" cy="311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5.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분석결과의 활용방안 및 의의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한계점 또는 문제점 </a:t>
            </a:r>
            <a:endParaRPr sz="3500" b="1" i="0" u="none" strike="noStrike" cap="none" dirty="0">
              <a:solidFill>
                <a:schemeClr val="dk1"/>
              </a:solidFill>
              <a:latin typeface="Nanum Gothic" panose="020D0604000000000000" pitchFamily="34" charset="-127"/>
              <a:ea typeface="Nanum Gothic" panose="020D0604000000000000" pitchFamily="34" charset="-127"/>
              <a:sym typeface="Arial"/>
            </a:endParaRPr>
          </a:p>
        </p:txBody>
      </p:sp>
      <p:sp>
        <p:nvSpPr>
          <p:cNvPr id="8" name="Shape 974"/>
          <p:cNvSpPr txBox="1">
            <a:spLocks noGrp="1"/>
          </p:cNvSpPr>
          <p:nvPr>
            <p:ph type="body" idx="1"/>
          </p:nvPr>
        </p:nvSpPr>
        <p:spPr>
          <a:xfrm>
            <a:off x="733097" y="1836135"/>
            <a:ext cx="10972800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>
              <a:lnSpc>
                <a:spcPct val="150000"/>
              </a:lnSpc>
              <a:spcBef>
                <a:spcPts val="0"/>
              </a:spcBef>
              <a:buAutoNum type="arabicParenR"/>
            </a:pPr>
            <a:r>
              <a:rPr lang="ko-KR" altLang="en-US" sz="1800" b="1" dirty="0"/>
              <a:t>분석결과의 활용방안 및 의의</a:t>
            </a:r>
            <a:endParaRPr lang="en-US" altLang="ko-KR" sz="1800" b="1" dirty="0"/>
          </a:p>
          <a:p>
            <a:pPr marL="285750" lvl="1" indent="-28575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 dirty="0"/>
              <a:t>본 실습에서는 </a:t>
            </a:r>
            <a:r>
              <a:rPr lang="ko-KR" altLang="en-US" sz="1800" dirty="0" err="1"/>
              <a:t>가상화폐</a:t>
            </a:r>
            <a:r>
              <a:rPr lang="ko-KR" altLang="en-US" sz="1800" dirty="0"/>
              <a:t> 거래소에서 제공하는 </a:t>
            </a:r>
            <a:r>
              <a:rPr lang="en-US" altLang="ko-KR" sz="1800" dirty="0"/>
              <a:t>ADA</a:t>
            </a:r>
            <a:r>
              <a:rPr lang="ko-KR" altLang="en-US" sz="1800" dirty="0"/>
              <a:t>의 가격 데이터를 토대로 </a:t>
            </a:r>
            <a:r>
              <a:rPr lang="en-US" altLang="ko-KR" sz="1800" dirty="0"/>
              <a:t>LSTM </a:t>
            </a:r>
            <a:r>
              <a:rPr lang="ko-KR" altLang="en-US" sz="1800" dirty="0"/>
              <a:t>모델이 가격 예측을 얼마나 잘 수행하는지 알아보았다</a:t>
            </a:r>
            <a:r>
              <a:rPr lang="en-US" altLang="ko-KR" sz="1800" dirty="0"/>
              <a:t>. </a:t>
            </a:r>
            <a:r>
              <a:rPr lang="ko-KR" altLang="en-US" sz="1800" dirty="0"/>
              <a:t>정보들의 시간 흐름에 따른 특징을 학습한 </a:t>
            </a:r>
            <a:r>
              <a:rPr lang="en-US" altLang="ko-KR" sz="1800" dirty="0"/>
              <a:t>LSTM </a:t>
            </a:r>
            <a:r>
              <a:rPr lang="ko-KR" altLang="en-US" sz="1800" dirty="0"/>
              <a:t>기반의 모델을 수립하였고 그 정확성을 확인하였다</a:t>
            </a:r>
            <a:r>
              <a:rPr lang="en-US" altLang="ko-KR" sz="1800" dirty="0"/>
              <a:t>. </a:t>
            </a:r>
            <a:r>
              <a:rPr lang="ko-KR" altLang="en-US" sz="1800" dirty="0"/>
              <a:t> 이 결과를 통해 </a:t>
            </a:r>
            <a:r>
              <a:rPr lang="en-US" altLang="ko-KR" sz="1800" dirty="0"/>
              <a:t>ADA</a:t>
            </a:r>
            <a:r>
              <a:rPr lang="ko-KR" altLang="en-US" sz="1800" dirty="0"/>
              <a:t>의 가격 변동을 </a:t>
            </a:r>
            <a:r>
              <a:rPr lang="en-US" altLang="ko-KR" sz="1800" dirty="0"/>
              <a:t>LSTM</a:t>
            </a:r>
            <a:r>
              <a:rPr lang="ko-KR" altLang="en-US" sz="1800" dirty="0"/>
              <a:t> 모델이 잘 따라가는지 알 수 있었다</a:t>
            </a:r>
            <a:r>
              <a:rPr lang="en-US" altLang="ko-KR" sz="1800" dirty="0"/>
              <a:t>. 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dirty="0"/>
              <a:t>2) </a:t>
            </a:r>
            <a:r>
              <a:rPr lang="ko-KR" altLang="en-US" sz="1800" dirty="0"/>
              <a:t>한계점 또는 문제점 </a:t>
            </a:r>
            <a:endParaRPr lang="en-US" altLang="ko-KR" sz="1800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다만</a:t>
            </a:r>
            <a:r>
              <a:rPr lang="en-US" altLang="ko-KR" sz="1800" dirty="0"/>
              <a:t>, ADA </a:t>
            </a:r>
            <a:r>
              <a:rPr lang="ko-KR" altLang="en-US" sz="1800" dirty="0"/>
              <a:t>화폐가 한국 거래소에 상장된 지 </a:t>
            </a:r>
            <a:r>
              <a:rPr lang="en-US" altLang="ko-KR" sz="1800" dirty="0"/>
              <a:t>1</a:t>
            </a:r>
            <a:r>
              <a:rPr lang="ko-KR" altLang="en-US" sz="1800" dirty="0"/>
              <a:t>년이 채 되지 않았기에 사용한 데이터가 적었고</a:t>
            </a:r>
            <a:r>
              <a:rPr lang="en-US" altLang="ko-KR" sz="1800" dirty="0"/>
              <a:t>, </a:t>
            </a:r>
            <a:r>
              <a:rPr lang="ko-KR" altLang="en-US" sz="1800" dirty="0"/>
              <a:t>가상 화폐의 가격 변동 시  너무 많은 변수들을 가지고 있다</a:t>
            </a:r>
            <a:r>
              <a:rPr lang="en-US" altLang="ko-KR" sz="1800" dirty="0"/>
              <a:t>. </a:t>
            </a:r>
            <a:r>
              <a:rPr lang="ko-KR" altLang="en-US" sz="1800" dirty="0"/>
              <a:t>그렇기에 추후 앞으로의 가격 변동을 잘 예측할 수 있다고 보기에는 어렵다</a:t>
            </a:r>
            <a:r>
              <a:rPr lang="en-US" altLang="ko-KR" sz="1800" dirty="0"/>
              <a:t>. 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800" dirty="0"/>
              <a:t> </a:t>
            </a:r>
            <a:endParaRPr lang="en-US" altLang="ko-KR" sz="1800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4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sz="3500" b="1" i="0" u="none" strike="noStrike" cap="none" dirty="0">
                <a:solidFill>
                  <a:schemeClr val="dk1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rPr>
              <a:t>6. </a:t>
            </a:r>
            <a:r>
              <a:rPr lang="ko-KR" altLang="en-US" sz="3500" b="1" i="0" u="none" strike="noStrike" cap="none" dirty="0">
                <a:solidFill>
                  <a:schemeClr val="dk1"/>
                </a:solidFill>
                <a:latin typeface="Nanum Gothic" panose="020D0604000000000000" pitchFamily="34" charset="-127"/>
                <a:ea typeface="Nanum Gothic" panose="020D0604000000000000" pitchFamily="34" charset="-127"/>
                <a:sym typeface="Arial"/>
              </a:rPr>
              <a:t>분석한 코드 설명 </a:t>
            </a:r>
            <a:endParaRPr sz="3500" b="1" i="0" u="none" strike="noStrike" cap="none" dirty="0">
              <a:solidFill>
                <a:schemeClr val="dk1"/>
              </a:solidFill>
              <a:latin typeface="Nanum Gothic" panose="020D0604000000000000" pitchFamily="34" charset="-127"/>
              <a:ea typeface="Nanum Gothic" panose="020D0604000000000000" pitchFamily="34" charset="-127"/>
              <a:sym typeface="Arial"/>
            </a:endParaRPr>
          </a:p>
        </p:txBody>
      </p:sp>
      <p:sp>
        <p:nvSpPr>
          <p:cNvPr id="8" name="Shape 974"/>
          <p:cNvSpPr txBox="1">
            <a:spLocks noGrp="1"/>
          </p:cNvSpPr>
          <p:nvPr>
            <p:ph type="body" idx="1"/>
          </p:nvPr>
        </p:nvSpPr>
        <p:spPr>
          <a:xfrm>
            <a:off x="733097" y="1836135"/>
            <a:ext cx="10972800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800" dirty="0"/>
              <a:t> </a:t>
            </a:r>
            <a:endParaRPr lang="en-US" altLang="ko-KR" sz="1800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C74DEB-5E33-9641-B97C-59FB26733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836135"/>
            <a:ext cx="5816600" cy="4102100"/>
          </a:xfrm>
          <a:prstGeom prst="rect">
            <a:avLst/>
          </a:prstGeom>
        </p:spPr>
      </p:pic>
      <p:sp>
        <p:nvSpPr>
          <p:cNvPr id="5" name="텍스트상자 4">
            <a:extLst>
              <a:ext uri="{FF2B5EF4-FFF2-40B4-BE49-F238E27FC236}">
                <a16:creationId xmlns:a16="http://schemas.microsoft.com/office/drawing/2014/main" id="{B21F8217-494B-134B-95AC-CD7BF512B574}"/>
              </a:ext>
            </a:extLst>
          </p:cNvPr>
          <p:cNvSpPr txBox="1"/>
          <p:nvPr/>
        </p:nvSpPr>
        <p:spPr>
          <a:xfrm>
            <a:off x="7189075" y="4147535"/>
            <a:ext cx="4803228" cy="1670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필요한 라이브러리 들을 불러온다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Np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와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pyplot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MinMaxScaler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함수 등을 불러온다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파이썬에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내장되어 있는 모듈이기에 따로 정의를 하지 않고 간편하게 사용할 수 있다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또한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csv 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파일로 저장되어 있는 데이터를 불러온다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533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17924</TotalTime>
  <Words>987</Words>
  <Application>Microsoft Macintosh PowerPoint</Application>
  <PresentationFormat>와이드스크린</PresentationFormat>
  <Paragraphs>114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Nanum Gothic</vt:lpstr>
      <vt:lpstr>Arial</vt:lpstr>
      <vt:lpstr>Office 테마</vt:lpstr>
      <vt:lpstr>Final Report   [LSTM을 활용하여 온도 예측하기] </vt:lpstr>
      <vt:lpstr>목차</vt:lpstr>
      <vt:lpstr>1. 연구 배경 및 목적 </vt:lpstr>
      <vt:lpstr>1. 연구 배경 및 목적 </vt:lpstr>
      <vt:lpstr>2. 선행연구  </vt:lpstr>
      <vt:lpstr>3. 분석 대상 데이터와 적용할 분석 기법    </vt:lpstr>
      <vt:lpstr>4. 분석 결과에 대한 해석 및 요약  </vt:lpstr>
      <vt:lpstr>5. 분석결과의 활용방안 및 의의, 한계점 또는 문제점 </vt:lpstr>
      <vt:lpstr>6. 분석한 코드 설명 </vt:lpstr>
      <vt:lpstr>6. 분석한 코드 설명 </vt:lpstr>
      <vt:lpstr>6. 분석한 코드 설명 </vt:lpstr>
      <vt:lpstr>6. 분석한 코드 설명 </vt:lpstr>
      <vt:lpstr>PowerPoint 프레젠테이션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 for Sentiment analysis</dc:title>
  <dc:creator>MINCHAE</dc:creator>
  <cp:lastModifiedBy>노 윤지</cp:lastModifiedBy>
  <cp:revision>40</cp:revision>
  <dcterms:modified xsi:type="dcterms:W3CDTF">2018-06-18T16:40:13Z</dcterms:modified>
</cp:coreProperties>
</file>