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89" r:id="rId3"/>
    <p:sldId id="321" r:id="rId4"/>
    <p:sldId id="342" r:id="rId5"/>
    <p:sldId id="343" r:id="rId6"/>
    <p:sldId id="344" r:id="rId7"/>
    <p:sldId id="346" r:id="rId8"/>
    <p:sldId id="347" r:id="rId9"/>
    <p:sldId id="348" r:id="rId10"/>
    <p:sldId id="349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65C9E-664F-4C43-ADCA-55E031757E98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BF2C4-006B-40C6-AB3B-AEAA525C0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785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F2C4-006B-40C6-AB3B-AEAA525C036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66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F2C4-006B-40C6-AB3B-AEAA525C036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803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F2C4-006B-40C6-AB3B-AEAA525C036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103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F2C4-006B-40C6-AB3B-AEAA525C036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766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F2C4-006B-40C6-AB3B-AEAA525C036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894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F2C4-006B-40C6-AB3B-AEAA525C036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34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F2C4-006B-40C6-AB3B-AEAA525C036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53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F2C4-006B-40C6-AB3B-AEAA525C036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502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F2C4-006B-40C6-AB3B-AEAA525C036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196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F2C4-006B-40C6-AB3B-AEAA525C036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38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F2C4-006B-40C6-AB3B-AEAA525C036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13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F2C4-006B-40C6-AB3B-AEAA525C036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4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F2C4-006B-40C6-AB3B-AEAA525C036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F2C4-006B-40C6-AB3B-AEAA525C036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031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F2C4-006B-40C6-AB3B-AEAA525C036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849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F2C4-006B-40C6-AB3B-AEAA525C036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592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F2C4-006B-40C6-AB3B-AEAA525C036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068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F2C4-006B-40C6-AB3B-AEAA525C036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7195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F2C4-006B-40C6-AB3B-AEAA525C036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199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F2C4-006B-40C6-AB3B-AEAA525C036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17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F2C4-006B-40C6-AB3B-AEAA525C036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30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F2C4-006B-40C6-AB3B-AEAA525C036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645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F2C4-006B-40C6-AB3B-AEAA525C036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9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F2C4-006B-40C6-AB3B-AEAA525C036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088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F2C4-006B-40C6-AB3B-AEAA525C036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90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F2C4-006B-40C6-AB3B-AEAA525C036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84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F2C4-006B-40C6-AB3B-AEAA525C036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146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F2C4-006B-40C6-AB3B-AEAA525C036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52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32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1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20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22" y="192131"/>
            <a:ext cx="8548302" cy="837599"/>
          </a:xfrm>
        </p:spPr>
        <p:txBody>
          <a:bodyPr>
            <a:normAutofit/>
          </a:bodyPr>
          <a:lstStyle>
            <a:lvl1pPr>
              <a:defRPr sz="3200" b="1" baseline="0">
                <a:latin typeface="Tahoma" panose="020B0604030504040204" pitchFamily="34" charset="0"/>
                <a:ea typeface="-윤고딕330" panose="02030504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445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79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75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3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4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80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6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5DC2-37FC-4D1E-BC6D-89F1FEFC5656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8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5DC2-37FC-4D1E-BC6D-89F1FEFC5656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43A6-B6E9-4646-A718-6F7BBB17B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67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iser5072@kaist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mailto:junmo.kim@kaist.ac.kr" TargetMode="External"/><Relationship Id="rId4" Type="http://schemas.openxmlformats.org/officeDocument/2006/relationships/hyperlink" Target="mailto:gwangtak.bae@kaist.ac.k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gpu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older-download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python.org/downloads/window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install/gpu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developer.nvidia.com/cudnn" TargetMode="External"/><Relationship Id="rId4" Type="http://schemas.openxmlformats.org/officeDocument/2006/relationships/hyperlink" Target="https://developer.nvidia.com/cuda-90-download-archive?target_os=Windows&amp;target_arch=x86_64&amp;target_version=1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79922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성남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-KAIST AI</a:t>
            </a:r>
            <a:b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Deep Learning </a:t>
            </a:r>
            <a:r>
              <a:rPr lang="ko-KR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실습 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91840"/>
            <a:ext cx="6858000" cy="1089660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TAs: </a:t>
            </a:r>
            <a:r>
              <a:rPr lang="en-US" altLang="ko-KR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Kiwon</a:t>
            </a:r>
            <a:r>
              <a:rPr lang="en-US" altLang="ko-K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Lee and Bae </a:t>
            </a:r>
            <a:r>
              <a:rPr lang="en-US" altLang="ko-KR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Gwangtak</a:t>
            </a:r>
            <a:endParaRPr lang="en-US" altLang="ko-KR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Advisor: </a:t>
            </a:r>
            <a:r>
              <a:rPr lang="en-US" altLang="ko-KR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Junmo</a:t>
            </a:r>
            <a:r>
              <a:rPr lang="en-US" altLang="ko-K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Kim</a:t>
            </a:r>
          </a:p>
          <a:p>
            <a:r>
              <a:rPr lang="en-US" altLang="ko-K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KAIST SIIT Lab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31527" y="5442434"/>
            <a:ext cx="3412473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Contact Info. ]</a:t>
            </a:r>
          </a:p>
          <a:p>
            <a:r>
              <a:rPr lang="en-US" altLang="ko-KR" sz="135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Kiwon</a:t>
            </a:r>
            <a:r>
              <a:rPr lang="en-US" altLang="ko-KR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Lee: </a:t>
            </a:r>
            <a:r>
              <a:rPr lang="en-US" altLang="ko-KR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kaiser5072@kaist.ac.kr</a:t>
            </a:r>
            <a:endParaRPr lang="en-US" altLang="ko-KR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Bae </a:t>
            </a:r>
            <a:r>
              <a:rPr lang="en-US" altLang="ko-KR" sz="135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Gwangtak</a:t>
            </a:r>
            <a:r>
              <a:rPr lang="en-US" altLang="ko-KR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ko-KR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gwangtak.bae@kaist.ac.kr</a:t>
            </a:r>
            <a:endParaRPr lang="en-US" altLang="ko-KR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3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Junmo 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Kim: 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junmo.kim@kaist.ac.kr</a:t>
            </a:r>
            <a:endParaRPr lang="en-US" altLang="ko-KR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ko-KR" altLang="en-US" sz="135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01" y="4496146"/>
            <a:ext cx="3238895" cy="224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 support </a:t>
            </a:r>
            <a:r>
              <a:rPr lang="en-US" altLang="ko-KR" dirty="0" smtClean="0"/>
              <a:t>Tensorflow (III)</a:t>
            </a:r>
            <a:endParaRPr lang="ko-KR" alt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idx="1"/>
          </p:nvPr>
        </p:nvSpPr>
        <p:spPr>
          <a:xfrm>
            <a:off x="628650" y="1120683"/>
            <a:ext cx="7886700" cy="4351338"/>
          </a:xfrm>
        </p:spPr>
        <p:txBody>
          <a:bodyPr/>
          <a:lstStyle/>
          <a:p>
            <a:r>
              <a:rPr lang="en-US" altLang="ko-KR" dirty="0" smtClean="0"/>
              <a:t>Install Tensorflow</a:t>
            </a:r>
            <a:endParaRPr lang="en-US" altLang="ko-KR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39252" y="1697017"/>
            <a:ext cx="4955189" cy="615505"/>
          </a:xfrm>
          <a:prstGeom prst="rect">
            <a:avLst/>
          </a:prstGeom>
          <a:solidFill>
            <a:srgbClr val="F7F7F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pip3 install –user –upgrade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tensorflow-gpu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Roboto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python3 –c “import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tensorflow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 as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tf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; print(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tf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.__version__)”</a:t>
            </a:r>
            <a:endParaRPr lang="ko-KR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6451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Principle</a:t>
            </a:r>
            <a:endParaRPr lang="ko-KR" altLang="en-US" dirty="0"/>
          </a:p>
        </p:txBody>
      </p:sp>
      <p:pic>
        <p:nvPicPr>
          <p:cNvPr id="3074" name="Picture 2" descr="tensorflow computation graph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" y="1615990"/>
            <a:ext cx="2562225" cy="429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05140" y="1250157"/>
            <a:ext cx="29928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</a:t>
            </a:r>
            <a:r>
              <a:rPr lang="en-US" altLang="ko-KR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Tensorflow</a:t>
            </a:r>
            <a:r>
              <a:rPr lang="en-US" altLang="ko-KR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workflow ]</a:t>
            </a:r>
          </a:p>
          <a:p>
            <a:pPr marL="257175" indent="-257175">
              <a:buAutoNum type="arabicPeriod"/>
            </a:pPr>
            <a:r>
              <a:rPr lang="en-US" altLang="ko-KR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Draw your graph</a:t>
            </a:r>
          </a:p>
          <a:p>
            <a:pPr marL="257175" indent="-257175">
              <a:buAutoNum type="arabicPeriod"/>
            </a:pPr>
            <a:r>
              <a:rPr lang="en-US" altLang="ko-KR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Feed data</a:t>
            </a:r>
          </a:p>
          <a:p>
            <a:pPr marL="257175" indent="-257175">
              <a:buAutoNum type="arabicPeriod"/>
            </a:pPr>
            <a:r>
              <a:rPr lang="en-US" altLang="ko-KR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 and optimize</a:t>
            </a:r>
            <a:endParaRPr lang="ko-KR" altLang="en-US" sz="2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7822" y="2755106"/>
            <a:ext cx="556752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Graph 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Placeholders: gates where we introduce examples.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Model: makes predictions. Set of variables and operations.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 function: function that computes the model error.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Optimizer: algorithm that optimizes the variables.</a:t>
            </a:r>
          </a:p>
        </p:txBody>
      </p:sp>
    </p:spTree>
    <p:extLst>
      <p:ext uri="{BB962C8B-B14F-4D97-AF65-F5344CB8AC3E}">
        <p14:creationId xmlns:p14="http://schemas.microsoft.com/office/powerpoint/2010/main" val="19797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Example Code</a:t>
            </a:r>
            <a:endParaRPr lang="ko-KR" alt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as </a:t>
            </a:r>
            <a:r>
              <a:rPr lang="en-US" altLang="ko-KR" dirty="0" err="1" smtClean="0"/>
              <a:t>tf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mnist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tf.contrib.learn.datasets.load_dataset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model.build_graph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sess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tf.Session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sess.run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tf.global_variables_initializer</a:t>
            </a:r>
            <a:r>
              <a:rPr lang="en-US" altLang="ko-KR" dirty="0" smtClean="0"/>
              <a:t>())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t in range(</a:t>
            </a:r>
            <a:r>
              <a:rPr lang="en-US" altLang="ko-KR" dirty="0" err="1" smtClean="0"/>
              <a:t>max_iters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sess.run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model.cost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model.train_op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931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Graph, Data and Session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Graph</a:t>
            </a:r>
          </a:p>
          <a:p>
            <a:pPr lvl="1"/>
            <a:r>
              <a:rPr lang="en-US" altLang="ko-KR" smtClean="0"/>
              <a:t>Layout of the prediction and learning process. It does not include data.</a:t>
            </a:r>
          </a:p>
          <a:p>
            <a:r>
              <a:rPr lang="en-US" altLang="ko-KR" smtClean="0"/>
              <a:t>Data</a:t>
            </a:r>
          </a:p>
          <a:p>
            <a:pPr lvl="1"/>
            <a:r>
              <a:rPr lang="en-US" altLang="ko-KR" smtClean="0"/>
              <a:t>Examples that will train the neural network. It consists on two kinds: inputs and targets.</a:t>
            </a:r>
          </a:p>
          <a:p>
            <a:r>
              <a:rPr lang="en-US" altLang="ko-KR" smtClean="0"/>
              <a:t>Session</a:t>
            </a:r>
          </a:p>
          <a:p>
            <a:pPr lvl="1"/>
            <a:r>
              <a:rPr lang="en-US" altLang="ko-KR" smtClean="0"/>
              <a:t>Where everything takes places. Here is where we feed the graph with data.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443538" y="2528890"/>
            <a:ext cx="3114675" cy="1964531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graph</a:t>
            </a:r>
          </a:p>
          <a:p>
            <a:pPr algn="ctr"/>
            <a:r>
              <a:rPr lang="en-US" altLang="ko-KR" sz="27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(your networks)</a:t>
            </a:r>
            <a:endParaRPr lang="ko-KR" altLang="en-US" sz="27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22031" y="1914525"/>
            <a:ext cx="4086225" cy="29575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5000625" y="1971677"/>
            <a:ext cx="94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Straight Arrow Connector 7"/>
          <p:cNvCxnSpPr>
            <a:endCxn id="5" idx="2"/>
          </p:cNvCxnSpPr>
          <p:nvPr/>
        </p:nvCxnSpPr>
        <p:spPr>
          <a:xfrm flipV="1">
            <a:off x="6865144" y="4872039"/>
            <a:ext cx="0" cy="407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00826" y="5300662"/>
            <a:ext cx="6711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Inputs</a:t>
            </a:r>
            <a:endParaRPr lang="ko-KR" altLang="en-US" sz="135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6858002" y="1507333"/>
            <a:ext cx="7144" cy="407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36531" y="1200150"/>
            <a:ext cx="741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Targets</a:t>
            </a:r>
            <a:endParaRPr lang="ko-KR" altLang="en-US" sz="135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Constant, variable, and placeholder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Difference between constant/variable and placeholder.</a:t>
            </a:r>
          </a:p>
          <a:p>
            <a:r>
              <a:rPr lang="en-US" altLang="ko-KR" smtClean="0"/>
              <a:t>Placeholder: Feeding data to your graph during session.</a:t>
            </a:r>
          </a:p>
          <a:p>
            <a:r>
              <a:rPr lang="en-US" altLang="ko-KR" smtClean="0"/>
              <a:t>Variable: learnable/not learnable </a:t>
            </a:r>
          </a:p>
          <a:p>
            <a:r>
              <a:rPr lang="en-US" altLang="ko-KR" smtClean="0"/>
              <a:t>Constant: a fixed variable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219" y="3552825"/>
            <a:ext cx="7615238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</a:t>
            </a:r>
            <a:r>
              <a:rPr lang="en-US" altLang="ko-KR" sz="13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Placeholder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]</a:t>
            </a:r>
          </a:p>
          <a:p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images = </a:t>
            </a:r>
            <a:r>
              <a:rPr lang="en-US" altLang="ko-KR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tf.placeholder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(tf.float32, shape=(</a:t>
            </a:r>
            <a:r>
              <a:rPr lang="en-US" altLang="ko-KR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hps.batch_size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28, 28, 1), name='images')</a:t>
            </a:r>
          </a:p>
          <a:p>
            <a:endParaRPr lang="en-US" altLang="ko-KR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</a:t>
            </a:r>
            <a:r>
              <a:rPr lang="en-US" altLang="ko-KR" sz="13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]</a:t>
            </a:r>
          </a:p>
          <a:p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 = </a:t>
            </a:r>
            <a:r>
              <a:rPr lang="en-US" altLang="ko-KR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tf.get_variable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('weight/DW', [</a:t>
            </a:r>
            <a:r>
              <a:rPr lang="en-US" altLang="ko-KR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x.get_shape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()[1], </a:t>
            </a:r>
            <a:r>
              <a:rPr lang="en-US" altLang="ko-KR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out_dim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],</a:t>
            </a:r>
          </a:p>
          <a:p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		    initializer=</a:t>
            </a:r>
            <a:r>
              <a:rPr lang="en-US" altLang="ko-KR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tf.uniform_unit_scaling_initializer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(factor=1.0),</a:t>
            </a:r>
          </a:p>
          <a:p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    trainable=True)</a:t>
            </a:r>
          </a:p>
          <a:p>
            <a:endParaRPr lang="en-US" altLang="ko-KR" sz="135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350" b="1" dirty="0">
                <a:latin typeface="Tahoma" panose="020B0604030504040204" pitchFamily="34" charset="0"/>
                <a:cs typeface="Tahoma" panose="020B0604030504040204" pitchFamily="34" charset="0"/>
              </a:rPr>
              <a:t>[ Constant ]</a:t>
            </a:r>
          </a:p>
          <a:p>
            <a:r>
              <a:rPr lang="en-US" altLang="ko-KR" sz="1350" dirty="0" err="1">
                <a:latin typeface="Tahoma" panose="020B0604030504040204" pitchFamily="34" charset="0"/>
                <a:cs typeface="Tahoma" panose="020B0604030504040204" pitchFamily="34" charset="0"/>
              </a:rPr>
              <a:t>Init</a:t>
            </a:r>
            <a:r>
              <a:rPr lang="en-US" altLang="ko-KR" sz="1350" dirty="0">
                <a:latin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ko-KR" sz="1350" dirty="0" err="1">
                <a:latin typeface="Tahoma" panose="020B0604030504040204" pitchFamily="34" charset="0"/>
                <a:cs typeface="Tahoma" panose="020B0604030504040204" pitchFamily="34" charset="0"/>
              </a:rPr>
              <a:t>tf.ones</a:t>
            </a:r>
            <a:r>
              <a:rPr lang="en-US" altLang="ko-KR" sz="1350" dirty="0">
                <a:latin typeface="Tahoma" panose="020B0604030504040204" pitchFamily="34" charset="0"/>
                <a:cs typeface="Tahoma" panose="020B0604030504040204" pitchFamily="34" charset="0"/>
              </a:rPr>
              <a:t>(…) / </a:t>
            </a:r>
            <a:r>
              <a:rPr lang="en-US" altLang="ko-KR" sz="1350" dirty="0" err="1">
                <a:latin typeface="Tahoma" panose="020B0604030504040204" pitchFamily="34" charset="0"/>
                <a:cs typeface="Tahoma" panose="020B0604030504040204" pitchFamily="34" charset="0"/>
              </a:rPr>
              <a:t>tf.random_normal</a:t>
            </a:r>
            <a:r>
              <a:rPr lang="en-US" altLang="ko-KR" sz="1350" dirty="0">
                <a:latin typeface="Tahoma" panose="020B0604030504040204" pitchFamily="34" charset="0"/>
                <a:cs typeface="Tahoma" panose="020B0604030504040204" pitchFamily="34" charset="0"/>
              </a:rPr>
              <a:t>(…)</a:t>
            </a:r>
            <a:endParaRPr lang="ko-KR" altLang="en-US" sz="135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Operations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Tensorflow math ops are pretty standard, quite similar to Numpy.</a:t>
            </a:r>
          </a:p>
          <a:p>
            <a:r>
              <a:rPr lang="en-US" altLang="ko-KR" smtClean="0"/>
              <a:t>Visit https://www.tensorflow.org/api_docs/cc/group/math-ops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287" y="2711552"/>
            <a:ext cx="6471427" cy="2036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-26"/>
          <a:stretch/>
        </p:blipFill>
        <p:spPr>
          <a:xfrm>
            <a:off x="2458001" y="4713316"/>
            <a:ext cx="4227998" cy="156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Feeds and Fetches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90" y="1254919"/>
            <a:ext cx="4147197" cy="4351338"/>
          </a:xfrm>
        </p:spPr>
        <p:txBody>
          <a:bodyPr/>
          <a:lstStyle/>
          <a:p>
            <a:r>
              <a:rPr lang="en-US" altLang="ko-KR" dirty="0" smtClean="0"/>
              <a:t>Feeds</a:t>
            </a:r>
          </a:p>
          <a:p>
            <a:pPr lvl="1"/>
            <a:r>
              <a:rPr lang="en-US" altLang="ko-KR" dirty="0" smtClean="0"/>
              <a:t>Designating specific operations to be ‘feed’ by using </a:t>
            </a:r>
            <a:r>
              <a:rPr lang="en-US" altLang="ko-KR" dirty="0" err="1" smtClean="0"/>
              <a:t>tf.placeholder</a:t>
            </a:r>
            <a:r>
              <a:rPr lang="en-US" altLang="ko-KR" dirty="0" smtClean="0"/>
              <a:t>().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Fetches</a:t>
            </a:r>
          </a:p>
          <a:p>
            <a:pPr lvl="1"/>
            <a:r>
              <a:rPr lang="en-US" altLang="ko-KR" dirty="0" smtClean="0"/>
              <a:t>Execute the graph with a run() call on the Session object and pass in the tensors to retrieve.</a:t>
            </a:r>
          </a:p>
          <a:p>
            <a:pPr lvl="1"/>
            <a:r>
              <a:rPr lang="en-US" altLang="ko-KR" dirty="0" smtClean="0"/>
              <a:t>All the ops needed to produce the values of the requested tensors are run once.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22044" y="3800477"/>
            <a:ext cx="3800475" cy="1962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input1 = </a:t>
            </a:r>
            <a:r>
              <a:rPr lang="en-US" altLang="ko-KR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tf.constant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([3.0])</a:t>
            </a:r>
          </a:p>
          <a:p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input2 = </a:t>
            </a:r>
            <a:r>
              <a:rPr lang="en-US" altLang="ko-KR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tf.constant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([2.0])</a:t>
            </a:r>
          </a:p>
          <a:p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input3 = </a:t>
            </a:r>
            <a:r>
              <a:rPr lang="en-US" altLang="ko-KR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tf.constant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([5.0])</a:t>
            </a:r>
          </a:p>
          <a:p>
            <a:r>
              <a:rPr lang="en-US" altLang="ko-KR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ko-KR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tf.add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(input2, input3)</a:t>
            </a:r>
          </a:p>
          <a:p>
            <a:r>
              <a:rPr lang="en-US" altLang="ko-KR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ko-KR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tf.mul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(input1, </a:t>
            </a:r>
            <a:r>
              <a:rPr lang="en-US" altLang="ko-KR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altLang="ko-KR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lang="en-US" altLang="ko-KR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tf.Session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as </a:t>
            </a:r>
            <a:r>
              <a:rPr lang="en-US" altLang="ko-KR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result = </a:t>
            </a:r>
            <a:r>
              <a:rPr lang="en-US" altLang="ko-KR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sess.run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</a:t>
            </a:r>
            <a:r>
              <a:rPr lang="en-US" altLang="ko-KR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])</a:t>
            </a:r>
          </a:p>
          <a:p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print(result)</a:t>
            </a:r>
            <a:endParaRPr lang="ko-KR" altLang="en-US" sz="135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2044" y="1254919"/>
            <a:ext cx="3800475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input1 = </a:t>
            </a:r>
            <a:r>
              <a:rPr lang="en-US" altLang="ko-KR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tf.placeholder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(tf.float32)</a:t>
            </a:r>
          </a:p>
          <a:p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input2 = </a:t>
            </a:r>
            <a:r>
              <a:rPr lang="en-US" altLang="ko-KR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tf.placeholder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(tf.float32)</a:t>
            </a:r>
          </a:p>
          <a:p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input3 = </a:t>
            </a:r>
            <a:r>
              <a:rPr lang="en-US" altLang="ko-KR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tf.placeholder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(tf.float32)</a:t>
            </a:r>
          </a:p>
          <a:p>
            <a:r>
              <a:rPr lang="en-US" altLang="ko-KR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ko-KR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tf.add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(input2, input3)</a:t>
            </a:r>
          </a:p>
          <a:p>
            <a:r>
              <a:rPr lang="en-US" altLang="ko-KR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ko-KR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tf.mul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(input1, </a:t>
            </a:r>
            <a:r>
              <a:rPr lang="en-US" altLang="ko-KR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altLang="ko-KR" sz="13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lang="en-US" altLang="ko-KR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tf.Session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as </a:t>
            </a:r>
            <a:r>
              <a:rPr lang="en-US" altLang="ko-KR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result = </a:t>
            </a:r>
            <a:r>
              <a:rPr lang="en-US" altLang="ko-KR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sess.run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([output], </a:t>
            </a:r>
          </a:p>
          <a:p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altLang="ko-KR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feed_dict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={input1: 3.0,</a:t>
            </a:r>
          </a:p>
          <a:p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    input2: 2.0,</a:t>
            </a:r>
          </a:p>
          <a:p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                 input3: 5.0})</a:t>
            </a:r>
          </a:p>
          <a:p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print(result)</a:t>
            </a:r>
          </a:p>
        </p:txBody>
      </p:sp>
    </p:spTree>
    <p:extLst>
      <p:ext uri="{BB962C8B-B14F-4D97-AF65-F5344CB8AC3E}">
        <p14:creationId xmlns:p14="http://schemas.microsoft.com/office/powerpoint/2010/main" val="406688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Coding by Examples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Image Classification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Task: image classification</a:t>
            </a:r>
          </a:p>
          <a:p>
            <a:r>
              <a:rPr lang="en-US" altLang="ko-KR" dirty="0" smtClean="0"/>
              <a:t>Dataset: </a:t>
            </a:r>
            <a:r>
              <a:rPr lang="en-US" altLang="ko-KR" dirty="0" smtClean="0">
                <a:hlinkClick r:id="rId3"/>
              </a:rPr>
              <a:t>MNIST (28x28)</a:t>
            </a:r>
            <a:endParaRPr lang="en-US" altLang="ko-KR" dirty="0" smtClean="0"/>
          </a:p>
          <a:p>
            <a:r>
              <a:rPr lang="en-US" altLang="ko-KR" dirty="0" smtClean="0"/>
              <a:t>Network: Simple CNN (VGG-like)</a:t>
            </a:r>
            <a:endParaRPr lang="ko-KR" altLang="en-US" dirty="0"/>
          </a:p>
        </p:txBody>
      </p:sp>
      <p:pic>
        <p:nvPicPr>
          <p:cNvPr id="4098" name="Picture 2" descr="mnist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5"/>
          <a:stretch/>
        </p:blipFill>
        <p:spPr bwMode="auto">
          <a:xfrm>
            <a:off x="609600" y="3194447"/>
            <a:ext cx="33623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4505412" y="3424560"/>
            <a:ext cx="4414838" cy="17216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AutoNum type="arabicPeriod"/>
            </a:pPr>
            <a:r>
              <a:rPr lang="en-US" altLang="ko-KR" sz="2100" dirty="0">
                <a:latin typeface="Tahoma" panose="020B0604030504040204" pitchFamily="34" charset="0"/>
                <a:cs typeface="Tahoma" panose="020B0604030504040204" pitchFamily="34" charset="0"/>
              </a:rPr>
              <a:t>Prepare your data</a:t>
            </a:r>
          </a:p>
          <a:p>
            <a:pPr marL="385763" indent="-385763">
              <a:buAutoNum type="arabicPeriod"/>
            </a:pPr>
            <a:r>
              <a:rPr lang="en-US" altLang="ko-KR" sz="2100" dirty="0">
                <a:latin typeface="Tahoma" panose="020B0604030504040204" pitchFamily="34" charset="0"/>
                <a:cs typeface="Tahoma" panose="020B0604030504040204" pitchFamily="34" charset="0"/>
              </a:rPr>
              <a:t>Build graph</a:t>
            </a:r>
          </a:p>
          <a:p>
            <a:pPr marL="385763" indent="-385763">
              <a:buAutoNum type="arabicPeriod"/>
            </a:pPr>
            <a:r>
              <a:rPr lang="en-US" altLang="ko-KR" sz="2100" dirty="0">
                <a:latin typeface="Tahoma" panose="020B0604030504040204" pitchFamily="34" charset="0"/>
                <a:cs typeface="Tahoma" panose="020B0604030504040204" pitchFamily="34" charset="0"/>
              </a:rPr>
              <a:t>Make session &amp; Initialize</a:t>
            </a:r>
          </a:p>
          <a:p>
            <a:pPr marL="385763" indent="-385763">
              <a:buAutoNum type="arabicPeriod"/>
            </a:pPr>
            <a:r>
              <a:rPr lang="en-US" altLang="ko-KR" sz="2100" dirty="0">
                <a:latin typeface="Tahoma" panose="020B0604030504040204" pitchFamily="34" charset="0"/>
                <a:cs typeface="Tahoma" panose="020B0604030504040204" pitchFamily="34" charset="0"/>
              </a:rPr>
              <a:t>Run session</a:t>
            </a:r>
            <a:endParaRPr lang="ko-KR" altLang="en-US" sz="2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2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Prepare your data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Load MNIST data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Split train/val/test (image, label) pairs</a:t>
            </a:r>
          </a:p>
          <a:p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1518" y="2244020"/>
            <a:ext cx="6722269" cy="70783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3B78E7"/>
                </a:solidFill>
                <a:latin typeface="Arial Unicode MS" panose="020B0604020202020204" pitchFamily="50" charset="-127"/>
                <a:ea typeface="Roboto Mono"/>
              </a:rPr>
              <a:t>from</a:t>
            </a:r>
            <a:r>
              <a:rPr lang="ko-KR" altLang="ko-KR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 tensorflow.examples.tutorials.mnist </a:t>
            </a:r>
            <a:r>
              <a:rPr lang="ko-KR" altLang="ko-KR" dirty="0">
                <a:solidFill>
                  <a:srgbClr val="3B78E7"/>
                </a:solidFill>
                <a:latin typeface="Arial Unicode MS" panose="020B0604020202020204" pitchFamily="50" charset="-127"/>
                <a:ea typeface="Roboto Mono"/>
              </a:rPr>
              <a:t>import</a:t>
            </a:r>
            <a:r>
              <a:rPr lang="ko-KR" altLang="ko-KR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 input_data</a:t>
            </a:r>
            <a:br>
              <a:rPr lang="ko-KR" altLang="ko-KR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</a:br>
            <a:r>
              <a:rPr lang="ko-KR" altLang="ko-KR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mnist = input_data.read_data_sets(</a:t>
            </a:r>
            <a:r>
              <a:rPr lang="ko-KR" altLang="ko-KR" dirty="0">
                <a:solidFill>
                  <a:srgbClr val="0D904F"/>
                </a:solidFill>
                <a:latin typeface="Arial Unicode MS" panose="020B0604020202020204" pitchFamily="50" charset="-127"/>
                <a:ea typeface="Roboto Mono"/>
              </a:rPr>
              <a:t>‘</a:t>
            </a:r>
            <a:r>
              <a:rPr lang="en-US" altLang="ko-KR" dirty="0">
                <a:solidFill>
                  <a:srgbClr val="0D904F"/>
                </a:solidFill>
                <a:latin typeface="Arial Unicode MS" panose="020B0604020202020204" pitchFamily="50" charset="-127"/>
                <a:ea typeface="Roboto Mono"/>
              </a:rPr>
              <a:t>./d</a:t>
            </a:r>
            <a:r>
              <a:rPr lang="ko-KR" altLang="ko-KR" dirty="0">
                <a:solidFill>
                  <a:srgbClr val="0D904F"/>
                </a:solidFill>
                <a:latin typeface="Arial Unicode MS" panose="020B0604020202020204" pitchFamily="50" charset="-127"/>
                <a:ea typeface="Roboto Mono"/>
              </a:rPr>
              <a:t>ata</a:t>
            </a:r>
            <a:r>
              <a:rPr lang="en-US" altLang="ko-KR" dirty="0">
                <a:solidFill>
                  <a:srgbClr val="0D904F"/>
                </a:solidFill>
                <a:latin typeface="Arial Unicode MS" panose="020B0604020202020204" pitchFamily="50" charset="-127"/>
                <a:ea typeface="Roboto Mono"/>
              </a:rPr>
              <a:t>/</a:t>
            </a:r>
            <a:r>
              <a:rPr lang="ko-KR" altLang="ko-KR" dirty="0">
                <a:solidFill>
                  <a:srgbClr val="0D904F"/>
                </a:solidFill>
                <a:latin typeface="Arial Unicode MS" panose="020B0604020202020204" pitchFamily="50" charset="-127"/>
                <a:ea typeface="Roboto Mono"/>
              </a:rPr>
              <a:t>'</a:t>
            </a:r>
            <a:r>
              <a:rPr lang="ko-KR" altLang="ko-KR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, one_hot=</a:t>
            </a:r>
            <a:r>
              <a:rPr lang="ko-KR" altLang="ko-KR" dirty="0">
                <a:solidFill>
                  <a:srgbClr val="3B78E7"/>
                </a:solidFill>
                <a:latin typeface="Arial Unicode MS" panose="020B0604020202020204" pitchFamily="50" charset="-127"/>
                <a:ea typeface="Roboto Mono"/>
              </a:rPr>
              <a:t>True</a:t>
            </a:r>
            <a:r>
              <a:rPr lang="ko-KR" altLang="ko-KR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)</a:t>
            </a:r>
            <a:r>
              <a:rPr lang="ko-KR" altLang="ko-KR" sz="1350" dirty="0"/>
              <a:t> </a:t>
            </a:r>
            <a:endParaRPr lang="ko-KR" altLang="ko-KR" sz="3600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21517" y="3522013"/>
            <a:ext cx="6722269" cy="236983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train_images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mnist.train.images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Roboto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train_labels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mnist.train.labels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Roboto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train_images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train_images.reshape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([-1, 28, 28, 1]) / 255.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train_images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train_images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[0:1000]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Roboto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val_images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mnist.validation.images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Roboto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val_labels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mnist.validation.labels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Roboto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val_images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val_images.reshape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([-1, 28, 28, 1]) / 255.</a:t>
            </a:r>
            <a:endParaRPr lang="ko-KR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Tutorial Guidelines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 smtClean="0"/>
              <a:t>Session 1. Supervised Learning (Image Classification)</a:t>
            </a:r>
          </a:p>
          <a:p>
            <a:pPr lvl="1"/>
            <a:r>
              <a:rPr lang="en-US" altLang="ko-KR" sz="1800" dirty="0" smtClean="0"/>
              <a:t>Convolutional Neural Network (DIY network)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000" b="1" dirty="0" smtClean="0"/>
              <a:t>Session 2. Unsupervised Learning (Image Generation)</a:t>
            </a:r>
          </a:p>
          <a:p>
            <a:pPr lvl="1"/>
            <a:r>
              <a:rPr lang="en-US" altLang="ko-KR" sz="1800" dirty="0" smtClean="0"/>
              <a:t>Generative Adversarial Network (GAN)</a:t>
            </a:r>
            <a:endParaRPr lang="ko-KR" altLang="en-US" sz="1800" dirty="0"/>
          </a:p>
        </p:txBody>
      </p:sp>
      <p:pic>
        <p:nvPicPr>
          <p:cNvPr id="20482" name="Picture 2" descr="convolutional neural network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" t="19048" r="4439" b="5397"/>
          <a:stretch/>
        </p:blipFill>
        <p:spPr bwMode="auto">
          <a:xfrm>
            <a:off x="2028826" y="2506622"/>
            <a:ext cx="2000250" cy="124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mnist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2" y="2802733"/>
            <a:ext cx="654844" cy="65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20484" idx="3"/>
            <a:endCxn id="20482" idx="1"/>
          </p:cNvCxnSpPr>
          <p:nvPr/>
        </p:nvCxnSpPr>
        <p:spPr>
          <a:xfrm flipV="1">
            <a:off x="1797844" y="3129735"/>
            <a:ext cx="230982" cy="41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940971" y="3101579"/>
            <a:ext cx="288131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57676" y="2962275"/>
            <a:ext cx="11692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endParaRPr lang="ko-KR" altLang="en-US" sz="135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486" name="Picture 6" descr="dcgan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2" y="4889501"/>
            <a:ext cx="3283957" cy="132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mnist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444" y="5215733"/>
            <a:ext cx="7429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>
            <a:off x="4405315" y="5600305"/>
            <a:ext cx="288131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44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Build graph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33329" cy="4351338"/>
          </a:xfrm>
        </p:spPr>
        <p:txBody>
          <a:bodyPr/>
          <a:lstStyle/>
          <a:p>
            <a:r>
              <a:rPr lang="en-US" altLang="ko-KR" dirty="0" smtClean="0"/>
              <a:t>From inputs to targets.</a:t>
            </a:r>
          </a:p>
          <a:p>
            <a:r>
              <a:rPr lang="en-US" altLang="ko-KR" dirty="0" smtClean="0"/>
              <a:t>Data: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Network: </a:t>
            </a:r>
          </a:p>
          <a:p>
            <a:pPr lvl="1"/>
            <a:r>
              <a:rPr lang="en-US" altLang="ko-KR" dirty="0" smtClean="0"/>
              <a:t>(CONV-BN-RELU) – POOL – (CONV-BN-RELU) – POOL – FC - SOFTMAX</a:t>
            </a:r>
          </a:p>
          <a:p>
            <a:endParaRPr lang="en-US" altLang="ko-K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50206" y="2712467"/>
            <a:ext cx="5957888" cy="61550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x = tf.placeholder(tf.float32, shape=[</a:t>
            </a:r>
            <a:r>
              <a:rPr lang="en-US" altLang="ko-KR" sz="1500" dirty="0" err="1">
                <a:solidFill>
                  <a:srgbClr val="3B78E7"/>
                </a:solidFill>
                <a:latin typeface="Arial Unicode MS" panose="020B0604020202020204" pitchFamily="50" charset="-127"/>
                <a:ea typeface="Roboto Mono"/>
              </a:rPr>
              <a:t>hps.batch_size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, </a:t>
            </a:r>
            <a:r>
              <a:rPr lang="en-US" altLang="ko-KR" sz="1500" dirty="0">
                <a:solidFill>
                  <a:srgbClr val="C53929"/>
                </a:solidFill>
                <a:latin typeface="Arial Unicode MS" panose="020B0604020202020204" pitchFamily="50" charset="-127"/>
                <a:ea typeface="Roboto Mono"/>
              </a:rPr>
              <a:t>28, 28, 1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])</a:t>
            </a:r>
            <a:b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</a:b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y = tf.placeholder(tf.float32, shape=[</a:t>
            </a:r>
            <a:r>
              <a:rPr lang="en-US" altLang="ko-KR" sz="1500" dirty="0" err="1">
                <a:solidFill>
                  <a:srgbClr val="3B78E7"/>
                </a:solidFill>
                <a:latin typeface="Arial Unicode MS" panose="020B0604020202020204" pitchFamily="50" charset="-127"/>
                <a:ea typeface="Roboto Mono"/>
              </a:rPr>
              <a:t>hps.batch_size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, </a:t>
            </a:r>
            <a:r>
              <a:rPr lang="ko-KR" altLang="ko-KR" sz="1500" dirty="0">
                <a:solidFill>
                  <a:srgbClr val="C53929"/>
                </a:solidFill>
                <a:latin typeface="Arial Unicode MS" panose="020B0604020202020204" pitchFamily="50" charset="-127"/>
                <a:ea typeface="Roboto Mono"/>
              </a:rPr>
              <a:t>10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])</a:t>
            </a:r>
            <a:r>
              <a:rPr lang="ko-KR" altLang="ko-KR" sz="1200" dirty="0"/>
              <a:t> </a:t>
            </a:r>
            <a:endParaRPr lang="ko-KR" altLang="ko-KR" sz="3300" dirty="0"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1621631" y="4750594"/>
            <a:ext cx="871538" cy="3286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</a:t>
            </a:r>
            <a:endParaRPr lang="ko-KR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Straight Arrow Connector 13"/>
          <p:cNvCxnSpPr>
            <a:endCxn id="12" idx="2"/>
          </p:cNvCxnSpPr>
          <p:nvPr/>
        </p:nvCxnSpPr>
        <p:spPr>
          <a:xfrm>
            <a:off x="1650206" y="4914902"/>
            <a:ext cx="24288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5400000">
            <a:off x="2207419" y="4750594"/>
            <a:ext cx="871538" cy="3286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BN</a:t>
            </a:r>
            <a:endParaRPr lang="ko-KR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7" name="Straight Arrow Connector 16"/>
          <p:cNvCxnSpPr>
            <a:endCxn id="16" idx="2"/>
          </p:cNvCxnSpPr>
          <p:nvPr/>
        </p:nvCxnSpPr>
        <p:spPr>
          <a:xfrm>
            <a:off x="2235994" y="4914902"/>
            <a:ext cx="24288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5400000">
            <a:off x="2786062" y="4743451"/>
            <a:ext cx="871538" cy="3286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RELU</a:t>
            </a:r>
            <a:endParaRPr lang="ko-KR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" name="Straight Arrow Connector 18"/>
          <p:cNvCxnSpPr>
            <a:endCxn id="18" idx="2"/>
          </p:cNvCxnSpPr>
          <p:nvPr/>
        </p:nvCxnSpPr>
        <p:spPr>
          <a:xfrm>
            <a:off x="2814637" y="4907758"/>
            <a:ext cx="24288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5400000">
            <a:off x="3371850" y="4743451"/>
            <a:ext cx="871538" cy="3286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POOL</a:t>
            </a:r>
            <a:endParaRPr lang="ko-KR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" name="Straight Arrow Connector 20"/>
          <p:cNvCxnSpPr>
            <a:endCxn id="20" idx="2"/>
          </p:cNvCxnSpPr>
          <p:nvPr/>
        </p:nvCxnSpPr>
        <p:spPr>
          <a:xfrm>
            <a:off x="3400425" y="4907758"/>
            <a:ext cx="24288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 rot="5400000">
            <a:off x="3957637" y="4743451"/>
            <a:ext cx="871538" cy="3286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</a:t>
            </a:r>
            <a:endParaRPr lang="ko-KR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3" name="Straight Arrow Connector 22"/>
          <p:cNvCxnSpPr>
            <a:endCxn id="22" idx="2"/>
          </p:cNvCxnSpPr>
          <p:nvPr/>
        </p:nvCxnSpPr>
        <p:spPr>
          <a:xfrm>
            <a:off x="3986212" y="4907758"/>
            <a:ext cx="24288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rot="5400000">
            <a:off x="4543425" y="4743451"/>
            <a:ext cx="871538" cy="3286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BN</a:t>
            </a:r>
            <a:endParaRPr lang="ko-KR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5" name="Straight Arrow Connector 24"/>
          <p:cNvCxnSpPr>
            <a:endCxn id="24" idx="2"/>
          </p:cNvCxnSpPr>
          <p:nvPr/>
        </p:nvCxnSpPr>
        <p:spPr>
          <a:xfrm>
            <a:off x="4572000" y="4907758"/>
            <a:ext cx="24288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5400000">
            <a:off x="5129212" y="4729163"/>
            <a:ext cx="871538" cy="3286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RELU</a:t>
            </a:r>
            <a:endParaRPr lang="ko-KR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7" name="Straight Arrow Connector 26"/>
          <p:cNvCxnSpPr>
            <a:endCxn id="26" idx="2"/>
          </p:cNvCxnSpPr>
          <p:nvPr/>
        </p:nvCxnSpPr>
        <p:spPr>
          <a:xfrm>
            <a:off x="5157787" y="4893471"/>
            <a:ext cx="24288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 rot="5400000">
            <a:off x="5707856" y="4736307"/>
            <a:ext cx="871538" cy="3286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POOL</a:t>
            </a:r>
            <a:endParaRPr lang="ko-KR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9" name="Straight Arrow Connector 28"/>
          <p:cNvCxnSpPr>
            <a:endCxn id="28" idx="2"/>
          </p:cNvCxnSpPr>
          <p:nvPr/>
        </p:nvCxnSpPr>
        <p:spPr>
          <a:xfrm>
            <a:off x="5736431" y="4900614"/>
            <a:ext cx="24288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 rot="5400000">
            <a:off x="6286500" y="4729163"/>
            <a:ext cx="871538" cy="3286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FC</a:t>
            </a:r>
            <a:endParaRPr lang="ko-KR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" name="Straight Arrow Connector 30"/>
          <p:cNvCxnSpPr>
            <a:endCxn id="30" idx="2"/>
          </p:cNvCxnSpPr>
          <p:nvPr/>
        </p:nvCxnSpPr>
        <p:spPr>
          <a:xfrm>
            <a:off x="6315075" y="4893471"/>
            <a:ext cx="24288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rot="5400000">
            <a:off x="6872287" y="4729163"/>
            <a:ext cx="871538" cy="3286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SOFTMAX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3" name="Straight Arrow Connector 32"/>
          <p:cNvCxnSpPr>
            <a:endCxn id="32" idx="2"/>
          </p:cNvCxnSpPr>
          <p:nvPr/>
        </p:nvCxnSpPr>
        <p:spPr>
          <a:xfrm>
            <a:off x="6900862" y="4893471"/>
            <a:ext cx="24288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4344" y="4757737"/>
            <a:ext cx="12041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Placeholder x</a:t>
            </a:r>
            <a:endParaRPr lang="ko-KR" altLang="en-US" sz="135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344" y="5464969"/>
            <a:ext cx="12057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Placeholder y</a:t>
            </a:r>
            <a:endParaRPr lang="ko-KR" altLang="en-US" sz="135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7" name="Elbow Connector 36"/>
          <p:cNvCxnSpPr>
            <a:stCxn id="32" idx="0"/>
            <a:endCxn id="35" idx="3"/>
          </p:cNvCxnSpPr>
          <p:nvPr/>
        </p:nvCxnSpPr>
        <p:spPr>
          <a:xfrm flipH="1">
            <a:off x="1670123" y="4893470"/>
            <a:ext cx="5802240" cy="721540"/>
          </a:xfrm>
          <a:prstGeom prst="bentConnector3">
            <a:avLst>
              <a:gd name="adj1" fmla="val -86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915277" y="5257800"/>
            <a:ext cx="3214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243888" y="5093494"/>
            <a:ext cx="5180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</a:t>
            </a:r>
            <a:endParaRPr lang="ko-KR" altLang="en-US" sz="135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42888" y="4214813"/>
            <a:ext cx="8608219" cy="1693069"/>
          </a:xfrm>
          <a:prstGeom prst="round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235744" y="4207669"/>
            <a:ext cx="94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</a:t>
            </a:r>
            <a:endParaRPr lang="ko-KR" altLang="en-US" sz="135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33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Build graph - Convolution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94074" cy="4351338"/>
          </a:xfrm>
        </p:spPr>
        <p:txBody>
          <a:bodyPr/>
          <a:lstStyle/>
          <a:p>
            <a:r>
              <a:rPr lang="en-US" altLang="ko-KR" dirty="0" smtClean="0"/>
              <a:t>Network: </a:t>
            </a:r>
          </a:p>
          <a:p>
            <a:pPr lvl="1"/>
            <a:r>
              <a:rPr lang="en-US" altLang="ko-KR" dirty="0" smtClean="0"/>
              <a:t>(CONV-BN-RELU) – POOL – (CONV-BN-RELU) – POOL – FC - SOFTMAX</a:t>
            </a:r>
          </a:p>
          <a:p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2944" y="3018425"/>
            <a:ext cx="7736681" cy="1492668"/>
          </a:xfrm>
          <a:prstGeom prst="rect">
            <a:avLst/>
          </a:prstGeom>
          <a:solidFill>
            <a:srgbClr val="F7F7F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500" dirty="0">
                <a:solidFill>
                  <a:srgbClr val="3B78E7"/>
                </a:solidFill>
                <a:latin typeface="Arial Unicode MS" panose="020B0604020202020204" pitchFamily="50" charset="-127"/>
                <a:ea typeface="Roboto Mono"/>
              </a:rPr>
              <a:t>def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 conv(x, </a:t>
            </a:r>
            <a:r>
              <a:rPr lang="en-US" altLang="ko-KR" sz="1500" dirty="0" err="1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filter_size</a:t>
            </a:r>
            <a:r>
              <a:rPr lang="en-US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, </a:t>
            </a:r>
            <a:r>
              <a:rPr lang="en-US" altLang="ko-KR" sz="1500" dirty="0" err="1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in_filters</a:t>
            </a:r>
            <a:r>
              <a:rPr lang="en-US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, </a:t>
            </a:r>
            <a:r>
              <a:rPr lang="en-US" altLang="ko-KR" sz="1500" dirty="0" err="1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out_filters</a:t>
            </a:r>
            <a:r>
              <a:rPr lang="en-US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, strides=[</a:t>
            </a:r>
            <a:r>
              <a:rPr lang="en-US" altLang="ko-KR" sz="1500" dirty="0">
                <a:solidFill>
                  <a:srgbClr val="FF0000"/>
                </a:solidFill>
                <a:latin typeface="Arial Unicode MS" panose="020B0604020202020204" pitchFamily="50" charset="-127"/>
                <a:ea typeface="Roboto Mono"/>
              </a:rPr>
              <a:t>1, 1, 1, 1</a:t>
            </a:r>
            <a:r>
              <a:rPr lang="en-US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]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):</a:t>
            </a:r>
            <a:endParaRPr lang="en-US" altLang="ko-KR" sz="1500" dirty="0">
              <a:solidFill>
                <a:srgbClr val="37474F"/>
              </a:solidFill>
              <a:latin typeface="Arial Unicode MS" panose="020B0604020202020204" pitchFamily="50" charset="-127"/>
              <a:ea typeface="Roboto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  w = </a:t>
            </a:r>
            <a:r>
              <a:rPr lang="en-US" altLang="ko-KR" sz="1500" dirty="0" err="1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tf.get_variable</a:t>
            </a:r>
            <a:r>
              <a:rPr lang="en-US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(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 		'weight/DW', [</a:t>
            </a:r>
            <a:r>
              <a:rPr lang="en-US" altLang="ko-KR" sz="1500" dirty="0" err="1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filter_size</a:t>
            </a:r>
            <a:r>
              <a:rPr lang="en-US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, </a:t>
            </a:r>
            <a:r>
              <a:rPr lang="en-US" altLang="ko-KR" sz="1500" dirty="0" err="1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filter_size</a:t>
            </a:r>
            <a:r>
              <a:rPr lang="en-US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, </a:t>
            </a:r>
            <a:r>
              <a:rPr lang="en-US" altLang="ko-KR" sz="1500" dirty="0" err="1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in_filters</a:t>
            </a:r>
            <a:r>
              <a:rPr lang="en-US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, </a:t>
            </a:r>
            <a:r>
              <a:rPr lang="en-US" altLang="ko-KR" sz="1500" dirty="0" err="1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out_filters</a:t>
            </a:r>
            <a:r>
              <a:rPr lang="en-US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],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          		tf.float32, initializer=</a:t>
            </a:r>
            <a:r>
              <a:rPr lang="en-US" altLang="ko-KR" sz="1500" dirty="0" err="1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tf.uniform_unit_scaling_initializer</a:t>
            </a:r>
            <a:r>
              <a:rPr lang="en-US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(factor=2.0))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/>
            </a:r>
            <a:b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</a:b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  </a:t>
            </a:r>
            <a:r>
              <a:rPr lang="ko-KR" altLang="ko-KR" sz="1500" dirty="0">
                <a:solidFill>
                  <a:srgbClr val="3B78E7"/>
                </a:solidFill>
                <a:latin typeface="Arial Unicode MS" panose="020B0604020202020204" pitchFamily="50" charset="-127"/>
                <a:ea typeface="Roboto Mono"/>
              </a:rPr>
              <a:t>return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 tf.nn.conv2d(x, </a:t>
            </a:r>
            <a:r>
              <a:rPr lang="en-US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w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, strides=[</a:t>
            </a:r>
            <a:r>
              <a:rPr lang="ko-KR" altLang="ko-KR" sz="1500" dirty="0">
                <a:solidFill>
                  <a:srgbClr val="C53929"/>
                </a:solidFill>
                <a:latin typeface="Arial Unicode MS" panose="020B0604020202020204" pitchFamily="50" charset="-127"/>
                <a:ea typeface="Roboto Mono"/>
              </a:rPr>
              <a:t>1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, </a:t>
            </a:r>
            <a:r>
              <a:rPr lang="ko-KR" altLang="ko-KR" sz="1500" dirty="0">
                <a:solidFill>
                  <a:srgbClr val="C53929"/>
                </a:solidFill>
                <a:latin typeface="Arial Unicode MS" panose="020B0604020202020204" pitchFamily="50" charset="-127"/>
                <a:ea typeface="Roboto Mono"/>
              </a:rPr>
              <a:t>1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, </a:t>
            </a:r>
            <a:r>
              <a:rPr lang="ko-KR" altLang="ko-KR" sz="1500" dirty="0">
                <a:solidFill>
                  <a:srgbClr val="C53929"/>
                </a:solidFill>
                <a:latin typeface="Arial Unicode MS" panose="020B0604020202020204" pitchFamily="50" charset="-127"/>
                <a:ea typeface="Roboto Mono"/>
              </a:rPr>
              <a:t>1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, </a:t>
            </a:r>
            <a:r>
              <a:rPr lang="ko-KR" altLang="ko-KR" sz="1500" dirty="0">
                <a:solidFill>
                  <a:srgbClr val="C53929"/>
                </a:solidFill>
                <a:latin typeface="Arial Unicode MS" panose="020B0604020202020204" pitchFamily="50" charset="-127"/>
                <a:ea typeface="Roboto Mono"/>
              </a:rPr>
              <a:t>1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],</a:t>
            </a:r>
            <a:r>
              <a:rPr lang="en-US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 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padding=</a:t>
            </a:r>
            <a:r>
              <a:rPr lang="ko-KR" altLang="ko-KR" sz="1500" dirty="0">
                <a:solidFill>
                  <a:srgbClr val="0D904F"/>
                </a:solidFill>
                <a:latin typeface="Arial Unicode MS" panose="020B0604020202020204" pitchFamily="50" charset="-127"/>
                <a:ea typeface="Roboto Mono"/>
              </a:rPr>
              <a:t>'SAME'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)</a:t>
            </a:r>
            <a:endParaRPr lang="en-US" altLang="ko-KR" sz="1500" dirty="0">
              <a:solidFill>
                <a:srgbClr val="37474F"/>
              </a:solidFill>
              <a:latin typeface="Arial Unicode MS" panose="020B0604020202020204" pitchFamily="50" charset="-127"/>
              <a:ea typeface="Roboto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/>
              <a:t> </a:t>
            </a:r>
            <a:endParaRPr lang="ko-KR" altLang="ko-KR" sz="3300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66371" y="4647815"/>
            <a:ext cx="5044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Usage: y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= conv(x, 3, in_filter, out_filter, stride)</a:t>
            </a:r>
          </a:p>
        </p:txBody>
      </p:sp>
    </p:spTree>
    <p:extLst>
      <p:ext uri="{BB962C8B-B14F-4D97-AF65-F5344CB8AC3E}">
        <p14:creationId xmlns:p14="http://schemas.microsoft.com/office/powerpoint/2010/main" val="418952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Build graph – Batch normalization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94074" cy="4351338"/>
          </a:xfrm>
        </p:spPr>
        <p:txBody>
          <a:bodyPr/>
          <a:lstStyle/>
          <a:p>
            <a:r>
              <a:rPr lang="en-US" altLang="ko-KR" dirty="0" smtClean="0"/>
              <a:t>Network: </a:t>
            </a:r>
          </a:p>
          <a:p>
            <a:pPr lvl="1"/>
            <a:r>
              <a:rPr lang="en-US" altLang="ko-KR" dirty="0" smtClean="0"/>
              <a:t>(CONV-BN-RELU) – POOL – (CONV-BN-RELU) – POOL – FC - SOFTMAX</a:t>
            </a:r>
          </a:p>
          <a:p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2944" y="2533677"/>
            <a:ext cx="7736681" cy="2462164"/>
          </a:xfrm>
          <a:prstGeom prst="rect">
            <a:avLst/>
          </a:prstGeom>
          <a:solidFill>
            <a:srgbClr val="F7F7F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 </a:t>
            </a:r>
            <a:r>
              <a:rPr lang="en-US" altLang="ko-KR" sz="1500" dirty="0" err="1">
                <a:solidFill>
                  <a:srgbClr val="0070C0"/>
                </a:solidFill>
                <a:latin typeface="Arial Unicode MS" panose="020B0604020202020204" pitchFamily="50" charset="-127"/>
                <a:ea typeface="Roboto Mono"/>
              </a:rPr>
              <a:t>def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batch_norm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(x):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   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params_shape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 = [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x.get_shape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()[-1]]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Roboto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    beta =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tf.get_variable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('beta',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params_shape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, tf.float32,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          initializer=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tf.constant_initializer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(0.0, tf.float32))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    gamma =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tf.get_variable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('gamma',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params_shape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, tf.float32,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          initializer=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tf.constant_initializer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(1.0, tf.float32))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   mean, variance =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tf.nn.moments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(x, [</a:t>
            </a:r>
            <a:r>
              <a:rPr lang="en-US" altLang="ko-KR" sz="1500" dirty="0">
                <a:solidFill>
                  <a:srgbClr val="FF0000"/>
                </a:solidFill>
                <a:latin typeface="Arial" panose="020B0604020202020204" pitchFamily="34" charset="0"/>
              </a:rPr>
              <a:t>0, 1, 2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])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en-US" altLang="ko-KR" sz="1500" dirty="0">
                <a:solidFill>
                  <a:srgbClr val="0070C0"/>
                </a:solidFill>
                <a:latin typeface="Arial" panose="020B0604020202020204" pitchFamily="34" charset="0"/>
              </a:rPr>
              <a:t>return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tf.nn.batch_normalization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(x, mean, variance, beta, gamma)</a:t>
            </a:r>
            <a:endParaRPr lang="ko-KR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3627" y="5076440"/>
            <a:ext cx="2900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Usage: y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ko-KR" dirty="0" err="1">
                <a:latin typeface="Tahoma" panose="020B0604030504040204" pitchFamily="34" charset="0"/>
                <a:cs typeface="Tahoma" panose="020B0604030504040204" pitchFamily="34" charset="0"/>
              </a:rPr>
              <a:t>batch_norm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3973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Build graph – ReLU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30953" cy="4351338"/>
          </a:xfrm>
        </p:spPr>
        <p:txBody>
          <a:bodyPr/>
          <a:lstStyle/>
          <a:p>
            <a:r>
              <a:rPr lang="en-US" altLang="ko-KR" dirty="0" smtClean="0"/>
              <a:t>Network: </a:t>
            </a:r>
          </a:p>
          <a:p>
            <a:pPr lvl="1"/>
            <a:r>
              <a:rPr lang="en-US" altLang="ko-KR" dirty="0" smtClean="0"/>
              <a:t>(CONV-BN-RELU) – POOL – (CONV-BN-RELU) – POOL – FC - SOFTMAX</a:t>
            </a:r>
          </a:p>
          <a:p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37896" y="3661977"/>
            <a:ext cx="312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Usage: y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ko-KR" dirty="0" err="1">
                <a:latin typeface="Tahoma" panose="020B0604030504040204" pitchFamily="34" charset="0"/>
                <a:cs typeface="Tahoma" panose="020B0604030504040204" pitchFamily="34" charset="0"/>
              </a:rPr>
              <a:t>relu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(x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, leakiness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71727" y="2835501"/>
            <a:ext cx="4107656" cy="615505"/>
          </a:xfrm>
          <a:prstGeom prst="rect">
            <a:avLst/>
          </a:prstGeom>
          <a:solidFill>
            <a:srgbClr val="F7F7F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3B78E7"/>
                </a:solidFill>
                <a:latin typeface="Arial Unicode MS" panose="020B0604020202020204" pitchFamily="50" charset="-127"/>
                <a:ea typeface="Roboto Mono"/>
              </a:rPr>
              <a:t> </a:t>
            </a:r>
            <a:r>
              <a:rPr lang="en-US" altLang="ko-KR" sz="1500" dirty="0" err="1">
                <a:solidFill>
                  <a:srgbClr val="3B78E7"/>
                </a:solidFill>
                <a:latin typeface="Arial Unicode MS" panose="020B0604020202020204" pitchFamily="50" charset="-127"/>
                <a:ea typeface="Roboto Mono"/>
              </a:rPr>
              <a:t>def</a:t>
            </a:r>
            <a:r>
              <a:rPr lang="en-US" altLang="ko-KR" sz="1500" dirty="0">
                <a:solidFill>
                  <a:srgbClr val="3B78E7"/>
                </a:solidFill>
                <a:latin typeface="Arial Unicode MS" panose="020B0604020202020204" pitchFamily="50" charset="-127"/>
                <a:ea typeface="Roboto Mono"/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relu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(x, leakiness=0.0):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3B78E7"/>
                </a:solidFill>
                <a:latin typeface="Arial Unicode MS" panose="020B0604020202020204" pitchFamily="50" charset="-127"/>
                <a:ea typeface="Roboto Mono"/>
              </a:rPr>
              <a:t>    return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tf.maximum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(x, leakiness*x)</a:t>
            </a:r>
            <a:r>
              <a:rPr lang="ko-KR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ko-KR" sz="3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Build graph – Pooling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25128" cy="4351338"/>
          </a:xfrm>
        </p:spPr>
        <p:txBody>
          <a:bodyPr/>
          <a:lstStyle/>
          <a:p>
            <a:r>
              <a:rPr lang="en-US" altLang="ko-KR" dirty="0" smtClean="0"/>
              <a:t>Network: </a:t>
            </a:r>
          </a:p>
          <a:p>
            <a:pPr lvl="1"/>
            <a:r>
              <a:rPr lang="en-US" altLang="ko-KR" dirty="0" smtClean="0"/>
              <a:t>(CONV-BN-RELU) – POOL – (CONV-BN-RELU) – POOL – FC - SOFTMAX</a:t>
            </a:r>
          </a:p>
          <a:p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>
          <a:xfrm>
            <a:off x="3173651" y="3733415"/>
            <a:ext cx="235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ko-KR" dirty="0" err="1">
                <a:latin typeface="Tahoma" panose="020B0604030504040204" pitchFamily="34" charset="0"/>
                <a:cs typeface="Tahoma" panose="020B0604030504040204" pitchFamily="34" charset="0"/>
              </a:rPr>
              <a:t>relu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(x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, leakiness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57365" y="2651325"/>
            <a:ext cx="5736431" cy="1769667"/>
          </a:xfrm>
          <a:prstGeom prst="rect">
            <a:avLst/>
          </a:prstGeom>
          <a:solidFill>
            <a:srgbClr val="F7F7F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500" dirty="0">
                <a:solidFill>
                  <a:srgbClr val="3B78E7"/>
                </a:solidFill>
                <a:latin typeface="Arial Unicode MS" panose="020B0604020202020204" pitchFamily="50" charset="-127"/>
                <a:ea typeface="Roboto Mono"/>
              </a:rPr>
              <a:t>def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 max_pool(x):</a:t>
            </a:r>
            <a:b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</a:b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  </a:t>
            </a:r>
            <a:r>
              <a:rPr lang="ko-KR" altLang="ko-KR" sz="1500" dirty="0">
                <a:solidFill>
                  <a:srgbClr val="3B78E7"/>
                </a:solidFill>
                <a:latin typeface="Arial Unicode MS" panose="020B0604020202020204" pitchFamily="50" charset="-127"/>
                <a:ea typeface="Roboto Mono"/>
              </a:rPr>
              <a:t>return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 tf.nn.max_pool(x, ksize=[</a:t>
            </a:r>
            <a:r>
              <a:rPr lang="ko-KR" altLang="ko-KR" sz="1500" dirty="0">
                <a:solidFill>
                  <a:srgbClr val="C53929"/>
                </a:solidFill>
                <a:latin typeface="Arial Unicode MS" panose="020B0604020202020204" pitchFamily="50" charset="-127"/>
                <a:ea typeface="Roboto Mono"/>
              </a:rPr>
              <a:t>1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, </a:t>
            </a:r>
            <a:r>
              <a:rPr lang="ko-KR" altLang="ko-KR" sz="1500" dirty="0">
                <a:solidFill>
                  <a:srgbClr val="C53929"/>
                </a:solidFill>
                <a:latin typeface="Arial Unicode MS" panose="020B0604020202020204" pitchFamily="50" charset="-127"/>
                <a:ea typeface="Roboto Mono"/>
              </a:rPr>
              <a:t>2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, </a:t>
            </a:r>
            <a:r>
              <a:rPr lang="ko-KR" altLang="ko-KR" sz="1500" dirty="0">
                <a:solidFill>
                  <a:srgbClr val="C53929"/>
                </a:solidFill>
                <a:latin typeface="Arial Unicode MS" panose="020B0604020202020204" pitchFamily="50" charset="-127"/>
                <a:ea typeface="Roboto Mono"/>
              </a:rPr>
              <a:t>2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, </a:t>
            </a:r>
            <a:r>
              <a:rPr lang="ko-KR" altLang="ko-KR" sz="1500" dirty="0">
                <a:solidFill>
                  <a:srgbClr val="C53929"/>
                </a:solidFill>
                <a:latin typeface="Arial Unicode MS" panose="020B0604020202020204" pitchFamily="50" charset="-127"/>
                <a:ea typeface="Roboto Mono"/>
              </a:rPr>
              <a:t>1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],</a:t>
            </a:r>
            <a:b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</a:b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                        strides=[</a:t>
            </a:r>
            <a:r>
              <a:rPr lang="ko-KR" altLang="ko-KR" sz="1500" dirty="0">
                <a:solidFill>
                  <a:srgbClr val="C53929"/>
                </a:solidFill>
                <a:latin typeface="Arial Unicode MS" panose="020B0604020202020204" pitchFamily="50" charset="-127"/>
                <a:ea typeface="Roboto Mono"/>
              </a:rPr>
              <a:t>1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, </a:t>
            </a:r>
            <a:r>
              <a:rPr lang="ko-KR" altLang="ko-KR" sz="1500" dirty="0">
                <a:solidFill>
                  <a:srgbClr val="C53929"/>
                </a:solidFill>
                <a:latin typeface="Arial Unicode MS" panose="020B0604020202020204" pitchFamily="50" charset="-127"/>
                <a:ea typeface="Roboto Mono"/>
              </a:rPr>
              <a:t>2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, </a:t>
            </a:r>
            <a:r>
              <a:rPr lang="ko-KR" altLang="ko-KR" sz="1500" dirty="0">
                <a:solidFill>
                  <a:srgbClr val="C53929"/>
                </a:solidFill>
                <a:latin typeface="Arial Unicode MS" panose="020B0604020202020204" pitchFamily="50" charset="-127"/>
                <a:ea typeface="Roboto Mono"/>
              </a:rPr>
              <a:t>2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, </a:t>
            </a:r>
            <a:r>
              <a:rPr lang="ko-KR" altLang="ko-KR" sz="1500" dirty="0">
                <a:solidFill>
                  <a:srgbClr val="C53929"/>
                </a:solidFill>
                <a:latin typeface="Arial Unicode MS" panose="020B0604020202020204" pitchFamily="50" charset="-127"/>
                <a:ea typeface="Roboto Mono"/>
              </a:rPr>
              <a:t>1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], padding=</a:t>
            </a:r>
            <a:r>
              <a:rPr lang="ko-KR" altLang="ko-KR" sz="1500" dirty="0">
                <a:solidFill>
                  <a:srgbClr val="0D904F"/>
                </a:solidFill>
                <a:latin typeface="Arial Unicode MS" panose="020B0604020202020204" pitchFamily="50" charset="-127"/>
                <a:ea typeface="Roboto Mono"/>
              </a:rPr>
              <a:t>'SAME'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)</a:t>
            </a:r>
            <a:endParaRPr lang="en-US" altLang="ko-KR" sz="1500" dirty="0">
              <a:solidFill>
                <a:srgbClr val="37474F"/>
              </a:solidFill>
              <a:latin typeface="Arial Unicode MS" panose="020B0604020202020204" pitchFamily="50" charset="-127"/>
              <a:ea typeface="Roboto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500" dirty="0">
              <a:solidFill>
                <a:srgbClr val="37474F"/>
              </a:solidFill>
              <a:latin typeface="Arial Unicode MS" panose="020B0604020202020204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500" dirty="0"/>
              <a:t> </a:t>
            </a:r>
            <a:r>
              <a:rPr lang="ko-KR" altLang="ko-KR" sz="1500" dirty="0">
                <a:solidFill>
                  <a:srgbClr val="3B78E7"/>
                </a:solidFill>
                <a:latin typeface="Arial Unicode MS" panose="020B0604020202020204" pitchFamily="50" charset="-127"/>
                <a:ea typeface="Roboto Mono"/>
              </a:rPr>
              <a:t>def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 </a:t>
            </a:r>
            <a:r>
              <a:rPr lang="en-US" altLang="ko-KR" sz="1500" dirty="0" err="1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avg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_pool(x):</a:t>
            </a:r>
            <a:b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</a:b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  </a:t>
            </a:r>
            <a:r>
              <a:rPr lang="ko-KR" altLang="ko-KR" sz="1500" dirty="0">
                <a:solidFill>
                  <a:srgbClr val="3B78E7"/>
                </a:solidFill>
                <a:latin typeface="Arial Unicode MS" panose="020B0604020202020204" pitchFamily="50" charset="-127"/>
                <a:ea typeface="Roboto Mono"/>
              </a:rPr>
              <a:t>return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 tf.nn.</a:t>
            </a:r>
            <a:r>
              <a:rPr lang="en-US" altLang="ko-KR" sz="1500" dirty="0" err="1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avg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_pool(x, ksize=[</a:t>
            </a:r>
            <a:r>
              <a:rPr lang="ko-KR" altLang="ko-KR" sz="1500" dirty="0">
                <a:solidFill>
                  <a:srgbClr val="C53929"/>
                </a:solidFill>
                <a:latin typeface="Arial Unicode MS" panose="020B0604020202020204" pitchFamily="50" charset="-127"/>
                <a:ea typeface="Roboto Mono"/>
              </a:rPr>
              <a:t>1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, </a:t>
            </a:r>
            <a:r>
              <a:rPr lang="ko-KR" altLang="ko-KR" sz="1500" dirty="0">
                <a:solidFill>
                  <a:srgbClr val="C53929"/>
                </a:solidFill>
                <a:latin typeface="Arial Unicode MS" panose="020B0604020202020204" pitchFamily="50" charset="-127"/>
                <a:ea typeface="Roboto Mono"/>
              </a:rPr>
              <a:t>2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, </a:t>
            </a:r>
            <a:r>
              <a:rPr lang="ko-KR" altLang="ko-KR" sz="1500" dirty="0">
                <a:solidFill>
                  <a:srgbClr val="C53929"/>
                </a:solidFill>
                <a:latin typeface="Arial Unicode MS" panose="020B0604020202020204" pitchFamily="50" charset="-127"/>
                <a:ea typeface="Roboto Mono"/>
              </a:rPr>
              <a:t>2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, </a:t>
            </a:r>
            <a:r>
              <a:rPr lang="ko-KR" altLang="ko-KR" sz="1500" dirty="0">
                <a:solidFill>
                  <a:srgbClr val="C53929"/>
                </a:solidFill>
                <a:latin typeface="Arial Unicode MS" panose="020B0604020202020204" pitchFamily="50" charset="-127"/>
                <a:ea typeface="Roboto Mono"/>
              </a:rPr>
              <a:t>1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],</a:t>
            </a:r>
            <a:b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</a:b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                        strides=[</a:t>
            </a:r>
            <a:r>
              <a:rPr lang="ko-KR" altLang="ko-KR" sz="1500" dirty="0">
                <a:solidFill>
                  <a:srgbClr val="C53929"/>
                </a:solidFill>
                <a:latin typeface="Arial Unicode MS" panose="020B0604020202020204" pitchFamily="50" charset="-127"/>
                <a:ea typeface="Roboto Mono"/>
              </a:rPr>
              <a:t>1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, </a:t>
            </a:r>
            <a:r>
              <a:rPr lang="ko-KR" altLang="ko-KR" sz="1500" dirty="0">
                <a:solidFill>
                  <a:srgbClr val="C53929"/>
                </a:solidFill>
                <a:latin typeface="Arial Unicode MS" panose="020B0604020202020204" pitchFamily="50" charset="-127"/>
                <a:ea typeface="Roboto Mono"/>
              </a:rPr>
              <a:t>2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, </a:t>
            </a:r>
            <a:r>
              <a:rPr lang="ko-KR" altLang="ko-KR" sz="1500" dirty="0">
                <a:solidFill>
                  <a:srgbClr val="C53929"/>
                </a:solidFill>
                <a:latin typeface="Arial Unicode MS" panose="020B0604020202020204" pitchFamily="50" charset="-127"/>
                <a:ea typeface="Roboto Mono"/>
              </a:rPr>
              <a:t>2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, </a:t>
            </a:r>
            <a:r>
              <a:rPr lang="ko-KR" altLang="ko-KR" sz="1500" dirty="0">
                <a:solidFill>
                  <a:srgbClr val="C53929"/>
                </a:solidFill>
                <a:latin typeface="Arial Unicode MS" panose="020B0604020202020204" pitchFamily="50" charset="-127"/>
                <a:ea typeface="Roboto Mono"/>
              </a:rPr>
              <a:t>1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], padding=</a:t>
            </a:r>
            <a:r>
              <a:rPr lang="ko-KR" altLang="ko-KR" sz="1500" dirty="0">
                <a:solidFill>
                  <a:srgbClr val="0D904F"/>
                </a:solidFill>
                <a:latin typeface="Arial Unicode MS" panose="020B0604020202020204" pitchFamily="50" charset="-127"/>
                <a:ea typeface="Roboto Mono"/>
              </a:rPr>
              <a:t>'SAME'</a:t>
            </a:r>
            <a:r>
              <a:rPr lang="ko-KR" altLang="ko-KR" sz="15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)</a:t>
            </a:r>
            <a:endParaRPr lang="en-US" altLang="ko-KR" sz="1500" dirty="0">
              <a:solidFill>
                <a:srgbClr val="37474F"/>
              </a:solidFill>
              <a:latin typeface="Arial Unicode MS" panose="020B0604020202020204" pitchFamily="50" charset="-127"/>
              <a:ea typeface="Roboto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0801" y="4519227"/>
            <a:ext cx="2669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Usage: y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ko-KR" dirty="0" err="1">
                <a:latin typeface="Tahoma" panose="020B0604030504040204" pitchFamily="34" charset="0"/>
                <a:cs typeface="Tahoma" panose="020B0604030504040204" pitchFamily="34" charset="0"/>
              </a:rPr>
              <a:t>max_pool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75789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Build graph – Fully connected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66886" cy="4351338"/>
          </a:xfrm>
        </p:spPr>
        <p:txBody>
          <a:bodyPr/>
          <a:lstStyle/>
          <a:p>
            <a:r>
              <a:rPr lang="en-US" altLang="ko-KR" dirty="0" smtClean="0"/>
              <a:t>Network: </a:t>
            </a:r>
          </a:p>
          <a:p>
            <a:pPr lvl="1"/>
            <a:r>
              <a:rPr lang="en-US" altLang="ko-KR" dirty="0" smtClean="0"/>
              <a:t>(CONV-BN-RELU) – POOL – (CONV-BN-RELU) – POOL – FC - SOFTMAX</a:t>
            </a:r>
          </a:p>
          <a:p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>
          <a:xfrm>
            <a:off x="3173651" y="3733415"/>
            <a:ext cx="235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ko-KR" dirty="0" err="1">
                <a:latin typeface="Tahoma" panose="020B0604030504040204" pitchFamily="34" charset="0"/>
                <a:cs typeface="Tahoma" panose="020B0604030504040204" pitchFamily="34" charset="0"/>
              </a:rPr>
              <a:t>relu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(x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, leakiness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50208" y="2835946"/>
            <a:ext cx="6093619" cy="2000499"/>
          </a:xfrm>
          <a:prstGeom prst="rect">
            <a:avLst/>
          </a:prstGeom>
          <a:solidFill>
            <a:srgbClr val="F7F7F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</a:t>
            </a:r>
            <a:r>
              <a:rPr lang="en-US" altLang="ko-KR" sz="1500" dirty="0" err="1">
                <a:solidFill>
                  <a:srgbClr val="0070C0"/>
                </a:solidFill>
                <a:latin typeface="Arial Unicode MS" panose="020B0604020202020204" pitchFamily="50" charset="-127"/>
                <a:ea typeface="Roboto Mono"/>
              </a:rPr>
              <a:t>def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fully_connected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(self, name, x,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out_dim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):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     x =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tf.reshape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(x, [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self.hps.batch_size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, -1])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     w =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tf.get_variable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(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         'weight/DW', [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x.get_shape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()[1],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out_dim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],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         initializer=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tf.uniform_unit_scaling_initializer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(factor=1.0))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     b =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tf.get_variable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('bias', [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out_dim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],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                         initializer=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tf.constant_initializer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())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   </a:t>
            </a:r>
            <a:r>
              <a:rPr lang="en-US" altLang="ko-KR" sz="1500" dirty="0">
                <a:solidFill>
                  <a:srgbClr val="0070C0"/>
                </a:solidFill>
                <a:latin typeface="Arial Unicode MS" panose="020B0604020202020204" pitchFamily="50" charset="-127"/>
                <a:ea typeface="Roboto Mono"/>
              </a:rPr>
              <a:t>return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tf.nn.xw_plus_b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(x, w, b)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2125" y="4919277"/>
            <a:ext cx="4701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Usage: y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ko-KR" dirty="0" err="1">
                <a:latin typeface="Tahoma" panose="020B0604030504040204" pitchFamily="34" charset="0"/>
                <a:cs typeface="Tahoma" panose="020B0604030504040204" pitchFamily="34" charset="0"/>
              </a:rPr>
              <a:t>fully_connected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(x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dirty="0" err="1">
                <a:latin typeface="Tahoma" panose="020B0604030504040204" pitchFamily="34" charset="0"/>
                <a:cs typeface="Tahoma" panose="020B0604030504040204" pitchFamily="34" charset="0"/>
              </a:rPr>
              <a:t>num_classes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32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Build graph – Cost function &amp; Optimizer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13480" cy="4351338"/>
          </a:xfrm>
        </p:spPr>
        <p:txBody>
          <a:bodyPr/>
          <a:lstStyle/>
          <a:p>
            <a:r>
              <a:rPr lang="en-US" altLang="ko-KR" dirty="0" smtClean="0"/>
              <a:t>Network: </a:t>
            </a:r>
          </a:p>
          <a:p>
            <a:pPr lvl="1"/>
            <a:r>
              <a:rPr lang="en-US" altLang="ko-KR" dirty="0" smtClean="0"/>
              <a:t>(CONV-BN-RELU) – POOL – (CONV-BN-RELU) – POOL – FC - SOFTMAX</a:t>
            </a:r>
          </a:p>
          <a:p>
            <a:endParaRPr lang="en-US" altLang="ko-KR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93108" y="2685481"/>
            <a:ext cx="6979444" cy="615505"/>
          </a:xfrm>
          <a:prstGeom prst="rect">
            <a:avLst/>
          </a:prstGeom>
          <a:solidFill>
            <a:srgbClr val="F7F7F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   cent =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tf.nn.softmax_cross_entropy_with_logits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(logits=logits, labels=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self.labels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  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self.cost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=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tf.reduce_mean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(cent, name='cent')</a:t>
            </a: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014540" y="3542061"/>
            <a:ext cx="5965031" cy="2231332"/>
          </a:xfrm>
          <a:prstGeom prst="rect">
            <a:avLst/>
          </a:prstGeom>
          <a:solidFill>
            <a:srgbClr val="F7F7F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def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build_train_op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():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     optimizer =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tf.train.MomentumOptimizer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(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self.lrn_rate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, 0.9)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    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train_vars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=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tf.trainable_variables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()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     grads =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tf.gradients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(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self.cost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,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train_vars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    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apply_op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=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optimizer.apply_gradients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(zip(grads,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train_vars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),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                                         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global_step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=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self.global_step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                                          name='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train_step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')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    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train_ops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= [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apply_op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] + self._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extra_train_ops</a:t>
            </a:r>
            <a:endParaRPr lang="en-US" altLang="ko-KR" sz="1500" dirty="0">
              <a:latin typeface="Arial Unicode MS" panose="020B0604020202020204" pitchFamily="50" charset="-127"/>
              <a:ea typeface="Roboto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    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self.train_op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=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tf.group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(*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train_ops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1949" y="2714626"/>
            <a:ext cx="13689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 function</a:t>
            </a:r>
          </a:p>
          <a:p>
            <a:pPr algn="ctr"/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(Cross entropy)</a:t>
            </a:r>
            <a:endParaRPr lang="ko-KR" altLang="en-US" sz="135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0836" y="3543301"/>
            <a:ext cx="16450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Optimizer</a:t>
            </a:r>
          </a:p>
          <a:p>
            <a:pPr algn="ctr"/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1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SGD+momentum</a:t>
            </a:r>
            <a:r>
              <a:rPr lang="en-US" altLang="ko-KR" sz="1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ko-KR" altLang="en-US" sz="135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98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Make session &amp; Initialize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Session object encapsulates the environment in which Operation objects are executed, and Tensor objects are evaluated.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21708" y="2614044"/>
            <a:ext cx="3664744" cy="615505"/>
          </a:xfrm>
          <a:prstGeom prst="rect">
            <a:avLst/>
          </a:prstGeom>
          <a:solidFill>
            <a:srgbClr val="F7F7F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sess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=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tf.Session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()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sess.run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(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tf.global_variables_initializer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())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4422" y="3198132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altLang="ko-KR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session</a:t>
            </a:r>
            <a:endParaRPr lang="ko-KR" altLang="en-US" sz="33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07321" y="4160887"/>
            <a:ext cx="5536406" cy="1308002"/>
          </a:xfrm>
          <a:prstGeom prst="rect">
            <a:avLst/>
          </a:prstGeom>
          <a:solidFill>
            <a:srgbClr val="F7F7F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 (_, loss) =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sess.run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([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model.train_op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,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model.cost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],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        		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feed_dict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={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model.lrn_rate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: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lrn_rate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,					    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model.images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: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batch_images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                    		    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model.labels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: </a:t>
            </a:r>
            <a:r>
              <a:rPr lang="en-US" altLang="ko-KR" sz="1500" dirty="0" err="1">
                <a:latin typeface="Arial Unicode MS" panose="020B0604020202020204" pitchFamily="50" charset="-127"/>
                <a:ea typeface="Roboto Mono"/>
              </a:rPr>
              <a:t>batch_labels</a:t>
            </a:r>
            <a:r>
              <a:rPr lang="en-US" altLang="ko-KR" sz="1500" dirty="0">
                <a:latin typeface="Arial Unicode MS" panose="020B0604020202020204" pitchFamily="50" charset="-127"/>
                <a:ea typeface="Roboto Mono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00679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Experiment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Image Classification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4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Task: Image Classification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MNIST classification</a:t>
            </a:r>
          </a:p>
          <a:p>
            <a:r>
              <a:rPr lang="en-US" altLang="ko-KR" smtClean="0"/>
              <a:t>Provided code: VGG / ResNet architecture.</a:t>
            </a:r>
            <a:endParaRPr lang="en-US" altLang="ko-KR" dirty="0" smtClean="0"/>
          </a:p>
        </p:txBody>
      </p:sp>
      <p:pic>
        <p:nvPicPr>
          <p:cNvPr id="1026" name="Picture 2" descr="http://html.scirp.org/file/4-7800353x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0" r="7239"/>
          <a:stretch/>
        </p:blipFill>
        <p:spPr bwMode="auto">
          <a:xfrm>
            <a:off x="2162176" y="2889648"/>
            <a:ext cx="4937728" cy="218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5" y="3544193"/>
            <a:ext cx="9620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1724025" y="3878460"/>
            <a:ext cx="352425" cy="293490"/>
          </a:xfrm>
          <a:prstGeom prst="rightArrow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오른쪽 화살표 9"/>
          <p:cNvSpPr/>
          <p:nvPr/>
        </p:nvSpPr>
        <p:spPr>
          <a:xfrm>
            <a:off x="7210425" y="3878460"/>
            <a:ext cx="352425" cy="293490"/>
          </a:xfrm>
          <a:prstGeom prst="rightArrow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60" y="3614438"/>
            <a:ext cx="585920" cy="73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7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What is Tensorflow?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0065" y="1825625"/>
            <a:ext cx="3343550" cy="435133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A python library</a:t>
            </a:r>
          </a:p>
          <a:p>
            <a:r>
              <a:rPr lang="en-US" altLang="ko-KR" sz="2000" dirty="0" smtClean="0"/>
              <a:t>Google (Brain)</a:t>
            </a:r>
          </a:p>
          <a:p>
            <a:r>
              <a:rPr lang="en-US" altLang="ko-KR" sz="2000" dirty="0" smtClean="0"/>
              <a:t>Open-source</a:t>
            </a:r>
          </a:p>
          <a:p>
            <a:r>
              <a:rPr lang="en-US" altLang="ko-KR" sz="2000" dirty="0" smtClean="0"/>
              <a:t>Library for numerical computation using data flow graphs</a:t>
            </a:r>
          </a:p>
          <a:p>
            <a:r>
              <a:rPr lang="en-US" altLang="ko-KR" sz="2000" dirty="0" smtClean="0"/>
              <a:t>CPU and GPU</a:t>
            </a:r>
            <a:endParaRPr lang="ko-KR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21" y="2043112"/>
            <a:ext cx="1968104" cy="32694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4320"/>
          <a:stretch/>
        </p:blipFill>
        <p:spPr>
          <a:xfrm>
            <a:off x="6043614" y="1289448"/>
            <a:ext cx="2493169" cy="2093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53927"/>
          <a:stretch/>
        </p:blipFill>
        <p:spPr>
          <a:xfrm>
            <a:off x="6107906" y="3382567"/>
            <a:ext cx="2514600" cy="209311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00065" y="4530101"/>
            <a:ext cx="235423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>
                <a:latin typeface="Tahoma" panose="020B0604030504040204" pitchFamily="34" charset="0"/>
                <a:cs typeface="Tahoma" panose="020B0604030504040204" pitchFamily="34" charset="0"/>
              </a:rPr>
              <a:t>https://www.tensorflow.org/</a:t>
            </a:r>
          </a:p>
        </p:txBody>
      </p:sp>
    </p:spTree>
    <p:extLst>
      <p:ext uri="{BB962C8B-B14F-4D97-AF65-F5344CB8AC3E}">
        <p14:creationId xmlns:p14="http://schemas.microsoft.com/office/powerpoint/2010/main" val="8818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Task: Image Classification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Project goal 1: (Simple Network) </a:t>
            </a:r>
          </a:p>
          <a:p>
            <a:pPr lvl="1"/>
            <a:r>
              <a:rPr lang="en-US" altLang="ko-KR" smtClean="0"/>
              <a:t>Implement the following architecture.</a:t>
            </a:r>
          </a:p>
          <a:p>
            <a:r>
              <a:rPr lang="en-US" altLang="ko-KR" smtClean="0"/>
              <a:t>Project goal 2: (DIY Network)</a:t>
            </a:r>
          </a:p>
          <a:p>
            <a:pPr lvl="1"/>
            <a:r>
              <a:rPr lang="en-US" altLang="ko-KR" smtClean="0"/>
              <a:t>Make your own architecture.</a:t>
            </a:r>
            <a:endParaRPr lang="en-US" altLang="ko-KR" dirty="0" smtClean="0"/>
          </a:p>
        </p:txBody>
      </p:sp>
      <p:pic>
        <p:nvPicPr>
          <p:cNvPr id="9" name="그림 1"/>
          <p:cNvPicPr/>
          <p:nvPr/>
        </p:nvPicPr>
        <p:blipFill>
          <a:blip r:embed="rId3"/>
          <a:stretch>
            <a:fillRect/>
          </a:stretch>
        </p:blipFill>
        <p:spPr>
          <a:xfrm>
            <a:off x="1272792" y="3429000"/>
            <a:ext cx="2540964" cy="33568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467" y="1655317"/>
            <a:ext cx="3426530" cy="18367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4467" y="3668316"/>
            <a:ext cx="2624546" cy="18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 Requirements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 smtClean="0"/>
              <a:t>CPU-only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Ubuntu 16.04 or later (64 bit)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 smtClean="0"/>
              <a:t>masOS</a:t>
            </a:r>
            <a:r>
              <a:rPr lang="en-US" altLang="ko-KR" dirty="0" smtClean="0"/>
              <a:t> 10.12.6 (Sierra) or later (64 bit)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Windows 7 or later (64 bit) (Python 3 only)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b="1" dirty="0" smtClean="0"/>
              <a:t>GPU support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NVIDIA GPU card </a:t>
            </a:r>
            <a:r>
              <a:rPr lang="en-US" altLang="ko-KR" dirty="0" err="1" smtClean="0"/>
              <a:t>withi</a:t>
            </a:r>
            <a:r>
              <a:rPr lang="en-US" altLang="ko-KR" dirty="0" smtClean="0"/>
              <a:t> CUDA Compute Capability 3.5 or higher</a:t>
            </a:r>
            <a:br>
              <a:rPr lang="en-US" altLang="ko-KR" dirty="0" smtClean="0"/>
            </a:br>
            <a:r>
              <a:rPr lang="en-US" altLang="ko-KR" dirty="0" smtClean="0">
                <a:hlinkClick r:id="rId3"/>
              </a:rPr>
              <a:t>https://developer.nvidia.com/cuda-gpus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GPU drivers, CUDA Toolkit, cuDNN…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CPU-only Tensorflow (I)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22" y="1679430"/>
            <a:ext cx="2761845" cy="47857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537" y="1679430"/>
            <a:ext cx="4214813" cy="3792591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300537" y="5656165"/>
            <a:ext cx="4214813" cy="846337"/>
          </a:xfrm>
          <a:prstGeom prst="rect">
            <a:avLst/>
          </a:prstGeom>
          <a:solidFill>
            <a:srgbClr val="F7F7F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python3 –-version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Roboto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pip3 –-version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Roboto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virtualenv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 --version</a:t>
            </a:r>
            <a:endParaRPr lang="ko-KR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Roboto Mono"/>
            </a:endParaRPr>
          </a:p>
        </p:txBody>
      </p:sp>
      <p:sp>
        <p:nvSpPr>
          <p:cNvPr id="10" name="Content Placeholder 3"/>
          <p:cNvSpPr txBox="1">
            <a:spLocks noGrp="1"/>
          </p:cNvSpPr>
          <p:nvPr>
            <p:ph idx="1"/>
          </p:nvPr>
        </p:nvSpPr>
        <p:spPr>
          <a:xfrm>
            <a:off x="628650" y="1120683"/>
            <a:ext cx="7886700" cy="4351338"/>
          </a:xfrm>
        </p:spPr>
        <p:txBody>
          <a:bodyPr/>
          <a:lstStyle/>
          <a:p>
            <a:r>
              <a:rPr lang="en-US" altLang="ko-KR" dirty="0" smtClean="0"/>
              <a:t>Click windows + s button and execute terminal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046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CPU-only Tensorflow (II)</a:t>
            </a:r>
            <a:endParaRPr lang="ko-KR" altLang="en-US" dirty="0"/>
          </a:p>
        </p:txBody>
      </p:sp>
      <p:sp>
        <p:nvSpPr>
          <p:cNvPr id="10" name="Content Placeholder 3"/>
          <p:cNvSpPr txBox="1">
            <a:spLocks noGrp="1"/>
          </p:cNvSpPr>
          <p:nvPr>
            <p:ph idx="1"/>
          </p:nvPr>
        </p:nvSpPr>
        <p:spPr>
          <a:xfrm>
            <a:off x="628650" y="1120683"/>
            <a:ext cx="7886700" cy="4351338"/>
          </a:xfrm>
        </p:spPr>
        <p:txBody>
          <a:bodyPr/>
          <a:lstStyle/>
          <a:p>
            <a:r>
              <a:rPr lang="en-US" altLang="ko-KR" dirty="0" smtClean="0"/>
              <a:t>Update build tools</a:t>
            </a:r>
            <a:endParaRPr lang="en-US" altLang="ko-KR" dirty="0"/>
          </a:p>
          <a:p>
            <a:pPr marL="864000" indent="-457200">
              <a:buFont typeface="+mj-lt"/>
              <a:buAutoNum type="arabicPeriod"/>
            </a:pPr>
            <a:r>
              <a:rPr lang="en-US" altLang="ko-KR" sz="1800" dirty="0" smtClean="0"/>
              <a:t>Go to the </a:t>
            </a:r>
            <a:r>
              <a:rPr lang="en-US" altLang="ko-KR" sz="1800" dirty="0" smtClean="0">
                <a:hlinkClick r:id="rId3"/>
              </a:rPr>
              <a:t>Visual Studio downloads</a:t>
            </a:r>
            <a:endParaRPr lang="en-US" altLang="ko-KR" sz="1800" dirty="0" smtClean="0"/>
          </a:p>
          <a:p>
            <a:pPr marL="864000" indent="-457200">
              <a:buFont typeface="+mj-lt"/>
              <a:buAutoNum type="arabicPeriod"/>
            </a:pPr>
            <a:r>
              <a:rPr lang="en-US" altLang="ko-KR" sz="1800" dirty="0" smtClean="0"/>
              <a:t>Select </a:t>
            </a:r>
            <a:r>
              <a:rPr lang="en-US" altLang="ko-KR" sz="1800" i="1" dirty="0" smtClean="0"/>
              <a:t>Redistributables and Build Tools</a:t>
            </a:r>
          </a:p>
          <a:p>
            <a:pPr marL="864000" indent="-457200">
              <a:buFont typeface="+mj-lt"/>
              <a:buAutoNum type="arabicPeriod"/>
            </a:pPr>
            <a:r>
              <a:rPr lang="en-US" altLang="ko-KR" sz="1800" dirty="0" smtClean="0"/>
              <a:t>Download and install the Microsoft Visual C++ 2015 Redistributable Update 3.</a:t>
            </a:r>
          </a:p>
          <a:p>
            <a:pPr marL="864000" indent="-457200">
              <a:buFont typeface="+mj-lt"/>
              <a:buAutoNum type="arabicPeriod"/>
            </a:pPr>
            <a:endParaRPr lang="en-US" altLang="ko-KR" sz="1800" dirty="0"/>
          </a:p>
          <a:p>
            <a:r>
              <a:rPr lang="en-US" altLang="ko-KR" dirty="0" smtClean="0"/>
              <a:t>Install </a:t>
            </a:r>
            <a:r>
              <a:rPr lang="en-US" altLang="ko-KR" dirty="0" smtClean="0">
                <a:hlinkClick r:id="rId4"/>
              </a:rPr>
              <a:t>python 3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2098" y="3733800"/>
            <a:ext cx="4552950" cy="280286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14725" y="6238875"/>
            <a:ext cx="12192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4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CPU-only Tensorflow (III)</a:t>
            </a:r>
            <a:endParaRPr lang="ko-KR" altLang="en-US" dirty="0"/>
          </a:p>
        </p:txBody>
      </p:sp>
      <p:sp>
        <p:nvSpPr>
          <p:cNvPr id="10" name="Content Placeholder 3"/>
          <p:cNvSpPr txBox="1">
            <a:spLocks noGrp="1"/>
          </p:cNvSpPr>
          <p:nvPr>
            <p:ph idx="1"/>
          </p:nvPr>
        </p:nvSpPr>
        <p:spPr>
          <a:xfrm>
            <a:off x="628650" y="1120683"/>
            <a:ext cx="7886700" cy="4351338"/>
          </a:xfrm>
        </p:spPr>
        <p:txBody>
          <a:bodyPr/>
          <a:lstStyle/>
          <a:p>
            <a:r>
              <a:rPr lang="en-US" altLang="ko-KR" dirty="0" smtClean="0"/>
              <a:t>Install </a:t>
            </a:r>
            <a:r>
              <a:rPr lang="en-US" altLang="ko-KR" dirty="0" err="1" smtClean="0"/>
              <a:t>virtualenv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Install Tensorflow</a:t>
            </a:r>
            <a:endParaRPr lang="en-US" altLang="ko-K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85253" y="1687117"/>
            <a:ext cx="4955189" cy="384672"/>
          </a:xfrm>
          <a:prstGeom prst="rect">
            <a:avLst/>
          </a:prstGeom>
          <a:solidFill>
            <a:srgbClr val="F7F7F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pip3 install –U pip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virtualenv</a:t>
            </a:r>
            <a:endParaRPr lang="ko-KR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Roboto Mono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85252" y="3271817"/>
            <a:ext cx="4955189" cy="615505"/>
          </a:xfrm>
          <a:prstGeom prst="rect">
            <a:avLst/>
          </a:prstGeom>
          <a:solidFill>
            <a:srgbClr val="F7F7F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pip3 install –user –upgrade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tensorflow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Roboto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python3 –c “import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tensorflow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 as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tf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; print(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tf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Roboto Mono"/>
              </a:rPr>
              <a:t>.__version__)”</a:t>
            </a:r>
            <a:endParaRPr lang="ko-KR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0747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GPU support Tensorflow (I)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628650" y="1120683"/>
                <a:ext cx="7886700" cy="4351338"/>
              </a:xfrm>
            </p:spPr>
            <p:txBody>
              <a:bodyPr/>
              <a:lstStyle/>
              <a:p>
                <a:r>
                  <a:rPr lang="en-US" altLang="ko-KR" dirty="0" smtClean="0"/>
                  <a:t>Requirements</a:t>
                </a:r>
              </a:p>
              <a:p>
                <a:pPr marL="0" indent="0" algn="ctr">
                  <a:buNone/>
                </a:pPr>
                <a:r>
                  <a:rPr lang="en-US" altLang="ko-KR" dirty="0">
                    <a:hlinkClick r:id="rId3"/>
                  </a:rPr>
                  <a:t>https://</a:t>
                </a:r>
                <a:r>
                  <a:rPr lang="en-US" altLang="ko-KR" dirty="0" smtClean="0">
                    <a:hlinkClick r:id="rId3"/>
                  </a:rPr>
                  <a:t>www.tensorflow.org/install/gpu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pPr lvl="1"/>
                <a:r>
                  <a:rPr lang="en-US" altLang="ko-KR" dirty="0" smtClean="0">
                    <a:hlinkClick r:id="rId4"/>
                  </a:rPr>
                  <a:t>CUDA Toolkit </a:t>
                </a:r>
                <a:r>
                  <a:rPr lang="en-US" altLang="ko-KR" dirty="0" smtClean="0"/>
                  <a:t>– Tensorflow supports CUDA 9.0</a:t>
                </a:r>
              </a:p>
              <a:p>
                <a:pPr lvl="1"/>
                <a:r>
                  <a:rPr lang="en-US" altLang="ko-KR" dirty="0" smtClean="0">
                    <a:hlinkClick r:id="rId5"/>
                  </a:rPr>
                  <a:t>cuDNN SDK</a:t>
                </a:r>
                <a:r>
                  <a:rPr lang="en-US" altLang="ko-KR" dirty="0" smtClean="0"/>
                  <a:t> –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dirty="0" smtClean="0"/>
                  <a:t>7.2) 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10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20683"/>
                <a:ext cx="7886700" cy="4351338"/>
              </a:xfrm>
              <a:blipFill>
                <a:blip r:embed="rId6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500" y="3090863"/>
            <a:ext cx="4953000" cy="3589252"/>
          </a:xfrm>
          <a:prstGeom prst="rect">
            <a:avLst/>
          </a:prstGeom>
        </p:spPr>
      </p:pic>
      <p:sp>
        <p:nvSpPr>
          <p:cNvPr id="13" name="굽은 화살표 12"/>
          <p:cNvSpPr/>
          <p:nvPr/>
        </p:nvSpPr>
        <p:spPr>
          <a:xfrm flipH="1">
            <a:off x="4412841" y="4962524"/>
            <a:ext cx="159159" cy="145257"/>
          </a:xfrm>
          <a:prstGeom prst="bentArrow">
            <a:avLst>
              <a:gd name="adj1" fmla="val 11879"/>
              <a:gd name="adj2" fmla="val 25000"/>
              <a:gd name="adj3" fmla="val 25000"/>
              <a:gd name="adj4" fmla="val 43750"/>
            </a:avLst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48573" y="4860961"/>
            <a:ext cx="1148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4C"/>
                </a:solidFill>
              </a:rPr>
              <a:t>Unzip the files</a:t>
            </a:r>
            <a:endParaRPr lang="ko-KR" altLang="en-US" sz="1200" dirty="0">
              <a:solidFill>
                <a:srgbClr val="FF00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8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 support </a:t>
            </a:r>
            <a:r>
              <a:rPr lang="en-US" altLang="ko-KR" dirty="0" smtClean="0"/>
              <a:t>Tensorflow (II)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23" y="1865806"/>
            <a:ext cx="8648700" cy="3126388"/>
          </a:xfrm>
          <a:prstGeom prst="rect">
            <a:avLst/>
          </a:prstGeom>
        </p:spPr>
      </p:pic>
      <p:sp>
        <p:nvSpPr>
          <p:cNvPr id="10" name="아래로 구부러진 화살표 9"/>
          <p:cNvSpPr/>
          <p:nvPr/>
        </p:nvSpPr>
        <p:spPr>
          <a:xfrm flipV="1">
            <a:off x="3473450" y="4617544"/>
            <a:ext cx="2914650" cy="749300"/>
          </a:xfrm>
          <a:prstGeom prst="curvedDownArrow">
            <a:avLst>
              <a:gd name="adj1" fmla="val 25000"/>
              <a:gd name="adj2" fmla="val 50000"/>
              <a:gd name="adj3" fmla="val 35698"/>
            </a:avLst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3873" y="5458938"/>
            <a:ext cx="528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4C"/>
                </a:solidFill>
              </a:rPr>
              <a:t>Copy the files to the folder where </a:t>
            </a:r>
            <a:r>
              <a:rPr lang="en-US" altLang="ko-KR" dirty="0" err="1" smtClean="0">
                <a:solidFill>
                  <a:srgbClr val="FF004C"/>
                </a:solidFill>
              </a:rPr>
              <a:t>cuda</a:t>
            </a:r>
            <a:r>
              <a:rPr lang="en-US" altLang="ko-KR" dirty="0" smtClean="0">
                <a:solidFill>
                  <a:srgbClr val="FF004C"/>
                </a:solidFill>
              </a:rPr>
              <a:t> is installed</a:t>
            </a:r>
            <a:endParaRPr lang="ko-KR" altLang="en-US" dirty="0">
              <a:solidFill>
                <a:srgbClr val="FF00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92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2278</TotalTime>
  <Words>1413</Words>
  <Application>Microsoft Office PowerPoint</Application>
  <PresentationFormat>화면 슬라이드 쇼(4:3)</PresentationFormat>
  <Paragraphs>305</Paragraphs>
  <Slides>30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Arial Unicode MS</vt:lpstr>
      <vt:lpstr>Roboto Mono</vt:lpstr>
      <vt:lpstr>맑은 고딕</vt:lpstr>
      <vt:lpstr>-윤고딕330</vt:lpstr>
      <vt:lpstr>Arial</vt:lpstr>
      <vt:lpstr>Cambria Math</vt:lpstr>
      <vt:lpstr>Tahoma</vt:lpstr>
      <vt:lpstr>Wingdings</vt:lpstr>
      <vt:lpstr>Office Theme</vt:lpstr>
      <vt:lpstr>성남-KAIST AI [ Deep Learning 실습 ]</vt:lpstr>
      <vt:lpstr>Tutorial Guidelines</vt:lpstr>
      <vt:lpstr>What is Tensorflow?</vt:lpstr>
      <vt:lpstr>Install Requirements</vt:lpstr>
      <vt:lpstr>CPU-only Tensorflow (I)</vt:lpstr>
      <vt:lpstr>CPU-only Tensorflow (II)</vt:lpstr>
      <vt:lpstr>CPU-only Tensorflow (III)</vt:lpstr>
      <vt:lpstr>GPU support Tensorflow (I)</vt:lpstr>
      <vt:lpstr>GPU support Tensorflow (II)</vt:lpstr>
      <vt:lpstr>GPU support Tensorflow (III)</vt:lpstr>
      <vt:lpstr>Principle</vt:lpstr>
      <vt:lpstr>Example Code</vt:lpstr>
      <vt:lpstr>Graph, Data and Session</vt:lpstr>
      <vt:lpstr>Constant, variable, and placeholder</vt:lpstr>
      <vt:lpstr>Operations</vt:lpstr>
      <vt:lpstr>Feeds and Fetches</vt:lpstr>
      <vt:lpstr>Coding by Examples</vt:lpstr>
      <vt:lpstr>Image Classification</vt:lpstr>
      <vt:lpstr>1. Prepare your data</vt:lpstr>
      <vt:lpstr>2. Build graph</vt:lpstr>
      <vt:lpstr>2. Build graph - Convolution</vt:lpstr>
      <vt:lpstr>2. Build graph – Batch normalization</vt:lpstr>
      <vt:lpstr>2. Build graph – ReLU</vt:lpstr>
      <vt:lpstr>2. Build graph – Pooling</vt:lpstr>
      <vt:lpstr>2. Build graph – Fully connected</vt:lpstr>
      <vt:lpstr>2. Build graph – Cost function &amp; Optimizer</vt:lpstr>
      <vt:lpstr>3. Make session &amp; Initialize</vt:lpstr>
      <vt:lpstr>Experiment</vt:lpstr>
      <vt:lpstr>Task: Image Classification</vt:lpstr>
      <vt:lpstr>Task: Image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KB-KAIST AI [ Deep Learning 실습 ]</dc:title>
  <dc:creator>YEAKANG LEE</dc:creator>
  <cp:lastModifiedBy>이 기원</cp:lastModifiedBy>
  <cp:revision>136</cp:revision>
  <dcterms:created xsi:type="dcterms:W3CDTF">2017-08-23T14:35:11Z</dcterms:created>
  <dcterms:modified xsi:type="dcterms:W3CDTF">2018-10-12T05:30:35Z</dcterms:modified>
</cp:coreProperties>
</file>