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858000" cy="9144000"/>
  <p:embeddedFontLst>
    <p:embeddedFont>
      <p:font typeface="Raleway"/>
      <p:regular r:id="rId61"/>
      <p:bold r:id="rId62"/>
      <p:italic r:id="rId63"/>
      <p:boldItalic r:id="rId64"/>
    </p:embeddedFont>
    <p:embeddedFont>
      <p:font typeface="Merriweather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bold.fntdata"/><Relationship Id="rId61" Type="http://schemas.openxmlformats.org/officeDocument/2006/relationships/font" Target="fonts/Raleway-regular.fntdata"/><Relationship Id="rId20" Type="http://schemas.openxmlformats.org/officeDocument/2006/relationships/slide" Target="slides/slide15.xml"/><Relationship Id="rId64" Type="http://schemas.openxmlformats.org/officeDocument/2006/relationships/font" Target="fonts/Raleway-boldItalic.fntdata"/><Relationship Id="rId63" Type="http://schemas.openxmlformats.org/officeDocument/2006/relationships/font" Target="fonts/Raleway-italic.fntdata"/><Relationship Id="rId22" Type="http://schemas.openxmlformats.org/officeDocument/2006/relationships/slide" Target="slides/slide17.xml"/><Relationship Id="rId66" Type="http://schemas.openxmlformats.org/officeDocument/2006/relationships/font" Target="fonts/Merriweather-bold.fntdata"/><Relationship Id="rId21" Type="http://schemas.openxmlformats.org/officeDocument/2006/relationships/slide" Target="slides/slide16.xml"/><Relationship Id="rId65" Type="http://schemas.openxmlformats.org/officeDocument/2006/relationships/font" Target="fonts/Merriweather-regular.fntdata"/><Relationship Id="rId24" Type="http://schemas.openxmlformats.org/officeDocument/2006/relationships/slide" Target="slides/slide19.xml"/><Relationship Id="rId68" Type="http://schemas.openxmlformats.org/officeDocument/2006/relationships/font" Target="fonts/Merriweather-boldItalic.fntdata"/><Relationship Id="rId23" Type="http://schemas.openxmlformats.org/officeDocument/2006/relationships/slide" Target="slides/slide18.xml"/><Relationship Id="rId67" Type="http://schemas.openxmlformats.org/officeDocument/2006/relationships/font" Target="fonts/Merriweather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3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6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3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40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4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5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5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5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5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F1E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863150"/>
            <a:ext cx="3994500" cy="470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"/>
          <p:cNvSpPr txBox="1"/>
          <p:nvPr>
            <p:ph idx="2" type="body"/>
          </p:nvPr>
        </p:nvSpPr>
        <p:spPr>
          <a:xfrm>
            <a:off x="4692274" y="1863150"/>
            <a:ext cx="3994500" cy="470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ight" type="blank">
  <p:cSld name="BLANK">
    <p:bg>
      <p:bgPr>
        <a:solidFill>
          <a:srgbClr val="F5F1E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648150" y="2830500"/>
            <a:ext cx="7847700" cy="1196999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22222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100" y="0"/>
            <a:ext cx="9144000" cy="2188199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4073400" y="1696213"/>
            <a:ext cx="997199" cy="997199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4135950" y="1758763"/>
            <a:ext cx="872099" cy="8720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3593400" y="17276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600"/>
              <a:buFont typeface="Raleway"/>
              <a:buNone/>
            </a:pPr>
            <a:r>
              <a:rPr b="0" i="0" lang="en-US" sz="9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100" y="579570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5795700"/>
            <a:ext cx="8229600" cy="106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1400"/>
              <a:buFont typeface="Merriweather"/>
              <a:buNone/>
              <a:defRPr i="1" sz="14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rgbClr val="22222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b="0" i="0" sz="2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Relationship Id="rId6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/>
              <a:t>Sein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                             </a:t>
            </a:r>
            <a:endParaRPr/>
          </a:p>
        </p:txBody>
      </p:sp>
      <p:pic>
        <p:nvPicPr>
          <p:cNvPr descr="C:\Users\sist54\Desktop\dddd.png"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42852"/>
            <a:ext cx="8358246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ist53\AppData\Local\Temp\BNZ.5cb93a7cd99cfc\교육생-기업검색.png"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775" y="1979631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sist54\Desktop\dddd.png"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42852"/>
            <a:ext cx="8358246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ist53\AppData\Local\Temp\BNZ.5cb93b20dc1e57\교육생-공고신청.png" id="120" name="Google Shape;1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491" y="1979574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2.  관리자 – 기업공고 작성 / 관리</a:t>
            </a:r>
            <a:br>
              <a:rPr b="1" lang="en-US"/>
            </a:br>
            <a:endParaRPr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568100" y="2882400"/>
            <a:ext cx="6007799" cy="3189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관리자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구인공고 작성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구직 신청 학생 조회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목록</a:t>
            </a:r>
            <a:endParaRPr/>
          </a:p>
        </p:txBody>
      </p:sp>
      <p:pic>
        <p:nvPicPr>
          <p:cNvPr descr="C:\Users\sist53\AppData\Local\Temp\BNZ.5cb93cdde2e69b\기업공고조회.png"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7921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작성</a:t>
            </a:r>
            <a:endParaRPr/>
          </a:p>
        </p:txBody>
      </p:sp>
      <p:pic>
        <p:nvPicPr>
          <p:cNvPr descr="C:\Users\sist53\AppData\Local\Temp\BNZ.5cb93d07e38aea\기업공고작성.png"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84368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– 신청학생 관리</a:t>
            </a:r>
            <a:endParaRPr/>
          </a:p>
        </p:txBody>
      </p:sp>
      <p:pic>
        <p:nvPicPr>
          <p:cNvPr descr="C:\Users\sist53\AppData\Local\Temp\BNZ.5cb93d6de51870\공고신청학생관리.png"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70110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마감 -&gt; 삭제</a:t>
            </a:r>
            <a:endParaRPr/>
          </a:p>
        </p:txBody>
      </p:sp>
      <p:pic>
        <p:nvPicPr>
          <p:cNvPr descr="C:\Users\sist53\AppData\Local\Temp\BNZ.5cb93dc0e65cb7\Inked기업공고삭제_LI.jpg"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69590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3.  교사 – 교육생 온라인 개인 상담</a:t>
            </a:r>
            <a:br>
              <a:rPr b="1" lang="en-US"/>
            </a:br>
            <a:endParaRPr/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1568100" y="2882400"/>
            <a:ext cx="6007799" cy="34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온라인으로 상담/질문 가능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학생의 글에 답변 가능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863150"/>
            <a:ext cx="8186766" cy="470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				세인 교육 센터는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		학원 자체의 금전적 이익만이 아니라	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		교육생의 목표 성취에 중점을 둠</a:t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sist54\Desktop\images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571480"/>
            <a:ext cx="6631759" cy="39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교사&lt;-&gt;교육생 개인상담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50" y="1558100"/>
            <a:ext cx="4125050" cy="48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8425" y="1558100"/>
            <a:ext cx="2166832" cy="28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9225" y="4995975"/>
            <a:ext cx="2216025" cy="1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4825525" y="3099725"/>
            <a:ext cx="498000" cy="2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6589638" y="4548513"/>
            <a:ext cx="295200" cy="354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 – 교육생 개인 상담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50" y="1652118"/>
            <a:ext cx="4193550" cy="48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6875" y="1652118"/>
            <a:ext cx="3838476" cy="19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4598050" y="2541768"/>
            <a:ext cx="387600" cy="2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500" y="3874618"/>
            <a:ext cx="38738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1500" y="4511818"/>
            <a:ext cx="3507099" cy="22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/>
          <p:nvPr/>
        </p:nvSpPr>
        <p:spPr>
          <a:xfrm>
            <a:off x="6981275" y="3654443"/>
            <a:ext cx="331800" cy="189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 (1. 질문 조회하기)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89" y="2413883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89" y="3051083"/>
            <a:ext cx="3669801" cy="35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6389" y="2413883"/>
            <a:ext cx="1724025" cy="2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82789" y="5184358"/>
            <a:ext cx="4581723" cy="13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/>
          <p:nvPr/>
        </p:nvSpPr>
        <p:spPr>
          <a:xfrm>
            <a:off x="4689514" y="2600283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6753402" y="4779371"/>
            <a:ext cx="330000" cy="31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선택( 2. 질문 답변하기)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177850" y="1770092"/>
            <a:ext cx="84774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50" y="2269867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50" y="2907067"/>
            <a:ext cx="3669801" cy="35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/>
          <p:nvPr/>
        </p:nvSpPr>
        <p:spPr>
          <a:xfrm>
            <a:off x="4687875" y="2456267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6751775" y="4635368"/>
            <a:ext cx="330000" cy="45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4750" y="2242742"/>
            <a:ext cx="1754975" cy="22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0350" y="5229467"/>
            <a:ext cx="4425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 ( 3. 답변 조회하기)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72" y="2344599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672" y="2981799"/>
            <a:ext cx="3669801" cy="3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/>
          <p:nvPr/>
        </p:nvSpPr>
        <p:spPr>
          <a:xfrm>
            <a:off x="4775697" y="2530999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6839597" y="4710100"/>
            <a:ext cx="330000" cy="45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572" y="2301849"/>
            <a:ext cx="1636625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3597" y="5313574"/>
            <a:ext cx="4622899" cy="1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 ( 4. 답변 수정하기)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81" y="2413883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81" y="3051083"/>
            <a:ext cx="3669801" cy="3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>
            <a:off x="4741206" y="2600283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6777906" y="4779383"/>
            <a:ext cx="330000" cy="5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8081" y="2370058"/>
            <a:ext cx="1669650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9894" y="5487758"/>
            <a:ext cx="43529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 ( 5. 답변 삭제하기)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00" y="2197859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300" y="2835059"/>
            <a:ext cx="3669801" cy="3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/>
          <p:nvPr/>
        </p:nvSpPr>
        <p:spPr>
          <a:xfrm>
            <a:off x="4843325" y="2384259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6880025" y="4563359"/>
            <a:ext cx="330000" cy="5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0375" y="2197859"/>
            <a:ext cx="1669650" cy="21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9350" y="5271734"/>
            <a:ext cx="3701350" cy="5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4.  교육생 – 대나무 숲</a:t>
            </a:r>
            <a:br>
              <a:rPr b="1" lang="en-US"/>
            </a:br>
            <a:endParaRPr/>
          </a:p>
        </p:txBody>
      </p:sp>
      <p:sp>
        <p:nvSpPr>
          <p:cNvPr id="256" name="Google Shape;256;p37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1568100" y="2882400"/>
            <a:ext cx="6007799" cy="2904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 전용 커뮤니티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자유게시판 형식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- 자유게시판</a:t>
            </a:r>
            <a:endParaRPr/>
          </a:p>
        </p:txBody>
      </p:sp>
      <p:pic>
        <p:nvPicPr>
          <p:cNvPr descr="C:\Users\sist53\AppData\Local\Temp\BNZ.5cb94244f8020d\자유게시판조회.png"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84" y="1974582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Use charts to explain your ideas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33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Raleway"/>
              <a:buNone/>
            </a:pPr>
            <a:r>
              <a:rPr b="0" i="0" lang="en-US" sz="4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학원</a:t>
            </a:r>
            <a:endParaRPr b="0" i="0" sz="4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686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Raleway"/>
              <a:buNone/>
            </a:pPr>
            <a:r>
              <a:rPr b="0" i="0" lang="en-US" sz="4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취업</a:t>
            </a:r>
            <a:endParaRPr b="0" i="0" sz="4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SEIN</a:t>
            </a:r>
            <a:endParaRPr b="1" sz="2800"/>
          </a:p>
        </p:txBody>
      </p:sp>
      <p:sp>
        <p:nvSpPr>
          <p:cNvPr id="67" name="Google Shape;67;p13"/>
          <p:cNvSpPr/>
          <p:nvPr/>
        </p:nvSpPr>
        <p:spPr>
          <a:xfrm>
            <a:off x="2895300" y="2209500"/>
            <a:ext cx="3353399" cy="3353399"/>
          </a:xfrm>
          <a:prstGeom prst="diamond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aleway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학생</a:t>
            </a:r>
            <a:endParaRPr b="1" i="0" sz="5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– 자유게시판(수정)</a:t>
            </a:r>
            <a:endParaRPr/>
          </a:p>
        </p:txBody>
      </p:sp>
      <p:pic>
        <p:nvPicPr>
          <p:cNvPr descr="C:\Users\sist53\AppData\Local\Temp\BNZ.5cb9431bfb4acf\게시판수정화면.png" id="273" name="Google Shape;2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124" y="1974223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– 자유게시판(수정완료)</a:t>
            </a:r>
            <a:endParaRPr/>
          </a:p>
        </p:txBody>
      </p:sp>
      <p:pic>
        <p:nvPicPr>
          <p:cNvPr descr="C:\Users\sist53\AppData\Local\Temp\BNZ.5cb94337fbb793\수정완료후 목록.png" id="279" name="Google Shape;2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7973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5.  교육생 – 교사평가</a:t>
            </a:r>
            <a:br>
              <a:rPr b="1" lang="en-US"/>
            </a:br>
            <a:endParaRPr/>
          </a:p>
        </p:txBody>
      </p:sp>
      <p:sp>
        <p:nvSpPr>
          <p:cNvPr id="285" name="Google Shape;285;p42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1568100" y="2882400"/>
            <a:ext cx="6007799" cy="3618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담당 교사 평가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교사 평가 결과 익명으로 조회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- 교사평가</a:t>
            </a:r>
            <a:endParaRPr/>
          </a:p>
        </p:txBody>
      </p:sp>
      <p:pic>
        <p:nvPicPr>
          <p:cNvPr descr="C:\Users\sist53\AppData\Local\Temp\BNZ.5cb941aff5bb49\교사평가항목메뉴.png" id="296" name="Google Shape;29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84" y="197973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- 교사평가</a:t>
            </a:r>
            <a:endParaRPr/>
          </a:p>
        </p:txBody>
      </p:sp>
      <p:pic>
        <p:nvPicPr>
          <p:cNvPr descr="C:\Users\sist53\AppData\Local\Temp\BNZ.5cb9411cf37dcd\교사평가중.png" id="302" name="Google Shape;3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84" y="197973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 – 교사평가 조회</a:t>
            </a:r>
            <a:endParaRPr/>
          </a:p>
        </p:txBody>
      </p:sp>
      <p:sp>
        <p:nvSpPr>
          <p:cNvPr id="308" name="Google Shape;308;p46"/>
          <p:cNvSpPr/>
          <p:nvPr/>
        </p:nvSpPr>
        <p:spPr>
          <a:xfrm>
            <a:off x="4598050" y="2828500"/>
            <a:ext cx="387600" cy="2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6"/>
          <p:cNvSpPr/>
          <p:nvPr/>
        </p:nvSpPr>
        <p:spPr>
          <a:xfrm>
            <a:off x="6889650" y="4014450"/>
            <a:ext cx="331800" cy="31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00" y="2001800"/>
            <a:ext cx="4193550" cy="48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500" y="2001800"/>
            <a:ext cx="3873850" cy="18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500" y="4480150"/>
            <a:ext cx="38738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/>
          <p:nvPr/>
        </p:nvSpPr>
        <p:spPr>
          <a:xfrm>
            <a:off x="6907798" y="5525401"/>
            <a:ext cx="295500" cy="482100"/>
          </a:xfrm>
          <a:prstGeom prst="downArrow">
            <a:avLst>
              <a:gd fmla="val 50000" name="adj1"/>
              <a:gd fmla="val 4396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6888" y="6068525"/>
            <a:ext cx="1637325" cy="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 – 교사평가 조회</a:t>
            </a:r>
            <a:endParaRPr/>
          </a:p>
        </p:txBody>
      </p:sp>
      <p:pic>
        <p:nvPicPr>
          <p:cNvPr id="320" name="Google Shape;3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84" y="1980009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화면</a:t>
            </a:r>
            <a:endParaRPr/>
          </a:p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457200" y="1871075"/>
            <a:ext cx="8229600" cy="4986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327" name="Google Shape;3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587" y="1871074"/>
            <a:ext cx="7416824" cy="49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3" name="Google Shape;333;p49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About this template</a:t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목표</a:t>
            </a:r>
            <a:endParaRPr sz="3200"/>
          </a:p>
        </p:txBody>
      </p:sp>
      <p:sp>
        <p:nvSpPr>
          <p:cNvPr id="74" name="Google Shape;74;p14"/>
          <p:cNvSpPr txBox="1"/>
          <p:nvPr/>
        </p:nvSpPr>
        <p:spPr>
          <a:xfrm>
            <a:off x="323528" y="1772816"/>
            <a:ext cx="8229600" cy="41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6000"/>
              <a:buFont typeface="Raleway"/>
              <a:buNone/>
            </a:pPr>
            <a:r>
              <a:rPr b="1" i="0" lang="en-US" sz="6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학원 = 취업</a:t>
            </a:r>
            <a:endParaRPr b="1" i="0" sz="6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</a:pPr>
            <a:r>
              <a:rPr b="1" i="0" lang="en-US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		 학원과 취업을 동일선상에 두고</a:t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</a:pPr>
            <a:r>
              <a:rPr b="1" i="0" lang="en-US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		 ‘학원 = 취업’ 이라는 관계를 설정</a:t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500034" y="5214950"/>
            <a:ext cx="8229600" cy="150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Oracle Sql  : 50%                 JAVA : 33.3%              그 외  16.7%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3200"/>
              <a:buFont typeface="Merriweather"/>
              <a:buNone/>
            </a:pPr>
            <a:r>
              <a:rPr b="1" i="0" lang="en-US" sz="3200">
                <a:solidFill>
                  <a:schemeClr val="dk1"/>
                </a:solidFill>
              </a:rPr>
              <a:t>개발환경</a:t>
            </a:r>
            <a:endParaRPr b="1" i="0" sz="3200">
              <a:solidFill>
                <a:schemeClr val="dk1"/>
              </a:solidFill>
            </a:endParaRPr>
          </a:p>
        </p:txBody>
      </p:sp>
      <p:pic>
        <p:nvPicPr>
          <p:cNvPr descr="C:\Users\sist54\Desktop\제목 없음.png" id="345" name="Google Shape;34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94" y="428604"/>
            <a:ext cx="5072098" cy="478634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1"/>
          <p:cNvSpPr txBox="1"/>
          <p:nvPr/>
        </p:nvSpPr>
        <p:spPr>
          <a:xfrm>
            <a:off x="142844" y="0"/>
            <a:ext cx="8058152" cy="10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idx="4294967295" type="ctrTitle"/>
          </p:nvPr>
        </p:nvSpPr>
        <p:spPr>
          <a:xfrm>
            <a:off x="1080600" y="787801"/>
            <a:ext cx="6982800" cy="99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Merriweather"/>
              <a:buNone/>
            </a:pPr>
            <a:r>
              <a:rPr b="0" i="0" lang="en-US" sz="7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데이터 구조</a:t>
            </a:r>
            <a:endParaRPr b="0" i="0" sz="7200" u="none" cap="none" strike="noStrike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2" name="Google Shape;352;p52"/>
          <p:cNvSpPr txBox="1"/>
          <p:nvPr>
            <p:ph idx="4294967295" type="ctrTitle"/>
          </p:nvPr>
        </p:nvSpPr>
        <p:spPr>
          <a:xfrm>
            <a:off x="928662" y="2071678"/>
            <a:ext cx="6982800" cy="3929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INTO Notice (seq, salary,deadline, course , major)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VALUES (Notice_seq.NEXTVAL,20000000,'2019-04-01','웹 어플리케이션 응용 SW 실무 개발자 양성 과정','전공');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INTO Notice (seq, salary,deadline, course , major)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VALUES (Notice_seq.NEXTVAL,30000000,'2019-05-01','Java Python 기반 응용SW 개발자 양성과정','비전공');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INTO Notice (seq, salary,deadline, course , major)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VALUES (Notice_seq.NEXTVAL,40000000,'2019-06-01','웹개발 머신러닝을 통한 인공지능 응용 SW 엔지니어링 양성과정','전공');</a:t>
            </a:r>
            <a:endParaRPr b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/>
          <p:nvPr/>
        </p:nvSpPr>
        <p:spPr>
          <a:xfrm>
            <a:off x="5742457" y="2554050"/>
            <a:ext cx="2676000" cy="1749899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3810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5일</a:t>
            </a:r>
            <a:endParaRPr b="0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53"/>
          <p:cNvSpPr/>
          <p:nvPr/>
        </p:nvSpPr>
        <p:spPr>
          <a:xfrm>
            <a:off x="3249264" y="2554050"/>
            <a:ext cx="2676000" cy="1749899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Orcle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5일 </a:t>
            </a:r>
            <a:endParaRPr b="0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53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Our process is easy</a:t>
            </a:r>
            <a:endParaRPr/>
          </a:p>
        </p:txBody>
      </p:sp>
      <p:sp>
        <p:nvSpPr>
          <p:cNvPr id="360" name="Google Shape;360;p5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업무 일정</a:t>
            </a:r>
            <a:endParaRPr sz="2800"/>
          </a:p>
        </p:txBody>
      </p:sp>
      <p:sp>
        <p:nvSpPr>
          <p:cNvPr id="361" name="Google Shape;361;p53"/>
          <p:cNvSpPr/>
          <p:nvPr/>
        </p:nvSpPr>
        <p:spPr>
          <a:xfrm>
            <a:off x="725542" y="2554050"/>
            <a:ext cx="2676000" cy="1749899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회의 기획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1일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idx="4294967295" type="ctrTitle"/>
          </p:nvPr>
        </p:nvSpPr>
        <p:spPr>
          <a:xfrm>
            <a:off x="938700" y="2111125"/>
            <a:ext cx="72665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Merriweather"/>
              <a:buNone/>
            </a:pPr>
            <a:r>
              <a:rPr b="0" i="0" lang="en-US" sz="96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rPr>
              <a:t>Review</a:t>
            </a:r>
            <a:endParaRPr b="0" i="0" sz="9600" u="none" cap="none" strike="noStrike">
              <a:solidFill>
                <a:srgbClr val="F5F1E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/>
          <p:nvPr/>
        </p:nvSpPr>
        <p:spPr>
          <a:xfrm>
            <a:off x="5378991" y="861575"/>
            <a:ext cx="2559055" cy="5134812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5"/>
          <p:cNvSpPr txBox="1"/>
          <p:nvPr/>
        </p:nvSpPr>
        <p:spPr>
          <a:xfrm>
            <a:off x="714348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Park Junwoo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55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5"/>
          <p:cNvSpPr txBox="1"/>
          <p:nvPr/>
        </p:nvSpPr>
        <p:spPr>
          <a:xfrm>
            <a:off x="5500694" y="1285860"/>
            <a:ext cx="2357454" cy="414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was happy and had a good time.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Teamwork with team members is important,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everyone worked hard and finished well.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기업 공고 조회 / 작성 / 삭제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교사 평가 조회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교사 강의스케줄 조회 / 검색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교사 출결 관리 조회 / 검색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기업 조회 / 공고 신청  / 조회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더미데이터 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그외 쿼리 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/>
          <p:nvPr/>
        </p:nvSpPr>
        <p:spPr>
          <a:xfrm>
            <a:off x="5568225" y="1026050"/>
            <a:ext cx="2283232" cy="480489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6"/>
          <p:cNvSpPr txBox="1"/>
          <p:nvPr>
            <p:ph idx="4294967295" type="body"/>
          </p:nvPr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Sein Project Review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Show and explain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Your program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 applaud you for your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hard work.</a:t>
            </a:r>
            <a:r>
              <a:rPr b="1" lang="en-US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714348" y="1000108"/>
            <a:ext cx="77724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Choi,Da-bin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b="0" i="0" sz="4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3" name="Google Shape;383;p56"/>
          <p:cNvSpPr txBox="1"/>
          <p:nvPr/>
        </p:nvSpPr>
        <p:spPr>
          <a:xfrm>
            <a:off x="5715008" y="1714488"/>
            <a:ext cx="1928826" cy="3429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처음으로 DB와 Java를 활용하여 프로그램을 제작하게 되었던 지라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팀원들의 의견이 다양하여  어려운 부분이 많았지만,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회의를 통한 의견 조율로 이번 프로젝트를 성공적으로  마무리하였습니다.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다시 한 번 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좋은 배움을  갖는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시간이었습니다.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성적 조회 ,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출결 조회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자유게시판 작성 / 삭제 / 조회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교사 평가 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 외 통합 및 쿼리 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더미데이터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/>
        </p:nvSpPr>
        <p:spPr>
          <a:xfrm>
            <a:off x="714348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Raleway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Jeong, Heejin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0" name="Google Shape;390;p57"/>
          <p:cNvSpPr/>
          <p:nvPr/>
        </p:nvSpPr>
        <p:spPr>
          <a:xfrm>
            <a:off x="5378991" y="861575"/>
            <a:ext cx="2559055" cy="5134812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7"/>
          <p:cNvSpPr txBox="1"/>
          <p:nvPr/>
        </p:nvSpPr>
        <p:spPr>
          <a:xfrm>
            <a:off x="5500694" y="1285860"/>
            <a:ext cx="2357454" cy="414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feeling good after finishing the project hard.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was hard to ask from both sides,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it was still a good life.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feeling upgraded myself.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3" name="Google Shape;393;p57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 -&gt; 교사 계정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-&gt; 교육생 계정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더미데이터 총괄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/>
        </p:nvSpPr>
        <p:spPr>
          <a:xfrm>
            <a:off x="714348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유성진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9" name="Google Shape;399;p58"/>
          <p:cNvSpPr/>
          <p:nvPr/>
        </p:nvSpPr>
        <p:spPr>
          <a:xfrm>
            <a:off x="5378991" y="861575"/>
            <a:ext cx="2559055" cy="5134812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8"/>
          <p:cNvSpPr txBox="1"/>
          <p:nvPr/>
        </p:nvSpPr>
        <p:spPr>
          <a:xfrm>
            <a:off x="5500694" y="1285860"/>
            <a:ext cx="2357454" cy="414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58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배점 입출력 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성적 입출력 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교사 QnA 관리       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교육생 QnA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교사 평가 조회(과정 종료 후 가능)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그외 통합 및 쿼리작성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/>
        </p:nvSpPr>
        <p:spPr>
          <a:xfrm>
            <a:off x="714348" y="1000108"/>
            <a:ext cx="7772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 Minhee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8" name="Google Shape;408;p59"/>
          <p:cNvSpPr/>
          <p:nvPr/>
        </p:nvSpPr>
        <p:spPr>
          <a:xfrm>
            <a:off x="5378991" y="861575"/>
            <a:ext cx="2559056" cy="5134813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9"/>
          <p:cNvSpPr txBox="1"/>
          <p:nvPr/>
        </p:nvSpPr>
        <p:spPr>
          <a:xfrm>
            <a:off x="5500694" y="1285860"/>
            <a:ext cx="23574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혼자서는 못했을 양을 다 함께 해서 해낼 수 있었던 프로젝트였던 것 같습니다. 제가 맡은 부분을 완성함에 있어서 벅차할 때 조원들이 이해해주고 기다려준 부분에 대하여 감사합니다. 만들면서 조금씩 더 알아가는 과정에 있었던 시간이었던 것 같습니다.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9"/>
          <p:cNvSpPr txBox="1"/>
          <p:nvPr/>
        </p:nvSpPr>
        <p:spPr>
          <a:xfrm>
            <a:off x="932225" y="3929066"/>
            <a:ext cx="36270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714348" y="2285992"/>
            <a:ext cx="42147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관리자/교사/교육생 로그인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&gt; 기초 정보(과정/과목/교재/강의실)관리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&gt; 과정별 과목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&gt; 과목별 교재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&gt; 개설 과정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 외 통합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및 쿼리 작성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0" y="4941168"/>
            <a:ext cx="8472518" cy="1424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		학원의 삭막하고 쓸쓸한 분위기 제거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		자유로운 토론의 장으로 이끌어 감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sist54\Desktop\og-BD6140-33123-gif.png"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428604"/>
            <a:ext cx="7786742" cy="451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/>
          <p:nvPr/>
        </p:nvSpPr>
        <p:spPr>
          <a:xfrm>
            <a:off x="5072066" y="1048661"/>
            <a:ext cx="3088464" cy="476999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0"/>
          <p:cNvSpPr txBox="1"/>
          <p:nvPr/>
        </p:nvSpPr>
        <p:spPr>
          <a:xfrm>
            <a:off x="5286380" y="1500174"/>
            <a:ext cx="2643206" cy="385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처음에 화면구현 보고서를 작성할때는 이걸 과연 정말로 다 만들 수 있을까? 생각하며 막막하였는데 코딩을 해가며 하나하나씩 수정해가며 만들고 합쳐 완성되어가는 모습을 보니 즐거웠다.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물론 처음 기능구현목표와 지금 만들어진 프로그램을 비교하면 조금 빠진 내용들도 있지만 처음 화면구현 때 생각했던 것 거의 모두 다 구현을 해서 뿌듯하고 시간이 조금만 더 있었더라면 더 완성도 높게 다듬을 수 있을 거 같다는 생각이 자꾸 든다.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8" name="Google Shape;418;p60"/>
          <p:cNvSpPr txBox="1"/>
          <p:nvPr/>
        </p:nvSpPr>
        <p:spPr>
          <a:xfrm>
            <a:off x="500034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Ahn SangHyun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9" name="Google Shape;419;p60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시험 관리 성적 조회 / 검색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출결 관리 / 조회 / 검색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통합 및 쿼리작성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1"/>
          <p:cNvPicPr preferRelativeResize="0"/>
          <p:nvPr/>
        </p:nvPicPr>
        <p:blipFill rotWithShape="1">
          <a:blip r:embed="rId3">
            <a:alphaModFix/>
          </a:blip>
          <a:srcRect b="4318" l="0" r="0" t="2067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1"/>
          <p:cNvSpPr/>
          <p:nvPr/>
        </p:nvSpPr>
        <p:spPr>
          <a:xfrm>
            <a:off x="2367000" y="1224000"/>
            <a:ext cx="4410000" cy="4410000"/>
          </a:xfrm>
          <a:prstGeom prst="diamond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leway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b="0" i="0" sz="26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/>
          <p:nvPr>
            <p:ph idx="4294967295" type="ctrTitle"/>
          </p:nvPr>
        </p:nvSpPr>
        <p:spPr>
          <a:xfrm>
            <a:off x="685800" y="1142999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None/>
            </a:pPr>
            <a:r>
              <a:rPr b="0" i="0" lang="en-US" sz="24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Thanks!</a:t>
            </a:r>
            <a:endParaRPr b="0" i="0" sz="16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2" name="Google Shape;432;p62"/>
          <p:cNvSpPr txBox="1"/>
          <p:nvPr>
            <p:ph idx="4294967295" type="subTitle"/>
          </p:nvPr>
        </p:nvSpPr>
        <p:spPr>
          <a:xfrm>
            <a:off x="1275149" y="19579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Raleway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b="0" i="0" sz="2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33" name="Google Shape;433;p62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62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st54\Desktop\KakaoTalk_20190418_143321523.jpg" id="439" name="Google Shape;43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68" y="0"/>
            <a:ext cx="1571636" cy="135729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3"/>
          <p:cNvSpPr txBox="1"/>
          <p:nvPr/>
        </p:nvSpPr>
        <p:spPr>
          <a:xfrm>
            <a:off x="571472" y="1428736"/>
            <a:ext cx="77724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rPr b="1" i="0" lang="en-US" sz="3600" u="none" cap="none" strike="noStrike">
                <a:solidFill>
                  <a:srgbClr val="A8122A"/>
                </a:solidFill>
                <a:latin typeface="Arial"/>
                <a:ea typeface="Arial"/>
                <a:cs typeface="Arial"/>
                <a:sym typeface="Arial"/>
              </a:rPr>
              <a:t>전체 화면</a:t>
            </a:r>
            <a:endParaRPr b="1" i="0" sz="3600" u="none" cap="none" strike="noStrike">
              <a:solidFill>
                <a:srgbClr val="A812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3"/>
          <p:cNvSpPr txBox="1"/>
          <p:nvPr/>
        </p:nvSpPr>
        <p:spPr>
          <a:xfrm>
            <a:off x="714348" y="2500306"/>
            <a:ext cx="7772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 관리자</a:t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88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 교사</a:t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88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 학생</a:t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514350" lvl="0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idx="1" type="body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52" name="Google Shape;452;p65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642910" y="1428736"/>
            <a:ext cx="77724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rPr b="1" i="0" lang="en-US" sz="36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추가 사항</a:t>
            </a:r>
            <a:endParaRPr b="1" i="0" sz="3600" u="none" cap="none" strike="noStrike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6"/>
          <p:cNvSpPr txBox="1"/>
          <p:nvPr>
            <p:ph idx="4294967295" type="subTitle"/>
          </p:nvPr>
        </p:nvSpPr>
        <p:spPr>
          <a:xfrm>
            <a:off x="755576" y="2276872"/>
            <a:ext cx="7772400" cy="4385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1.  교육생 - 취업 공고 조회, 입사 지원</a:t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5905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2.  관리자 - 기업 공고 작성/관리</a:t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5905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3.  교사 &lt;-&gt; 교육생 온라인 개인 상담</a:t>
            </a:r>
            <a:endParaRPr b="0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4.  교육생 - 대나무숲 (자유게시판) </a:t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5.  교육생 - 교사평가</a:t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:\Users\sist54\Desktop\KakaoTalk_20190418_143321523.jpg"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44" y="142852"/>
            <a:ext cx="1571636" cy="1357298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1.  교육생 – 취업공고조회 , 입사지원</a:t>
            </a:r>
            <a:br>
              <a:rPr b="1" lang="en-US"/>
            </a:b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568100" y="2882400"/>
            <a:ext cx="6007799" cy="34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학원과 연결된 회사 조회 가능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구인 공고 조회 가능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구직 신청 가능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sist54\Desktop\dddd.png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42852"/>
            <a:ext cx="8358246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ist53\AppData\Local\Temp\BNZ.5cb93b68dd3507\기업조회.png"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124" y="199898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