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77" r:id="rId3"/>
    <p:sldId id="278" r:id="rId4"/>
    <p:sldId id="315" r:id="rId5"/>
    <p:sldId id="281" r:id="rId6"/>
    <p:sldId id="283" r:id="rId7"/>
    <p:sldId id="284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316" r:id="rId16"/>
    <p:sldId id="295" r:id="rId17"/>
    <p:sldId id="296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4" r:id="rId34"/>
    <p:sldId id="317" r:id="rId35"/>
    <p:sldId id="27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A9C2-33ED-1946-A78F-3D07EBC84E99}" type="datetimeFigureOut">
              <a:rPr lang="en-US" smtClean="0"/>
              <a:t>4/3/15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05B6C-F7E0-DB43-8778-16DE9F23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921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A2BB2-55BD-C547-83FA-A7B6E195F757}" type="datetimeFigureOut">
              <a:rPr lang="en-US" smtClean="0"/>
              <a:t>4/3/15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5B641-E266-4444-A87F-F1B065D3B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06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584E333-679D-4037-84A3-F0CB74C52020}" type="slidenum">
              <a:rPr lang="en-US" altLang="ko-KR" sz="1200"/>
              <a:pPr/>
              <a:t>12</a:t>
            </a:fld>
            <a:endParaRPr lang="en-US" altLang="ko-KR" sz="1200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380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8B2-4061-9346-830B-C6FBDB5FC009}" type="datetime1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0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5EB-1AB7-B243-8689-A3FF0353DCC7}" type="datetime1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4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4148-2713-6A4D-9788-9DC01DB4C10E}" type="datetime1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0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0011-0115-DE4B-BAD7-974CE3F2DCEC}" type="datetime1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9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8501-F982-DB49-8DFE-1C9C84D6B287}" type="datetime1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6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62B7-04A4-1E4D-AEC0-50170577A7A4}" type="datetime1">
              <a:rPr lang="en-US" smtClean="0"/>
              <a:t>4/3/15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8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D66D-4FAF-3D4E-920A-C9C6D15CB785}" type="datetime1">
              <a:rPr lang="en-US" smtClean="0"/>
              <a:t>4/3/15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0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5744-3DC5-8E47-A09E-1F2D9A4B0A24}" type="datetime1">
              <a:rPr lang="en-US" smtClean="0"/>
              <a:t>4/3/15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6E2-421B-6440-8B37-4C33CF547DBA}" type="datetime1">
              <a:rPr lang="en-US" smtClean="0"/>
              <a:t>4/3/15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4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F5EC-4551-7141-ADEC-CDEB8C140DF4}" type="datetime1">
              <a:rPr lang="en-US" smtClean="0"/>
              <a:t>4/3/15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4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8B5E-3177-3A47-8CB5-262881822E17}" type="datetime1">
              <a:rPr lang="en-US" smtClean="0"/>
              <a:t>4/3/15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7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71E0C-DD0A-EA4D-BDC1-8B7B97D77987}" type="datetime1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a.kaist.ac.kr/ee324/F13/lectures/24-bitcoin.ppt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438" y="2130425"/>
            <a:ext cx="8787990" cy="1470025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Secure Digital Currency:</a:t>
            </a:r>
            <a:br>
              <a:rPr lang="en-US" sz="5400" dirty="0" smtClean="0"/>
            </a:br>
            <a:r>
              <a:rPr lang="en-US" sz="5400" dirty="0" err="1" smtClean="0"/>
              <a:t>Bitcoin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769" y="3886200"/>
            <a:ext cx="7170616" cy="1752600"/>
          </a:xfrm>
        </p:spPr>
        <p:txBody>
          <a:bodyPr>
            <a:normAutofit lnSpcReduction="10000"/>
          </a:bodyPr>
          <a:lstStyle/>
          <a:p>
            <a:r>
              <a:rPr lang="en-US" sz="3500" dirty="0" smtClean="0">
                <a:solidFill>
                  <a:schemeClr val="tx1"/>
                </a:solidFill>
                <a:latin typeface="Calibri"/>
                <a:cs typeface="Calibri"/>
              </a:rPr>
              <a:t>Amir </a:t>
            </a:r>
            <a:r>
              <a:rPr lang="en-US" sz="3500" dirty="0" err="1" smtClean="0">
                <a:solidFill>
                  <a:schemeClr val="tx1"/>
                </a:solidFill>
                <a:latin typeface="Calibri"/>
                <a:cs typeface="Calibri"/>
              </a:rPr>
              <a:t>Houmansadr</a:t>
            </a:r>
            <a:endParaRPr lang="en-US" sz="35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CS660: Advanced Information Assurance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Spring 2015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4" name="Picture 3" descr="cslogo1200x63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0" b="23591"/>
          <a:stretch/>
        </p:blipFill>
        <p:spPr>
          <a:xfrm>
            <a:off x="2661925" y="5825103"/>
            <a:ext cx="3657600" cy="1032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2049" y="1391067"/>
            <a:ext cx="475983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Content may be borrowed from other resources. </a:t>
            </a:r>
          </a:p>
          <a:p>
            <a:pPr algn="ctr"/>
            <a:r>
              <a:rPr lang="en-US" dirty="0" smtClean="0"/>
              <a:t>See the last slide for acknowledgements!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6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Public Key </a:t>
            </a:r>
            <a:r>
              <a:rPr lang="en-US" altLang="ko-KR" dirty="0" smtClean="0">
                <a:sym typeface="Wingdings" panose="05000000000000000000" pitchFamily="2" charset="2"/>
              </a:rPr>
              <a:t>Crypto: Encryption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Key pair: public key and private key</a:t>
            </a:r>
            <a:endParaRPr lang="ko-KR" altLang="en-US" dirty="0"/>
          </a:p>
        </p:txBody>
      </p:sp>
      <p:pic>
        <p:nvPicPr>
          <p:cNvPr id="5" name="Picture 2" descr="http://upload.wikimedia.org/wikipedia/commons/thumb/3/32/Public-key-crypto-1.svg/250px-Public-key-crypto-1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5" y="2657475"/>
            <a:ext cx="1785938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.msdn.microsoft.com/dynimg/IC15506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682" y="2596048"/>
            <a:ext cx="4097840" cy="364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598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621137" y="2851012"/>
            <a:ext cx="4435415" cy="14122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sym typeface="Wingdings" panose="05000000000000000000" pitchFamily="2" charset="2"/>
              </a:rPr>
              <a:t>Public Key </a:t>
            </a:r>
            <a:r>
              <a:rPr lang="en-US" altLang="ko-KR" dirty="0" smtClean="0">
                <a:solidFill>
                  <a:srgbClr val="000000"/>
                </a:solidFill>
                <a:sym typeface="Wingdings" panose="05000000000000000000" pitchFamily="2" charset="2"/>
              </a:rPr>
              <a:t>Crypto: Digital Signature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First, create a message digest using a cryptographic hash</a:t>
            </a:r>
          </a:p>
          <a:p>
            <a:r>
              <a:rPr lang="en-US" altLang="ko-KR" sz="2400" dirty="0" smtClean="0"/>
              <a:t>Then, encrypt the message digest with your private key</a:t>
            </a:r>
            <a:endParaRPr lang="ko-KR" altLang="en-US" sz="2400" dirty="0"/>
          </a:p>
        </p:txBody>
      </p:sp>
      <p:pic>
        <p:nvPicPr>
          <p:cNvPr id="2050" name="Picture 2" descr="http://i.msdn.microsoft.com/dynimg/IC11549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890" y="2830223"/>
            <a:ext cx="3253335" cy="383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932910" y="3020061"/>
            <a:ext cx="23592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Authentication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6257016" y="3605806"/>
            <a:ext cx="1428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Integrity 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6088225" y="4435028"/>
            <a:ext cx="295265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accent1">
                    <a:lumMod val="75000"/>
                  </a:schemeClr>
                </a:solidFill>
              </a:rPr>
              <a:t>Non-repudiation 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03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BB5434B-2EF1-4F3A-8CA5-97B8CCD75050}" type="slidenum">
              <a:rPr lang="en-US" altLang="ko-KR" sz="1400">
                <a:solidFill>
                  <a:schemeClr val="tx2"/>
                </a:solidFill>
              </a:rPr>
              <a:pPr/>
              <a:t>12</a:t>
            </a:fld>
            <a:endParaRPr lang="en-US" altLang="ko-KR" sz="1400">
              <a:solidFill>
                <a:schemeClr val="tx2"/>
              </a:solidFill>
            </a:endParaRPr>
          </a:p>
        </p:txBody>
      </p:sp>
      <p:sp>
        <p:nvSpPr>
          <p:cNvPr id="1781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4000" dirty="0">
                <a:ea typeface="ＭＳ Ｐゴシック" panose="020B0600070205080204" pitchFamily="34" charset="-128"/>
              </a:rPr>
              <a:t>Cryptographic Hash Functions</a:t>
            </a:r>
          </a:p>
        </p:txBody>
      </p:sp>
      <p:sp>
        <p:nvSpPr>
          <p:cNvPr id="178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97"/>
            <a:ext cx="7353689" cy="3352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3600" dirty="0" smtClean="0">
                <a:ea typeface="ＭＳ Ｐゴシック" panose="020B0600070205080204" pitchFamily="34" charset="-128"/>
              </a:rPr>
              <a:t>Consistent: </a:t>
            </a:r>
            <a:r>
              <a:rPr lang="en-US" altLang="ko-KR" sz="2800" dirty="0" smtClean="0">
                <a:ea typeface="ＭＳ Ｐゴシック" panose="020B0600070205080204" pitchFamily="34" charset="-128"/>
              </a:rPr>
              <a:t>hash(X</a:t>
            </a:r>
            <a:r>
              <a:rPr lang="en-US" altLang="ko-KR" sz="2800" dirty="0">
                <a:ea typeface="ＭＳ Ｐゴシック" panose="020B0600070205080204" pitchFamily="34" charset="-128"/>
              </a:rPr>
              <a:t>) always yields same result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3600" dirty="0" smtClean="0">
                <a:ea typeface="ＭＳ Ｐゴシック" panose="020B0600070205080204" pitchFamily="34" charset="-128"/>
              </a:rPr>
              <a:t>One-way: </a:t>
            </a:r>
            <a:r>
              <a:rPr lang="en-US" altLang="ko-KR" sz="2800" dirty="0" smtClean="0">
                <a:ea typeface="ＭＳ Ｐゴシック" panose="020B0600070205080204" pitchFamily="34" charset="-128"/>
              </a:rPr>
              <a:t>given </a:t>
            </a:r>
            <a:r>
              <a:rPr lang="en-US" altLang="ko-KR" sz="2800" dirty="0">
                <a:ea typeface="ＭＳ Ｐゴシック" panose="020B0600070205080204" pitchFamily="34" charset="-128"/>
              </a:rPr>
              <a:t>Y, </a:t>
            </a:r>
            <a:r>
              <a:rPr lang="en-US" altLang="ko-KR" sz="2800" dirty="0" smtClean="0">
                <a:ea typeface="ＭＳ Ｐゴシック" panose="020B0600070205080204" pitchFamily="34" charset="-128"/>
              </a:rPr>
              <a:t>hard to</a:t>
            </a:r>
            <a:r>
              <a:rPr lang="en-US" altLang="ja-JP" sz="2800" dirty="0" smtClean="0">
                <a:ea typeface="ＭＳ Ｐゴシック" panose="020B0600070205080204" pitchFamily="34" charset="-128"/>
              </a:rPr>
              <a:t> </a:t>
            </a:r>
            <a:r>
              <a:rPr lang="en-US" altLang="ja-JP" sz="2800" dirty="0">
                <a:ea typeface="ＭＳ Ｐゴシック" panose="020B0600070205080204" pitchFamily="34" charset="-128"/>
              </a:rPr>
              <a:t>find X </a:t>
            </a:r>
            <a:r>
              <a:rPr lang="en-US" altLang="ja-JP" sz="2800" dirty="0" err="1">
                <a:ea typeface="ＭＳ Ｐゴシック" panose="020B0600070205080204" pitchFamily="34" charset="-128"/>
              </a:rPr>
              <a:t>s.t.</a:t>
            </a:r>
            <a:r>
              <a:rPr lang="en-US" altLang="ja-JP" sz="2800" dirty="0">
                <a:ea typeface="ＭＳ Ｐゴシック" panose="020B0600070205080204" pitchFamily="34" charset="-128"/>
              </a:rPr>
              <a:t> hash(X) = Y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3600" dirty="0">
                <a:ea typeface="ＭＳ Ｐゴシック" panose="020B0600070205080204" pitchFamily="34" charset="-128"/>
              </a:rPr>
              <a:t>Collision </a:t>
            </a:r>
            <a:r>
              <a:rPr lang="en-US" altLang="ko-KR" sz="3600" dirty="0" smtClean="0">
                <a:ea typeface="ＭＳ Ｐゴシック" panose="020B0600070205080204" pitchFamily="34" charset="-128"/>
              </a:rPr>
              <a:t>resistant: </a:t>
            </a:r>
            <a:r>
              <a:rPr lang="en-US" altLang="ko-KR" sz="2800" dirty="0" smtClean="0">
                <a:ea typeface="ＭＳ Ｐゴシック" panose="020B0600070205080204" pitchFamily="34" charset="-128"/>
              </a:rPr>
              <a:t>given </a:t>
            </a:r>
            <a:r>
              <a:rPr lang="en-US" altLang="ko-KR" sz="2800" dirty="0">
                <a:ea typeface="ＭＳ Ｐゴシック" panose="020B0600070205080204" pitchFamily="34" charset="-128"/>
              </a:rPr>
              <a:t>hash(W) = Z, </a:t>
            </a:r>
            <a:r>
              <a:rPr lang="en-US" altLang="ko-KR" sz="2800" dirty="0" smtClean="0">
                <a:ea typeface="ＭＳ Ｐゴシック" panose="020B0600070205080204" pitchFamily="34" charset="-128"/>
              </a:rPr>
              <a:t>hard to</a:t>
            </a:r>
            <a:r>
              <a:rPr lang="en-US" altLang="ja-JP" sz="2800" dirty="0" smtClean="0">
                <a:ea typeface="ＭＳ Ｐゴシック" panose="020B0600070205080204" pitchFamily="34" charset="-128"/>
              </a:rPr>
              <a:t> </a:t>
            </a:r>
            <a:r>
              <a:rPr lang="en-US" altLang="ja-JP" sz="2800" dirty="0">
                <a:ea typeface="ＭＳ Ｐゴシック" panose="020B0600070205080204" pitchFamily="34" charset="-128"/>
              </a:rPr>
              <a:t>find X such that hash(X) = Z </a:t>
            </a:r>
            <a:endParaRPr lang="en-US" altLang="ja-JP" sz="36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2800" dirty="0">
              <a:ea typeface="ＭＳ Ｐゴシック" panose="020B0600070205080204" pitchFamily="34" charset="-128"/>
            </a:endParaRPr>
          </a:p>
        </p:txBody>
      </p:sp>
      <p:sp>
        <p:nvSpPr>
          <p:cNvPr id="178182" name="AutoShape 4"/>
          <p:cNvSpPr>
            <a:spLocks noChangeArrowheads="1"/>
          </p:cNvSpPr>
          <p:nvPr/>
        </p:nvSpPr>
        <p:spPr bwMode="auto">
          <a:xfrm rot="-5400000">
            <a:off x="4246595" y="4415323"/>
            <a:ext cx="1143000" cy="12573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ko-KR" sz="2000"/>
              <a:t>Hash Fn</a:t>
            </a:r>
          </a:p>
        </p:txBody>
      </p:sp>
      <p:sp>
        <p:nvSpPr>
          <p:cNvPr id="178183" name="Rectangle 5"/>
          <p:cNvSpPr>
            <a:spLocks noChangeArrowheads="1"/>
          </p:cNvSpPr>
          <p:nvPr/>
        </p:nvSpPr>
        <p:spPr bwMode="auto">
          <a:xfrm>
            <a:off x="1160495" y="4853473"/>
            <a:ext cx="234315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ko-KR" sz="1400" dirty="0"/>
              <a:t>Message of arbitrary length</a:t>
            </a:r>
          </a:p>
        </p:txBody>
      </p:sp>
      <p:sp>
        <p:nvSpPr>
          <p:cNvPr id="178184" name="Line 6"/>
          <p:cNvSpPr>
            <a:spLocks noChangeShapeType="1"/>
          </p:cNvSpPr>
          <p:nvPr/>
        </p:nvSpPr>
        <p:spPr bwMode="auto">
          <a:xfrm>
            <a:off x="3617945" y="5082073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8185" name="Line 7"/>
          <p:cNvSpPr>
            <a:spLocks noChangeShapeType="1"/>
          </p:cNvSpPr>
          <p:nvPr/>
        </p:nvSpPr>
        <p:spPr bwMode="auto">
          <a:xfrm>
            <a:off x="5561045" y="508207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8186" name="Rectangle 8"/>
          <p:cNvSpPr>
            <a:spLocks noChangeArrowheads="1"/>
          </p:cNvSpPr>
          <p:nvPr/>
        </p:nvSpPr>
        <p:spPr bwMode="auto">
          <a:xfrm>
            <a:off x="6303995" y="4701073"/>
            <a:ext cx="914400" cy="6096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ko-KR" sz="1600" dirty="0"/>
              <a:t>Fixed Size </a:t>
            </a:r>
          </a:p>
          <a:p>
            <a:pPr algn="ctr"/>
            <a:r>
              <a:rPr lang="en-US" altLang="ko-KR" sz="1600" dirty="0"/>
              <a:t>Hash</a:t>
            </a:r>
          </a:p>
        </p:txBody>
      </p:sp>
    </p:spTree>
    <p:extLst>
      <p:ext uri="{BB962C8B-B14F-4D97-AF65-F5344CB8AC3E}">
        <p14:creationId xmlns:p14="http://schemas.microsoft.com/office/powerpoint/2010/main" val="370467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 to </a:t>
            </a:r>
            <a:r>
              <a:rPr lang="en-US" altLang="ko-KR" dirty="0" err="1" smtClean="0"/>
              <a:t>BitCoin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Validation</a:t>
            </a:r>
            <a:endParaRPr lang="en-US" altLang="ko-KR" dirty="0"/>
          </a:p>
          <a:p>
            <a:pPr lvl="1"/>
            <a:r>
              <a:rPr lang="en-US" altLang="ko-KR" dirty="0"/>
              <a:t>Is the coin legit? (proof-of-work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FF0000"/>
                </a:solidFill>
              </a:rPr>
              <a:t>Use of Cryptographic Hashes</a:t>
            </a:r>
            <a:endParaRPr lang="en-US" altLang="ko-KR" dirty="0"/>
          </a:p>
          <a:p>
            <a:pPr lvl="1"/>
            <a:r>
              <a:rPr lang="en-US" altLang="ko-KR" dirty="0"/>
              <a:t>How do you prevent a coin from double-spending</a:t>
            </a:r>
            <a:r>
              <a:rPr lang="en-US" altLang="ko-KR" dirty="0" smtClean="0"/>
              <a:t>?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 Broadcast to all nodes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/>
              <a:t>Creation of a virtual coin/note</a:t>
            </a:r>
          </a:p>
          <a:p>
            <a:pPr lvl="1"/>
            <a:r>
              <a:rPr lang="en-US" altLang="ko-KR" dirty="0"/>
              <a:t>How is it created in the first place</a:t>
            </a:r>
            <a:r>
              <a:rPr lang="en-US" altLang="ko-KR" dirty="0" smtClean="0"/>
              <a:t>?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0070C0"/>
                </a:solidFill>
                <a:sym typeface="Wingdings" panose="05000000000000000000" pitchFamily="2" charset="2"/>
              </a:rPr>
              <a:t>Provide incentives for miners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en-US" altLang="ko-KR" dirty="0"/>
              <a:t>How do you prevent inflation? (What prevents anyone from creating lots of coins</a:t>
            </a:r>
            <a:r>
              <a:rPr lang="en-US" altLang="ko-KR" dirty="0" smtClean="0"/>
              <a:t>?)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0070C0"/>
                </a:solidFill>
                <a:sym typeface="Wingdings" panose="05000000000000000000" pitchFamily="2" charset="2"/>
              </a:rPr>
              <a:t>Limit the creation rate of the </a:t>
            </a:r>
            <a:r>
              <a:rPr lang="en-US" altLang="ko-KR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BitCoins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65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Bitcoin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Electronic coin == chain of digital signatures</a:t>
            </a:r>
          </a:p>
          <a:p>
            <a:r>
              <a:rPr lang="en-US" altLang="ko-KR" sz="2000" dirty="0" err="1" smtClean="0"/>
              <a:t>BitCoin</a:t>
            </a:r>
            <a:r>
              <a:rPr lang="en-US" altLang="ko-KR" sz="2000" dirty="0" smtClean="0"/>
              <a:t> transfer: Sign(Previous transaction + New owner’s public key)</a:t>
            </a:r>
          </a:p>
          <a:p>
            <a:r>
              <a:rPr lang="en-US" altLang="ko-KR" sz="2000" dirty="0" smtClean="0"/>
              <a:t>Anyone can verify (n-1)</a:t>
            </a:r>
            <a:r>
              <a:rPr lang="en-US" altLang="ko-KR" sz="2000" dirty="0" err="1" smtClean="0"/>
              <a:t>th</a:t>
            </a:r>
            <a:r>
              <a:rPr lang="en-US" altLang="ko-KR" sz="2000" dirty="0" smtClean="0"/>
              <a:t> owner transferred this to the nth owner. </a:t>
            </a:r>
          </a:p>
          <a:p>
            <a:r>
              <a:rPr lang="en-US" altLang="ko-KR" sz="2000" dirty="0" smtClean="0"/>
              <a:t>Anyone can follow the history</a:t>
            </a:r>
          </a:p>
          <a:p>
            <a:pPr marL="0" indent="0">
              <a:buNone/>
            </a:pPr>
            <a:r>
              <a:rPr lang="en-US" altLang="ko-KR" sz="2000" dirty="0" smtClean="0"/>
              <a:t>Given a </a:t>
            </a:r>
            <a:r>
              <a:rPr lang="en-US" altLang="ko-KR" sz="2000" dirty="0" err="1" smtClean="0"/>
              <a:t>BitCoin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7112" t="34427" r="30166" b="26349"/>
          <a:stretch/>
        </p:blipFill>
        <p:spPr>
          <a:xfrm>
            <a:off x="4278085" y="3321724"/>
            <a:ext cx="3912326" cy="31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17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Transactions</a:t>
            </a:r>
            <a:endParaRPr lang="en-US" dirty="0"/>
          </a:p>
        </p:txBody>
      </p:sp>
      <p:grpSp>
        <p:nvGrpSpPr>
          <p:cNvPr id="25608" name="Group 8"/>
          <p:cNvGrpSpPr>
            <a:grpSpLocks/>
          </p:cNvGrpSpPr>
          <p:nvPr/>
        </p:nvGrpSpPr>
        <p:grpSpPr bwMode="auto">
          <a:xfrm>
            <a:off x="544711" y="2090663"/>
            <a:ext cx="6540996" cy="2973586"/>
            <a:chOff x="0" y="0"/>
            <a:chExt cx="5860" cy="2664"/>
          </a:xfrm>
        </p:grpSpPr>
        <p:grpSp>
          <p:nvGrpSpPr>
            <p:cNvPr id="25604" name="Group 4"/>
            <p:cNvGrpSpPr>
              <a:grpSpLocks/>
            </p:cNvGrpSpPr>
            <p:nvPr/>
          </p:nvGrpSpPr>
          <p:grpSpPr bwMode="auto">
            <a:xfrm>
              <a:off x="-128" y="-128"/>
              <a:ext cx="6120" cy="2936"/>
              <a:chOff x="0" y="0"/>
              <a:chExt cx="6120" cy="2936"/>
            </a:xfrm>
          </p:grpSpPr>
          <p:pic>
            <p:nvPicPr>
              <p:cNvPr id="2560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3"/>
              <a:stretch>
                <a:fillRect/>
              </a:stretch>
            </p:blipFill>
            <p:spPr bwMode="auto">
              <a:xfrm>
                <a:off x="145" y="128"/>
                <a:ext cx="5843" cy="2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603" name="Picture 3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120" cy="2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5605" name="Rectangle 5"/>
            <p:cNvSpPr>
              <a:spLocks/>
            </p:cNvSpPr>
            <p:nvPr/>
          </p:nvSpPr>
          <p:spPr bwMode="auto">
            <a:xfrm>
              <a:off x="842" y="750"/>
              <a:ext cx="3744" cy="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300">
                  <a:solidFill>
                    <a:srgbClr val="41414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Public key 0xa8fc93875a972ea</a:t>
              </a:r>
            </a:p>
          </p:txBody>
        </p:sp>
        <p:sp>
          <p:nvSpPr>
            <p:cNvPr id="25606" name="Rectangle 6"/>
            <p:cNvSpPr>
              <a:spLocks/>
            </p:cNvSpPr>
            <p:nvPr/>
          </p:nvSpPr>
          <p:spPr bwMode="auto">
            <a:xfrm>
              <a:off x="2040" y="1902"/>
              <a:ext cx="3744" cy="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300">
                  <a:solidFill>
                    <a:srgbClr val="41414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Signature 0xa87g14632d452cd</a:t>
              </a:r>
            </a:p>
          </p:txBody>
        </p:sp>
        <p:sp>
          <p:nvSpPr>
            <p:cNvPr id="25607" name="Rectangle 7"/>
            <p:cNvSpPr>
              <a:spLocks/>
            </p:cNvSpPr>
            <p:nvPr/>
          </p:nvSpPr>
          <p:spPr bwMode="auto">
            <a:xfrm>
              <a:off x="592" y="78"/>
              <a:ext cx="2416" cy="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300">
                  <a:solidFill>
                    <a:srgbClr val="414141"/>
                  </a:solidFill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Public key 0xc7b2f68...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99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</a:rPr>
              <a:t>Use of Cryptographic Hashes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smtClean="0"/>
              <a:t>Proof-of-work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altLang="ko-KR" sz="2000" dirty="0" smtClean="0"/>
              <a:t>Block contains transactions to be validated and previous hash value.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altLang="ko-KR" sz="2000" dirty="0" smtClean="0"/>
              <a:t>Pick a </a:t>
            </a:r>
            <a:r>
              <a:rPr lang="en-US" altLang="ko-KR" sz="2000" dirty="0" err="1" smtClean="0"/>
              <a:t>nouce</a:t>
            </a:r>
            <a:r>
              <a:rPr lang="en-US" altLang="ko-KR" sz="2000" dirty="0" smtClean="0"/>
              <a:t> such that </a:t>
            </a:r>
            <a:r>
              <a:rPr lang="en-US" altLang="ko-KR" sz="2000" b="1" dirty="0" smtClean="0"/>
              <a:t>H(</a:t>
            </a:r>
            <a:r>
              <a:rPr lang="en-US" altLang="ko-KR" sz="2000" b="1" dirty="0" err="1" smtClean="0"/>
              <a:t>prev</a:t>
            </a:r>
            <a:r>
              <a:rPr lang="en-US" altLang="ko-KR" sz="2000" b="1" dirty="0" smtClean="0"/>
              <a:t> hash, </a:t>
            </a:r>
            <a:r>
              <a:rPr lang="en-US" altLang="ko-KR" sz="2000" b="1" dirty="0" err="1" smtClean="0"/>
              <a:t>nounce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Tx</a:t>
            </a:r>
            <a:r>
              <a:rPr lang="en-US" altLang="ko-KR" sz="2000" b="1" dirty="0" smtClean="0"/>
              <a:t>) &lt; E</a:t>
            </a:r>
            <a:r>
              <a:rPr lang="en-US" altLang="ko-KR" sz="2000" dirty="0" smtClean="0"/>
              <a:t>. E is a variable that the system specifies. Basically, this amounts to finding a hash value who’s leading bits are zero. The work required is exponential in the number of zero bits required.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altLang="ko-KR" sz="2000" dirty="0" smtClean="0"/>
              <a:t>Verification is easy. But proof-of-work is hard. </a:t>
            </a:r>
            <a:endParaRPr lang="ko-KR" altLang="en-US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864" t="26265" r="16402" b="27728"/>
          <a:stretch/>
        </p:blipFill>
        <p:spPr>
          <a:xfrm>
            <a:off x="1299754" y="4197531"/>
            <a:ext cx="5832566" cy="205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5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</a:rPr>
              <a:t>Preventing Double-spending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The only way is to be aware of all transactions.</a:t>
            </a:r>
          </a:p>
          <a:p>
            <a:r>
              <a:rPr lang="en-US" altLang="ko-KR" dirty="0" smtClean="0"/>
              <a:t>Each node (miner) verifies that this is the first spending of the </a:t>
            </a:r>
            <a:r>
              <a:rPr lang="en-US" altLang="ko-KR" dirty="0" err="1" smtClean="0"/>
              <a:t>Bitcoin</a:t>
            </a:r>
            <a:r>
              <a:rPr lang="en-US" altLang="ko-KR" dirty="0" smtClean="0"/>
              <a:t> by the payer.</a:t>
            </a:r>
          </a:p>
          <a:p>
            <a:r>
              <a:rPr lang="en-US" altLang="ko-KR" dirty="0" smtClean="0"/>
              <a:t>Only when it is verified it generates the proof-of-work and attach it to the current chain.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41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Bitcoin</a:t>
            </a:r>
            <a:r>
              <a:rPr lang="en-US" altLang="ko-KR" dirty="0" smtClean="0"/>
              <a:t>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Each P2P node runs the following algorithm:</a:t>
            </a:r>
          </a:p>
          <a:p>
            <a:pPr lvl="1"/>
            <a:r>
              <a:rPr lang="en-US" altLang="ko-KR" dirty="0" smtClean="0"/>
              <a:t>New transactions are broadcast to all nodes.</a:t>
            </a:r>
          </a:p>
          <a:p>
            <a:pPr lvl="1"/>
            <a:r>
              <a:rPr lang="en-US" altLang="ko-KR" dirty="0" smtClean="0"/>
              <a:t>Each node (miners) collects new transactions into a block.</a:t>
            </a:r>
          </a:p>
          <a:p>
            <a:pPr lvl="1"/>
            <a:r>
              <a:rPr lang="en-US" altLang="ko-KR" dirty="0" smtClean="0"/>
              <a:t>Each node works on finding a proof-of-work for its block. (</a:t>
            </a:r>
            <a:r>
              <a:rPr lang="en-US" altLang="ko-KR" dirty="0" smtClean="0">
                <a:solidFill>
                  <a:srgbClr val="FF0000"/>
                </a:solidFill>
              </a:rPr>
              <a:t>Hard to do. Probabilistic. The one to finish early will probably win.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When a node finds a proof-of-work, it broadcasts the block to all nodes.</a:t>
            </a:r>
          </a:p>
          <a:p>
            <a:pPr lvl="1"/>
            <a:r>
              <a:rPr lang="en-US" altLang="ko-KR" dirty="0" smtClean="0"/>
              <a:t>Nodes accept the block only if all transactions in it are valid (</a:t>
            </a:r>
            <a:r>
              <a:rPr lang="en-US" altLang="ko-KR" dirty="0" smtClean="0">
                <a:solidFill>
                  <a:srgbClr val="FF0000"/>
                </a:solidFill>
              </a:rPr>
              <a:t>digital signature checking</a:t>
            </a:r>
            <a:r>
              <a:rPr lang="en-US" altLang="ko-KR" dirty="0" smtClean="0"/>
              <a:t>) and not already spent (check all the transactions).</a:t>
            </a:r>
          </a:p>
          <a:p>
            <a:pPr lvl="1"/>
            <a:r>
              <a:rPr lang="en-US" altLang="ko-KR" dirty="0" smtClean="0"/>
              <a:t>Nodes express their acceptance by working on creating the next block in the chain, using the hash of the accepted block as the previous hash. 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90830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Tie breaking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Two nodes may find a correct block simultaneously.</a:t>
            </a:r>
          </a:p>
          <a:p>
            <a:pPr lvl="1"/>
            <a:r>
              <a:rPr lang="en-US" altLang="ko-KR" sz="2000" dirty="0" smtClean="0"/>
              <a:t>Keep both and work on the first one</a:t>
            </a:r>
          </a:p>
          <a:p>
            <a:pPr lvl="1"/>
            <a:r>
              <a:rPr lang="en-US" altLang="ko-KR" sz="2000" dirty="0" smtClean="0"/>
              <a:t>If one grows longer than the other, take the longer one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864" t="26265" r="16402" b="27728"/>
          <a:stretch/>
        </p:blipFill>
        <p:spPr>
          <a:xfrm>
            <a:off x="2331720" y="3187337"/>
            <a:ext cx="4754880" cy="16754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6864" t="26265" r="16402" b="27728"/>
          <a:stretch/>
        </p:blipFill>
        <p:spPr>
          <a:xfrm>
            <a:off x="2282735" y="4862815"/>
            <a:ext cx="4852851" cy="171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2851" y="3848100"/>
            <a:ext cx="2149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Two different block chains (or blocks) may satisfy the required proof-of-work.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89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Physical cash	</a:t>
            </a:r>
          </a:p>
          <a:p>
            <a:pPr lvl="1"/>
            <a:r>
              <a:rPr lang="en-US" dirty="0" smtClean="0"/>
              <a:t>Non-traceable (well, mostly!)</a:t>
            </a:r>
          </a:p>
          <a:p>
            <a:pPr lvl="1"/>
            <a:r>
              <a:rPr lang="en-US" dirty="0" smtClean="0"/>
              <a:t>Secure (mostly)</a:t>
            </a:r>
          </a:p>
          <a:p>
            <a:pPr lvl="1"/>
            <a:r>
              <a:rPr lang="en-US" dirty="0" smtClean="0"/>
              <a:t>Low inflation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Can’t be used online directly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Electronic credit or debit transactions</a:t>
            </a:r>
          </a:p>
          <a:p>
            <a:pPr lvl="1">
              <a:buFont typeface="Wingdings" charset="2"/>
              <a:buChar char="u"/>
            </a:pPr>
            <a:r>
              <a:rPr lang="en-US" dirty="0" smtClean="0"/>
              <a:t>Bank sees all transactions</a:t>
            </a:r>
          </a:p>
          <a:p>
            <a:pPr lvl="1">
              <a:buFont typeface="Wingdings" charset="2"/>
              <a:buChar char="u"/>
            </a:pPr>
            <a:r>
              <a:rPr lang="en-US" dirty="0" smtClean="0"/>
              <a:t>Merchants can track/profile customers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77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Reverting is </a:t>
            </a:r>
            <a:r>
              <a:rPr lang="en-US" altLang="ko-KR" dirty="0" smtClean="0"/>
              <a:t>Hard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Reverting gets exponentially hard as the chain grows.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864" t="26265" r="16402" b="27728"/>
          <a:stretch/>
        </p:blipFill>
        <p:spPr>
          <a:xfrm>
            <a:off x="1953830" y="3208321"/>
            <a:ext cx="4754880" cy="1675478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2463282" y="4525350"/>
            <a:ext cx="405882" cy="550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64602" y="5086890"/>
            <a:ext cx="41847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1. Modify the transaction (revert or change the payer) 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899838" y="2408950"/>
            <a:ext cx="2481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2. </a:t>
            </a:r>
            <a:r>
              <a:rPr lang="en-US" altLang="ko-KR" sz="2800" dirty="0" err="1" smtClean="0"/>
              <a:t>Recompute</a:t>
            </a:r>
            <a:r>
              <a:rPr lang="en-US" altLang="ko-KR" sz="2800" dirty="0" smtClean="0"/>
              <a:t> nonce</a:t>
            </a:r>
            <a:endParaRPr lang="ko-KR" altLang="en-US" sz="28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012864" y="2983623"/>
            <a:ext cx="422210" cy="790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64285" y="2408951"/>
            <a:ext cx="2481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. </a:t>
            </a:r>
            <a:r>
              <a:rPr lang="en-US" altLang="ko-KR" sz="2800" dirty="0" err="1" smtClean="0"/>
              <a:t>Recompute</a:t>
            </a:r>
            <a:r>
              <a:rPr lang="en-US" altLang="ko-KR" sz="2800" dirty="0" smtClean="0"/>
              <a:t> the next nonce</a:t>
            </a:r>
            <a:endParaRPr lang="ko-KR" altLang="en-US" sz="2800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6393802" y="2959392"/>
            <a:ext cx="422210" cy="790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74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Practical Limitation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At least 10 </a:t>
            </a:r>
            <a:r>
              <a:rPr lang="en-US" altLang="ko-KR" dirty="0" err="1" smtClean="0"/>
              <a:t>mins</a:t>
            </a:r>
            <a:r>
              <a:rPr lang="en-US" altLang="ko-KR" dirty="0" smtClean="0"/>
              <a:t> to verify a transaction. </a:t>
            </a:r>
          </a:p>
          <a:p>
            <a:pPr lvl="1"/>
            <a:r>
              <a:rPr lang="en-US" altLang="ko-KR" dirty="0" smtClean="0"/>
              <a:t>Agree to pay</a:t>
            </a:r>
          </a:p>
          <a:p>
            <a:pPr lvl="1"/>
            <a:r>
              <a:rPr lang="en-US" altLang="ko-KR" dirty="0" smtClean="0"/>
              <a:t>Wait for one block (10 </a:t>
            </a:r>
            <a:r>
              <a:rPr lang="en-US" altLang="ko-KR" dirty="0" err="1" smtClean="0"/>
              <a:t>mins</a:t>
            </a:r>
            <a:r>
              <a:rPr lang="en-US" altLang="ko-KR" dirty="0" smtClean="0"/>
              <a:t>) for the transaction to go through.</a:t>
            </a:r>
          </a:p>
          <a:p>
            <a:pPr lvl="1"/>
            <a:r>
              <a:rPr lang="en-US" altLang="ko-KR" dirty="0" smtClean="0"/>
              <a:t>But, for a large transaction ($$$) wait longer. Because if you wait longer it becomes more secure. For large $$$, you wait for six blocks (1 hour).</a:t>
            </a:r>
          </a:p>
        </p:txBody>
      </p:sp>
    </p:spTree>
    <p:extLst>
      <p:ext uri="{BB962C8B-B14F-4D97-AF65-F5344CB8AC3E}">
        <p14:creationId xmlns:p14="http://schemas.microsoft.com/office/powerpoint/2010/main" val="1990639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Optimizations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477896" cy="4525963"/>
          </a:xfrm>
        </p:spPr>
        <p:txBody>
          <a:bodyPr>
            <a:normAutofit/>
          </a:bodyPr>
          <a:lstStyle/>
          <a:p>
            <a:r>
              <a:rPr lang="en-US" altLang="ko-KR" sz="1800" dirty="0" err="1" smtClean="0"/>
              <a:t>Merkle</a:t>
            </a:r>
            <a:r>
              <a:rPr lang="en-US" altLang="ko-KR" sz="1800" dirty="0" smtClean="0"/>
              <a:t> Tree</a:t>
            </a:r>
          </a:p>
          <a:p>
            <a:pPr lvl="1"/>
            <a:r>
              <a:rPr lang="en-US" altLang="ko-KR" sz="1800" dirty="0" smtClean="0"/>
              <a:t>Only keep the root hash</a:t>
            </a:r>
          </a:p>
          <a:p>
            <a:pPr lvl="2"/>
            <a:r>
              <a:rPr lang="en-US" altLang="ko-KR" sz="1800" dirty="0" smtClean="0"/>
              <a:t>Delete the interior hash values to save disk</a:t>
            </a:r>
          </a:p>
          <a:p>
            <a:pPr lvl="2"/>
            <a:r>
              <a:rPr lang="en-US" altLang="ko-KR" sz="1800" dirty="0" smtClean="0"/>
              <a:t>Block header only contains the root hash</a:t>
            </a:r>
          </a:p>
          <a:p>
            <a:pPr lvl="2"/>
            <a:r>
              <a:rPr lang="en-US" altLang="ko-KR" sz="1800" dirty="0" smtClean="0"/>
              <a:t>Block header is about 80 bytes</a:t>
            </a:r>
          </a:p>
          <a:p>
            <a:pPr lvl="2"/>
            <a:r>
              <a:rPr lang="en-US" altLang="ko-KR" sz="1800" dirty="0" smtClean="0"/>
              <a:t>80 bytes * 6 per/</a:t>
            </a:r>
            <a:r>
              <a:rPr lang="en-US" altLang="ko-KR" sz="1800" dirty="0" err="1" smtClean="0"/>
              <a:t>hr</a:t>
            </a:r>
            <a:r>
              <a:rPr lang="en-US" altLang="ko-KR" sz="1800" dirty="0" smtClean="0"/>
              <a:t> * 24 </a:t>
            </a:r>
            <a:r>
              <a:rPr lang="en-US" altLang="ko-KR" sz="1800" dirty="0" err="1" smtClean="0"/>
              <a:t>hrs</a:t>
            </a:r>
            <a:r>
              <a:rPr lang="en-US" altLang="ko-KR" sz="1800" dirty="0" smtClean="0"/>
              <a:t> * 365 = 4.2 MB/year</a:t>
            </a:r>
          </a:p>
          <a:p>
            <a:pPr lvl="1"/>
            <a:r>
              <a:rPr lang="en-US" altLang="ko-KR" sz="1800" dirty="0" smtClean="0"/>
              <a:t>Why keep use a </a:t>
            </a:r>
            <a:r>
              <a:rPr lang="en-US" altLang="ko-KR" sz="1800" dirty="0" err="1" smtClean="0"/>
              <a:t>Merkle</a:t>
            </a:r>
            <a:r>
              <a:rPr lang="en-US" altLang="ko-KR" sz="1800" dirty="0" smtClean="0"/>
              <a:t> tree?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343" t="14667" r="51310" b="8075"/>
          <a:stretch/>
        </p:blipFill>
        <p:spPr>
          <a:xfrm>
            <a:off x="6027051" y="1192689"/>
            <a:ext cx="3272245" cy="481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0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Simplified payment verification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Any user can verify a transaction easily by asking a node. </a:t>
            </a:r>
          </a:p>
          <a:p>
            <a:r>
              <a:rPr lang="en-US" altLang="ko-KR" sz="2000" dirty="0" smtClean="0"/>
              <a:t>First, get the longest proof-of-work chain</a:t>
            </a:r>
          </a:p>
          <a:p>
            <a:r>
              <a:rPr lang="en-US" altLang="ko-KR" sz="2000" dirty="0" smtClean="0"/>
              <a:t>Query the block that the transaction to be verified (tx3) is in.</a:t>
            </a:r>
          </a:p>
          <a:p>
            <a:r>
              <a:rPr lang="en-US" altLang="ko-KR" sz="2000" dirty="0" smtClean="0"/>
              <a:t>Only need Hash01 and Hash2 to verify; not the entire </a:t>
            </a:r>
            <a:r>
              <a:rPr lang="en-US" altLang="ko-KR" sz="2000" dirty="0" err="1" smtClean="0"/>
              <a:t>Tx’s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160" t="19362" r="8933" b="5776"/>
          <a:stretch/>
        </p:blipFill>
        <p:spPr>
          <a:xfrm>
            <a:off x="1485219" y="3500940"/>
            <a:ext cx="5080519" cy="289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37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BitCoin</a:t>
            </a:r>
            <a:r>
              <a:rPr lang="en-US" altLang="ko-KR" dirty="0" smtClean="0"/>
              <a:t> Economics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dirty="0" smtClean="0"/>
              <a:t>Rate limiting on the creation </a:t>
            </a:r>
            <a:r>
              <a:rPr lang="en-US" altLang="ko-KR" dirty="0"/>
              <a:t>of </a:t>
            </a:r>
            <a:r>
              <a:rPr lang="en-US" altLang="ko-KR" dirty="0" smtClean="0"/>
              <a:t>a new block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altLang="ko-KR" dirty="0" smtClean="0"/>
              <a:t>Adapt to the “network’s capacity”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altLang="ko-KR" dirty="0" smtClean="0"/>
              <a:t>A block created every 10 </a:t>
            </a:r>
            <a:r>
              <a:rPr lang="en-US" altLang="ko-KR" dirty="0" err="1" smtClean="0"/>
              <a:t>mins</a:t>
            </a:r>
            <a:r>
              <a:rPr lang="en-US" altLang="ko-KR" dirty="0"/>
              <a:t> </a:t>
            </a:r>
            <a:r>
              <a:rPr lang="en-US" altLang="ko-KR" dirty="0" smtClean="0"/>
              <a:t>(six blocks every hour) </a:t>
            </a:r>
          </a:p>
          <a:p>
            <a:pPr marL="1051560" lvl="3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altLang="ko-KR" dirty="0" smtClean="0"/>
              <a:t>How? Difficulty is adjusted every two weeks to keep the rate fixed as capacity/computing power increases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dirty="0" smtClean="0"/>
              <a:t>N new </a:t>
            </a:r>
            <a:r>
              <a:rPr lang="en-US" altLang="ko-KR" dirty="0" err="1" smtClean="0"/>
              <a:t>Bitcoins</a:t>
            </a:r>
            <a:r>
              <a:rPr lang="en-US" altLang="ko-KR" dirty="0" smtClean="0"/>
              <a:t> </a:t>
            </a:r>
            <a:r>
              <a:rPr lang="en-US" altLang="ko-KR" dirty="0" smtClean="0"/>
              <a:t>per each new block: credited to the miner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0070C0"/>
                </a:solidFill>
                <a:sym typeface="Wingdings" panose="05000000000000000000" pitchFamily="2" charset="2"/>
              </a:rPr>
              <a:t>incentives 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for miners</a:t>
            </a:r>
            <a:endParaRPr lang="en-US" altLang="ko-KR" dirty="0" smtClean="0"/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altLang="ko-KR" dirty="0" smtClean="0"/>
              <a:t>N was 50 initially. </a:t>
            </a:r>
            <a:r>
              <a:rPr lang="en-US" altLang="ko-KR" dirty="0"/>
              <a:t>In 2013, N=25. 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altLang="ko-KR" dirty="0" smtClean="0"/>
              <a:t>Halved every 210,000 blocks (every four years)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altLang="ko-KR" dirty="0" smtClean="0"/>
              <a:t>Thus, the total number of </a:t>
            </a:r>
            <a:r>
              <a:rPr lang="en-US" altLang="ko-KR" dirty="0" err="1" smtClean="0"/>
              <a:t>BitCoins</a:t>
            </a:r>
            <a:r>
              <a:rPr lang="en-US" altLang="ko-KR" dirty="0" smtClean="0"/>
              <a:t> will not exceed 21 million. (After this miner takes a fee)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endParaRPr lang="en-US" altLang="ko-KR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918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anonymity, </a:t>
            </a:r>
            <a:r>
              <a:rPr lang="en-US" dirty="0"/>
              <a:t>only </a:t>
            </a:r>
            <a:r>
              <a:rPr lang="en-US" dirty="0" err="1" smtClean="0"/>
              <a:t>pseudonymity</a:t>
            </a:r>
            <a:endParaRPr lang="en-US" dirty="0"/>
          </a:p>
          <a:p>
            <a:r>
              <a:rPr lang="en-US" dirty="0" smtClean="0"/>
              <a:t>All transactions remain on the block chain– indefinitely! </a:t>
            </a:r>
          </a:p>
          <a:p>
            <a:r>
              <a:rPr lang="en-US" dirty="0" smtClean="0"/>
              <a:t>Retroactive data mining</a:t>
            </a:r>
          </a:p>
          <a:p>
            <a:pPr lvl="1"/>
            <a:r>
              <a:rPr lang="en-US" dirty="0" smtClean="0"/>
              <a:t>Target </a:t>
            </a:r>
            <a:r>
              <a:rPr lang="en-US" dirty="0"/>
              <a:t>used data mining on customer purchases to identify pregnant women and target ads at them</a:t>
            </a:r>
            <a:br>
              <a:rPr lang="en-US" dirty="0"/>
            </a:br>
            <a:r>
              <a:rPr lang="en-US" dirty="0"/>
              <a:t>(NYT 2012</a:t>
            </a:r>
            <a:r>
              <a:rPr lang="en-US" dirty="0" smtClean="0"/>
              <a:t>), ended </a:t>
            </a:r>
            <a:r>
              <a:rPr lang="en-US" dirty="0"/>
              <a:t>up informing a woman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father that his teenage daughter was pregnant </a:t>
            </a:r>
          </a:p>
          <a:p>
            <a:pPr lvl="1"/>
            <a:r>
              <a:rPr lang="en-US" dirty="0"/>
              <a:t>Imagine what credit card companies could do with the data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69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Zerocoin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A distributed approach to private electronic cash</a:t>
            </a:r>
          </a:p>
          <a:p>
            <a:r>
              <a:rPr lang="en-US" dirty="0"/>
              <a:t>Extends </a:t>
            </a:r>
            <a:r>
              <a:rPr lang="en-US" dirty="0" err="1"/>
              <a:t>Bitcoin</a:t>
            </a:r>
            <a:r>
              <a:rPr lang="en-US" dirty="0"/>
              <a:t> by adding an anonymous currency on top of it </a:t>
            </a:r>
          </a:p>
          <a:p>
            <a:r>
              <a:rPr lang="en-US" dirty="0" err="1"/>
              <a:t>Zerocoins</a:t>
            </a:r>
            <a:r>
              <a:rPr lang="en-US" dirty="0"/>
              <a:t> are exchangeable for </a:t>
            </a:r>
            <a:r>
              <a:rPr lang="en-US" dirty="0" err="1" smtClean="0"/>
              <a:t>bitcoins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1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What is a zerocoin?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/>
              <a:t>A zerocoin is:</a:t>
            </a:r>
          </a:p>
          <a:p>
            <a:pPr marL="598268" lvl="1">
              <a:buBlip>
                <a:blip r:embed="rId2"/>
              </a:buBlip>
            </a:pPr>
            <a:r>
              <a:rPr lang="en-US"/>
              <a:t>Economically: a promissory note redeemable for a bitcoin</a:t>
            </a:r>
          </a:p>
          <a:p>
            <a:pPr marL="598268" lvl="1">
              <a:buBlip>
                <a:blip r:embed="rId2"/>
              </a:buBlip>
            </a:pPr>
            <a:r>
              <a:rPr lang="en-US"/>
              <a:t>Cryptographically: an opaque envelope containing a serial number used to prevent double spending</a:t>
            </a:r>
          </a:p>
        </p:txBody>
      </p:sp>
      <p:grpSp>
        <p:nvGrpSpPr>
          <p:cNvPr id="44038" name="Group 6"/>
          <p:cNvGrpSpPr>
            <a:grpSpLocks/>
          </p:cNvGrpSpPr>
          <p:nvPr/>
        </p:nvGrpSpPr>
        <p:grpSpPr bwMode="auto">
          <a:xfrm>
            <a:off x="5578822" y="4464844"/>
            <a:ext cx="2644304" cy="2591842"/>
            <a:chOff x="0" y="0"/>
            <a:chExt cx="2368" cy="2322"/>
          </a:xfrm>
        </p:grpSpPr>
        <p:pic>
          <p:nvPicPr>
            <p:cNvPr id="4403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" y="514"/>
              <a:ext cx="1808" cy="1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36" name="Rectangle 4"/>
            <p:cNvSpPr>
              <a:spLocks/>
            </p:cNvSpPr>
            <p:nvPr/>
          </p:nvSpPr>
          <p:spPr bwMode="auto">
            <a:xfrm>
              <a:off x="0" y="0"/>
              <a:ext cx="2368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>
                  <a:solidFill>
                    <a:schemeClr val="tx1"/>
                  </a:solidFill>
                  <a:effectLst/>
                  <a:latin typeface="Gill Sans Light" charset="0"/>
                  <a:ea typeface="ＭＳ Ｐゴシック" charset="0"/>
                  <a:cs typeface="Gill Sans Light" charset="0"/>
                  <a:sym typeface="Gill Sans Light" charset="0"/>
                </a:rPr>
                <a:t>823848273471012983</a:t>
              </a:r>
            </a:p>
          </p:txBody>
        </p:sp>
        <p:sp>
          <p:nvSpPr>
            <p:cNvPr id="44037" name="Line 5"/>
            <p:cNvSpPr>
              <a:spLocks noChangeShapeType="1"/>
            </p:cNvSpPr>
            <p:nvPr/>
          </p:nvSpPr>
          <p:spPr bwMode="auto">
            <a:xfrm rot="10800000" flipH="1">
              <a:off x="1182" y="367"/>
              <a:ext cx="0" cy="1026"/>
            </a:xfrm>
            <a:prstGeom prst="line">
              <a:avLst/>
            </a:prstGeom>
            <a:solidFill>
              <a:schemeClr val="accent1"/>
            </a:solidFill>
            <a:ln w="177800" cap="flat">
              <a:solidFill>
                <a:srgbClr val="0080FF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122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395299" cy="1143000"/>
          </a:xfrm>
          <a:ln/>
        </p:spPr>
        <p:txBody>
          <a:bodyPr/>
          <a:lstStyle/>
          <a:p>
            <a:r>
              <a:rPr lang="en-US" dirty="0"/>
              <a:t>Commitments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3640" y="1946672"/>
            <a:ext cx="4929188" cy="4018359"/>
          </a:xfrm>
          <a:ln/>
        </p:spPr>
        <p:txBody>
          <a:bodyPr>
            <a:normAutofit/>
          </a:bodyPr>
          <a:lstStyle/>
          <a:p>
            <a:r>
              <a:rPr lang="en-US" dirty="0"/>
              <a:t>Allow you to commit to and later reveal a value</a:t>
            </a:r>
          </a:p>
          <a:p>
            <a:r>
              <a:rPr lang="en-US" dirty="0"/>
              <a:t>Binding: value cannot be tampered with </a:t>
            </a:r>
          </a:p>
          <a:p>
            <a:r>
              <a:rPr lang="en-US" dirty="0"/>
              <a:t>Blinding: value cannot be read until </a:t>
            </a:r>
            <a:r>
              <a:rPr lang="en-US" dirty="0" smtClean="0"/>
              <a:t>revealed</a:t>
            </a:r>
            <a:endParaRPr lang="en-US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664" y="-44648"/>
            <a:ext cx="2160984" cy="216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664" y="2348508"/>
            <a:ext cx="2160984" cy="216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664" y="4741664"/>
            <a:ext cx="2160984" cy="216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Line 6"/>
          <p:cNvSpPr>
            <a:spLocks noChangeShapeType="1"/>
          </p:cNvSpPr>
          <p:nvPr/>
        </p:nvSpPr>
        <p:spPr bwMode="auto">
          <a:xfrm rot="10800000" flipH="1">
            <a:off x="6965156" y="1589484"/>
            <a:ext cx="0" cy="1496839"/>
          </a:xfrm>
          <a:prstGeom prst="line">
            <a:avLst/>
          </a:prstGeom>
          <a:solidFill>
            <a:schemeClr val="accent1"/>
          </a:solidFill>
          <a:ln w="177800" cap="flat">
            <a:solidFill>
              <a:srgbClr val="0080FF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 rot="10800000" flipH="1">
            <a:off x="6965156" y="3964781"/>
            <a:ext cx="0" cy="1496839"/>
          </a:xfrm>
          <a:prstGeom prst="line">
            <a:avLst/>
          </a:prstGeom>
          <a:solidFill>
            <a:schemeClr val="accent1"/>
          </a:solidFill>
          <a:ln w="177800" cap="flat">
            <a:solidFill>
              <a:srgbClr val="0080FF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4" name="Rectangle 8"/>
          <p:cNvSpPr>
            <a:spLocks/>
          </p:cNvSpPr>
          <p:nvPr/>
        </p:nvSpPr>
        <p:spPr bwMode="auto">
          <a:xfrm>
            <a:off x="6456164" y="825906"/>
            <a:ext cx="577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b="1">
                <a:solidFill>
                  <a:srgbClr val="6699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812...</a:t>
            </a:r>
          </a:p>
        </p:txBody>
      </p:sp>
      <p:sp>
        <p:nvSpPr>
          <p:cNvPr id="45065" name="Rectangle 9"/>
          <p:cNvSpPr>
            <a:spLocks/>
          </p:cNvSpPr>
          <p:nvPr/>
        </p:nvSpPr>
        <p:spPr bwMode="auto">
          <a:xfrm>
            <a:off x="6511975" y="5603289"/>
            <a:ext cx="5133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b="1">
                <a:solidFill>
                  <a:srgbClr val="6699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812..</a:t>
            </a:r>
          </a:p>
        </p:txBody>
      </p:sp>
    </p:spTree>
    <p:extLst>
      <p:ext uri="{BB962C8B-B14F-4D97-AF65-F5344CB8AC3E}">
        <p14:creationId xmlns:p14="http://schemas.microsoft.com/office/powerpoint/2010/main" val="189137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/>
              <a:t>Zerocoins: where do they come from?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2800" dirty="0"/>
              <a:t>Anyone can make one</a:t>
            </a:r>
          </a:p>
          <a:p>
            <a:r>
              <a:rPr lang="en-US" sz="2800" dirty="0"/>
              <a:t>Choose a random serial number and commit to it</a:t>
            </a:r>
          </a:p>
          <a:p>
            <a:r>
              <a:rPr lang="en-US" sz="2800" dirty="0"/>
              <a:t>Mint a </a:t>
            </a:r>
            <a:r>
              <a:rPr lang="en-US" sz="2800" dirty="0" err="1"/>
              <a:t>zerocoin</a:t>
            </a:r>
            <a:r>
              <a:rPr lang="en-US" sz="2800" dirty="0"/>
              <a:t> by putting a mint transaction in the block chain which </a:t>
            </a:r>
            <a:r>
              <a:rPr lang="ja-JP" altLang="en-US" sz="2800" dirty="0">
                <a:latin typeface="Arial"/>
              </a:rPr>
              <a:t>“</a:t>
            </a:r>
            <a:r>
              <a:rPr lang="en-US" sz="2800" dirty="0"/>
              <a:t>spends</a:t>
            </a:r>
            <a:r>
              <a:rPr lang="ja-JP" altLang="en-US" sz="2800" dirty="0">
                <a:latin typeface="Arial"/>
              </a:rPr>
              <a:t>”</a:t>
            </a:r>
            <a:r>
              <a:rPr lang="en-US" sz="2800" dirty="0"/>
              <a:t> a </a:t>
            </a:r>
            <a:r>
              <a:rPr lang="en-US" sz="2800" dirty="0" err="1"/>
              <a:t>bitcoin</a:t>
            </a:r>
            <a:r>
              <a:rPr lang="en-US" sz="2800" dirty="0"/>
              <a:t> and includes the commitment</a:t>
            </a:r>
          </a:p>
          <a:p>
            <a:r>
              <a:rPr lang="en-US" sz="2800" dirty="0"/>
              <a:t>Spending a </a:t>
            </a:r>
            <a:r>
              <a:rPr lang="en-US" sz="2800" dirty="0" err="1"/>
              <a:t>zerocoin</a:t>
            </a:r>
            <a:r>
              <a:rPr lang="en-US" sz="2800" dirty="0"/>
              <a:t> gives the recipient a </a:t>
            </a:r>
            <a:r>
              <a:rPr lang="en-US" sz="2800" dirty="0" err="1"/>
              <a:t>bitcoin</a:t>
            </a:r>
            <a:endParaRPr lang="en-US" sz="2800" dirty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99" y="4763987"/>
            <a:ext cx="5107781" cy="129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80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E-Cash</a:t>
            </a:r>
            <a:endParaRPr 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3641" y="1946672"/>
            <a:ext cx="5464969" cy="4339828"/>
          </a:xfrm>
          <a:ln/>
        </p:spPr>
        <p:txBody>
          <a:bodyPr/>
          <a:lstStyle/>
          <a:p>
            <a:r>
              <a:rPr lang="en-US" dirty="0" smtClean="0"/>
              <a:t>Secure</a:t>
            </a:r>
          </a:p>
          <a:p>
            <a:pPr lvl="1"/>
            <a:r>
              <a:rPr lang="en-US" dirty="0" smtClean="0"/>
              <a:t>Single use</a:t>
            </a:r>
          </a:p>
          <a:p>
            <a:pPr lvl="1"/>
            <a:r>
              <a:rPr lang="en-US" dirty="0" smtClean="0"/>
              <a:t>Reliable </a:t>
            </a:r>
          </a:p>
          <a:p>
            <a:r>
              <a:rPr lang="en-US" dirty="0" smtClean="0"/>
              <a:t>Low inflation</a:t>
            </a:r>
          </a:p>
          <a:p>
            <a:r>
              <a:rPr lang="en-US" dirty="0" smtClean="0"/>
              <a:t>Privacy-preserving</a:t>
            </a:r>
          </a:p>
          <a:p>
            <a:endParaRPr lang="en-US" dirty="0"/>
          </a:p>
        </p:txBody>
      </p:sp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6053212" y="1356197"/>
            <a:ext cx="2518172" cy="4964906"/>
            <a:chOff x="0" y="0"/>
            <a:chExt cx="2256" cy="4448"/>
          </a:xfrm>
        </p:grpSpPr>
        <p:pic>
          <p:nvPicPr>
            <p:cNvPr id="18435" name="Picture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28" y="128"/>
              <a:ext cx="2000" cy="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6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56" cy="4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438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212" y="1356197"/>
            <a:ext cx="2518172" cy="496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59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/>
              <a:t>Zerocoins: ...and where do they go?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ja-JP" altLang="en-US" sz="2800" dirty="0">
                <a:latin typeface="Arial"/>
              </a:rPr>
              <a:t>“</a:t>
            </a:r>
            <a:r>
              <a:rPr lang="en-US" sz="2800" dirty="0"/>
              <a:t>spent</a:t>
            </a:r>
            <a:r>
              <a:rPr lang="ja-JP" altLang="en-US" sz="2800" dirty="0">
                <a:latin typeface="Arial"/>
              </a:rPr>
              <a:t>”</a:t>
            </a:r>
            <a:r>
              <a:rPr lang="en-US" sz="2800" dirty="0"/>
              <a:t> </a:t>
            </a:r>
            <a:r>
              <a:rPr lang="en-US" sz="2800" dirty="0" err="1"/>
              <a:t>bitcoins</a:t>
            </a:r>
            <a:r>
              <a:rPr lang="en-US" sz="2800" dirty="0"/>
              <a:t> end up escrowed</a:t>
            </a:r>
          </a:p>
          <a:p>
            <a:r>
              <a:rPr lang="en-US" sz="2800" dirty="0"/>
              <a:t>To spend a </a:t>
            </a:r>
            <a:r>
              <a:rPr lang="en-US" sz="2800" dirty="0" err="1"/>
              <a:t>zerocoin</a:t>
            </a:r>
            <a:endParaRPr lang="en-US" sz="2800" dirty="0"/>
          </a:p>
          <a:p>
            <a:pPr marL="769718" lvl="1" indent="-457200"/>
            <a:r>
              <a:rPr lang="en-US" dirty="0"/>
              <a:t>You reveal the serial number </a:t>
            </a:r>
          </a:p>
          <a:p>
            <a:pPr marL="769718" lvl="1" indent="-457200"/>
            <a:r>
              <a:rPr lang="en-US" dirty="0"/>
              <a:t>Prove it is from some </a:t>
            </a:r>
            <a:r>
              <a:rPr lang="en-US" dirty="0" err="1"/>
              <a:t>zerocoin</a:t>
            </a:r>
            <a:r>
              <a:rPr lang="en-US" dirty="0"/>
              <a:t> in the block chain</a:t>
            </a:r>
          </a:p>
          <a:p>
            <a:pPr marL="769718" lvl="1" indent="-457200"/>
            <a:r>
              <a:rPr lang="en-US" dirty="0"/>
              <a:t>Put the spent serial number in the block chain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99" y="4468277"/>
            <a:ext cx="5107781" cy="129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41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Zero-knowledge proofs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lnSpcReduction="10000"/>
          </a:bodyPr>
          <a:lstStyle/>
          <a:p>
            <a:r>
              <a:rPr lang="en-US" dirty="0"/>
              <a:t>Zero-knowledge [</a:t>
            </a:r>
            <a:r>
              <a:rPr lang="en-US" dirty="0" err="1"/>
              <a:t>Goldwasser</a:t>
            </a:r>
            <a:r>
              <a:rPr lang="en-US" dirty="0"/>
              <a:t>, </a:t>
            </a:r>
            <a:r>
              <a:rPr lang="en-US" dirty="0" err="1"/>
              <a:t>Micali</a:t>
            </a:r>
            <a:r>
              <a:rPr lang="en-US" dirty="0"/>
              <a:t> 1980s, and beyond]</a:t>
            </a:r>
          </a:p>
          <a:p>
            <a:r>
              <a:rPr lang="en-US" dirty="0"/>
              <a:t>Prove knowledge of a witness satisfying a statement</a:t>
            </a:r>
          </a:p>
          <a:p>
            <a:r>
              <a:rPr lang="en-US" dirty="0"/>
              <a:t>Specific variant: non-interactive proof of knowledge</a:t>
            </a:r>
          </a:p>
          <a:p>
            <a:r>
              <a:rPr lang="en-US" dirty="0"/>
              <a:t>Here we prove we know: </a:t>
            </a:r>
          </a:p>
          <a:p>
            <a:pPr marL="598268" lvl="1">
              <a:buSzPct val="99000"/>
              <a:buFontTx/>
              <a:buAutoNum type="arabicPeriod"/>
            </a:pPr>
            <a:r>
              <a:rPr lang="en-US" dirty="0"/>
              <a:t>The serial number of a </a:t>
            </a:r>
            <a:r>
              <a:rPr lang="en-US" dirty="0" err="1"/>
              <a:t>zerocoin</a:t>
            </a:r>
            <a:endParaRPr lang="en-US" dirty="0"/>
          </a:p>
          <a:p>
            <a:pPr marL="598268" lvl="1">
              <a:buSzPct val="99000"/>
              <a:buFontTx/>
              <a:buAutoNum type="arabicPeriod"/>
            </a:pPr>
            <a:r>
              <a:rPr lang="en-US" dirty="0"/>
              <a:t>That the coin is in the block chain</a:t>
            </a:r>
          </a:p>
        </p:txBody>
      </p:sp>
    </p:spTree>
    <p:extLst>
      <p:ext uri="{BB962C8B-B14F-4D97-AF65-F5344CB8AC3E}">
        <p14:creationId xmlns:p14="http://schemas.microsoft.com/office/powerpoint/2010/main" val="298618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Zero-knowledge proof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3641" y="2098477"/>
            <a:ext cx="8036719" cy="4018359"/>
          </a:xfrm>
          <a:ln/>
        </p:spPr>
        <p:txBody>
          <a:bodyPr/>
          <a:lstStyle/>
          <a:p>
            <a:r>
              <a:rPr lang="en-US" dirty="0"/>
              <a:t>Inefficient </a:t>
            </a:r>
            <a:r>
              <a:rPr lang="en-US" dirty="0" smtClean="0"/>
              <a:t>approach</a:t>
            </a:r>
            <a:endParaRPr lang="en-US" dirty="0"/>
          </a:p>
          <a:p>
            <a:pPr marL="769718" lvl="1" indent="-457200"/>
            <a:r>
              <a:rPr lang="en-US" dirty="0"/>
              <a:t>Identify all valid </a:t>
            </a:r>
            <a:r>
              <a:rPr lang="en-US" dirty="0" err="1"/>
              <a:t>zerocoins</a:t>
            </a:r>
            <a:r>
              <a:rPr lang="en-US" dirty="0"/>
              <a:t> in the block chain</a:t>
            </a:r>
            <a:br>
              <a:rPr lang="en-US" dirty="0"/>
            </a:br>
            <a:r>
              <a:rPr lang="en-US" dirty="0"/>
              <a:t>(call them                )</a:t>
            </a:r>
          </a:p>
          <a:p>
            <a:pPr marL="769718" lvl="1" indent="-457200"/>
            <a:r>
              <a:rPr lang="en-US" dirty="0"/>
              <a:t>Prove that S is the serial number of a coin C and</a:t>
            </a:r>
            <a:br>
              <a:rPr lang="en-US" dirty="0"/>
            </a:br>
            <a:endParaRPr lang="en-US" baseline="-6000" dirty="0"/>
          </a:p>
          <a:p>
            <a:pPr marL="769718" lvl="1" indent="-457200"/>
            <a:r>
              <a:rPr lang="en-US" dirty="0"/>
              <a:t>This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OR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proof is O(N</a:t>
            </a:r>
            <a:r>
              <a:rPr lang="en-US" dirty="0" smtClean="0"/>
              <a:t>)</a:t>
            </a:r>
          </a:p>
          <a:p>
            <a:pPr marL="369668" indent="-457200"/>
            <a:r>
              <a:rPr lang="en-US" dirty="0" err="1" smtClean="0"/>
              <a:t>Zerocoin</a:t>
            </a:r>
            <a:r>
              <a:rPr lang="en-US" dirty="0" smtClean="0"/>
              <a:t> uses cryptographic </a:t>
            </a:r>
            <a:r>
              <a:rPr lang="en-US" dirty="0"/>
              <a:t>a</a:t>
            </a:r>
            <a:r>
              <a:rPr lang="en-US" dirty="0" smtClean="0"/>
              <a:t>ccumulators </a:t>
            </a:r>
          </a:p>
          <a:p>
            <a:pPr marL="769718" lvl="1" indent="-457200"/>
            <a:r>
              <a:rPr lang="en-US" dirty="0" err="1" smtClean="0"/>
              <a:t>Sublinear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069" y="3256058"/>
            <a:ext cx="129480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681" y="4161234"/>
            <a:ext cx="3679031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16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Zerocoin protocol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/>
          </a:bodyPr>
          <a:lstStyle/>
          <a:p>
            <a:pPr>
              <a:buFontTx/>
              <a:buBlip>
                <a:blip r:embed="rId2"/>
              </a:buBlip>
            </a:pPr>
            <a:r>
              <a:rPr lang="en-US"/>
              <a:t>Generate a commitment to a random serial number </a:t>
            </a:r>
            <a:r>
              <a:rPr lang="en-US" i="1"/>
              <a:t>S</a:t>
            </a:r>
            <a:r>
              <a:rPr lang="en-US"/>
              <a:t>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>
              <a:buFontTx/>
              <a:buBlip>
                <a:blip r:embed="rId2"/>
              </a:buBlip>
            </a:pPr>
            <a:r>
              <a:rPr lang="en-US"/>
              <a:t>(Store serial number </a:t>
            </a:r>
            <a:r>
              <a:rPr lang="en-US" i="1"/>
              <a:t>S</a:t>
            </a:r>
            <a:r>
              <a:rPr lang="en-US"/>
              <a:t> and randomness </a:t>
            </a:r>
            <a:r>
              <a:rPr lang="en-US" i="1"/>
              <a:t>r</a:t>
            </a:r>
            <a:r>
              <a:rPr lang="en-US"/>
              <a:t>)</a:t>
            </a:r>
          </a:p>
          <a:p>
            <a:pPr>
              <a:buFontTx/>
              <a:buBlip>
                <a:blip r:embed="rId2"/>
              </a:buBlip>
            </a:pPr>
            <a:r>
              <a:rPr lang="en-US"/>
              <a:t>Accumulate all valid coins, compute witness w</a:t>
            </a:r>
            <a:r>
              <a:rPr lang="en-US" baseline="-6000"/>
              <a:t>i</a:t>
            </a:r>
          </a:p>
          <a:p>
            <a:pPr>
              <a:buFontTx/>
              <a:buBlip>
                <a:blip r:embed="rId2"/>
              </a:buBlip>
            </a:pPr>
            <a:r>
              <a:rPr lang="en-US"/>
              <a:t>Reveal </a:t>
            </a:r>
            <a:r>
              <a:rPr lang="en-US" i="1"/>
              <a:t>S</a:t>
            </a:r>
            <a:r>
              <a:rPr lang="en-US"/>
              <a:t> and prove knowledge of witness to commitment accumulation and its randomness </a:t>
            </a:r>
            <a:r>
              <a:rPr lang="en-US" i="1"/>
              <a:t>r</a:t>
            </a:r>
          </a:p>
        </p:txBody>
      </p:sp>
      <p:sp>
        <p:nvSpPr>
          <p:cNvPr id="51203" name="Rectangle 3"/>
          <p:cNvSpPr>
            <a:spLocks/>
          </p:cNvSpPr>
          <p:nvPr/>
        </p:nvSpPr>
        <p:spPr bwMode="auto">
          <a:xfrm>
            <a:off x="5786438" y="2915543"/>
            <a:ext cx="2768203" cy="45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spcBef>
                <a:spcPts val="1687"/>
              </a:spcBef>
            </a:pPr>
            <a:r>
              <a:rPr lang="en-US" sz="2500">
                <a:solidFill>
                  <a:srgbClr val="6699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0"/>
                <a:cs typeface="Helvetica Neue Light" charset="0"/>
              </a:rPr>
              <a:t>where        is prime</a:t>
            </a:r>
          </a:p>
        </p:txBody>
      </p:sp>
      <p:pic>
        <p:nvPicPr>
          <p:cNvPr id="51204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87" y="2856384"/>
            <a:ext cx="580430" cy="580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2777133"/>
            <a:ext cx="773535" cy="75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8" name="Group 8"/>
          <p:cNvGrpSpPr>
            <a:grpSpLocks/>
          </p:cNvGrpSpPr>
          <p:nvPr/>
        </p:nvGrpSpPr>
        <p:grpSpPr bwMode="auto">
          <a:xfrm>
            <a:off x="517922" y="2777133"/>
            <a:ext cx="4538514" cy="750094"/>
            <a:chOff x="0" y="0"/>
            <a:chExt cx="4066" cy="672"/>
          </a:xfrm>
        </p:grpSpPr>
        <p:pic>
          <p:nvPicPr>
            <p:cNvPr id="5120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93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07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" y="72"/>
              <a:ext cx="3242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733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future of </a:t>
            </a:r>
            <a:r>
              <a:rPr lang="en-US" dirty="0" err="1" smtClean="0"/>
              <a:t>Bitcoin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/>
              <a:t>Attacks on </a:t>
            </a:r>
            <a:r>
              <a:rPr lang="en-US" dirty="0" err="1"/>
              <a:t>Zerocoin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Should we tradeoff privacy for usability? Is privacy a main principle?	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0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Some of the slides, content, or pictures are borrowed from the following resources, and some pictures are obtained through Google search without being referenced below:</a:t>
            </a:r>
          </a:p>
          <a:p>
            <a:endParaRPr lang="en-US" sz="1600" dirty="0" smtClean="0"/>
          </a:p>
          <a:p>
            <a:r>
              <a:rPr lang="en-US" altLang="ko-KR" sz="2400" dirty="0">
                <a:hlinkClick r:id="rId2"/>
              </a:rPr>
              <a:t>L24-BitCoin and </a:t>
            </a:r>
            <a:r>
              <a:rPr lang="en-US" altLang="ko-KR" sz="2400" dirty="0" smtClean="0">
                <a:hlinkClick r:id="rId2"/>
              </a:rPr>
              <a:t>Security</a:t>
            </a:r>
            <a:r>
              <a:rPr lang="en-US" altLang="ko-KR" sz="2400" dirty="0" smtClean="0"/>
              <a:t>, many of the slides borrowed from this presentation with modifications. </a:t>
            </a:r>
            <a:endParaRPr lang="ko-KR" altLang="en-US" sz="2400" dirty="0"/>
          </a:p>
          <a:p>
            <a:endParaRPr lang="en-US" sz="2400" b="1" dirty="0" smtClean="0">
              <a:latin typeface="Helvetica Neue" charset="0"/>
              <a:cs typeface="Helvetica Neue" charset="0"/>
              <a:sym typeface="Helvetica Neue" charset="0"/>
            </a:endParaRPr>
          </a:p>
          <a:p>
            <a:r>
              <a:rPr lang="en-US" sz="2400" b="1" dirty="0" smtClean="0">
                <a:latin typeface="Helvetica Neue" charset="0"/>
                <a:cs typeface="Helvetica Neue" charset="0"/>
                <a:sym typeface="Helvetica Neue" charset="0"/>
              </a:rPr>
              <a:t>Ian </a:t>
            </a:r>
            <a:r>
              <a:rPr lang="en-US" sz="2400" b="1" dirty="0" err="1" smtClean="0">
                <a:latin typeface="Helvetica Neue" charset="0"/>
                <a:cs typeface="Helvetica Neue" charset="0"/>
                <a:sym typeface="Helvetica Neue" charset="0"/>
              </a:rPr>
              <a:t>Miers</a:t>
            </a:r>
            <a:r>
              <a:rPr lang="en-US" sz="2400" b="1" dirty="0" smtClean="0">
                <a:latin typeface="Helvetica Neue" charset="0"/>
                <a:cs typeface="Helvetica Neue" charset="0"/>
                <a:sym typeface="Helvetica Neue" charset="0"/>
              </a:rPr>
              <a:t>, </a:t>
            </a:r>
            <a:r>
              <a:rPr lang="en-US" sz="2400" dirty="0" err="1" smtClean="0"/>
              <a:t>Zerocoin</a:t>
            </a:r>
            <a:r>
              <a:rPr lang="en-US" sz="2400" dirty="0"/>
              <a:t>: Anonymous Distributed E-Cash from </a:t>
            </a:r>
            <a:r>
              <a:rPr lang="en-US" sz="2400" dirty="0" err="1" smtClean="0"/>
              <a:t>Bitcoin</a:t>
            </a:r>
            <a:r>
              <a:rPr lang="en-US" sz="2400" dirty="0" smtClean="0"/>
              <a:t>, IEE S&amp;P slides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3C50-780B-074C-BF56-86272B9C2D29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CS660 - Advanced Information Assurance - </a:t>
            </a:r>
            <a:r>
              <a:rPr lang="en-US" dirty="0" err="1" smtClean="0"/>
              <a:t>UMassAmherst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6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E-Cash Crypto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SzPct val="46000"/>
              <a:buFont typeface="Wingdings" charset="2"/>
              <a:buChar char="v"/>
            </a:pPr>
            <a:r>
              <a:rPr lang="en-US" dirty="0"/>
              <a:t>Chaum82: blind signatures for e-cash</a:t>
            </a:r>
          </a:p>
          <a:p>
            <a:pPr>
              <a:spcBef>
                <a:spcPts val="1687"/>
              </a:spcBef>
              <a:buSzPct val="46000"/>
              <a:buFont typeface="Wingdings" charset="2"/>
              <a:buChar char="v"/>
            </a:pPr>
            <a:r>
              <a:rPr lang="en-US" dirty="0"/>
              <a:t>Chaum88: retroactive double spender identification </a:t>
            </a:r>
          </a:p>
          <a:p>
            <a:pPr>
              <a:spcBef>
                <a:spcPts val="1687"/>
              </a:spcBef>
              <a:buSzPct val="46000"/>
              <a:buFont typeface="Wingdings" charset="2"/>
              <a:buChar char="v"/>
            </a:pPr>
            <a:r>
              <a:rPr lang="en-US" dirty="0"/>
              <a:t>Brandis95: restricted blind signatures</a:t>
            </a:r>
          </a:p>
          <a:p>
            <a:pPr>
              <a:spcBef>
                <a:spcPts val="1687"/>
              </a:spcBef>
              <a:buSzPct val="46000"/>
              <a:buFont typeface="Wingdings" charset="2"/>
              <a:buChar char="v"/>
            </a:pPr>
            <a:r>
              <a:rPr lang="en-US" dirty="0"/>
              <a:t>Camenisch05: compact offline e-cash </a:t>
            </a:r>
          </a:p>
          <a:p>
            <a:endParaRPr lang="en-US" dirty="0" smtClean="0"/>
          </a:p>
          <a:p>
            <a:r>
              <a:rPr lang="en-US" dirty="0" smtClean="0"/>
              <a:t>Various practical issues:</a:t>
            </a:r>
          </a:p>
          <a:p>
            <a:pPr lvl="1"/>
            <a:r>
              <a:rPr lang="en-US" dirty="0" smtClean="0"/>
              <a:t>Need for trusted central party</a:t>
            </a:r>
          </a:p>
          <a:p>
            <a:pPr lvl="1"/>
            <a:r>
              <a:rPr lang="en-US" dirty="0" smtClean="0"/>
              <a:t>Computationally expensive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76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Bitcoin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3641" y="1946672"/>
            <a:ext cx="8483203" cy="4018359"/>
          </a:xfrm>
          <a:ln/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distributed, decentralized </a:t>
            </a:r>
            <a:r>
              <a:rPr lang="en-US" dirty="0"/>
              <a:t>digital currency system</a:t>
            </a:r>
          </a:p>
          <a:p>
            <a:r>
              <a:rPr lang="en-US" dirty="0"/>
              <a:t>Released by Satoshi </a:t>
            </a:r>
            <a:r>
              <a:rPr lang="en-US" dirty="0" err="1"/>
              <a:t>Nakamoto</a:t>
            </a:r>
            <a:r>
              <a:rPr lang="en-US" dirty="0"/>
              <a:t> 2008 </a:t>
            </a:r>
          </a:p>
          <a:p>
            <a:r>
              <a:rPr lang="en-US" dirty="0" smtClean="0"/>
              <a:t>Effectively </a:t>
            </a:r>
            <a:r>
              <a:rPr lang="en-US" dirty="0"/>
              <a:t>a bank run by an ad hoc network</a:t>
            </a:r>
          </a:p>
          <a:p>
            <a:pPr marL="769718" lvl="1" indent="-457200"/>
            <a:r>
              <a:rPr lang="en-US" dirty="0"/>
              <a:t>Digital checks</a:t>
            </a:r>
          </a:p>
          <a:p>
            <a:pPr marL="769718" lvl="1" indent="-457200"/>
            <a:r>
              <a:rPr lang="en-US" dirty="0"/>
              <a:t>A distributed transaction log 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55886">
            <a:off x="7322344" y="166510"/>
            <a:ext cx="1544836" cy="154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27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Size of the </a:t>
            </a:r>
            <a:r>
              <a:rPr lang="en-US" altLang="ko-KR" dirty="0" err="1"/>
              <a:t>BitCoin</a:t>
            </a:r>
            <a:r>
              <a:rPr lang="en-US" altLang="ko-KR" dirty="0"/>
              <a:t> </a:t>
            </a:r>
            <a:r>
              <a:rPr lang="en-US" altLang="ko-KR" dirty="0" smtClean="0"/>
              <a:t>Economy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Number </a:t>
            </a:r>
            <a:r>
              <a:rPr lang="en-US" altLang="ko-KR" dirty="0"/>
              <a:t>of </a:t>
            </a:r>
            <a:r>
              <a:rPr lang="en-US" altLang="ko-KR" dirty="0" err="1"/>
              <a:t>BitCoins</a:t>
            </a:r>
            <a:r>
              <a:rPr lang="en-US" altLang="ko-KR" dirty="0"/>
              <a:t> in circulation 11.8 million (December 2013)</a:t>
            </a:r>
          </a:p>
          <a:p>
            <a:r>
              <a:rPr lang="en-US" altLang="ko-KR" dirty="0"/>
              <a:t>Total number of </a:t>
            </a:r>
            <a:r>
              <a:rPr lang="en-US" altLang="ko-KR" dirty="0" err="1"/>
              <a:t>BitCoins</a:t>
            </a:r>
            <a:r>
              <a:rPr lang="en-US" altLang="ko-KR" dirty="0"/>
              <a:t> generated cannot exceed 21 million</a:t>
            </a:r>
          </a:p>
          <a:p>
            <a:r>
              <a:rPr lang="en-US" altLang="ko-KR" dirty="0"/>
              <a:t>Average price of a </a:t>
            </a:r>
            <a:r>
              <a:rPr lang="en-US" altLang="ko-KR" dirty="0" err="1" smtClean="0"/>
              <a:t>Bitcoin</a:t>
            </a:r>
            <a:r>
              <a:rPr lang="en-US" altLang="ko-KR" dirty="0" smtClean="0"/>
              <a:t>: </a:t>
            </a:r>
            <a:r>
              <a:rPr lang="en-US" altLang="ko-KR" dirty="0"/>
              <a:t>around </a:t>
            </a:r>
            <a:r>
              <a:rPr lang="en-US" altLang="ko-KR" dirty="0" smtClean="0">
                <a:solidFill>
                  <a:srgbClr val="FF0000"/>
                </a:solidFill>
              </a:rPr>
              <a:t>$300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altLang="ko-KR" dirty="0" smtClean="0">
                <a:solidFill>
                  <a:srgbClr val="FF0000"/>
                </a:solidFill>
              </a:rPr>
              <a:t>Price has been unstable.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Total balances held in BTC 1B$ compared with 1,200B$ circulating in USD.</a:t>
            </a:r>
          </a:p>
          <a:p>
            <a:r>
              <a:rPr lang="en-US" altLang="ko-KR" dirty="0"/>
              <a:t>30 Transactions per min. (Visa transaction 200,000 per minute.)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557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BitCoin</a:t>
            </a:r>
            <a:r>
              <a:rPr lang="en-US" altLang="ko-KR" dirty="0" smtClean="0"/>
              <a:t>: Challenges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Creation of a virtual coin/note</a:t>
            </a:r>
          </a:p>
          <a:p>
            <a:pPr lvl="1"/>
            <a:r>
              <a:rPr lang="en-US" altLang="ko-KR" dirty="0" smtClean="0"/>
              <a:t>How is it created in the first place?</a:t>
            </a:r>
          </a:p>
          <a:p>
            <a:pPr lvl="1"/>
            <a:r>
              <a:rPr lang="en-US" altLang="ko-KR" dirty="0" smtClean="0"/>
              <a:t>How do you prevent inflation? (What prevents anyone from creating lots of coins?)</a:t>
            </a:r>
          </a:p>
          <a:p>
            <a:r>
              <a:rPr lang="en-US" altLang="ko-KR" dirty="0" smtClean="0"/>
              <a:t>Validation</a:t>
            </a:r>
          </a:p>
          <a:p>
            <a:pPr lvl="1"/>
            <a:r>
              <a:rPr lang="en-US" altLang="ko-KR" dirty="0" smtClean="0"/>
              <a:t>Is the coin legit? (proof-of-work)</a:t>
            </a:r>
          </a:p>
          <a:p>
            <a:pPr lvl="1"/>
            <a:r>
              <a:rPr lang="en-US" altLang="ko-KR" dirty="0" smtClean="0"/>
              <a:t>How do you prevent a coin from double-spending?</a:t>
            </a:r>
          </a:p>
          <a:p>
            <a:r>
              <a:rPr lang="en-US" altLang="ko-KR" dirty="0"/>
              <a:t>Buyer and Seller protection in online transactions</a:t>
            </a:r>
          </a:p>
          <a:p>
            <a:pPr lvl="1"/>
            <a:r>
              <a:rPr lang="en-US" altLang="ko-KR" dirty="0"/>
              <a:t>Buyer pays, but the seller doesn’t </a:t>
            </a:r>
            <a:r>
              <a:rPr lang="en-US" altLang="ko-KR" dirty="0" smtClean="0"/>
              <a:t>deliver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Seller delivers, buyer pays, but the buyer makes a claim. </a:t>
            </a:r>
            <a:endParaRPr lang="en-US" altLang="ko-KR" dirty="0" smtClean="0"/>
          </a:p>
          <a:p>
            <a:r>
              <a:rPr lang="en-US" altLang="ko-KR" dirty="0" smtClean="0"/>
              <a:t>Trust on third-parties</a:t>
            </a:r>
          </a:p>
          <a:p>
            <a:pPr lvl="1"/>
            <a:r>
              <a:rPr lang="en-US" altLang="ko-KR" dirty="0" smtClean="0"/>
              <a:t>Rely on proof instead of trust</a:t>
            </a:r>
          </a:p>
          <a:p>
            <a:pPr lvl="1"/>
            <a:r>
              <a:rPr lang="en-US" altLang="ko-KR" dirty="0" smtClean="0"/>
              <a:t>Verifiable by everyone</a:t>
            </a:r>
          </a:p>
          <a:p>
            <a:pPr lvl="1"/>
            <a:r>
              <a:rPr lang="en-US" altLang="ko-KR" dirty="0" smtClean="0"/>
              <a:t>No central bank or clearing house</a:t>
            </a:r>
          </a:p>
        </p:txBody>
      </p:sp>
    </p:spTree>
    <p:extLst>
      <p:ext uri="{BB962C8B-B14F-4D97-AF65-F5344CB8AC3E}">
        <p14:creationId xmlns:p14="http://schemas.microsoft.com/office/powerpoint/2010/main" val="712516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 in </a:t>
            </a:r>
            <a:r>
              <a:rPr lang="en-US" altLang="ko-KR" dirty="0" err="1"/>
              <a:t>Bitcoin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Authentication</a:t>
            </a:r>
          </a:p>
          <a:p>
            <a:pPr lvl="1"/>
            <a:r>
              <a:rPr lang="en-US" altLang="ko-KR" dirty="0" smtClean="0"/>
              <a:t>Am I paying the right person? </a:t>
            </a:r>
            <a:r>
              <a:rPr lang="en-US" altLang="ko-KR" dirty="0"/>
              <a:t>Not some other impersonator? </a:t>
            </a:r>
            <a:endParaRPr lang="en-US" altLang="ko-KR" dirty="0" smtClean="0"/>
          </a:p>
          <a:p>
            <a:r>
              <a:rPr lang="en-US" altLang="ko-KR" dirty="0" smtClean="0"/>
              <a:t>Integrity</a:t>
            </a:r>
          </a:p>
          <a:p>
            <a:pPr lvl="1"/>
            <a:r>
              <a:rPr lang="en-US" altLang="ko-KR" dirty="0" smtClean="0"/>
              <a:t>Is the coin double-spent? </a:t>
            </a:r>
          </a:p>
          <a:p>
            <a:pPr lvl="1"/>
            <a:r>
              <a:rPr lang="en-US" altLang="ko-KR" dirty="0" smtClean="0"/>
              <a:t>Can an attacker reverse or change transactions</a:t>
            </a:r>
            <a:r>
              <a:rPr lang="en-US" altLang="ko-KR" dirty="0"/>
              <a:t>?</a:t>
            </a:r>
            <a:endParaRPr lang="en-US" altLang="ko-KR" dirty="0" smtClean="0"/>
          </a:p>
          <a:p>
            <a:r>
              <a:rPr lang="en-US" altLang="ko-KR" dirty="0" smtClean="0"/>
              <a:t>Availability</a:t>
            </a:r>
          </a:p>
          <a:p>
            <a:pPr lvl="1"/>
            <a:r>
              <a:rPr lang="en-US" altLang="ko-KR" dirty="0" smtClean="0"/>
              <a:t>Can I make a transaction anytime I want?</a:t>
            </a:r>
          </a:p>
          <a:p>
            <a:r>
              <a:rPr lang="en-US" altLang="ko-KR" dirty="0"/>
              <a:t>Confidentiality</a:t>
            </a:r>
          </a:p>
          <a:p>
            <a:pPr lvl="1"/>
            <a:r>
              <a:rPr lang="en-US" altLang="ko-KR" dirty="0" smtClean="0"/>
              <a:t>Are my transactions private? Anonymous?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570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 in </a:t>
            </a:r>
            <a:r>
              <a:rPr lang="en-US" altLang="ko-KR" dirty="0" err="1"/>
              <a:t>Bitcoin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>
                <a:solidFill>
                  <a:srgbClr val="000000"/>
                </a:solidFill>
              </a:rPr>
              <a:t>Authentication </a:t>
            </a:r>
            <a:r>
              <a:rPr lang="en-US" altLang="ko-KR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3366FF"/>
                </a:solidFill>
                <a:sym typeface="Wingdings" panose="05000000000000000000" pitchFamily="2" charset="2"/>
              </a:rPr>
              <a:t>Public Key Crypto: Digital Signatures</a:t>
            </a:r>
            <a:endParaRPr lang="en-US" altLang="ko-KR" dirty="0" smtClean="0">
              <a:solidFill>
                <a:srgbClr val="3366FF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0000"/>
                </a:solidFill>
              </a:rPr>
              <a:t>Am I paying the right person? </a:t>
            </a:r>
            <a:r>
              <a:rPr lang="en-US" altLang="ko-KR" dirty="0">
                <a:solidFill>
                  <a:srgbClr val="000000"/>
                </a:solidFill>
              </a:rPr>
              <a:t>Not some other impersonator? 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r>
              <a:rPr lang="en-US" altLang="ko-KR" dirty="0" smtClean="0">
                <a:solidFill>
                  <a:srgbClr val="000000"/>
                </a:solidFill>
              </a:rPr>
              <a:t>Integrity </a:t>
            </a:r>
            <a:r>
              <a:rPr lang="en-US" altLang="ko-KR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 </a:t>
            </a:r>
            <a:r>
              <a:rPr lang="en-US" altLang="ko-KR" dirty="0">
                <a:solidFill>
                  <a:srgbClr val="3366FF"/>
                </a:solidFill>
                <a:sym typeface="Wingdings" panose="05000000000000000000" pitchFamily="2" charset="2"/>
              </a:rPr>
              <a:t>Digital </a:t>
            </a:r>
            <a:r>
              <a:rPr lang="en-US" altLang="ko-KR" dirty="0" smtClean="0">
                <a:solidFill>
                  <a:srgbClr val="3366FF"/>
                </a:solidFill>
                <a:sym typeface="Wingdings" panose="05000000000000000000" pitchFamily="2" charset="2"/>
              </a:rPr>
              <a:t>Signatures and Cryptographic Hash</a:t>
            </a:r>
            <a:endParaRPr lang="en-US" altLang="ko-KR" dirty="0" smtClean="0">
              <a:solidFill>
                <a:srgbClr val="3366FF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0000"/>
                </a:solidFill>
              </a:rPr>
              <a:t>Is the coin double-spent? 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</a:rPr>
              <a:t>Can an attacker reverse or change transactions</a:t>
            </a:r>
            <a:r>
              <a:rPr lang="en-US" altLang="ko-KR" dirty="0">
                <a:solidFill>
                  <a:srgbClr val="000000"/>
                </a:solidFill>
              </a:rPr>
              <a:t>?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r>
              <a:rPr lang="en-US" altLang="ko-KR" dirty="0" smtClean="0">
                <a:solidFill>
                  <a:srgbClr val="000000"/>
                </a:solidFill>
              </a:rPr>
              <a:t>Availability</a:t>
            </a:r>
            <a:r>
              <a:rPr lang="en-US" altLang="ko-KR" dirty="0">
                <a:solidFill>
                  <a:srgbClr val="000000"/>
                </a:solidFill>
                <a:sym typeface="Wingdings" panose="05000000000000000000" pitchFamily="2" charset="2"/>
              </a:rPr>
              <a:t>  </a:t>
            </a:r>
            <a:r>
              <a:rPr lang="en-US" altLang="ko-KR" dirty="0" smtClean="0">
                <a:solidFill>
                  <a:srgbClr val="3366FF"/>
                </a:solidFill>
                <a:sym typeface="Wingdings" panose="05000000000000000000" pitchFamily="2" charset="2"/>
              </a:rPr>
              <a:t>Broadcast messages to the P2P network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0000"/>
                </a:solidFill>
              </a:rPr>
              <a:t>Can I make a transaction anytime I want?</a:t>
            </a:r>
          </a:p>
          <a:p>
            <a:r>
              <a:rPr lang="en-US" altLang="ko-KR" dirty="0" smtClean="0">
                <a:solidFill>
                  <a:srgbClr val="000000"/>
                </a:solidFill>
              </a:rPr>
              <a:t>Confidentiality</a:t>
            </a:r>
            <a:r>
              <a:rPr lang="en-US" altLang="ko-KR" dirty="0">
                <a:solidFill>
                  <a:srgbClr val="000000"/>
                </a:solidFill>
                <a:sym typeface="Wingdings" panose="05000000000000000000" pitchFamily="2" charset="2"/>
              </a:rPr>
              <a:t>  </a:t>
            </a:r>
            <a:r>
              <a:rPr lang="en-US" altLang="ko-KR" dirty="0" err="1" smtClean="0">
                <a:solidFill>
                  <a:srgbClr val="3366FF"/>
                </a:solidFill>
                <a:sym typeface="Wingdings" panose="05000000000000000000" pitchFamily="2" charset="2"/>
              </a:rPr>
              <a:t>Pseudonymity</a:t>
            </a:r>
            <a:endParaRPr lang="en-US" altLang="ko-KR" dirty="0">
              <a:solidFill>
                <a:srgbClr val="3366FF"/>
              </a:solidFill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</a:rPr>
              <a:t>Are my transactions private? Anonymous? </a:t>
            </a:r>
          </a:p>
          <a:p>
            <a:endParaRPr lang="en-US" altLang="ko-KR" dirty="0" smtClean="0">
              <a:solidFill>
                <a:srgbClr val="000000"/>
              </a:solidFill>
            </a:endParaRPr>
          </a:p>
          <a:p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08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4759</TotalTime>
  <Words>1744</Words>
  <Application>Microsoft Macintosh PowerPoint</Application>
  <PresentationFormat>On-screen Show (4:3)</PresentationFormat>
  <Paragraphs>244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Secure Digital Currency: Bitcoin</vt:lpstr>
      <vt:lpstr>Online Transactions</vt:lpstr>
      <vt:lpstr>E-Cash</vt:lpstr>
      <vt:lpstr>E-Cash Crypto Protocols</vt:lpstr>
      <vt:lpstr>Bitcoin</vt:lpstr>
      <vt:lpstr>Size of the BitCoin Economy</vt:lpstr>
      <vt:lpstr>BitCoin: Challenges</vt:lpstr>
      <vt:lpstr>Security in Bitcoin</vt:lpstr>
      <vt:lpstr>Security in Bitcoin</vt:lpstr>
      <vt:lpstr>Public Key Crypto: Encryption</vt:lpstr>
      <vt:lpstr>Public Key Crypto: Digital Signature</vt:lpstr>
      <vt:lpstr>Cryptographic Hash Functions</vt:lpstr>
      <vt:lpstr>Back to BitCoin</vt:lpstr>
      <vt:lpstr>Bitcoin</vt:lpstr>
      <vt:lpstr>Bitcoin Transactions</vt:lpstr>
      <vt:lpstr>Use of Cryptographic Hashes</vt:lpstr>
      <vt:lpstr>Preventing Double-spending</vt:lpstr>
      <vt:lpstr>Bitcoin Network</vt:lpstr>
      <vt:lpstr>Tie breaking</vt:lpstr>
      <vt:lpstr>Reverting is Hard</vt:lpstr>
      <vt:lpstr>Practical Limitation</vt:lpstr>
      <vt:lpstr>Optimizations</vt:lpstr>
      <vt:lpstr>Simplified payment verification</vt:lpstr>
      <vt:lpstr>BitCoin Economics</vt:lpstr>
      <vt:lpstr>Privacy Implications</vt:lpstr>
      <vt:lpstr>Zerocoin</vt:lpstr>
      <vt:lpstr>What is a zerocoin?</vt:lpstr>
      <vt:lpstr>Commitments</vt:lpstr>
      <vt:lpstr>Zerocoins: where do they come from?</vt:lpstr>
      <vt:lpstr>Zerocoins: ...and where do they go?</vt:lpstr>
      <vt:lpstr>Zero-knowledge proofs</vt:lpstr>
      <vt:lpstr>Zero-knowledge proof</vt:lpstr>
      <vt:lpstr>Zerocoin protocol</vt:lpstr>
      <vt:lpstr>Discussion</vt:lpstr>
      <vt:lpstr>Acknowledgement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</dc:creator>
  <cp:lastModifiedBy>Amir</cp:lastModifiedBy>
  <cp:revision>127</cp:revision>
  <dcterms:created xsi:type="dcterms:W3CDTF">2014-09-04T22:08:14Z</dcterms:created>
  <dcterms:modified xsi:type="dcterms:W3CDTF">2015-04-03T21:26:02Z</dcterms:modified>
</cp:coreProperties>
</file>